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121"/>
  </p:notesMasterIdLst>
  <p:sldIdLst>
    <p:sldId id="364" r:id="rId3"/>
    <p:sldId id="257" r:id="rId4"/>
    <p:sldId id="256" r:id="rId5"/>
    <p:sldId id="258" r:id="rId6"/>
    <p:sldId id="259" r:id="rId7"/>
    <p:sldId id="260" r:id="rId8"/>
    <p:sldId id="261" r:id="rId9"/>
    <p:sldId id="262" r:id="rId10"/>
    <p:sldId id="360" r:id="rId11"/>
    <p:sldId id="371" r:id="rId12"/>
    <p:sldId id="372" r:id="rId13"/>
    <p:sldId id="373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359" r:id="rId30"/>
    <p:sldId id="361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62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63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47" r:id="rId103"/>
    <p:sldId id="348" r:id="rId104"/>
    <p:sldId id="349" r:id="rId105"/>
    <p:sldId id="350" r:id="rId106"/>
    <p:sldId id="351" r:id="rId107"/>
    <p:sldId id="352" r:id="rId108"/>
    <p:sldId id="353" r:id="rId109"/>
    <p:sldId id="368" r:id="rId110"/>
    <p:sldId id="369" r:id="rId111"/>
    <p:sldId id="370" r:id="rId112"/>
    <p:sldId id="367" r:id="rId113"/>
    <p:sldId id="354" r:id="rId114"/>
    <p:sldId id="355" r:id="rId115"/>
    <p:sldId id="356" r:id="rId116"/>
    <p:sldId id="357" r:id="rId117"/>
    <p:sldId id="365" r:id="rId118"/>
    <p:sldId id="358" r:id="rId119"/>
    <p:sldId id="366" r:id="rId12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6C0"/>
    <a:srgbClr val="FF9900"/>
    <a:srgbClr val="0000FF"/>
    <a:srgbClr val="FF0000"/>
    <a:srgbClr val="CC3300"/>
    <a:srgbClr val="FFFFFF"/>
    <a:srgbClr val="FFCCCC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6464" autoAdjust="0"/>
  </p:normalViewPr>
  <p:slideViewPr>
    <p:cSldViewPr>
      <p:cViewPr varScale="1">
        <p:scale>
          <a:sx n="88" d="100"/>
          <a:sy n="88" d="100"/>
        </p:scale>
        <p:origin x="156" y="48"/>
      </p:cViewPr>
      <p:guideLst>
        <p:guide orient="horz" pos="2016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viewProps" Target="view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theme" Target="theme/theme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9E8BD-70FE-4220-99F8-D92DDDC8B30F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1EE20-F1DD-43BB-AF57-CB415ED06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5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2A491E6-EE3A-41ED-A58D-292301C6508F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</p:spPr>
        <p:txBody>
          <a:bodyPr/>
          <a:lstStyle/>
          <a:p>
            <a:pPr defTabSz="914400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2153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C39EE65-9571-44D6-BF56-56BA3D0FC1FF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</p:spPr>
        <p:txBody>
          <a:bodyPr/>
          <a:lstStyle/>
          <a:p>
            <a:pPr defTabSz="914400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11898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1ACD99-CA79-4CA0-8BCC-40F072E59B29}" type="slidenum">
              <a:rPr lang="zh-CN" altLang="en-US" sz="10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12</a:t>
            </a:fld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</p:spPr>
        <p:txBody>
          <a:bodyPr/>
          <a:lstStyle/>
          <a:p>
            <a:pPr defTabSz="914400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456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7F70E-9804-4BB2-9B57-DC0F8800EEC2}" type="datetime1">
              <a:rPr lang="zh-CN" altLang="en-US">
                <a:solidFill>
                  <a:srgbClr val="40458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40458C"/>
                </a:solidFill>
              </a:rPr>
              <a:t>北京科技大学计算机系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40458C"/>
                </a:solidFill>
              </a:rPr>
              <a:t>-</a:t>
            </a:r>
            <a:fld id="{A15D5159-9847-4F86-B468-4C4C32146EF1}" type="slidenum">
              <a:rPr lang="en-US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40458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2876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4E5BC-A6D8-437D-A144-CDA9FEE0120D}" type="datetime1">
              <a:rPr lang="zh-CN" altLang="en-US">
                <a:solidFill>
                  <a:srgbClr val="40458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40458C"/>
                </a:solidFill>
              </a:rPr>
              <a:t>北京科技大学计算机系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40458C"/>
                </a:solidFill>
              </a:rPr>
              <a:t>-</a:t>
            </a:r>
            <a:fld id="{D51FA795-900D-4C2C-A6A0-2FEAC2C353F3}" type="slidenum">
              <a:rPr lang="en-US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40458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91060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BE1A8-0278-4DCA-A12B-0C92F76BDC70}" type="datetime1">
              <a:rPr lang="zh-CN" altLang="en-US">
                <a:solidFill>
                  <a:srgbClr val="40458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40458C"/>
                </a:solidFill>
              </a:rPr>
              <a:t>北京科技大学计算机系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40458C"/>
                </a:solidFill>
              </a:rPr>
              <a:t>-</a:t>
            </a:r>
            <a:fld id="{8D034B87-AF9B-45F1-BA99-9B1F521F23B9}" type="slidenum">
              <a:rPr lang="en-US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40458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92742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3FD6C-6F4A-40AB-A177-C292CD4F3531}" type="datetime1">
              <a:rPr lang="zh-CN" altLang="en-US">
                <a:solidFill>
                  <a:srgbClr val="40458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40458C"/>
                </a:solidFill>
              </a:rPr>
              <a:t>北京科技大学计算机系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40458C"/>
                </a:solidFill>
              </a:rPr>
              <a:t>-</a:t>
            </a:r>
            <a:fld id="{F8489E50-2577-4634-B4A5-BF64452650B8}" type="slidenum">
              <a:rPr lang="en-US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40458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55938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BC444-8372-4504-9B1F-2E8B304D814A}" type="datetime1">
              <a:rPr lang="zh-CN" altLang="en-US">
                <a:solidFill>
                  <a:srgbClr val="40458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40458C"/>
                </a:solidFill>
              </a:rPr>
              <a:t>北京科技大学计算机系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40458C"/>
                </a:solidFill>
              </a:rPr>
              <a:t>-</a:t>
            </a:r>
            <a:fld id="{99F7B6BF-317D-41E6-A147-74D84053CF7A}" type="slidenum">
              <a:rPr lang="en-US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40458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0924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0545E-C8F6-4B21-9B95-1C9B65C9F1BC}" type="datetime1">
              <a:rPr lang="zh-CN" altLang="en-US">
                <a:solidFill>
                  <a:srgbClr val="40458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40458C"/>
                </a:solidFill>
              </a:rPr>
              <a:t>北京科技大学计算机系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40458C"/>
                </a:solidFill>
              </a:rPr>
              <a:t>-</a:t>
            </a:r>
            <a:fld id="{CE229E70-DA5A-441E-AE05-B14FBB20B809}" type="slidenum">
              <a:rPr lang="en-US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40458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8808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E070-35CD-4E64-8948-B82964C256A4}" type="datetime1">
              <a:rPr lang="zh-CN" altLang="en-US">
                <a:solidFill>
                  <a:srgbClr val="40458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40458C"/>
                </a:solidFill>
              </a:rPr>
              <a:t>北京科技大学计算机系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40458C"/>
                </a:solidFill>
              </a:rPr>
              <a:t>-</a:t>
            </a:r>
            <a:fld id="{12044933-5A86-420C-9CF0-ACA8D4F35202}" type="slidenum">
              <a:rPr lang="en-US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40458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58196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0E4A0-08A4-4A74-AD12-71A668E56C8A}" type="datetime1">
              <a:rPr lang="zh-CN" altLang="en-US">
                <a:solidFill>
                  <a:srgbClr val="40458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40458C"/>
                </a:solidFill>
              </a:rPr>
              <a:t>北京科技大学计算机系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40458C"/>
                </a:solidFill>
              </a:rPr>
              <a:t>-</a:t>
            </a:r>
            <a:fld id="{056D5595-9EBB-4A70-BF2D-80BB5C658331}" type="slidenum">
              <a:rPr lang="en-US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40458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1202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l" eaLnBrk="1" hangingPunct="1">
                <a:defRPr/>
              </a:pPr>
              <a:endParaRPr kumimoji="0" lang="zh-CN" altLang="en-US" smtClean="0">
                <a:solidFill>
                  <a:srgbClr val="40458C"/>
                </a:solidFill>
              </a:endParaRPr>
            </a:p>
          </p:txBody>
        </p:sp>
        <p:grpSp>
          <p:nvGrpSpPr>
            <p:cNvPr id="6" name="Group 5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7" name="Line 35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8" name="Line 36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9" name="Line 37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0" name="Line 38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1" name="Line 39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2" name="Line 40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6" name="Line 44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7" name="Line 45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8" name="Line 46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9" name="Line 47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0" name="Line 48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1" name="Line 49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2" name="Line 50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3" name="Line 51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4" name="Line 52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5" name="Line 53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6" name="Line 54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7" name="Line 55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8" name="Line 56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7" name="Line 57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/>
              <a:endParaRPr kumimoji="0" lang="zh-CN" altLang="en-US" smtClean="0">
                <a:solidFill>
                  <a:srgbClr val="40458C"/>
                </a:solidFill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  <p:sp>
        <p:nvSpPr>
          <p:cNvPr id="59" name="Rectangle 73"/>
          <p:cNvSpPr>
            <a:spLocks noChangeArrowheads="1"/>
          </p:cNvSpPr>
          <p:nvPr/>
        </p:nvSpPr>
        <p:spPr bwMode="white">
          <a:xfrm>
            <a:off x="0" y="6477000"/>
            <a:ext cx="9144000" cy="381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defRPr/>
            </a:pPr>
            <a:endParaRPr kumimoji="0" lang="zh-CN" altLang="en-US" smtClean="0">
              <a:solidFill>
                <a:srgbClr val="40458C"/>
              </a:solidFill>
            </a:endParaRPr>
          </a:p>
        </p:txBody>
      </p:sp>
      <p:pic>
        <p:nvPicPr>
          <p:cNvPr id="60" name="Picture 74" descr="aa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88913"/>
            <a:ext cx="15208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7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defRPr/>
            </a:pPr>
            <a:endParaRPr kumimoji="0" lang="zh-CN" altLang="en-US" smtClean="0">
              <a:solidFill>
                <a:srgbClr val="40458C"/>
              </a:solidFill>
            </a:endParaRPr>
          </a:p>
        </p:txBody>
      </p:sp>
      <p:sp>
        <p:nvSpPr>
          <p:cNvPr id="516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6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2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DAFF5-E468-4630-A6BB-9A85DDD79383}" type="datetime1">
              <a:rPr lang="zh-CN" altLang="en-US">
                <a:solidFill>
                  <a:srgbClr val="40458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63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srgbClr val="40458C"/>
                </a:solidFill>
              </a:rPr>
              <a:t>北京科技大学计算机系</a:t>
            </a: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64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B73744-1D5B-4F82-9C9B-BCB6CE4D22D0}" type="slidenum">
              <a:rPr lang="zh-CN" alt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36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EBCD6-879A-4C4D-9607-2EA5B55B7ACF}" type="datetime1">
              <a:rPr lang="zh-CN" altLang="en-US">
                <a:solidFill>
                  <a:srgbClr val="40458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40458C"/>
                </a:solidFill>
              </a:rPr>
              <a:t>北京科技大学计算机系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40458C"/>
                </a:solidFill>
              </a:rPr>
              <a:t>-</a:t>
            </a:r>
            <a:fld id="{59BA1147-F912-494C-A482-8D971145ED48}" type="slidenum">
              <a:rPr lang="en-US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40458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6648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9C52A-178E-4425-8499-D4F8D011A4B1}" type="datetime1">
              <a:rPr lang="zh-CN" altLang="en-US">
                <a:solidFill>
                  <a:srgbClr val="40458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40458C"/>
                </a:solidFill>
              </a:rPr>
              <a:t>北京科技大学计算机系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40458C"/>
                </a:solidFill>
              </a:rPr>
              <a:t>-</a:t>
            </a:r>
            <a:fld id="{2EC49C51-F756-4BE6-AACB-8C0800E45815}" type="slidenum">
              <a:rPr lang="en-US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40458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9275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4EB2C-E5B1-4F44-B44D-447B41CCDA02}" type="datetime1">
              <a:rPr lang="zh-CN" altLang="en-US">
                <a:solidFill>
                  <a:srgbClr val="40458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40458C"/>
                </a:solidFill>
              </a:rPr>
              <a:t>北京科技大学计算机系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40458C"/>
                </a:solidFill>
              </a:rPr>
              <a:t>-</a:t>
            </a:r>
            <a:fld id="{1AA20299-496F-401C-9133-9AB9F869E631}" type="slidenum">
              <a:rPr lang="en-US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40458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7510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4C8DC-A834-42D1-AC37-04146C35048F}" type="datetime1">
              <a:rPr lang="zh-CN" altLang="en-US">
                <a:solidFill>
                  <a:srgbClr val="40458C"/>
                </a:solidFill>
              </a:rPr>
              <a:pPr>
                <a:defRPr/>
              </a:pPr>
              <a:t>2018/1/2</a:t>
            </a:fld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40458C"/>
                </a:solidFill>
              </a:rPr>
              <a:t>北京科技大学计算机系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40458C"/>
                </a:solidFill>
              </a:rPr>
              <a:t>-</a:t>
            </a:r>
            <a:fld id="{A73F570B-65CF-4F60-85C8-738C4BBFCD4B}" type="slidenum">
              <a:rPr lang="en-US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40458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4122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" Target="../slides/slide3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0" y="152400"/>
            <a:ext cx="198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3076" name="Picture 8" descr="129">
            <a:hlinkClick r:id="rId6" action="ppaction://hlinksldjump"/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6" r:id="rId3"/>
    <p:sldLayoutId id="2147483667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7" name="Group 4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1068" name="Line 5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69" name="Line 6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70" name="Line 7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71" name="Line 8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72" name="Line 9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73" name="Line 10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74" name="Line 11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75" name="Line 12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76" name="Line 13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77" name="Line 14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78" name="Line 15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79" name="Line 16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80" name="Line 17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81" name="Line 18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82" name="Line 19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83" name="Line 20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84" name="Line 21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85" name="Line 22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86" name="Line 23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87" name="Line 24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88" name="Line 25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" name="Line 26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038" name="Group 27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1039" name="Line 28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40" name="Line 29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41" name="Line 30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42" name="Line 31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43" name="Line 32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44" name="Line 33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45" name="Line 34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46" name="Line 35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47" name="Line 36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48" name="Line 37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49" name="Line 38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50" name="Line 39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51" name="Line 40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52" name="Line 41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53" name="Line 42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54" name="Line 43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55" name="Line 44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56" name="Line 45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57" name="Line 46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58" name="Line 47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59" name="Line 48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60" name="Line 49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61" name="Line 50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62" name="Line 51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63" name="Line 52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64" name="Line 53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65" name="Line 54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66" name="Line 55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67" name="Line 56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 eaLnBrk="0" hangingPunct="0"/>
                <a:endParaRPr kumimoji="0" lang="zh-CN" altLang="en-US" smtClean="0">
                  <a:solidFill>
                    <a:srgbClr val="40458C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027" name="Rectangle 57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defRPr/>
            </a:pPr>
            <a:endParaRPr kumimoji="0" lang="zh-CN" altLang="en-US" smtClean="0">
              <a:solidFill>
                <a:srgbClr val="40458C"/>
              </a:solidFill>
            </a:endParaRPr>
          </a:p>
        </p:txBody>
      </p:sp>
      <p:sp>
        <p:nvSpPr>
          <p:cNvPr id="1028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3" y="609282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pPr algn="l">
              <a:defRPr/>
            </a:pPr>
            <a:fld id="{157DB921-50C9-4C80-96F6-910A901A0FEA}" type="datetime1">
              <a:rPr kumimoji="0" lang="zh-CN" altLang="en-US">
                <a:solidFill>
                  <a:srgbClr val="40458C"/>
                </a:solidFill>
                <a:latin typeface="Tahoma" panose="020B0604030504040204" pitchFamily="34" charset="0"/>
              </a:rPr>
              <a:pPr algn="l">
                <a:defRPr/>
              </a:pPr>
              <a:t>2018/1/2</a:t>
            </a:fld>
            <a:endParaRPr kumimoji="0" lang="en-US" altLang="zh-CN">
              <a:solidFill>
                <a:srgbClr val="40458C"/>
              </a:solidFill>
              <a:latin typeface="Tahoma" panose="020B0604030504040204" pitchFamily="34" charset="0"/>
            </a:endParaRPr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70200" y="6053138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华文楷体" pitchFamily="2" charset="-122"/>
                <a:ea typeface="宋体" pitchFamily="2" charset="-122"/>
              </a:defRPr>
            </a:lvl1pPr>
          </a:lstStyle>
          <a:p>
            <a:pPr>
              <a:defRPr/>
            </a:pPr>
            <a:r>
              <a:rPr kumimoji="0" lang="en-US" altLang="zh-CN">
                <a:solidFill>
                  <a:srgbClr val="40458C"/>
                </a:solidFill>
              </a:rPr>
              <a:t>北京科技大学计算机系</a:t>
            </a:r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8450" y="6070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kumimoji="0" lang="en-US" altLang="zh-CN">
                <a:solidFill>
                  <a:srgbClr val="40458C"/>
                </a:solidFill>
                <a:latin typeface="Tahoma" panose="020B0604030504040204" pitchFamily="34" charset="0"/>
              </a:rPr>
              <a:t>-</a:t>
            </a:r>
            <a:fld id="{A7D225EB-CB94-4913-9C07-21ED0247F738}" type="slidenum">
              <a:rPr kumimoji="0" lang="en-US" altLang="zh-CN">
                <a:solidFill>
                  <a:srgbClr val="40458C"/>
                </a:solidFill>
                <a:latin typeface="Tahoma" panose="020B0604030504040204" pitchFamily="34" charset="0"/>
              </a:rPr>
              <a:pPr>
                <a:defRPr/>
              </a:pPr>
              <a:t>‹#›</a:t>
            </a:fld>
            <a:r>
              <a:rPr kumimoji="0" lang="en-US" altLang="zh-CN">
                <a:solidFill>
                  <a:srgbClr val="40458C"/>
                </a:solidFill>
                <a:latin typeface="Tahoma" panose="020B0604030504040204" pitchFamily="34" charset="0"/>
              </a:rPr>
              <a:t>-</a:t>
            </a:r>
          </a:p>
        </p:txBody>
      </p:sp>
      <p:sp>
        <p:nvSpPr>
          <p:cNvPr id="1033" name="Rectangle 69"/>
          <p:cNvSpPr>
            <a:spLocks noChangeArrowheads="1"/>
          </p:cNvSpPr>
          <p:nvPr/>
        </p:nvSpPr>
        <p:spPr bwMode="white">
          <a:xfrm>
            <a:off x="0" y="6477000"/>
            <a:ext cx="9144000" cy="381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defRPr/>
            </a:pPr>
            <a:endParaRPr kumimoji="0" lang="zh-CN" altLang="en-US" smtClean="0">
              <a:solidFill>
                <a:srgbClr val="40458C"/>
              </a:solidFill>
            </a:endParaRPr>
          </a:p>
        </p:txBody>
      </p:sp>
      <p:sp>
        <p:nvSpPr>
          <p:cNvPr id="1034" name="Rectangle 70"/>
          <p:cNvSpPr>
            <a:spLocks noChangeArrowheads="1"/>
          </p:cNvSpPr>
          <p:nvPr/>
        </p:nvSpPr>
        <p:spPr bwMode="auto">
          <a:xfrm>
            <a:off x="609600" y="3048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defRPr/>
            </a:pPr>
            <a:endParaRPr kumimoji="0" lang="zh-CN" altLang="en-US" sz="4400" smtClean="0">
              <a:solidFill>
                <a:srgbClr val="660066"/>
              </a:solidFill>
              <a:ea typeface="宋体" panose="02010600030101010101" pitchFamily="2" charset="-122"/>
            </a:endParaRPr>
          </a:p>
        </p:txBody>
      </p:sp>
      <p:pic>
        <p:nvPicPr>
          <p:cNvPr id="1035" name="Picture 71" descr="aaa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33375"/>
            <a:ext cx="15208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Rectangle 72"/>
          <p:cNvSpPr>
            <a:spLocks noChangeArrowheads="1"/>
          </p:cNvSpPr>
          <p:nvPr userDrawn="1"/>
        </p:nvSpPr>
        <p:spPr bwMode="white">
          <a:xfrm>
            <a:off x="0" y="0"/>
            <a:ext cx="9144000" cy="1905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defRPr/>
            </a:pPr>
            <a:endParaRPr kumimoji="0" lang="zh-CN" altLang="en-US" smtClean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5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0-&#39044;&#22791;&#30693;&#35782;.ppt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8-&#34394;&#20989;&#25968;&#19982;&#22810;&#24577;&#24615;(8.2).ppt#-1,1,8.2  &#31867;&#25351;&#38024;&#30340;&#20851;&#31995;" TargetMode="External"/><Relationship Id="rId13" Type="http://schemas.openxmlformats.org/officeDocument/2006/relationships/oleObject" Target="../embeddings/oleObject3.bin"/><Relationship Id="rId18" Type="http://schemas.openxmlformats.org/officeDocument/2006/relationships/oleObject" Target="../embeddings/oleObject5.bin"/><Relationship Id="rId3" Type="http://schemas.openxmlformats.org/officeDocument/2006/relationships/slideLayout" Target="../slideLayouts/slideLayout1.xml"/><Relationship Id="rId21" Type="http://schemas.openxmlformats.org/officeDocument/2006/relationships/oleObject" Target="../embeddings/oleObject6.bin"/><Relationship Id="rId7" Type="http://schemas.openxmlformats.org/officeDocument/2006/relationships/image" Target="../media/image5.png"/><Relationship Id="rId12" Type="http://schemas.openxmlformats.org/officeDocument/2006/relationships/slide" Target="slide30.xml"/><Relationship Id="rId17" Type="http://schemas.openxmlformats.org/officeDocument/2006/relationships/slide" Target="slide86.xml"/><Relationship Id="rId2" Type="http://schemas.openxmlformats.org/officeDocument/2006/relationships/vmlDrawing" Target="../drawings/vmlDrawing1.vml"/><Relationship Id="rId16" Type="http://schemas.openxmlformats.org/officeDocument/2006/relationships/oleObject" Target="../embeddings/oleObject4.bin"/><Relationship Id="rId20" Type="http://schemas.openxmlformats.org/officeDocument/2006/relationships/slide" Target="slide117.x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11" Type="http://schemas.openxmlformats.org/officeDocument/2006/relationships/hyperlink" Target="8-&#34394;&#20989;&#25968;&#19982;&#22810;&#24577;&#24615;(8.3).ppt#-1,1,8.3  &#34394;&#20989;&#25968;&#21644;&#21160;&#24577;&#32852;&#32534; " TargetMode="External"/><Relationship Id="rId5" Type="http://schemas.openxmlformats.org/officeDocument/2006/relationships/slide" Target="slide4.xml"/><Relationship Id="rId15" Type="http://schemas.openxmlformats.org/officeDocument/2006/relationships/slide" Target="slide73.xml"/><Relationship Id="rId23" Type="http://schemas.openxmlformats.org/officeDocument/2006/relationships/image" Target="../media/image1.png"/><Relationship Id="rId10" Type="http://schemas.openxmlformats.org/officeDocument/2006/relationships/oleObject" Target="../embeddings/oleObject2.bin"/><Relationship Id="rId19" Type="http://schemas.openxmlformats.org/officeDocument/2006/relationships/hyperlink" Target="8-&#34394;&#20989;&#25968;&#19982;&#22810;&#24577;&#24615;(&#23567;&#32467;).ppt#-1,1,PowerPoint &#28436;&#31034;&#25991;&#31295;" TargetMode="External"/><Relationship Id="rId4" Type="http://schemas.openxmlformats.org/officeDocument/2006/relationships/image" Target="../media/image4.jpeg"/><Relationship Id="rId9" Type="http://schemas.openxmlformats.org/officeDocument/2006/relationships/slide" Target="slide13.xml"/><Relationship Id="rId14" Type="http://schemas.openxmlformats.org/officeDocument/2006/relationships/hyperlink" Target="8-&#34394;&#20989;&#25968;&#19982;&#22810;&#24577;&#24615;(8.4).ppt#-1,1,PowerPoint &#28436;&#31034;&#25991;&#31295;" TargetMode="External"/><Relationship Id="rId22" Type="http://schemas.openxmlformats.org/officeDocument/2006/relationships/hyperlink" Target="0-&#21069;&#35328;.pps#-1,2,C++&#31243;&#24207;&#35774;&#35745;&#22522;&#30784;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40D7F5-8DD8-44A1-BA1D-4D9F7DFACFCB}" type="datetime1">
              <a:rPr lang="zh-CN" altLang="en-US" sz="1400" b="0" smtClean="0">
                <a:solidFill>
                  <a:srgbClr val="40458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2018/1/2</a:t>
            </a:fld>
            <a:endParaRPr lang="en-US" altLang="zh-CN" sz="1400" b="0" smtClean="0">
              <a:solidFill>
                <a:srgbClr val="40458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solidFill>
                  <a:srgbClr val="40458C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北京科技大学计算机系</a:t>
            </a:r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40458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fld id="{89EEE09C-2BCB-47FB-A2A5-0DF2FAC41180}" type="slidenum">
              <a:rPr lang="en-US" altLang="zh-CN" sz="1400" b="0">
                <a:solidFill>
                  <a:srgbClr val="40458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r>
              <a:rPr lang="en-US" altLang="zh-CN" sz="1400" b="0">
                <a:solidFill>
                  <a:srgbClr val="40458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说明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32812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在公有派生的情况下，一个派生类的对象可以作为基类的对象来使用的地方</a:t>
            </a:r>
            <a:r>
              <a:rPr lang="en-US" altLang="zh-CN" smtClean="0"/>
              <a:t>(</a:t>
            </a:r>
            <a:r>
              <a:rPr lang="zh-CN" altLang="en-US" smtClean="0"/>
              <a:t>在公有派生的情况下，每一个派生类的对象都是基类的一个对象</a:t>
            </a:r>
            <a:r>
              <a:rPr lang="en-US" altLang="zh-CN" smtClean="0"/>
              <a:t>----</a:t>
            </a:r>
            <a:r>
              <a:rPr lang="zh-CN" altLang="en-US" smtClean="0"/>
              <a:t>它继承了基类的所有的成员并没有改变其访问权限。想一想，一条黑狗是不是可以当作一条狗来使用呢</a:t>
            </a:r>
            <a:r>
              <a:rPr lang="en-US" altLang="zh-CN" smtClean="0"/>
              <a:t>?).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1.</a:t>
            </a:r>
            <a:r>
              <a:rPr lang="zh-CN" altLang="en-US" smtClean="0">
                <a:solidFill>
                  <a:srgbClr val="FF0000"/>
                </a:solidFill>
              </a:rPr>
              <a:t>派生的对象可以赋给基类的对象。</a:t>
            </a:r>
            <a:r>
              <a:rPr lang="zh-CN" altLang="en-US" smtClean="0"/>
              <a:t>如：</a:t>
            </a:r>
            <a:r>
              <a:rPr lang="en-US" altLang="zh-CN" smtClean="0"/>
              <a:t>(</a:t>
            </a:r>
            <a:r>
              <a:rPr lang="zh-CN" altLang="en-US" smtClean="0"/>
              <a:t>约定</a:t>
            </a:r>
            <a:r>
              <a:rPr lang="en-US" altLang="zh-CN" smtClean="0"/>
              <a:t>derived</a:t>
            </a:r>
            <a:r>
              <a:rPr lang="zh-CN" altLang="en-US" smtClean="0"/>
              <a:t>是从类</a:t>
            </a:r>
            <a:r>
              <a:rPr lang="en-US" altLang="zh-CN" smtClean="0"/>
              <a:t>base</a:t>
            </a:r>
            <a:r>
              <a:rPr lang="zh-CN" altLang="en-US" smtClean="0"/>
              <a:t>公有派生而来的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derived d;</a:t>
            </a:r>
            <a:br>
              <a:rPr lang="en-US" altLang="zh-CN" smtClean="0"/>
            </a:br>
            <a:r>
              <a:rPr lang="en-US" altLang="zh-CN" smtClean="0"/>
              <a:t>base b;</a:t>
            </a:r>
            <a:br>
              <a:rPr lang="en-US" altLang="zh-CN" smtClean="0"/>
            </a:br>
            <a:r>
              <a:rPr lang="en-US" altLang="zh-CN" smtClean="0">
                <a:solidFill>
                  <a:srgbClr val="FF0000"/>
                </a:solidFill>
              </a:rPr>
              <a:t>b=d;</a:t>
            </a:r>
          </a:p>
        </p:txBody>
      </p:sp>
    </p:spTree>
    <p:extLst>
      <p:ext uri="{BB962C8B-B14F-4D97-AF65-F5344CB8AC3E}">
        <p14:creationId xmlns:p14="http://schemas.microsoft.com/office/powerpoint/2010/main" val="2943320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58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6268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6269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625669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5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HourWorker</a:t>
                </a:r>
              </a:p>
            </p:txBody>
          </p:sp>
          <p:sp>
            <p:nvSpPr>
              <p:cNvPr id="96275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96276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96270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6271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272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273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6259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7537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HourlyWorker.h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HourlyWorker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HourlyWorker(const long, const char *, double=0.0, int =0 );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~HourlyWorker(){}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setWage(double);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setHours(int);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double earnings() const; 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void print() const;</a:t>
            </a:r>
            <a:r>
              <a:rPr lang="en-US" altLang="zh-CN" sz="1800"/>
              <a:t>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wage;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hours;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96260" name="Rectangle 13"/>
          <p:cNvSpPr>
            <a:spLocks noChangeArrowheads="1"/>
          </p:cNvSpPr>
          <p:nvPr/>
        </p:nvSpPr>
        <p:spPr bwMode="auto">
          <a:xfrm>
            <a:off x="4660900" y="32908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置时薪</a:t>
            </a:r>
          </a:p>
        </p:txBody>
      </p:sp>
      <p:sp>
        <p:nvSpPr>
          <p:cNvPr id="96261" name="Rectangle 14"/>
          <p:cNvSpPr>
            <a:spLocks noChangeArrowheads="1"/>
          </p:cNvSpPr>
          <p:nvPr/>
        </p:nvSpPr>
        <p:spPr bwMode="auto">
          <a:xfrm>
            <a:off x="4660900" y="361473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置工时</a:t>
            </a:r>
          </a:p>
        </p:txBody>
      </p:sp>
      <p:sp>
        <p:nvSpPr>
          <p:cNvPr id="625679" name="Rectangle 15"/>
          <p:cNvSpPr>
            <a:spLocks noChangeArrowheads="1"/>
          </p:cNvSpPr>
          <p:nvPr/>
        </p:nvSpPr>
        <p:spPr bwMode="auto">
          <a:xfrm>
            <a:off x="4660900" y="4343400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输出计时工月薪</a:t>
            </a:r>
          </a:p>
        </p:txBody>
      </p:sp>
      <p:sp>
        <p:nvSpPr>
          <p:cNvPr id="625680" name="Rectangle 16"/>
          <p:cNvSpPr>
            <a:spLocks noChangeArrowheads="1"/>
          </p:cNvSpPr>
          <p:nvPr/>
        </p:nvSpPr>
        <p:spPr bwMode="auto">
          <a:xfrm>
            <a:off x="4660900" y="3962400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计算计时工月薪</a:t>
            </a:r>
          </a:p>
        </p:txBody>
      </p:sp>
      <p:sp>
        <p:nvSpPr>
          <p:cNvPr id="96264" name="Rectangle 17"/>
          <p:cNvSpPr>
            <a:spLocks noChangeArrowheads="1"/>
          </p:cNvSpPr>
          <p:nvPr/>
        </p:nvSpPr>
        <p:spPr bwMode="auto">
          <a:xfrm>
            <a:off x="2832100" y="5029200"/>
            <a:ext cx="825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时薪</a:t>
            </a:r>
          </a:p>
        </p:txBody>
      </p:sp>
      <p:sp>
        <p:nvSpPr>
          <p:cNvPr id="96265" name="Rectangle 18"/>
          <p:cNvSpPr>
            <a:spLocks noChangeArrowheads="1"/>
          </p:cNvSpPr>
          <p:nvPr/>
        </p:nvSpPr>
        <p:spPr bwMode="auto">
          <a:xfrm>
            <a:off x="2832100" y="5424488"/>
            <a:ext cx="825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工时</a:t>
            </a:r>
          </a:p>
        </p:txBody>
      </p:sp>
      <p:sp>
        <p:nvSpPr>
          <p:cNvPr id="96266" name="Rectangle 1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9.5.1  </a:t>
            </a:r>
            <a:r>
              <a:rPr lang="zh-CN" altLang="en-US" dirty="0" smtClean="0">
                <a:latin typeface="宋体" pitchFamily="2" charset="-122"/>
              </a:rPr>
              <a:t>一个实例</a:t>
            </a:r>
            <a:endParaRPr lang="zh-CN" altLang="en-US" dirty="0" smtClean="0"/>
          </a:p>
        </p:txBody>
      </p:sp>
      <p:sp>
        <p:nvSpPr>
          <p:cNvPr id="96267" name="Rectangle 22"/>
          <p:cNvSpPr>
            <a:spLocks noChangeArrowheads="1"/>
          </p:cNvSpPr>
          <p:nvPr/>
        </p:nvSpPr>
        <p:spPr bwMode="auto">
          <a:xfrm>
            <a:off x="304800" y="304800"/>
            <a:ext cx="26404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 dirty="0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79" grpId="0" autoUpdateAnimBg="0"/>
      <p:bldP spid="625680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2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7286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7287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97292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97293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626695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FF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PieceWorker</a:t>
                </a:r>
              </a:p>
            </p:txBody>
          </p:sp>
        </p:grpSp>
        <p:grpSp>
          <p:nvGrpSpPr>
            <p:cNvPr id="97288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7289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90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91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26700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3727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PieceWorker.h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PieceWorker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PieceWorker(const long , const char *, double =0.0, int =0 );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~PieceWorker()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setWage ( double ) 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setQuantity ( int ) 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double wagePerPiece;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int quantity;	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97284" name="Rectangle 1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9.5.1  </a:t>
            </a:r>
            <a:r>
              <a:rPr lang="zh-CN" altLang="en-US" dirty="0" smtClean="0">
                <a:latin typeface="宋体" pitchFamily="2" charset="-122"/>
              </a:rPr>
              <a:t>一个实例</a:t>
            </a:r>
            <a:endParaRPr lang="zh-CN" altLang="en-US" dirty="0" smtClean="0"/>
          </a:p>
        </p:txBody>
      </p:sp>
      <p:sp>
        <p:nvSpPr>
          <p:cNvPr id="97285" name="Rectangle 16"/>
          <p:cNvSpPr>
            <a:spLocks noChangeArrowheads="1"/>
          </p:cNvSpPr>
          <p:nvPr/>
        </p:nvSpPr>
        <p:spPr bwMode="auto">
          <a:xfrm>
            <a:off x="304800" y="304800"/>
            <a:ext cx="26404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 dirty="0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2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00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8312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8313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98318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98319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627719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FF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PieceWorker</a:t>
                </a:r>
              </a:p>
            </p:txBody>
          </p:sp>
        </p:grpSp>
        <p:grpSp>
          <p:nvGrpSpPr>
            <p:cNvPr id="98314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8315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16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17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8307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3727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PieceWorker.h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PieceWorker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PieceWorker(const long , const char *, double =0.0, int =0 );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~PieceWorker()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setWage ( double ) 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setQuantity ( int ) 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double wagePerPiece;	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int quantity;</a:t>
            </a:r>
            <a:r>
              <a:rPr lang="en-US" altLang="zh-CN" sz="1800"/>
              <a:t>	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627725" name="Rectangle 13"/>
          <p:cNvSpPr>
            <a:spLocks noChangeArrowheads="1"/>
          </p:cNvSpPr>
          <p:nvPr/>
        </p:nvSpPr>
        <p:spPr bwMode="auto">
          <a:xfrm>
            <a:off x="4660900" y="5043488"/>
            <a:ext cx="173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每件工件薪金</a:t>
            </a:r>
          </a:p>
        </p:txBody>
      </p:sp>
      <p:sp>
        <p:nvSpPr>
          <p:cNvPr id="627726" name="Rectangle 14"/>
          <p:cNvSpPr>
            <a:spLocks noChangeArrowheads="1"/>
          </p:cNvSpPr>
          <p:nvPr/>
        </p:nvSpPr>
        <p:spPr bwMode="auto">
          <a:xfrm>
            <a:off x="4660900" y="54244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工件数</a:t>
            </a:r>
          </a:p>
        </p:txBody>
      </p:sp>
      <p:sp>
        <p:nvSpPr>
          <p:cNvPr id="98310" name="Rectangle 1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9.5.1  </a:t>
            </a:r>
            <a:r>
              <a:rPr lang="zh-CN" altLang="en-US" dirty="0" smtClean="0">
                <a:latin typeface="宋体" pitchFamily="2" charset="-122"/>
              </a:rPr>
              <a:t>一个实例</a:t>
            </a:r>
            <a:endParaRPr lang="zh-CN" altLang="en-US" dirty="0" smtClean="0"/>
          </a:p>
        </p:txBody>
      </p:sp>
      <p:sp>
        <p:nvSpPr>
          <p:cNvPr id="98311" name="Rectangle 18"/>
          <p:cNvSpPr>
            <a:spLocks noChangeArrowheads="1"/>
          </p:cNvSpPr>
          <p:nvPr/>
        </p:nvSpPr>
        <p:spPr bwMode="auto">
          <a:xfrm>
            <a:off x="304800" y="304800"/>
            <a:ext cx="26404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 dirty="0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25" grpId="0" autoUpdateAnimBg="0"/>
      <p:bldP spid="627726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9338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9339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99344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99345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628743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FF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PieceWorker</a:t>
                </a:r>
              </a:p>
            </p:txBody>
          </p:sp>
        </p:grpSp>
        <p:grpSp>
          <p:nvGrpSpPr>
            <p:cNvPr id="99340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9341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42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43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9331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3727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PieceWorker.h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PieceWorker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PieceWorker(const long , const char *, double =0.0, int =0 );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~PieceWorker()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void setWage ( double ) ;		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void setQuantity ( int ) 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double wagePerPiece;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int quantity;	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628749" name="Rectangle 13"/>
          <p:cNvSpPr>
            <a:spLocks noChangeArrowheads="1"/>
          </p:cNvSpPr>
          <p:nvPr/>
        </p:nvSpPr>
        <p:spPr bwMode="auto">
          <a:xfrm>
            <a:off x="4660900" y="3276600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置每件工件薪金</a:t>
            </a:r>
          </a:p>
        </p:txBody>
      </p:sp>
      <p:sp>
        <p:nvSpPr>
          <p:cNvPr id="628750" name="Rectangle 14"/>
          <p:cNvSpPr>
            <a:spLocks noChangeArrowheads="1"/>
          </p:cNvSpPr>
          <p:nvPr/>
        </p:nvSpPr>
        <p:spPr bwMode="auto">
          <a:xfrm>
            <a:off x="4660900" y="3632200"/>
            <a:ext cx="1282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置工件数</a:t>
            </a:r>
          </a:p>
        </p:txBody>
      </p:sp>
      <p:sp>
        <p:nvSpPr>
          <p:cNvPr id="99334" name="Rectangle 15"/>
          <p:cNvSpPr>
            <a:spLocks noChangeArrowheads="1"/>
          </p:cNvSpPr>
          <p:nvPr/>
        </p:nvSpPr>
        <p:spPr bwMode="auto">
          <a:xfrm>
            <a:off x="4660900" y="5043488"/>
            <a:ext cx="173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每件工件薪金</a:t>
            </a:r>
          </a:p>
        </p:txBody>
      </p:sp>
      <p:sp>
        <p:nvSpPr>
          <p:cNvPr id="99335" name="Rectangle 16"/>
          <p:cNvSpPr>
            <a:spLocks noChangeArrowheads="1"/>
          </p:cNvSpPr>
          <p:nvPr/>
        </p:nvSpPr>
        <p:spPr bwMode="auto">
          <a:xfrm>
            <a:off x="4660900" y="54244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工件数</a:t>
            </a:r>
          </a:p>
        </p:txBody>
      </p:sp>
      <p:sp>
        <p:nvSpPr>
          <p:cNvPr id="99336" name="Rectangle 1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9.5.1  </a:t>
            </a:r>
            <a:r>
              <a:rPr lang="zh-CN" altLang="en-US" dirty="0" smtClean="0">
                <a:latin typeface="宋体" pitchFamily="2" charset="-122"/>
              </a:rPr>
              <a:t>一个实例</a:t>
            </a:r>
            <a:endParaRPr lang="zh-CN" altLang="en-US" dirty="0" smtClean="0"/>
          </a:p>
        </p:txBody>
      </p:sp>
      <p:sp>
        <p:nvSpPr>
          <p:cNvPr id="99337" name="Rectangle 20"/>
          <p:cNvSpPr>
            <a:spLocks noChangeArrowheads="1"/>
          </p:cNvSpPr>
          <p:nvPr/>
        </p:nvSpPr>
        <p:spPr bwMode="auto">
          <a:xfrm>
            <a:off x="304800" y="304800"/>
            <a:ext cx="26404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 dirty="0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9" grpId="0" autoUpdateAnimBg="0"/>
      <p:bldP spid="628750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00364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100365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00370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00371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629767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FF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PieceWorker</a:t>
                </a:r>
              </a:p>
            </p:txBody>
          </p:sp>
        </p:grpSp>
        <p:grpSp>
          <p:nvGrpSpPr>
            <p:cNvPr id="100366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00367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68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69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0355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3727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PieceWorker.h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PieceWorker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PieceWorker(const long , const char *, double =0.0, int =0 );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~PieceWorker()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setWage ( double ) 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setQuantity ( int ) 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double earnings() const;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void print() const;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double wagePerPiece;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int quantity;	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100356" name="Rectangle 13"/>
          <p:cNvSpPr>
            <a:spLocks noChangeArrowheads="1"/>
          </p:cNvSpPr>
          <p:nvPr/>
        </p:nvSpPr>
        <p:spPr bwMode="auto">
          <a:xfrm>
            <a:off x="4660900" y="3276600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置每件工件薪金</a:t>
            </a:r>
          </a:p>
        </p:txBody>
      </p:sp>
      <p:sp>
        <p:nvSpPr>
          <p:cNvPr id="100357" name="Rectangle 14"/>
          <p:cNvSpPr>
            <a:spLocks noChangeArrowheads="1"/>
          </p:cNvSpPr>
          <p:nvPr/>
        </p:nvSpPr>
        <p:spPr bwMode="auto">
          <a:xfrm>
            <a:off x="4660900" y="3632200"/>
            <a:ext cx="1282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置工件数</a:t>
            </a:r>
          </a:p>
        </p:txBody>
      </p:sp>
      <p:sp>
        <p:nvSpPr>
          <p:cNvPr id="100358" name="Rectangle 15"/>
          <p:cNvSpPr>
            <a:spLocks noChangeArrowheads="1"/>
          </p:cNvSpPr>
          <p:nvPr/>
        </p:nvSpPr>
        <p:spPr bwMode="auto">
          <a:xfrm>
            <a:off x="4660900" y="5043488"/>
            <a:ext cx="173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每件工件薪金</a:t>
            </a:r>
          </a:p>
        </p:txBody>
      </p:sp>
      <p:sp>
        <p:nvSpPr>
          <p:cNvPr id="100359" name="Rectangle 16"/>
          <p:cNvSpPr>
            <a:spLocks noChangeArrowheads="1"/>
          </p:cNvSpPr>
          <p:nvPr/>
        </p:nvSpPr>
        <p:spPr bwMode="auto">
          <a:xfrm>
            <a:off x="4660900" y="54244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工件数</a:t>
            </a:r>
          </a:p>
        </p:txBody>
      </p:sp>
      <p:sp>
        <p:nvSpPr>
          <p:cNvPr id="629777" name="Rectangle 17"/>
          <p:cNvSpPr>
            <a:spLocks noChangeArrowheads="1"/>
          </p:cNvSpPr>
          <p:nvPr/>
        </p:nvSpPr>
        <p:spPr bwMode="auto">
          <a:xfrm>
            <a:off x="4660900" y="4343400"/>
            <a:ext cx="173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输出计件薪金</a:t>
            </a:r>
          </a:p>
        </p:txBody>
      </p:sp>
      <p:sp>
        <p:nvSpPr>
          <p:cNvPr id="629778" name="Rectangle 18"/>
          <p:cNvSpPr>
            <a:spLocks noChangeArrowheads="1"/>
          </p:cNvSpPr>
          <p:nvPr/>
        </p:nvSpPr>
        <p:spPr bwMode="auto">
          <a:xfrm>
            <a:off x="4660900" y="3987800"/>
            <a:ext cx="173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计算计件薪金</a:t>
            </a:r>
          </a:p>
        </p:txBody>
      </p:sp>
      <p:sp>
        <p:nvSpPr>
          <p:cNvPr id="100362" name="Rectangle 19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9.5.1  </a:t>
            </a:r>
            <a:r>
              <a:rPr lang="zh-CN" altLang="en-US" dirty="0" smtClean="0">
                <a:latin typeface="宋体" pitchFamily="2" charset="-122"/>
              </a:rPr>
              <a:t>一个实例</a:t>
            </a:r>
            <a:endParaRPr lang="zh-CN" altLang="en-US" dirty="0" smtClean="0"/>
          </a:p>
        </p:txBody>
      </p:sp>
      <p:sp>
        <p:nvSpPr>
          <p:cNvPr id="100363" name="Rectangle 22"/>
          <p:cNvSpPr>
            <a:spLocks noChangeArrowheads="1"/>
          </p:cNvSpPr>
          <p:nvPr/>
        </p:nvSpPr>
        <p:spPr bwMode="auto">
          <a:xfrm>
            <a:off x="304800" y="304800"/>
            <a:ext cx="26404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 dirty="0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77" grpId="0" autoUpdateAnimBg="0"/>
      <p:bldP spid="629778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2342" y="288"/>
            <a:chExt cx="3274" cy="1000"/>
          </a:xfrm>
        </p:grpSpPr>
        <p:sp>
          <p:nvSpPr>
            <p:cNvPr id="101383" name="Rectangle 3"/>
            <p:cNvSpPr>
              <a:spLocks noChangeArrowheads="1"/>
            </p:cNvSpPr>
            <p:nvPr/>
          </p:nvSpPr>
          <p:spPr bwMode="auto">
            <a:xfrm>
              <a:off x="3521" y="288"/>
              <a:ext cx="908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101384" name="Group 4"/>
            <p:cNvGrpSpPr>
              <a:grpSpLocks/>
            </p:cNvGrpSpPr>
            <p:nvPr/>
          </p:nvGrpSpPr>
          <p:grpSpPr bwMode="auto">
            <a:xfrm>
              <a:off x="2342" y="1057"/>
              <a:ext cx="3274" cy="231"/>
              <a:chOff x="852" y="2640"/>
              <a:chExt cx="4092" cy="288"/>
            </a:xfrm>
          </p:grpSpPr>
          <p:sp>
            <p:nvSpPr>
              <p:cNvPr id="101389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01390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01391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01385" name="Group 8"/>
            <p:cNvGrpSpPr>
              <a:grpSpLocks/>
            </p:cNvGrpSpPr>
            <p:nvPr/>
          </p:nvGrpSpPr>
          <p:grpSpPr bwMode="auto">
            <a:xfrm>
              <a:off x="2812" y="519"/>
              <a:ext cx="2305" cy="538"/>
              <a:chOff x="1440" y="1968"/>
              <a:chExt cx="2880" cy="672"/>
            </a:xfrm>
          </p:grpSpPr>
          <p:sp>
            <p:nvSpPr>
              <p:cNvPr id="101386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387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388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1379" name="Rectangle 1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9.5.1  </a:t>
            </a:r>
            <a:r>
              <a:rPr lang="zh-CN" altLang="en-US" dirty="0" smtClean="0">
                <a:latin typeface="宋体" pitchFamily="2" charset="-122"/>
              </a:rPr>
              <a:t>一个实例</a:t>
            </a:r>
            <a:endParaRPr lang="zh-CN" altLang="en-US" dirty="0" smtClean="0"/>
          </a:p>
        </p:txBody>
      </p:sp>
      <p:sp>
        <p:nvSpPr>
          <p:cNvPr id="630796" name="Text Box 12"/>
          <p:cNvSpPr txBox="1">
            <a:spLocks noChangeArrowheads="1"/>
          </p:cNvSpPr>
          <p:nvPr/>
        </p:nvSpPr>
        <p:spPr bwMode="auto">
          <a:xfrm>
            <a:off x="1006475" y="228600"/>
            <a:ext cx="6308725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600" dirty="0"/>
              <a:t>void test1()</a:t>
            </a:r>
          </a:p>
          <a:p>
            <a:pPr algn="l">
              <a:lnSpc>
                <a:spcPct val="120000"/>
              </a:lnSpc>
            </a:pPr>
            <a:r>
              <a:rPr lang="en-US" altLang="zh-CN" sz="1600" dirty="0"/>
              <a:t>{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dirty="0" err="1"/>
              <a:t>setiosflags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ios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fixed|ios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showpoint</a:t>
            </a:r>
            <a:r>
              <a:rPr lang="en-US" altLang="zh-CN" sz="1600" dirty="0"/>
              <a:t>) &lt;&lt; </a:t>
            </a:r>
            <a:r>
              <a:rPr lang="en-US" altLang="zh-CN" sz="1600" dirty="0" err="1"/>
              <a:t>setprecision</a:t>
            </a:r>
            <a:r>
              <a:rPr lang="en-US" altLang="zh-CN" sz="1600" dirty="0"/>
              <a:t>(2) ;</a:t>
            </a:r>
          </a:p>
          <a:p>
            <a:pPr algn="l">
              <a:lnSpc>
                <a:spcPct val="120000"/>
              </a:lnSpc>
            </a:pPr>
            <a:r>
              <a:rPr lang="en-US" altLang="zh-CN" sz="1600" dirty="0"/>
              <a:t>   Manager m1 ( </a:t>
            </a:r>
            <a:r>
              <a:rPr lang="en-US" altLang="zh-CN" sz="1600" dirty="0" smtClean="0"/>
              <a:t>9135</a:t>
            </a:r>
            <a:r>
              <a:rPr lang="en-US" altLang="zh-CN" sz="1600" dirty="0"/>
              <a:t>, "Cheng </a:t>
            </a:r>
            <a:r>
              <a:rPr lang="en-US" altLang="zh-CN" sz="1600" dirty="0" err="1"/>
              <a:t>ShaoHua</a:t>
            </a:r>
            <a:r>
              <a:rPr lang="en-US" altLang="zh-CN" sz="1600" dirty="0"/>
              <a:t>", 1200 )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 dirty="0"/>
              <a:t>   Manager m2 ( </a:t>
            </a:r>
            <a:r>
              <a:rPr lang="en-US" altLang="zh-CN" sz="1600" dirty="0" smtClean="0"/>
              <a:t>9201</a:t>
            </a:r>
            <a:r>
              <a:rPr lang="en-US" altLang="zh-CN" sz="1600" dirty="0"/>
              <a:t>, "Yan </a:t>
            </a:r>
            <a:r>
              <a:rPr lang="en-US" altLang="zh-CN" sz="1600" dirty="0" err="1"/>
              <a:t>HaiFeng</a:t>
            </a:r>
            <a:r>
              <a:rPr lang="en-US" altLang="zh-CN" sz="1600" dirty="0"/>
              <a:t>");</a:t>
            </a:r>
          </a:p>
          <a:p>
            <a:pPr algn="l">
              <a:lnSpc>
                <a:spcPct val="120000"/>
              </a:lnSpc>
            </a:pPr>
            <a:r>
              <a:rPr lang="en-US" altLang="zh-CN" sz="1600" dirty="0"/>
              <a:t>   m2.setMonthlySalary ( 5300 )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 dirty="0"/>
              <a:t>   </a:t>
            </a:r>
            <a:r>
              <a:rPr lang="en-US" altLang="zh-CN" sz="1600" dirty="0" err="1"/>
              <a:t>HourlyWorker</a:t>
            </a:r>
            <a:r>
              <a:rPr lang="en-US" altLang="zh-CN" sz="1600" dirty="0"/>
              <a:t> hw1 ( 30712, "Zhao </a:t>
            </a:r>
            <a:r>
              <a:rPr lang="en-US" altLang="zh-CN" sz="1600" dirty="0" err="1"/>
              <a:t>XiaoMing</a:t>
            </a:r>
            <a:r>
              <a:rPr lang="en-US" altLang="zh-CN" sz="1600" dirty="0"/>
              <a:t>", 5, 8*20 )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 dirty="0"/>
              <a:t>   </a:t>
            </a:r>
            <a:r>
              <a:rPr lang="en-US" altLang="zh-CN" sz="1600" dirty="0" err="1"/>
              <a:t>HourlyWorker</a:t>
            </a:r>
            <a:r>
              <a:rPr lang="en-US" altLang="zh-CN" sz="1600" dirty="0"/>
              <a:t> hw2 ( </a:t>
            </a:r>
            <a:r>
              <a:rPr lang="en-US" altLang="zh-CN" sz="1600" dirty="0" smtClean="0"/>
              <a:t>30649, </a:t>
            </a:r>
            <a:r>
              <a:rPr lang="en-US" altLang="zh-CN" sz="1600" dirty="0"/>
              <a:t>"Gao </a:t>
            </a:r>
            <a:r>
              <a:rPr lang="en-US" altLang="zh-CN" sz="1600" dirty="0" err="1"/>
              <a:t>DongSheng</a:t>
            </a:r>
            <a:r>
              <a:rPr lang="en-US" altLang="zh-CN" sz="1600" dirty="0"/>
              <a:t>"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 dirty="0"/>
              <a:t>   hw2.setWage ( 4.5 )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 dirty="0"/>
              <a:t>   hw2.setHours ( </a:t>
            </a:r>
            <a:r>
              <a:rPr lang="en-US" altLang="zh-CN" sz="1600" dirty="0" smtClean="0"/>
              <a:t>9*30 </a:t>
            </a:r>
            <a:r>
              <a:rPr lang="en-US" altLang="zh-CN" sz="1600" dirty="0"/>
              <a:t>) ;</a:t>
            </a:r>
          </a:p>
          <a:p>
            <a:pPr algn="l">
              <a:lnSpc>
                <a:spcPct val="120000"/>
              </a:lnSpc>
            </a:pPr>
            <a:r>
              <a:rPr lang="en-US" altLang="zh-CN" sz="1600" dirty="0"/>
              <a:t>   </a:t>
            </a:r>
            <a:r>
              <a:rPr lang="en-US" altLang="zh-CN" sz="1600" dirty="0" err="1"/>
              <a:t>PieceWorker</a:t>
            </a:r>
            <a:r>
              <a:rPr lang="en-US" altLang="zh-CN" sz="1600" dirty="0"/>
              <a:t> pw1 ( 20382, "</a:t>
            </a:r>
            <a:r>
              <a:rPr lang="en-US" altLang="zh-CN" sz="1600" dirty="0" err="1"/>
              <a:t>Xiu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LiWei</a:t>
            </a:r>
            <a:r>
              <a:rPr lang="en-US" altLang="zh-CN" sz="1600" dirty="0"/>
              <a:t>", 0.5, 2850 )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 dirty="0"/>
              <a:t>   </a:t>
            </a:r>
            <a:r>
              <a:rPr lang="en-US" altLang="zh-CN" sz="1600" dirty="0" err="1"/>
              <a:t>PieceWorker</a:t>
            </a:r>
            <a:r>
              <a:rPr lang="en-US" altLang="zh-CN" sz="1600" dirty="0"/>
              <a:t> pw2 ( </a:t>
            </a:r>
            <a:r>
              <a:rPr lang="en-US" altLang="zh-CN" sz="1600" dirty="0" smtClean="0"/>
              <a:t>20496</a:t>
            </a:r>
            <a:r>
              <a:rPr lang="en-US" altLang="zh-CN" sz="1600" dirty="0"/>
              <a:t>, "Huang </a:t>
            </a:r>
            <a:r>
              <a:rPr lang="en-US" altLang="zh-CN" sz="1600" dirty="0" err="1"/>
              <a:t>DongLin</a:t>
            </a:r>
            <a:r>
              <a:rPr lang="en-US" altLang="zh-CN" sz="1600" dirty="0"/>
              <a:t>"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 dirty="0"/>
              <a:t>   pw2.setWage ( 0.75 )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 dirty="0"/>
              <a:t>   pw2.setQuantity ( 1850 ) ;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1" dirty="0">
                <a:solidFill>
                  <a:srgbClr val="008000"/>
                </a:solidFill>
              </a:rPr>
              <a:t> 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使用抽象类指针，调用派生类版本的函数</a:t>
            </a:r>
          </a:p>
          <a:p>
            <a:pPr algn="l">
              <a:lnSpc>
                <a:spcPct val="120000"/>
              </a:lnSpc>
            </a:pPr>
            <a:r>
              <a:rPr lang="zh-CN" altLang="en-US" sz="1600" dirty="0"/>
              <a:t>   </a:t>
            </a:r>
            <a:r>
              <a:rPr lang="en-US" altLang="zh-CN" sz="1600" b="1" dirty="0"/>
              <a:t>Employee *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; 	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1" dirty="0"/>
              <a:t>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=&amp;m1;  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-&gt;print();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1" dirty="0"/>
              <a:t>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=&amp;m2;  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-&gt;print();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1" dirty="0"/>
              <a:t>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=&amp;hw1;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-&gt;print();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1" dirty="0"/>
              <a:t>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=&amp;hw2;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-&gt;print();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1" dirty="0"/>
              <a:t>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=&amp;pw1;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-&gt;print();</a:t>
            </a:r>
          </a:p>
          <a:p>
            <a:pPr algn="l">
              <a:lnSpc>
                <a:spcPct val="120000"/>
              </a:lnSpc>
            </a:pPr>
            <a:r>
              <a:rPr lang="en-US" altLang="zh-CN" sz="1600" b="1" dirty="0"/>
              <a:t>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=&amp;pw2;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-&gt;print();</a:t>
            </a:r>
          </a:p>
          <a:p>
            <a:pPr algn="l">
              <a:lnSpc>
                <a:spcPct val="120000"/>
              </a:lnSpc>
            </a:pPr>
            <a:r>
              <a:rPr lang="en-US" altLang="zh-CN" sz="1600" dirty="0"/>
              <a:t>} </a:t>
            </a:r>
          </a:p>
        </p:txBody>
      </p:sp>
      <p:sp>
        <p:nvSpPr>
          <p:cNvPr id="630801" name="Oval 17"/>
          <p:cNvSpPr>
            <a:spLocks noChangeArrowheads="1"/>
          </p:cNvSpPr>
          <p:nvPr/>
        </p:nvSpPr>
        <p:spPr bwMode="auto">
          <a:xfrm>
            <a:off x="2627313" y="4508500"/>
            <a:ext cx="1728787" cy="2160588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0802" name="AutoShape 18"/>
          <p:cNvSpPr>
            <a:spLocks/>
          </p:cNvSpPr>
          <p:nvPr/>
        </p:nvSpPr>
        <p:spPr bwMode="auto">
          <a:xfrm>
            <a:off x="6477000" y="3581400"/>
            <a:ext cx="1766888" cy="1000125"/>
          </a:xfrm>
          <a:prstGeom prst="borderCallout2">
            <a:avLst>
              <a:gd name="adj1" fmla="val 11431"/>
              <a:gd name="adj2" fmla="val -4315"/>
              <a:gd name="adj3" fmla="val 11431"/>
              <a:gd name="adj4" fmla="val -30639"/>
              <a:gd name="adj5" fmla="val 150477"/>
              <a:gd name="adj6" fmla="val -11536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调用函数语句形式相同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3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96" grpId="0" autoUpdateAnimBg="0"/>
      <p:bldP spid="630801" grpId="0" animBg="1"/>
      <p:bldP spid="630802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Text Box 2"/>
          <p:cNvSpPr txBox="1">
            <a:spLocks noChangeArrowheads="1"/>
          </p:cNvSpPr>
          <p:nvPr/>
        </p:nvSpPr>
        <p:spPr bwMode="auto">
          <a:xfrm>
            <a:off x="1044575" y="2146300"/>
            <a:ext cx="7199313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/>
              <a:t> </a:t>
            </a:r>
            <a:r>
              <a:rPr lang="zh-CN" altLang="en-US" sz="2000" b="1"/>
              <a:t>把不同类对象统一组织在一个数据结构中，可以定义抽象类指针数组或链表。</a:t>
            </a: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/>
              <a:t> 由于这种表中的具有不同类类型元素（它们都有共同的基类），所以称为“</a:t>
            </a:r>
            <a:r>
              <a:rPr lang="zh-CN" altLang="en-US" sz="2000" b="1">
                <a:solidFill>
                  <a:srgbClr val="0000FF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异质表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。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31811" name="Rectangle 3"/>
          <p:cNvSpPr>
            <a:spLocks noChangeArrowheads="1"/>
          </p:cNvSpPr>
          <p:nvPr/>
        </p:nvSpPr>
        <p:spPr bwMode="auto">
          <a:xfrm>
            <a:off x="609600" y="838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9.5.2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异质表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9.5.2  </a:t>
            </a:r>
            <a:r>
              <a:rPr lang="zh-CN" altLang="en-US" dirty="0" smtClean="0">
                <a:latin typeface="宋体" pitchFamily="2" charset="-122"/>
              </a:rPr>
              <a:t>异质链表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0" grpId="0" autoUpdateAnimBg="0"/>
      <p:bldP spid="631811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ext Box 2"/>
          <p:cNvSpPr txBox="1">
            <a:spLocks noChangeArrowheads="1"/>
          </p:cNvSpPr>
          <p:nvPr/>
        </p:nvSpPr>
        <p:spPr bwMode="auto">
          <a:xfrm>
            <a:off x="755650" y="1052513"/>
            <a:ext cx="76962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800" b="1" dirty="0"/>
              <a:t>void test2()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{ Employee * employ[6]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  employ[0] = new Manager( </a:t>
            </a:r>
            <a:r>
              <a:rPr lang="en-US" altLang="zh-CN" sz="1800" b="1" dirty="0" smtClean="0"/>
              <a:t>9135</a:t>
            </a:r>
            <a:r>
              <a:rPr lang="en-US" altLang="zh-CN" sz="1800" b="1" dirty="0"/>
              <a:t>, "Cheng </a:t>
            </a:r>
            <a:r>
              <a:rPr lang="en-US" altLang="zh-CN" sz="1800" b="1" dirty="0" err="1"/>
              <a:t>ShaoHua</a:t>
            </a:r>
            <a:r>
              <a:rPr lang="en-US" altLang="zh-CN" sz="1800" b="1" dirty="0"/>
              <a:t>", 1200 )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  employ[1] = new Manager( </a:t>
            </a:r>
            <a:r>
              <a:rPr lang="en-US" altLang="zh-CN" sz="1800" b="1" dirty="0" smtClean="0"/>
              <a:t>9201</a:t>
            </a:r>
            <a:r>
              <a:rPr lang="en-US" altLang="zh-CN" sz="1800" b="1" dirty="0"/>
              <a:t>, "Yan HaiFeng",5300 )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  employ[2] = new </a:t>
            </a:r>
            <a:r>
              <a:rPr lang="en-US" altLang="zh-CN" sz="1800" b="1" dirty="0" err="1"/>
              <a:t>HourlyWorker</a:t>
            </a:r>
            <a:r>
              <a:rPr lang="en-US" altLang="zh-CN" sz="1800" b="1" dirty="0"/>
              <a:t>( 30712, "Zhao </a:t>
            </a:r>
            <a:r>
              <a:rPr lang="en-US" altLang="zh-CN" sz="1800" b="1" dirty="0" err="1"/>
              <a:t>XiaoMing</a:t>
            </a:r>
            <a:r>
              <a:rPr lang="en-US" altLang="zh-CN" sz="1800" b="1" dirty="0"/>
              <a:t>", 5, 8*20 )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  employ[3] = new </a:t>
            </a:r>
            <a:r>
              <a:rPr lang="en-US" altLang="zh-CN" sz="1800" b="1" dirty="0" err="1"/>
              <a:t>HourlyWorker</a:t>
            </a:r>
            <a:r>
              <a:rPr lang="en-US" altLang="zh-CN" sz="1800" b="1" dirty="0"/>
              <a:t>( </a:t>
            </a:r>
            <a:r>
              <a:rPr lang="en-US" altLang="zh-CN" sz="1800" b="1" dirty="0" smtClean="0"/>
              <a:t>30649, </a:t>
            </a:r>
            <a:r>
              <a:rPr lang="en-US" altLang="zh-CN" sz="1800" b="1" dirty="0"/>
              <a:t>"Gao </a:t>
            </a:r>
            <a:r>
              <a:rPr lang="en-US" altLang="zh-CN" sz="1800" b="1" dirty="0" err="1"/>
              <a:t>DongSheng</a:t>
            </a:r>
            <a:r>
              <a:rPr lang="en-US" altLang="zh-CN" sz="1800" b="1" dirty="0"/>
              <a:t>", 4.5, </a:t>
            </a:r>
            <a:r>
              <a:rPr lang="en-US" altLang="zh-CN" sz="1800" b="1" dirty="0" smtClean="0"/>
              <a:t>9*30 </a:t>
            </a:r>
            <a:r>
              <a:rPr lang="en-US" altLang="zh-CN" sz="1800" b="1" dirty="0"/>
              <a:t>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  employ[4] = new </a:t>
            </a:r>
            <a:r>
              <a:rPr lang="en-US" altLang="zh-CN" sz="1800" b="1" dirty="0" err="1"/>
              <a:t>PieceWorker</a:t>
            </a:r>
            <a:r>
              <a:rPr lang="en-US" altLang="zh-CN" sz="1800" b="1" dirty="0"/>
              <a:t>( 20382, "</a:t>
            </a:r>
            <a:r>
              <a:rPr lang="en-US" altLang="zh-CN" sz="1800" b="1" dirty="0" err="1"/>
              <a:t>Xiu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LiWei</a:t>
            </a:r>
            <a:r>
              <a:rPr lang="en-US" altLang="zh-CN" sz="1800" b="1" dirty="0"/>
              <a:t>", 0.5, 2850 )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  employ[5] = new </a:t>
            </a:r>
            <a:r>
              <a:rPr lang="en-US" altLang="zh-CN" sz="1800" b="1" dirty="0" err="1" smtClean="0"/>
              <a:t>PieceWorker</a:t>
            </a:r>
            <a:r>
              <a:rPr lang="en-US" altLang="zh-CN" sz="1800" b="1" dirty="0" smtClean="0"/>
              <a:t>(20496</a:t>
            </a:r>
            <a:r>
              <a:rPr lang="en-US" altLang="zh-CN" sz="1800" b="1" dirty="0"/>
              <a:t>, "Huang </a:t>
            </a:r>
            <a:r>
              <a:rPr lang="en-US" altLang="zh-CN" sz="1800" b="1" dirty="0" err="1"/>
              <a:t>DongLin</a:t>
            </a:r>
            <a:r>
              <a:rPr lang="en-US" altLang="zh-CN" sz="1800" b="1" dirty="0"/>
              <a:t>", 0.75, 1850)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</a:t>
            </a:r>
            <a:r>
              <a:rPr lang="en-US" altLang="zh-CN" sz="1800" b="1" dirty="0" err="1"/>
              <a:t>setiosflags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ios</a:t>
            </a:r>
            <a:r>
              <a:rPr lang="en-US" altLang="zh-CN" sz="1800" b="1" dirty="0"/>
              <a:t>::</a:t>
            </a:r>
            <a:r>
              <a:rPr lang="en-US" altLang="zh-CN" sz="1800" b="1" dirty="0" err="1"/>
              <a:t>fixed|ios</a:t>
            </a:r>
            <a:r>
              <a:rPr lang="en-US" altLang="zh-CN" sz="1800" b="1" dirty="0"/>
              <a:t>::</a:t>
            </a:r>
            <a:r>
              <a:rPr lang="en-US" altLang="zh-CN" sz="1800" b="1" dirty="0" err="1"/>
              <a:t>showPoint</a:t>
            </a:r>
            <a:r>
              <a:rPr lang="en-US" altLang="zh-CN" sz="1800" b="1" dirty="0"/>
              <a:t>) &lt;&lt; </a:t>
            </a:r>
            <a:r>
              <a:rPr lang="en-US" altLang="zh-CN" sz="1800" b="1" dirty="0" err="1"/>
              <a:t>setprecision</a:t>
            </a:r>
            <a:r>
              <a:rPr lang="en-US" altLang="zh-CN" sz="1800" b="1" dirty="0"/>
              <a:t>(2)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  for(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= 0;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&lt; 5;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++ )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     employ[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 -&gt; print()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  for(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= 0;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&lt; 5;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++ )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employ[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]-&gt;</a:t>
            </a:r>
            <a:r>
              <a:rPr lang="en-US" altLang="zh-CN" sz="1800" b="1" dirty="0" err="1"/>
              <a:t>getName</a:t>
            </a:r>
            <a:r>
              <a:rPr lang="en-US" altLang="zh-CN" sz="1800" b="1" dirty="0"/>
              <a:t>() &lt;&lt; "  " &lt;&lt; employ[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 -&gt; earnings() &lt;&lt; 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}</a:t>
            </a:r>
          </a:p>
        </p:txBody>
      </p:sp>
      <p:grpSp>
        <p:nvGrpSpPr>
          <p:cNvPr id="103427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03430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Employee</a:t>
              </a:r>
            </a:p>
          </p:txBody>
        </p:sp>
        <p:grpSp>
          <p:nvGrpSpPr>
            <p:cNvPr id="103431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03436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03437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03438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03432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03433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34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35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3428" name="Rectangle 1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9.5.2  </a:t>
            </a:r>
            <a:r>
              <a:rPr lang="zh-CN" altLang="en-US" dirty="0" smtClean="0">
                <a:latin typeface="宋体" pitchFamily="2" charset="-122"/>
              </a:rPr>
              <a:t>异质链表</a:t>
            </a:r>
            <a:endParaRPr lang="zh-CN" altLang="en-US" dirty="0" smtClean="0"/>
          </a:p>
        </p:txBody>
      </p:sp>
      <p:sp>
        <p:nvSpPr>
          <p:cNvPr id="632848" name="Rectangle 16"/>
          <p:cNvSpPr>
            <a:spLocks noChangeArrowheads="1"/>
          </p:cNvSpPr>
          <p:nvPr/>
        </p:nvSpPr>
        <p:spPr bwMode="auto">
          <a:xfrm>
            <a:off x="304800" y="304800"/>
            <a:ext cx="39308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楷体_GB2312" pitchFamily="49" charset="-122"/>
              </a:rPr>
              <a:t>9-9  </a:t>
            </a:r>
            <a:r>
              <a:rPr lang="zh-CN" altLang="en-US" sz="2000" b="1" i="1" dirty="0">
                <a:solidFill>
                  <a:srgbClr val="008000"/>
                </a:solidFill>
                <a:latin typeface="楷体_GB2312" pitchFamily="49" charset="-122"/>
              </a:rPr>
              <a:t>用指针数组构造异质数组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3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4" grpId="0" autoUpdateAnimBg="0"/>
      <p:bldP spid="632848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Text Box 2"/>
          <p:cNvSpPr txBox="1">
            <a:spLocks noChangeArrowheads="1"/>
          </p:cNvSpPr>
          <p:nvPr/>
        </p:nvSpPr>
        <p:spPr bwMode="auto">
          <a:xfrm>
            <a:off x="755650" y="1052513"/>
            <a:ext cx="739775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void test2()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{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Employee *</a:t>
            </a:r>
            <a:r>
              <a:rPr lang="en-US" altLang="zh-CN" sz="1800" b="1" dirty="0"/>
              <a:t> employ[6]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b="1" dirty="0"/>
              <a:t>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employ[0] = new Manager( </a:t>
            </a:r>
            <a:r>
              <a:rPr lang="en-US" altLang="zh-CN" sz="1800" dirty="0" smtClean="0"/>
              <a:t>9135</a:t>
            </a:r>
            <a:r>
              <a:rPr lang="en-US" altLang="zh-CN" sz="1800" dirty="0"/>
              <a:t>, "Cheng </a:t>
            </a:r>
            <a:r>
              <a:rPr lang="en-US" altLang="zh-CN" sz="1800" dirty="0" err="1"/>
              <a:t>ShaoHua</a:t>
            </a:r>
            <a:r>
              <a:rPr lang="en-US" altLang="zh-CN" sz="1800" dirty="0"/>
              <a:t>", 1200 )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employ[1] = new Manager( </a:t>
            </a:r>
            <a:r>
              <a:rPr lang="en-US" altLang="zh-CN" sz="1800" dirty="0" smtClean="0"/>
              <a:t>9201</a:t>
            </a:r>
            <a:r>
              <a:rPr lang="en-US" altLang="zh-CN" sz="1800" dirty="0"/>
              <a:t>, "Yan HaiFeng",5300 )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employ[2] = new </a:t>
            </a:r>
            <a:r>
              <a:rPr lang="en-US" altLang="zh-CN" sz="1800" dirty="0" err="1"/>
              <a:t>HourlyWorker</a:t>
            </a:r>
            <a:r>
              <a:rPr lang="en-US" altLang="zh-CN" sz="1800" dirty="0"/>
              <a:t>( 30712, "Zhao </a:t>
            </a:r>
            <a:r>
              <a:rPr lang="en-US" altLang="zh-CN" sz="1800" dirty="0" err="1"/>
              <a:t>XiaoMing</a:t>
            </a:r>
            <a:r>
              <a:rPr lang="en-US" altLang="zh-CN" sz="1800" dirty="0"/>
              <a:t>", 5, 8*20 )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employ[3] = new </a:t>
            </a:r>
            <a:r>
              <a:rPr lang="en-US" altLang="zh-CN" sz="1800" dirty="0" err="1"/>
              <a:t>HourlyWorker</a:t>
            </a:r>
            <a:r>
              <a:rPr lang="en-US" altLang="zh-CN" sz="1800" dirty="0"/>
              <a:t>( </a:t>
            </a:r>
            <a:r>
              <a:rPr lang="en-US" altLang="zh-CN" sz="1800" dirty="0" smtClean="0"/>
              <a:t>30649, </a:t>
            </a:r>
            <a:r>
              <a:rPr lang="en-US" altLang="zh-CN" sz="1800" dirty="0"/>
              <a:t>"Gao </a:t>
            </a:r>
            <a:r>
              <a:rPr lang="en-US" altLang="zh-CN" sz="1800" dirty="0" err="1"/>
              <a:t>DongSheng</a:t>
            </a:r>
            <a:r>
              <a:rPr lang="en-US" altLang="zh-CN" sz="1800" dirty="0"/>
              <a:t>", 4.5, </a:t>
            </a:r>
            <a:r>
              <a:rPr lang="en-US" altLang="zh-CN" sz="1800" dirty="0" smtClean="0"/>
              <a:t>9*30 </a:t>
            </a:r>
            <a:r>
              <a:rPr lang="en-US" altLang="zh-CN" sz="1800" dirty="0"/>
              <a:t>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employ[4] = new </a:t>
            </a:r>
            <a:r>
              <a:rPr lang="en-US" altLang="zh-CN" sz="1800" dirty="0" err="1"/>
              <a:t>PieceWorker</a:t>
            </a:r>
            <a:r>
              <a:rPr lang="en-US" altLang="zh-CN" sz="1800" dirty="0"/>
              <a:t>( 20382, "</a:t>
            </a:r>
            <a:r>
              <a:rPr lang="en-US" altLang="zh-CN" sz="1800" dirty="0" err="1"/>
              <a:t>Xiu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LiWei</a:t>
            </a:r>
            <a:r>
              <a:rPr lang="en-US" altLang="zh-CN" sz="1800" dirty="0"/>
              <a:t>", 0.5, 2850 )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employ[5] = new </a:t>
            </a:r>
            <a:r>
              <a:rPr lang="en-US" altLang="zh-CN" sz="1800" dirty="0" err="1" smtClean="0"/>
              <a:t>PieceWorker</a:t>
            </a:r>
            <a:r>
              <a:rPr lang="en-US" altLang="zh-CN" sz="1800" dirty="0" smtClean="0"/>
              <a:t>(20496</a:t>
            </a:r>
            <a:r>
              <a:rPr lang="en-US" altLang="zh-CN" sz="1800" dirty="0"/>
              <a:t>, "Huang </a:t>
            </a:r>
            <a:r>
              <a:rPr lang="en-US" altLang="zh-CN" sz="1800" dirty="0" err="1"/>
              <a:t>DongLin</a:t>
            </a:r>
            <a:r>
              <a:rPr lang="en-US" altLang="zh-CN" sz="1800" dirty="0"/>
              <a:t>", 0.75, 1850)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setiosflags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ios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fixed|ios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showPoint</a:t>
            </a:r>
            <a:r>
              <a:rPr lang="en-US" altLang="zh-CN" sz="1800" dirty="0"/>
              <a:t>) &lt;&lt; </a:t>
            </a:r>
            <a:r>
              <a:rPr lang="en-US" altLang="zh-CN" sz="1800" dirty="0" err="1"/>
              <a:t>setprecision</a:t>
            </a:r>
            <a:r>
              <a:rPr lang="en-US" altLang="zh-CN" sz="1800" dirty="0"/>
              <a:t>(2)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for(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5;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++ 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   employ[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-&gt; print()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for(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5;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++ 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employ[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]-&gt;</a:t>
            </a:r>
            <a:r>
              <a:rPr lang="en-US" altLang="zh-CN" sz="1800" dirty="0" err="1"/>
              <a:t>getName</a:t>
            </a:r>
            <a:r>
              <a:rPr lang="en-US" altLang="zh-CN" sz="1800" dirty="0"/>
              <a:t>() &lt;&lt; "  " &lt;&lt; employ[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-&gt; earnings()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}</a:t>
            </a:r>
          </a:p>
        </p:txBody>
      </p:sp>
      <p:grpSp>
        <p:nvGrpSpPr>
          <p:cNvPr id="104451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04455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Employee</a:t>
              </a:r>
            </a:p>
          </p:txBody>
        </p:sp>
        <p:grpSp>
          <p:nvGrpSpPr>
            <p:cNvPr id="104456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04461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04462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04463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04457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04458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59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60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4452" name="Rectangle 1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9.5.2  </a:t>
            </a:r>
            <a:r>
              <a:rPr lang="zh-CN" altLang="en-US" dirty="0" smtClean="0">
                <a:latin typeface="宋体" pitchFamily="2" charset="-122"/>
              </a:rPr>
              <a:t>异质链表</a:t>
            </a:r>
            <a:endParaRPr lang="zh-CN" altLang="en-US" dirty="0" smtClean="0"/>
          </a:p>
        </p:txBody>
      </p:sp>
      <p:sp>
        <p:nvSpPr>
          <p:cNvPr id="104453" name="Rectangle 14"/>
          <p:cNvSpPr>
            <a:spLocks noChangeArrowheads="1"/>
          </p:cNvSpPr>
          <p:nvPr/>
        </p:nvSpPr>
        <p:spPr bwMode="auto">
          <a:xfrm>
            <a:off x="304800" y="304800"/>
            <a:ext cx="39308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楷体_GB2312" pitchFamily="49" charset="-122"/>
              </a:rPr>
              <a:t>9-9  </a:t>
            </a:r>
            <a:r>
              <a:rPr lang="zh-CN" altLang="en-US" sz="2000" b="1" i="1" dirty="0">
                <a:solidFill>
                  <a:srgbClr val="008000"/>
                </a:solidFill>
                <a:latin typeface="楷体_GB2312" pitchFamily="49" charset="-122"/>
              </a:rPr>
              <a:t>用指针数组构造异质数组</a:t>
            </a:r>
          </a:p>
        </p:txBody>
      </p:sp>
      <p:sp>
        <p:nvSpPr>
          <p:cNvPr id="652303" name="AutoShape 15"/>
          <p:cNvSpPr>
            <a:spLocks/>
          </p:cNvSpPr>
          <p:nvPr/>
        </p:nvSpPr>
        <p:spPr bwMode="auto">
          <a:xfrm>
            <a:off x="2700338" y="2286000"/>
            <a:ext cx="2209800" cy="914400"/>
          </a:xfrm>
          <a:prstGeom prst="borderCallout2">
            <a:avLst>
              <a:gd name="adj1" fmla="val 12500"/>
              <a:gd name="adj2" fmla="val -3449"/>
              <a:gd name="adj3" fmla="val 12500"/>
              <a:gd name="adj4" fmla="val -12139"/>
              <a:gd name="adj5" fmla="val -52083"/>
              <a:gd name="adj6" fmla="val -3980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数组元素是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基类指针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303" grpId="0" animBg="1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755650" y="1052513"/>
            <a:ext cx="7479996" cy="52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void test2()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{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Employee *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employ[6]</a:t>
            </a:r>
            <a:r>
              <a:rPr lang="en-US" altLang="zh-CN" sz="1800" b="1" dirty="0"/>
              <a:t>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b="1" dirty="0"/>
              <a:t>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employ[0]</a:t>
            </a:r>
            <a:r>
              <a:rPr lang="en-US" altLang="zh-CN" sz="1800" dirty="0"/>
              <a:t> =</a:t>
            </a:r>
            <a:r>
              <a:rPr lang="en-US" altLang="zh-CN" sz="1800" b="1" dirty="0"/>
              <a:t> new </a:t>
            </a:r>
            <a:r>
              <a:rPr lang="en-US" altLang="zh-CN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Manager</a:t>
            </a:r>
            <a:r>
              <a:rPr lang="en-US" altLang="zh-CN" sz="1800" dirty="0"/>
              <a:t>( </a:t>
            </a:r>
            <a:r>
              <a:rPr lang="en-US" altLang="zh-CN" sz="1800" dirty="0" smtClean="0"/>
              <a:t>9135</a:t>
            </a:r>
            <a:r>
              <a:rPr lang="en-US" altLang="zh-CN" sz="1800" dirty="0"/>
              <a:t>, "Cheng </a:t>
            </a:r>
            <a:r>
              <a:rPr lang="en-US" altLang="zh-CN" sz="1800" dirty="0" err="1"/>
              <a:t>ShaoHua</a:t>
            </a:r>
            <a:r>
              <a:rPr lang="en-US" altLang="zh-CN" sz="1800" dirty="0"/>
              <a:t>", 1200 )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employ[1]</a:t>
            </a:r>
            <a:r>
              <a:rPr lang="en-US" altLang="zh-CN" sz="1800" dirty="0"/>
              <a:t> = </a:t>
            </a:r>
            <a:r>
              <a:rPr lang="en-US" altLang="zh-CN" sz="1800" b="1" dirty="0"/>
              <a:t>new</a:t>
            </a:r>
            <a:r>
              <a:rPr lang="en-US" altLang="zh-CN" sz="1800" dirty="0"/>
              <a:t> </a:t>
            </a:r>
            <a:r>
              <a:rPr lang="en-US" altLang="zh-CN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Manager</a:t>
            </a:r>
            <a:r>
              <a:rPr lang="en-US" altLang="zh-CN" sz="1800" dirty="0"/>
              <a:t>( </a:t>
            </a:r>
            <a:r>
              <a:rPr lang="en-US" altLang="zh-CN" sz="1800" dirty="0" smtClean="0"/>
              <a:t>9201</a:t>
            </a:r>
            <a:r>
              <a:rPr lang="en-US" altLang="zh-CN" sz="1800" dirty="0"/>
              <a:t>, "Yan HaiFeng",5300 )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employ[2]</a:t>
            </a:r>
            <a:r>
              <a:rPr lang="en-US" altLang="zh-CN" sz="1800" dirty="0"/>
              <a:t> = </a:t>
            </a:r>
            <a:r>
              <a:rPr lang="en-US" altLang="zh-CN" sz="1800" b="1" dirty="0"/>
              <a:t>new</a:t>
            </a:r>
            <a:r>
              <a:rPr lang="en-US" altLang="zh-CN" sz="1800" dirty="0"/>
              <a:t> </a:t>
            </a:r>
            <a:r>
              <a:rPr lang="en-US" altLang="zh-CN" sz="1800" b="1" dirty="0" err="1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HourlyWorker</a:t>
            </a:r>
            <a:r>
              <a:rPr lang="en-US" altLang="zh-CN" sz="1800" dirty="0"/>
              <a:t>( 30712, "Zhao </a:t>
            </a:r>
            <a:r>
              <a:rPr lang="en-US" altLang="zh-CN" sz="1800" dirty="0" err="1"/>
              <a:t>XiaoMing</a:t>
            </a:r>
            <a:r>
              <a:rPr lang="en-US" altLang="zh-CN" sz="1800" dirty="0"/>
              <a:t>", 5, 8*20 )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employ[3]</a:t>
            </a:r>
            <a:r>
              <a:rPr lang="en-US" altLang="zh-CN" sz="1800" dirty="0"/>
              <a:t> = </a:t>
            </a:r>
            <a:r>
              <a:rPr lang="en-US" altLang="zh-CN" sz="1800" b="1" dirty="0"/>
              <a:t>new</a:t>
            </a:r>
            <a:r>
              <a:rPr lang="en-US" altLang="zh-CN" sz="1800" dirty="0"/>
              <a:t> </a:t>
            </a:r>
            <a:r>
              <a:rPr lang="en-US" altLang="zh-CN" sz="1800" b="1" dirty="0" err="1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HourlyWorker</a:t>
            </a:r>
            <a:r>
              <a:rPr lang="en-US" altLang="zh-CN" sz="1800" dirty="0"/>
              <a:t>( </a:t>
            </a:r>
            <a:r>
              <a:rPr lang="en-US" altLang="zh-CN" sz="1800" dirty="0" smtClean="0"/>
              <a:t>30649, </a:t>
            </a:r>
            <a:r>
              <a:rPr lang="en-US" altLang="zh-CN" sz="1800" dirty="0"/>
              <a:t>"Gao </a:t>
            </a:r>
            <a:r>
              <a:rPr lang="en-US" altLang="zh-CN" sz="1800" dirty="0" err="1"/>
              <a:t>DongSheng</a:t>
            </a:r>
            <a:r>
              <a:rPr lang="en-US" altLang="zh-CN" sz="1800" dirty="0"/>
              <a:t>", 4.5, </a:t>
            </a:r>
            <a:r>
              <a:rPr lang="en-US" altLang="zh-CN" sz="1800" dirty="0" smtClean="0"/>
              <a:t>9*30 </a:t>
            </a:r>
            <a:r>
              <a:rPr lang="en-US" altLang="zh-CN" sz="1800" dirty="0"/>
              <a:t>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employ[4]</a:t>
            </a:r>
            <a:r>
              <a:rPr lang="en-US" altLang="zh-CN" sz="1800" dirty="0"/>
              <a:t> = </a:t>
            </a:r>
            <a:r>
              <a:rPr lang="en-US" altLang="zh-CN" sz="1800" b="1" dirty="0"/>
              <a:t>new</a:t>
            </a:r>
            <a:r>
              <a:rPr lang="en-US" altLang="zh-CN" sz="1800" dirty="0"/>
              <a:t> </a:t>
            </a:r>
            <a:r>
              <a:rPr lang="en-US" altLang="zh-CN" sz="18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PieceWorker</a:t>
            </a:r>
            <a:r>
              <a:rPr lang="en-US" altLang="zh-CN" sz="1800" dirty="0"/>
              <a:t>( 20382, "</a:t>
            </a:r>
            <a:r>
              <a:rPr lang="en-US" altLang="zh-CN" sz="1800" dirty="0" err="1"/>
              <a:t>Xiu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LiWei</a:t>
            </a:r>
            <a:r>
              <a:rPr lang="en-US" altLang="zh-CN" sz="1800" dirty="0"/>
              <a:t>", 0.5, 2850 )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employ[5]</a:t>
            </a:r>
            <a:r>
              <a:rPr lang="en-US" altLang="zh-CN" sz="1800" dirty="0"/>
              <a:t> = </a:t>
            </a:r>
            <a:r>
              <a:rPr lang="en-US" altLang="zh-CN" sz="1800" b="1" dirty="0"/>
              <a:t>new</a:t>
            </a:r>
            <a:r>
              <a:rPr lang="en-US" altLang="zh-CN" sz="1800" dirty="0"/>
              <a:t> </a:t>
            </a:r>
            <a:r>
              <a:rPr lang="en-US" altLang="zh-CN" sz="1800" b="1" dirty="0" err="1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PieceWorker</a:t>
            </a:r>
            <a:r>
              <a:rPr lang="en-US" altLang="zh-CN" sz="1800" dirty="0" smtClean="0"/>
              <a:t>(20496</a:t>
            </a:r>
            <a:r>
              <a:rPr lang="en-US" altLang="zh-CN" sz="1800" dirty="0"/>
              <a:t>, "Huang </a:t>
            </a:r>
            <a:r>
              <a:rPr lang="en-US" altLang="zh-CN" sz="1800" dirty="0" err="1"/>
              <a:t>DongLin</a:t>
            </a:r>
            <a:r>
              <a:rPr lang="en-US" altLang="zh-CN" sz="1800" dirty="0"/>
              <a:t>", 0.75, 1850)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setiosflags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ios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fixed|ios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showPoint</a:t>
            </a:r>
            <a:r>
              <a:rPr lang="en-US" altLang="zh-CN" sz="1800" dirty="0"/>
              <a:t>) &lt;&lt; </a:t>
            </a:r>
            <a:r>
              <a:rPr lang="en-US" altLang="zh-CN" sz="1800" dirty="0" err="1"/>
              <a:t>setprecision</a:t>
            </a:r>
            <a:r>
              <a:rPr lang="en-US" altLang="zh-CN" sz="1800" dirty="0"/>
              <a:t>(2)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for(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5;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++ 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   employ[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-&gt; print()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for(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5;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++ 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employ[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]-&gt;</a:t>
            </a:r>
            <a:r>
              <a:rPr lang="en-US" altLang="zh-CN" sz="1800" dirty="0" err="1"/>
              <a:t>getName</a:t>
            </a:r>
            <a:r>
              <a:rPr lang="en-US" altLang="zh-CN" sz="1800" dirty="0"/>
              <a:t>() &lt;&lt; "  " &lt;&lt; employ[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-&gt; earnings()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}</a:t>
            </a:r>
          </a:p>
        </p:txBody>
      </p:sp>
      <p:grpSp>
        <p:nvGrpSpPr>
          <p:cNvPr id="105475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05479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Employee</a:t>
              </a:r>
            </a:p>
          </p:txBody>
        </p:sp>
        <p:grpSp>
          <p:nvGrpSpPr>
            <p:cNvPr id="105480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05485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05486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05487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05481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05482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83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84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5476" name="Rectangle 1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9.5.2  </a:t>
            </a:r>
            <a:r>
              <a:rPr lang="zh-CN" altLang="en-US" dirty="0" smtClean="0">
                <a:latin typeface="宋体" pitchFamily="2" charset="-122"/>
              </a:rPr>
              <a:t>异质链表</a:t>
            </a:r>
            <a:endParaRPr lang="zh-CN" altLang="en-US" dirty="0" smtClean="0"/>
          </a:p>
        </p:txBody>
      </p:sp>
      <p:sp>
        <p:nvSpPr>
          <p:cNvPr id="105477" name="Rectangle 14"/>
          <p:cNvSpPr>
            <a:spLocks noChangeArrowheads="1"/>
          </p:cNvSpPr>
          <p:nvPr/>
        </p:nvSpPr>
        <p:spPr bwMode="auto">
          <a:xfrm>
            <a:off x="304800" y="304800"/>
            <a:ext cx="39308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楷体_GB2312" pitchFamily="49" charset="-122"/>
              </a:rPr>
              <a:t>9-9  </a:t>
            </a:r>
            <a:r>
              <a:rPr lang="zh-CN" altLang="en-US" sz="2000" b="1" i="1" dirty="0">
                <a:solidFill>
                  <a:srgbClr val="008000"/>
                </a:solidFill>
                <a:latin typeface="楷体_GB2312" pitchFamily="49" charset="-122"/>
              </a:rPr>
              <a:t>用指针数组构造异质数组</a:t>
            </a:r>
          </a:p>
        </p:txBody>
      </p:sp>
      <p:sp>
        <p:nvSpPr>
          <p:cNvPr id="653327" name="AutoShape 15"/>
          <p:cNvSpPr>
            <a:spLocks/>
          </p:cNvSpPr>
          <p:nvPr/>
        </p:nvSpPr>
        <p:spPr bwMode="auto">
          <a:xfrm>
            <a:off x="6227763" y="4076700"/>
            <a:ext cx="2209800" cy="720725"/>
          </a:xfrm>
          <a:prstGeom prst="borderCallout2">
            <a:avLst>
              <a:gd name="adj1" fmla="val 15861"/>
              <a:gd name="adj2" fmla="val -3449"/>
              <a:gd name="adj3" fmla="val 15861"/>
              <a:gd name="adj4" fmla="val -24208"/>
              <a:gd name="adj5" fmla="val -124449"/>
              <a:gd name="adj6" fmla="val -9001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80000"/>
              </a:spcBef>
            </a:pPr>
            <a:r>
              <a:rPr lang="zh-CN" altLang="en-US" sz="1800" b="1"/>
              <a:t>建立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不同派生类对象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2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8526F7-9AE0-48AD-9510-F84D4E72F17C}" type="datetime1">
              <a:rPr lang="zh-CN" altLang="en-US" sz="1400" b="0" smtClean="0">
                <a:solidFill>
                  <a:srgbClr val="40458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2018/1/2</a:t>
            </a:fld>
            <a:endParaRPr lang="en-US" altLang="zh-CN" sz="1400" b="0" smtClean="0">
              <a:solidFill>
                <a:srgbClr val="40458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solidFill>
                  <a:srgbClr val="40458C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北京科技大学计算机系</a:t>
            </a:r>
          </a:p>
        </p:txBody>
      </p:sp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40458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fld id="{6E176A31-D45D-4F6D-A9C8-A37206140164}" type="slidenum">
              <a:rPr lang="en-US" altLang="zh-CN" sz="1400" b="0">
                <a:solidFill>
                  <a:srgbClr val="40458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r>
              <a:rPr lang="en-US" altLang="zh-CN" sz="1400" b="0">
                <a:solidFill>
                  <a:srgbClr val="40458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836613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说明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208963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2.</a:t>
            </a:r>
            <a:r>
              <a:rPr lang="zh-CN" altLang="en-US" smtClean="0"/>
              <a:t>派生类的对象可以初始化基类的引用。如：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/>
              <a:t>derive d; </a:t>
            </a:r>
            <a:br>
              <a:rPr lang="en-US" altLang="zh-CN" smtClean="0"/>
            </a:br>
            <a:r>
              <a:rPr lang="en-US" altLang="zh-CN" smtClean="0">
                <a:solidFill>
                  <a:srgbClr val="FF0000"/>
                </a:solidFill>
              </a:rPr>
              <a:t>base &amp;br=d;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3.</a:t>
            </a:r>
            <a:r>
              <a:rPr lang="zh-CN" altLang="en-US" smtClean="0"/>
              <a:t>派生类的对象的地址可以赋给指向基类的指针。如：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/>
              <a:t>derived d;</a:t>
            </a:r>
            <a:br>
              <a:rPr lang="en-US" altLang="zh-CN" smtClean="0"/>
            </a:br>
            <a:r>
              <a:rPr lang="en-US" altLang="zh-CN" smtClean="0">
                <a:solidFill>
                  <a:srgbClr val="FF0000"/>
                </a:solidFill>
              </a:rPr>
              <a:t>base *pb=&amp;d;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在后两种情况下，通过指针或引用只能访问对象</a:t>
            </a:r>
            <a:r>
              <a:rPr lang="en-US" altLang="zh-CN" smtClean="0">
                <a:solidFill>
                  <a:srgbClr val="000000"/>
                </a:solidFill>
              </a:rPr>
              <a:t>d</a:t>
            </a:r>
            <a:r>
              <a:rPr lang="zh-CN" altLang="en-US" smtClean="0">
                <a:solidFill>
                  <a:srgbClr val="000000"/>
                </a:solidFill>
              </a:rPr>
              <a:t>中所继承的基类成员。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792516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Text Box 2"/>
          <p:cNvSpPr txBox="1">
            <a:spLocks noChangeArrowheads="1"/>
          </p:cNvSpPr>
          <p:nvPr/>
        </p:nvSpPr>
        <p:spPr bwMode="auto">
          <a:xfrm>
            <a:off x="755650" y="1052513"/>
            <a:ext cx="7553325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void test2()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{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Employee *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employ[6]</a:t>
            </a:r>
            <a:r>
              <a:rPr lang="en-US" altLang="zh-CN" sz="1800" b="1" dirty="0"/>
              <a:t>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b="1" dirty="0"/>
              <a:t>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employ[0]</a:t>
            </a:r>
            <a:r>
              <a:rPr lang="en-US" altLang="zh-CN" sz="1800" dirty="0"/>
              <a:t> =</a:t>
            </a:r>
            <a:r>
              <a:rPr lang="en-US" altLang="zh-CN" sz="1800" b="1" dirty="0"/>
              <a:t> new </a:t>
            </a:r>
            <a:r>
              <a:rPr lang="en-US" altLang="zh-CN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Manager</a:t>
            </a:r>
            <a:r>
              <a:rPr lang="en-US" altLang="zh-CN" sz="1800" dirty="0"/>
              <a:t>( </a:t>
            </a:r>
            <a:r>
              <a:rPr lang="en-US" altLang="zh-CN" sz="1800" dirty="0" smtClean="0"/>
              <a:t>9135</a:t>
            </a:r>
            <a:r>
              <a:rPr lang="en-US" altLang="zh-CN" sz="1800" dirty="0"/>
              <a:t>, "Cheng </a:t>
            </a:r>
            <a:r>
              <a:rPr lang="en-US" altLang="zh-CN" sz="1800" dirty="0" err="1"/>
              <a:t>ShaoHua</a:t>
            </a:r>
            <a:r>
              <a:rPr lang="en-US" altLang="zh-CN" sz="1800" dirty="0"/>
              <a:t>", 1200 )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employ[1]</a:t>
            </a:r>
            <a:r>
              <a:rPr lang="en-US" altLang="zh-CN" sz="1800" dirty="0"/>
              <a:t> = </a:t>
            </a:r>
            <a:r>
              <a:rPr lang="en-US" altLang="zh-CN" sz="1800" b="1" dirty="0"/>
              <a:t>new</a:t>
            </a:r>
            <a:r>
              <a:rPr lang="en-US" altLang="zh-CN" sz="1800" dirty="0"/>
              <a:t> </a:t>
            </a:r>
            <a:r>
              <a:rPr lang="en-US" altLang="zh-CN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Manager</a:t>
            </a:r>
            <a:r>
              <a:rPr lang="en-US" altLang="zh-CN" sz="1800" dirty="0"/>
              <a:t>( </a:t>
            </a:r>
            <a:r>
              <a:rPr lang="en-US" altLang="zh-CN" sz="1800" dirty="0" smtClean="0"/>
              <a:t>9201</a:t>
            </a:r>
            <a:r>
              <a:rPr lang="en-US" altLang="zh-CN" sz="1800" dirty="0"/>
              <a:t>, "Yan HaiFeng",5300 )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employ[2]</a:t>
            </a:r>
            <a:r>
              <a:rPr lang="en-US" altLang="zh-CN" sz="1800" dirty="0"/>
              <a:t> = </a:t>
            </a:r>
            <a:r>
              <a:rPr lang="en-US" altLang="zh-CN" sz="1800" b="1" dirty="0"/>
              <a:t>new</a:t>
            </a:r>
            <a:r>
              <a:rPr lang="en-US" altLang="zh-CN" sz="1800" dirty="0"/>
              <a:t> </a:t>
            </a:r>
            <a:r>
              <a:rPr lang="en-US" altLang="zh-CN" sz="1800" b="1" dirty="0" err="1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HourlyWorker</a:t>
            </a:r>
            <a:r>
              <a:rPr lang="en-US" altLang="zh-CN" sz="1800" dirty="0"/>
              <a:t>( 30712, "Zhao </a:t>
            </a:r>
            <a:r>
              <a:rPr lang="en-US" altLang="zh-CN" sz="1800" dirty="0" err="1"/>
              <a:t>XiaoMing</a:t>
            </a:r>
            <a:r>
              <a:rPr lang="en-US" altLang="zh-CN" sz="1800" dirty="0"/>
              <a:t>", 5, 8*20 )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employ[3]</a:t>
            </a:r>
            <a:r>
              <a:rPr lang="en-US" altLang="zh-CN" sz="1800" dirty="0"/>
              <a:t> = </a:t>
            </a:r>
            <a:r>
              <a:rPr lang="en-US" altLang="zh-CN" sz="1800" b="1" dirty="0"/>
              <a:t>new</a:t>
            </a:r>
            <a:r>
              <a:rPr lang="en-US" altLang="zh-CN" sz="1800" dirty="0"/>
              <a:t> </a:t>
            </a:r>
            <a:r>
              <a:rPr lang="en-US" altLang="zh-CN" sz="1800" b="1" dirty="0" err="1">
                <a:solidFill>
                  <a:srgbClr val="66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HourlyWorker</a:t>
            </a:r>
            <a:r>
              <a:rPr lang="en-US" altLang="zh-CN" sz="1800" dirty="0"/>
              <a:t>( </a:t>
            </a:r>
            <a:r>
              <a:rPr lang="en-US" altLang="zh-CN" sz="1800" dirty="0" smtClean="0"/>
              <a:t>30649, </a:t>
            </a:r>
            <a:r>
              <a:rPr lang="en-US" altLang="zh-CN" sz="1800" dirty="0"/>
              <a:t>"Gao </a:t>
            </a:r>
            <a:r>
              <a:rPr lang="en-US" altLang="zh-CN" sz="1800" dirty="0" err="1"/>
              <a:t>DongSheng</a:t>
            </a:r>
            <a:r>
              <a:rPr lang="en-US" altLang="zh-CN" sz="1800" dirty="0"/>
              <a:t>", 4.5, </a:t>
            </a:r>
            <a:r>
              <a:rPr lang="en-US" altLang="zh-CN" sz="1800" dirty="0" smtClean="0"/>
              <a:t>9*30 </a:t>
            </a:r>
            <a:r>
              <a:rPr lang="en-US" altLang="zh-CN" sz="1800" dirty="0"/>
              <a:t>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employ[4]</a:t>
            </a:r>
            <a:r>
              <a:rPr lang="en-US" altLang="zh-CN" sz="1800" dirty="0"/>
              <a:t> = </a:t>
            </a:r>
            <a:r>
              <a:rPr lang="en-US" altLang="zh-CN" sz="1800" b="1" dirty="0"/>
              <a:t>new</a:t>
            </a:r>
            <a:r>
              <a:rPr lang="en-US" altLang="zh-CN" sz="1800" dirty="0"/>
              <a:t> </a:t>
            </a:r>
            <a:r>
              <a:rPr lang="en-US" altLang="zh-CN" sz="18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PieceWorker</a:t>
            </a:r>
            <a:r>
              <a:rPr lang="en-US" altLang="zh-CN" sz="1800" dirty="0"/>
              <a:t>( 20382, "</a:t>
            </a:r>
            <a:r>
              <a:rPr lang="en-US" altLang="zh-CN" sz="1800" dirty="0" err="1"/>
              <a:t>Xiu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LiWei</a:t>
            </a:r>
            <a:r>
              <a:rPr lang="en-US" altLang="zh-CN" sz="1800" dirty="0"/>
              <a:t>", 0.5, 2850 )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employ[5]</a:t>
            </a:r>
            <a:r>
              <a:rPr lang="en-US" altLang="zh-CN" sz="1800" dirty="0"/>
              <a:t> = </a:t>
            </a:r>
            <a:r>
              <a:rPr lang="en-US" altLang="zh-CN" sz="1800" b="1" dirty="0"/>
              <a:t>new</a:t>
            </a:r>
            <a:r>
              <a:rPr lang="en-US" altLang="zh-CN" sz="1800" dirty="0"/>
              <a:t> </a:t>
            </a:r>
            <a:r>
              <a:rPr lang="en-US" altLang="zh-CN" sz="1800" b="1" dirty="0" err="1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PieceWorker</a:t>
            </a:r>
            <a:r>
              <a:rPr lang="en-US" altLang="zh-CN" sz="1800" dirty="0" smtClean="0"/>
              <a:t>(20496</a:t>
            </a:r>
            <a:r>
              <a:rPr lang="en-US" altLang="zh-CN" sz="1800" dirty="0"/>
              <a:t>, "Huang </a:t>
            </a:r>
            <a:r>
              <a:rPr lang="en-US" altLang="zh-CN" sz="1800" dirty="0" err="1"/>
              <a:t>DongLin</a:t>
            </a:r>
            <a:r>
              <a:rPr lang="en-US" altLang="zh-CN" sz="1800" dirty="0"/>
              <a:t>", 0.75, 1850)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setiosflags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ios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fixed|ios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showPoint</a:t>
            </a:r>
            <a:r>
              <a:rPr lang="en-US" altLang="zh-CN" sz="1800" dirty="0"/>
              <a:t>) &lt;&lt; </a:t>
            </a:r>
            <a:r>
              <a:rPr lang="en-US" altLang="zh-CN" sz="1800" dirty="0" err="1"/>
              <a:t>setprecision</a:t>
            </a:r>
            <a:r>
              <a:rPr lang="en-US" altLang="zh-CN" sz="1800" dirty="0"/>
              <a:t>(2)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for(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5;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++ 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   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</a:t>
            </a: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 -&gt; print()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for(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5;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++ )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</a:t>
            </a: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]-&gt;</a:t>
            </a: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getName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</a:t>
            </a:r>
            <a:r>
              <a:rPr lang="en-US" altLang="zh-CN" sz="1800" dirty="0"/>
              <a:t> &lt;&lt; "  " &lt;&lt; 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employ[</a:t>
            </a: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 -&gt; earnings()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1800" dirty="0"/>
              <a:t>}</a:t>
            </a:r>
          </a:p>
        </p:txBody>
      </p:sp>
      <p:grpSp>
        <p:nvGrpSpPr>
          <p:cNvPr id="106499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06503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Employee</a:t>
              </a:r>
            </a:p>
          </p:txBody>
        </p:sp>
        <p:grpSp>
          <p:nvGrpSpPr>
            <p:cNvPr id="106504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06509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06510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06511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06505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06506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07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08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6500" name="Rectangle 1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9.5.2  </a:t>
            </a:r>
            <a:r>
              <a:rPr lang="zh-CN" altLang="en-US" dirty="0" smtClean="0">
                <a:latin typeface="宋体" pitchFamily="2" charset="-122"/>
              </a:rPr>
              <a:t>异质链表</a:t>
            </a:r>
            <a:endParaRPr lang="zh-CN" altLang="en-US" dirty="0" smtClean="0"/>
          </a:p>
        </p:txBody>
      </p:sp>
      <p:sp>
        <p:nvSpPr>
          <p:cNvPr id="106501" name="Rectangle 14"/>
          <p:cNvSpPr>
            <a:spLocks noChangeArrowheads="1"/>
          </p:cNvSpPr>
          <p:nvPr/>
        </p:nvSpPr>
        <p:spPr bwMode="auto">
          <a:xfrm>
            <a:off x="304800" y="304800"/>
            <a:ext cx="39308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楷体_GB2312" pitchFamily="49" charset="-122"/>
              </a:rPr>
              <a:t>9-9  </a:t>
            </a:r>
            <a:r>
              <a:rPr lang="zh-CN" altLang="en-US" sz="2000" b="1" i="1" dirty="0">
                <a:solidFill>
                  <a:srgbClr val="008000"/>
                </a:solidFill>
                <a:latin typeface="楷体_GB2312" pitchFamily="49" charset="-122"/>
              </a:rPr>
              <a:t>用指针数组构造异质数组</a:t>
            </a:r>
          </a:p>
        </p:txBody>
      </p:sp>
      <p:sp>
        <p:nvSpPr>
          <p:cNvPr id="654351" name="AutoShape 15"/>
          <p:cNvSpPr>
            <a:spLocks/>
          </p:cNvSpPr>
          <p:nvPr/>
        </p:nvSpPr>
        <p:spPr bwMode="auto">
          <a:xfrm>
            <a:off x="5940425" y="3500438"/>
            <a:ext cx="2808288" cy="792162"/>
          </a:xfrm>
          <a:prstGeom prst="borderCallout2">
            <a:avLst>
              <a:gd name="adj1" fmla="val 14431"/>
              <a:gd name="adj2" fmla="val -2713"/>
              <a:gd name="adj3" fmla="val 14431"/>
              <a:gd name="adj4" fmla="val -20579"/>
              <a:gd name="adj5" fmla="val 219037"/>
              <a:gd name="adj6" fmla="val -7716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80000"/>
              </a:spcBef>
            </a:pPr>
            <a:r>
              <a:rPr lang="zh-CN" altLang="en-US" sz="1800" b="1"/>
              <a:t>利用多态性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访问不同派生类成员函数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51" grpId="0" animBg="1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Text Box 2"/>
          <p:cNvSpPr txBox="1">
            <a:spLocks noChangeArrowheads="1"/>
          </p:cNvSpPr>
          <p:nvPr/>
        </p:nvSpPr>
        <p:spPr bwMode="auto">
          <a:xfrm>
            <a:off x="679450" y="1371600"/>
            <a:ext cx="47561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//Employee.h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Employee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void print()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Employee *next ;</a:t>
            </a:r>
            <a:endParaRPr lang="en-US" altLang="zh-CN" sz="1800" i="1"/>
          </a:p>
          <a:p>
            <a:pPr algn="l">
              <a:lnSpc>
                <a:spcPct val="120000"/>
              </a:lnSpc>
            </a:pPr>
            <a:r>
              <a:rPr lang="en-US" altLang="zh-CN" sz="1800"/>
              <a:t>  protected: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long number;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char * name;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107523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07526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Employee</a:t>
              </a:r>
            </a:p>
          </p:txBody>
        </p:sp>
        <p:grpSp>
          <p:nvGrpSpPr>
            <p:cNvPr id="107527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07532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07533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07534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07528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07529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30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31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7524" name="Rectangle 1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9.5.2  </a:t>
            </a:r>
            <a:r>
              <a:rPr lang="zh-CN" altLang="en-US" dirty="0" smtClean="0">
                <a:latin typeface="宋体" pitchFamily="2" charset="-122"/>
              </a:rPr>
              <a:t>异质链表</a:t>
            </a:r>
            <a:endParaRPr lang="zh-CN" altLang="en-US" dirty="0" smtClean="0"/>
          </a:p>
        </p:txBody>
      </p:sp>
      <p:sp>
        <p:nvSpPr>
          <p:cNvPr id="650254" name="Rectangle 14"/>
          <p:cNvSpPr>
            <a:spLocks noChangeArrowheads="1"/>
          </p:cNvSpPr>
          <p:nvPr/>
        </p:nvSpPr>
        <p:spPr bwMode="auto">
          <a:xfrm>
            <a:off x="304800" y="304800"/>
            <a:ext cx="26404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楷体_GB2312" pitchFamily="49" charset="-122"/>
              </a:rPr>
              <a:t>9-9  </a:t>
            </a:r>
            <a:r>
              <a:rPr lang="zh-CN" altLang="en-US" sz="2000" b="1" i="1" dirty="0">
                <a:solidFill>
                  <a:srgbClr val="008000"/>
                </a:solidFill>
                <a:latin typeface="楷体_GB2312" pitchFamily="49" charset="-122"/>
              </a:rPr>
              <a:t>动态异质链表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5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5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2" grpId="0" autoUpdateAnimBg="0"/>
      <p:bldP spid="650254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Text Box 2"/>
          <p:cNvSpPr txBox="1">
            <a:spLocks noChangeArrowheads="1"/>
          </p:cNvSpPr>
          <p:nvPr/>
        </p:nvSpPr>
        <p:spPr bwMode="auto">
          <a:xfrm>
            <a:off x="679450" y="1371600"/>
            <a:ext cx="47561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//Employee.h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class Employee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{ public: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Employee(const long,const char* 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const char * getName() const;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const long getNumber() const;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virtual void print() const;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Employee *next ;</a:t>
            </a:r>
            <a:r>
              <a:rPr lang="en-US" altLang="zh-CN" sz="1800"/>
              <a:t>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protected: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long number;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       char * name;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1800"/>
              <a:t>};</a:t>
            </a:r>
          </a:p>
        </p:txBody>
      </p:sp>
      <p:grpSp>
        <p:nvGrpSpPr>
          <p:cNvPr id="108547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08551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Employee</a:t>
              </a:r>
            </a:p>
          </p:txBody>
        </p:sp>
        <p:grpSp>
          <p:nvGrpSpPr>
            <p:cNvPr id="108552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08557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08558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08559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08553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08554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55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56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33869" name="Rectangle 13"/>
          <p:cNvSpPr>
            <a:spLocks noChangeArrowheads="1"/>
          </p:cNvSpPr>
          <p:nvPr/>
        </p:nvSpPr>
        <p:spPr bwMode="auto">
          <a:xfrm>
            <a:off x="3810000" y="4433888"/>
            <a:ext cx="2197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latin typeface="宋体" pitchFamily="2" charset="-122"/>
              </a:rPr>
              <a:t>增加一个指针成员</a:t>
            </a:r>
          </a:p>
        </p:txBody>
      </p:sp>
      <p:sp>
        <p:nvSpPr>
          <p:cNvPr id="108549" name="Rectangle 14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9.5.2  </a:t>
            </a:r>
            <a:r>
              <a:rPr lang="zh-CN" altLang="en-US" dirty="0" smtClean="0">
                <a:latin typeface="宋体" pitchFamily="2" charset="-122"/>
              </a:rPr>
              <a:t>异质链表</a:t>
            </a:r>
            <a:endParaRPr lang="zh-CN" altLang="en-US" dirty="0" smtClean="0"/>
          </a:p>
        </p:txBody>
      </p:sp>
      <p:sp>
        <p:nvSpPr>
          <p:cNvPr id="108550" name="Rectangle 17"/>
          <p:cNvSpPr>
            <a:spLocks noChangeArrowheads="1"/>
          </p:cNvSpPr>
          <p:nvPr/>
        </p:nvSpPr>
        <p:spPr bwMode="auto">
          <a:xfrm>
            <a:off x="304800" y="304800"/>
            <a:ext cx="26404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楷体_GB2312" pitchFamily="49" charset="-122"/>
              </a:rPr>
              <a:t>9-9  </a:t>
            </a:r>
            <a:r>
              <a:rPr lang="zh-CN" altLang="en-US" sz="2000" b="1" i="1" dirty="0">
                <a:solidFill>
                  <a:srgbClr val="008000"/>
                </a:solidFill>
                <a:latin typeface="楷体_GB2312" pitchFamily="49" charset="-122"/>
              </a:rPr>
              <a:t>动态异质链表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9" grpId="0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Text Box 2"/>
          <p:cNvSpPr txBox="1">
            <a:spLocks noChangeArrowheads="1"/>
          </p:cNvSpPr>
          <p:nvPr/>
        </p:nvSpPr>
        <p:spPr bwMode="auto">
          <a:xfrm>
            <a:off x="819150" y="457200"/>
            <a:ext cx="741045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 dirty="0"/>
              <a:t>void </a:t>
            </a:r>
            <a:r>
              <a:rPr lang="en-US" altLang="zh-CN" sz="1600" dirty="0" err="1"/>
              <a:t>AddFront</a:t>
            </a:r>
            <a:r>
              <a:rPr lang="en-US" altLang="zh-CN" sz="1600" dirty="0"/>
              <a:t>( Employee * &amp;h, Employee * &amp;t )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在表头插入结点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{ t-&gt;next = h ;  h = t ; }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 void test3()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测试函数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{ Employee * </a:t>
            </a:r>
            <a:r>
              <a:rPr lang="en-US" altLang="zh-CN" sz="1600" dirty="0" err="1"/>
              <a:t>empHead</a:t>
            </a:r>
            <a:r>
              <a:rPr lang="en-US" altLang="zh-CN" sz="1600" dirty="0"/>
              <a:t> = NULL , *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;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  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= new Manager( </a:t>
            </a:r>
            <a:r>
              <a:rPr lang="en-US" altLang="zh-CN" sz="1600" dirty="0" smtClean="0"/>
              <a:t>9135</a:t>
            </a:r>
            <a:r>
              <a:rPr lang="en-US" altLang="zh-CN" sz="1600" dirty="0"/>
              <a:t>, "Cheng </a:t>
            </a:r>
            <a:r>
              <a:rPr lang="en-US" altLang="zh-CN" sz="1600" dirty="0" err="1"/>
              <a:t>ShaoHua</a:t>
            </a:r>
            <a:r>
              <a:rPr lang="en-US" altLang="zh-CN" sz="1600" dirty="0"/>
              <a:t>", 1200 );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建立第一个结点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/>
              <a:t>   </a:t>
            </a:r>
            <a:r>
              <a:rPr lang="en-US" altLang="zh-CN" sz="1600" dirty="0" err="1"/>
              <a:t>AddFront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empHead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) ;		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/>
              <a:t>  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HourlyWorker</a:t>
            </a:r>
            <a:r>
              <a:rPr lang="en-US" altLang="zh-CN" sz="1600" dirty="0"/>
              <a:t>( 30712, "Zhao </a:t>
            </a:r>
            <a:r>
              <a:rPr lang="en-US" altLang="zh-CN" sz="1600" dirty="0" err="1"/>
              <a:t>XiaoMing</a:t>
            </a:r>
            <a:r>
              <a:rPr lang="en-US" altLang="zh-CN" sz="1600" dirty="0"/>
              <a:t>", 5, 8*20 );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建立第二个结点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/>
              <a:t>   </a:t>
            </a:r>
            <a:r>
              <a:rPr lang="en-US" altLang="zh-CN" sz="1600" dirty="0" err="1"/>
              <a:t>AddFront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empHead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);  		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/>
              <a:t>  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PieceWorker</a:t>
            </a:r>
            <a:r>
              <a:rPr lang="en-US" altLang="zh-CN" sz="1600" dirty="0"/>
              <a:t> ( 20382, "</a:t>
            </a:r>
            <a:r>
              <a:rPr lang="en-US" altLang="zh-CN" sz="1600" dirty="0" err="1"/>
              <a:t>Xiu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LiWei</a:t>
            </a:r>
            <a:r>
              <a:rPr lang="en-US" altLang="zh-CN" sz="1600" dirty="0"/>
              <a:t>", 0.5, 2850 );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建立第三个结点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/>
              <a:t>   </a:t>
            </a:r>
            <a:r>
              <a:rPr lang="en-US" altLang="zh-CN" sz="1600" dirty="0" err="1"/>
              <a:t>AddFront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empHead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) ;		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/>
              <a:t>  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empHead</a:t>
            </a:r>
            <a:r>
              <a:rPr lang="en-US" altLang="zh-CN" sz="1600" dirty="0"/>
              <a:t> ;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   while(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)  {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-&gt; print() ;   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-&gt; next ; } 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遍历链表，输出全部信息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/>
              <a:t>  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empHead</a:t>
            </a:r>
            <a:r>
              <a:rPr lang="en-US" altLang="zh-CN" sz="1600" dirty="0"/>
              <a:t> ;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   while(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)	 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遍历链表，输出姓名和工资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{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-&gt; </a:t>
            </a:r>
            <a:r>
              <a:rPr lang="en-US" altLang="zh-CN" sz="1600" dirty="0" err="1"/>
              <a:t>getName</a:t>
            </a:r>
            <a:r>
              <a:rPr lang="en-US" altLang="zh-CN" sz="1600" dirty="0"/>
              <a:t>() &lt;&lt; "  " &lt;&lt;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-&gt; earnings()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 ;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-&gt; next ;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    }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}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9.5.2  </a:t>
            </a:r>
            <a:r>
              <a:rPr lang="zh-CN" altLang="en-US" dirty="0" smtClean="0">
                <a:latin typeface="宋体" pitchFamily="2" charset="-122"/>
              </a:rPr>
              <a:t>异质链表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3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2" grpId="0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819150" y="457200"/>
            <a:ext cx="741045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 dirty="0"/>
              <a:t>void </a:t>
            </a:r>
            <a:r>
              <a:rPr lang="en-US" altLang="zh-CN" sz="1600" dirty="0" err="1"/>
              <a:t>AddFront</a:t>
            </a:r>
            <a:r>
              <a:rPr lang="en-US" altLang="zh-CN" sz="1600" dirty="0"/>
              <a:t>( Employee * &amp;h, Employee * &amp;t )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在表头插入结点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{ t-&gt;next = h ;  h = t ; }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 void test3()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测试函数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{ Employee * </a:t>
            </a:r>
            <a:r>
              <a:rPr lang="en-US" altLang="zh-CN" sz="1600" dirty="0" err="1"/>
              <a:t>empHead</a:t>
            </a:r>
            <a:r>
              <a:rPr lang="en-US" altLang="zh-CN" sz="1600" dirty="0"/>
              <a:t> = NULL , *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;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  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= new Manager( </a:t>
            </a:r>
            <a:r>
              <a:rPr lang="en-US" altLang="zh-CN" sz="1600" dirty="0" smtClean="0"/>
              <a:t>9135</a:t>
            </a:r>
            <a:r>
              <a:rPr lang="en-US" altLang="zh-CN" sz="1600" dirty="0"/>
              <a:t>, "Cheng </a:t>
            </a:r>
            <a:r>
              <a:rPr lang="en-US" altLang="zh-CN" sz="1600" dirty="0" err="1"/>
              <a:t>ShaoHua</a:t>
            </a:r>
            <a:r>
              <a:rPr lang="en-US" altLang="zh-CN" sz="1600" dirty="0"/>
              <a:t>", 1200 );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建立第一个结点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/>
              <a:t>   </a:t>
            </a:r>
            <a:r>
              <a:rPr lang="en-US" altLang="zh-CN" sz="1600" dirty="0" err="1"/>
              <a:t>AddFront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empHead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) ;		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/>
              <a:t>  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HourlyWorker</a:t>
            </a:r>
            <a:r>
              <a:rPr lang="en-US" altLang="zh-CN" sz="1600" dirty="0"/>
              <a:t>( 30712, "Zhao </a:t>
            </a:r>
            <a:r>
              <a:rPr lang="en-US" altLang="zh-CN" sz="1600" dirty="0" err="1"/>
              <a:t>XiaoMing</a:t>
            </a:r>
            <a:r>
              <a:rPr lang="en-US" altLang="zh-CN" sz="1600" dirty="0"/>
              <a:t>", 5, 8*20 );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建立第二个结点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/>
              <a:t>   </a:t>
            </a:r>
            <a:r>
              <a:rPr lang="en-US" altLang="zh-CN" sz="1600" dirty="0" err="1"/>
              <a:t>AddFront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empHead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);  		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/>
              <a:t>  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PieceWorker</a:t>
            </a:r>
            <a:r>
              <a:rPr lang="en-US" altLang="zh-CN" sz="1600" dirty="0"/>
              <a:t> ( 20382, "</a:t>
            </a:r>
            <a:r>
              <a:rPr lang="en-US" altLang="zh-CN" sz="1600" dirty="0" err="1"/>
              <a:t>Xiu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LiWei</a:t>
            </a:r>
            <a:r>
              <a:rPr lang="en-US" altLang="zh-CN" sz="1600" dirty="0"/>
              <a:t>", 0.5, 2850 );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建立第三个结点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/>
              <a:t>   </a:t>
            </a:r>
            <a:r>
              <a:rPr lang="en-US" altLang="zh-CN" sz="1600" dirty="0" err="1"/>
              <a:t>AddFront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empHead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) ;		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/>
              <a:t>  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empHead</a:t>
            </a:r>
            <a:r>
              <a:rPr lang="en-US" altLang="zh-CN" sz="1600" dirty="0"/>
              <a:t> ;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   while(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)  {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-&gt; print() ;   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-&gt; next ; } 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遍历链表，输出全部信息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/>
              <a:t>  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empHead</a:t>
            </a:r>
            <a:r>
              <a:rPr lang="en-US" altLang="zh-CN" sz="1600" dirty="0"/>
              <a:t> ;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   while(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)	 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遍历链表，输出姓名和工资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{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-&gt; </a:t>
            </a:r>
            <a:r>
              <a:rPr lang="en-US" altLang="zh-CN" sz="1600" dirty="0" err="1"/>
              <a:t>getName</a:t>
            </a:r>
            <a:r>
              <a:rPr lang="en-US" altLang="zh-CN" sz="1600" dirty="0"/>
              <a:t>() &lt;&lt; "  " &lt;&lt;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-&gt; earnings()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 ;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-&gt; next ;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    }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}</a:t>
            </a:r>
          </a:p>
        </p:txBody>
      </p:sp>
      <p:sp useBgFill="1">
        <p:nvSpPr>
          <p:cNvPr id="635907" name="Rectangle 3"/>
          <p:cNvSpPr>
            <a:spLocks noChangeArrowheads="1"/>
          </p:cNvSpPr>
          <p:nvPr/>
        </p:nvSpPr>
        <p:spPr bwMode="auto">
          <a:xfrm>
            <a:off x="990600" y="1905000"/>
            <a:ext cx="5521325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new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Manager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</a:t>
            </a:r>
            <a:r>
              <a:rPr lang="en-US" altLang="zh-CN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9135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"Cheng </a:t>
            </a: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ShaoHua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", 1200 );</a:t>
            </a:r>
          </a:p>
        </p:txBody>
      </p:sp>
      <p:sp useBgFill="1">
        <p:nvSpPr>
          <p:cNvPr id="635908" name="Rectangle 4"/>
          <p:cNvSpPr>
            <a:spLocks noChangeArrowheads="1"/>
          </p:cNvSpPr>
          <p:nvPr/>
        </p:nvSpPr>
        <p:spPr bwMode="auto">
          <a:xfrm>
            <a:off x="990600" y="2590800"/>
            <a:ext cx="6283325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new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HourlyWorker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( 30712, "Zhao XiaoMing", 5, 8*20 );</a:t>
            </a:r>
          </a:p>
        </p:txBody>
      </p:sp>
      <p:sp useBgFill="1">
        <p:nvSpPr>
          <p:cNvPr id="635909" name="Rectangle 5"/>
          <p:cNvSpPr>
            <a:spLocks noChangeArrowheads="1"/>
          </p:cNvSpPr>
          <p:nvPr/>
        </p:nvSpPr>
        <p:spPr bwMode="auto">
          <a:xfrm>
            <a:off x="990600" y="3276600"/>
            <a:ext cx="5800725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new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PieceWorker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( 20382, "Xiu LiWei", 0.5, 2850 );</a:t>
            </a:r>
          </a:p>
        </p:txBody>
      </p:sp>
      <p:sp>
        <p:nvSpPr>
          <p:cNvPr id="635910" name="AutoShape 6"/>
          <p:cNvSpPr>
            <a:spLocks/>
          </p:cNvSpPr>
          <p:nvPr/>
        </p:nvSpPr>
        <p:spPr bwMode="auto">
          <a:xfrm>
            <a:off x="5486400" y="1143000"/>
            <a:ext cx="2209800" cy="914400"/>
          </a:xfrm>
          <a:prstGeom prst="borderCallout2">
            <a:avLst>
              <a:gd name="adj1" fmla="val 12500"/>
              <a:gd name="adj2" fmla="val -3449"/>
              <a:gd name="adj3" fmla="val 12500"/>
              <a:gd name="adj4" fmla="val -22343"/>
              <a:gd name="adj5" fmla="val 140801"/>
              <a:gd name="adj6" fmla="val -8290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它们是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不同类型的结点</a:t>
            </a:r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9.5.2  </a:t>
            </a:r>
            <a:r>
              <a:rPr lang="zh-CN" altLang="en-US" dirty="0" smtClean="0">
                <a:latin typeface="宋体" pitchFamily="2" charset="-122"/>
              </a:rPr>
              <a:t>异质链表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3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7" grpId="0" animBg="1" autoUpdateAnimBg="0"/>
      <p:bldP spid="635908" grpId="0" animBg="1" autoUpdateAnimBg="0"/>
      <p:bldP spid="635909" grpId="0" animBg="1" autoUpdateAnimBg="0"/>
      <p:bldP spid="635910" grpId="0" animBg="1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819150" y="457200"/>
            <a:ext cx="741045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 dirty="0"/>
              <a:t>void </a:t>
            </a:r>
            <a:r>
              <a:rPr lang="en-US" altLang="zh-CN" sz="1600" dirty="0" err="1"/>
              <a:t>AddFront</a:t>
            </a:r>
            <a:r>
              <a:rPr lang="en-US" altLang="zh-CN" sz="1600" dirty="0"/>
              <a:t>( Employee * &amp;h, Employee * &amp;t )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在表头插入结点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{ t-&gt;next = h ;  h = t ; }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 void test3()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测试函数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{ Employee * </a:t>
            </a:r>
            <a:r>
              <a:rPr lang="en-US" altLang="zh-CN" sz="1600" dirty="0" err="1"/>
              <a:t>empHead</a:t>
            </a:r>
            <a:r>
              <a:rPr lang="en-US" altLang="zh-CN" sz="1600" dirty="0"/>
              <a:t> = NULL , *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;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  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= new Manager( </a:t>
            </a:r>
            <a:r>
              <a:rPr lang="en-US" altLang="zh-CN" sz="1600" dirty="0" smtClean="0"/>
              <a:t>9135</a:t>
            </a:r>
            <a:r>
              <a:rPr lang="en-US" altLang="zh-CN" sz="1600" dirty="0"/>
              <a:t>, "Cheng </a:t>
            </a:r>
            <a:r>
              <a:rPr lang="en-US" altLang="zh-CN" sz="1600" dirty="0" err="1"/>
              <a:t>ShaoHua</a:t>
            </a:r>
            <a:r>
              <a:rPr lang="en-US" altLang="zh-CN" sz="1600" dirty="0"/>
              <a:t>", 1200 );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建立第一个结点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/>
              <a:t>   </a:t>
            </a:r>
            <a:r>
              <a:rPr lang="en-US" altLang="zh-CN" sz="1600" dirty="0" err="1"/>
              <a:t>AddFront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empHead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) ;		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/>
              <a:t>  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HourlyWorker</a:t>
            </a:r>
            <a:r>
              <a:rPr lang="en-US" altLang="zh-CN" sz="1600" dirty="0"/>
              <a:t>( 30712, "Zhao </a:t>
            </a:r>
            <a:r>
              <a:rPr lang="en-US" altLang="zh-CN" sz="1600" dirty="0" err="1"/>
              <a:t>XiaoMing</a:t>
            </a:r>
            <a:r>
              <a:rPr lang="en-US" altLang="zh-CN" sz="1600" dirty="0"/>
              <a:t>", 5, 8*20 );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建立第二个结点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/>
              <a:t>   </a:t>
            </a:r>
            <a:r>
              <a:rPr lang="en-US" altLang="zh-CN" sz="1600" dirty="0" err="1"/>
              <a:t>AddFront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empHead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);  		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/>
              <a:t>  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PieceWorker</a:t>
            </a:r>
            <a:r>
              <a:rPr lang="en-US" altLang="zh-CN" sz="1600" dirty="0"/>
              <a:t> ( 20382, "</a:t>
            </a:r>
            <a:r>
              <a:rPr lang="en-US" altLang="zh-CN" sz="1600" dirty="0" err="1"/>
              <a:t>Xiu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LiWei</a:t>
            </a:r>
            <a:r>
              <a:rPr lang="en-US" altLang="zh-CN" sz="1600" dirty="0"/>
              <a:t>", 0.5, 2850 );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建立第三个结点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/>
              <a:t>   </a:t>
            </a:r>
            <a:r>
              <a:rPr lang="en-US" altLang="zh-CN" sz="1600" dirty="0" err="1"/>
              <a:t>AddFront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empHead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) ;		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插入表头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/>
              <a:t>  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empHead</a:t>
            </a:r>
            <a:r>
              <a:rPr lang="en-US" altLang="zh-CN" sz="1600" dirty="0"/>
              <a:t> ;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   while(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)  {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-&gt; print() ;   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-&gt; next ; } 	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遍历链表，输出全部信息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/>
              <a:t>  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empHead</a:t>
            </a:r>
            <a:r>
              <a:rPr lang="en-US" altLang="zh-CN" sz="1600" dirty="0"/>
              <a:t> ;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   while(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)	 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遍历链表，输出姓名和工资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{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-&gt; </a:t>
            </a:r>
            <a:r>
              <a:rPr lang="en-US" altLang="zh-CN" sz="1600" dirty="0" err="1"/>
              <a:t>getName</a:t>
            </a:r>
            <a:r>
              <a:rPr lang="en-US" altLang="zh-CN" sz="1600" dirty="0"/>
              <a:t>() &lt;&lt; "  " &lt;&lt;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-&gt; earnings()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 ;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 -&gt; next ;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    }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/>
              <a:t>}</a:t>
            </a:r>
          </a:p>
        </p:txBody>
      </p:sp>
      <p:sp useBgFill="1">
        <p:nvSpPr>
          <p:cNvPr id="636931" name="Rectangle 3"/>
          <p:cNvSpPr>
            <a:spLocks noChangeArrowheads="1"/>
          </p:cNvSpPr>
          <p:nvPr/>
        </p:nvSpPr>
        <p:spPr bwMode="auto">
          <a:xfrm>
            <a:off x="990600" y="1905000"/>
            <a:ext cx="5521325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new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Manager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</a:t>
            </a:r>
            <a:r>
              <a:rPr lang="en-US" altLang="zh-CN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9135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"Cheng </a:t>
            </a:r>
            <a:r>
              <a:rPr lang="en-US" altLang="zh-CN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ShaoHua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", 1200 );</a:t>
            </a:r>
          </a:p>
        </p:txBody>
      </p:sp>
      <p:sp useBgFill="1">
        <p:nvSpPr>
          <p:cNvPr id="636932" name="Rectangle 4"/>
          <p:cNvSpPr>
            <a:spLocks noChangeArrowheads="1"/>
          </p:cNvSpPr>
          <p:nvPr/>
        </p:nvSpPr>
        <p:spPr bwMode="auto">
          <a:xfrm>
            <a:off x="990600" y="2590800"/>
            <a:ext cx="6283325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new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HourlyWorker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( 30712, "Zhao XiaoMing", 5, 8*20 );</a:t>
            </a:r>
          </a:p>
        </p:txBody>
      </p:sp>
      <p:sp useBgFill="1">
        <p:nvSpPr>
          <p:cNvPr id="636933" name="Rectangle 5"/>
          <p:cNvSpPr>
            <a:spLocks noChangeArrowheads="1"/>
          </p:cNvSpPr>
          <p:nvPr/>
        </p:nvSpPr>
        <p:spPr bwMode="auto">
          <a:xfrm>
            <a:off x="990600" y="3276600"/>
            <a:ext cx="5800725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new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PieceWorker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( 20382, "Xiu LiWei", 0.5, 2850 );</a:t>
            </a:r>
          </a:p>
        </p:txBody>
      </p:sp>
      <p:sp useBgFill="1">
        <p:nvSpPr>
          <p:cNvPr id="636934" name="Rectangle 6"/>
          <p:cNvSpPr>
            <a:spLocks noChangeArrowheads="1"/>
          </p:cNvSpPr>
          <p:nvPr/>
        </p:nvSpPr>
        <p:spPr bwMode="auto">
          <a:xfrm>
            <a:off x="990600" y="4021138"/>
            <a:ext cx="1806575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empHead ;</a:t>
            </a:r>
          </a:p>
        </p:txBody>
      </p:sp>
      <p:sp>
        <p:nvSpPr>
          <p:cNvPr id="636935" name="AutoShape 7"/>
          <p:cNvSpPr>
            <a:spLocks/>
          </p:cNvSpPr>
          <p:nvPr/>
        </p:nvSpPr>
        <p:spPr bwMode="auto">
          <a:xfrm>
            <a:off x="5105400" y="2514600"/>
            <a:ext cx="2209800" cy="914400"/>
          </a:xfrm>
          <a:prstGeom prst="borderCallout2">
            <a:avLst>
              <a:gd name="adj1" fmla="val 12500"/>
              <a:gd name="adj2" fmla="val -3449"/>
              <a:gd name="adj3" fmla="val 12500"/>
              <a:gd name="adj4" fmla="val -24569"/>
              <a:gd name="adj5" fmla="val 187847"/>
              <a:gd name="adj6" fmla="val -9224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使用基类指针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遍历链表</a:t>
            </a:r>
          </a:p>
        </p:txBody>
      </p:sp>
      <p:sp useBgFill="1">
        <p:nvSpPr>
          <p:cNvPr id="636936" name="Rectangle 8"/>
          <p:cNvSpPr>
            <a:spLocks noChangeArrowheads="1"/>
          </p:cNvSpPr>
          <p:nvPr/>
        </p:nvSpPr>
        <p:spPr bwMode="auto">
          <a:xfrm>
            <a:off x="990600" y="4718050"/>
            <a:ext cx="1806575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empHead ;</a:t>
            </a:r>
          </a:p>
        </p:txBody>
      </p:sp>
      <p:sp>
        <p:nvSpPr>
          <p:cNvPr id="111625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9.5.2  </a:t>
            </a:r>
            <a:r>
              <a:rPr lang="zh-CN" altLang="en-US" dirty="0" smtClean="0">
                <a:latin typeface="宋体" pitchFamily="2" charset="-122"/>
              </a:rPr>
              <a:t>异质链表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4" grpId="0" animBg="1" autoUpdateAnimBg="0"/>
      <p:bldP spid="636935" grpId="0" animBg="1" autoUpdateAnimBg="0"/>
      <p:bldP spid="636936" grpId="0" animBg="1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ext Box 2"/>
          <p:cNvSpPr txBox="1">
            <a:spLocks noChangeArrowheads="1"/>
          </p:cNvSpPr>
          <p:nvPr/>
        </p:nvSpPr>
        <p:spPr bwMode="auto">
          <a:xfrm>
            <a:off x="250825" y="1319213"/>
            <a:ext cx="8713788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虚函数和多态性使软件设计易于扩充。</a:t>
            </a:r>
          </a:p>
          <a:p>
            <a:pPr marL="457200" indent="-457200"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派生类重载基类接口相同的</a:t>
            </a:r>
            <a:r>
              <a:rPr lang="zh-CN" altLang="en-US" sz="1800" b="1" dirty="0"/>
              <a:t>虚</a:t>
            </a:r>
            <a:r>
              <a:rPr lang="zh-CN" altLang="en-US" sz="1800" b="1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函数其虚特性不变。</a:t>
            </a:r>
          </a:p>
          <a:p>
            <a:pPr marL="457200" indent="-457200"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如果代码关联在编译时确定，称为静态联编。代码在运行时</a:t>
            </a:r>
            <a:r>
              <a:rPr lang="zh-CN" altLang="en-US" sz="1800" b="1" dirty="0"/>
              <a:t>关联</a:t>
            </a:r>
            <a:r>
              <a:rPr lang="zh-CN" altLang="en-US" sz="1800" b="1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称为动态联编。</a:t>
            </a:r>
          </a:p>
          <a:p>
            <a:pPr marL="457200" indent="-457200"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基类指针可以指向派生类对象、基类中拥有虚函数，是支持多态性的前提。</a:t>
            </a:r>
          </a:p>
          <a:p>
            <a:pPr marL="457200" indent="-457200"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虚析构函数可以正确释放动态派生类对象的资源。</a:t>
            </a:r>
          </a:p>
          <a:p>
            <a:pPr marL="457200" indent="-457200"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纯虚函数由派生类定义实现版本。</a:t>
            </a:r>
          </a:p>
          <a:p>
            <a:pPr marL="457200" indent="-457200" algn="just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 dirty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具有纯虚函数的类称为抽象类。抽象类只能作为基类，不能建立对象。抽象类指针使得派生的具体类对象具有多态操作能力。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33375"/>
            <a:ext cx="14478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 autoUpdateAnimBg="0"/>
      <p:bldP spid="637955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E5C3B3-FE31-406B-B500-DF7465AEFB1E}" type="datetime1">
              <a:rPr lang="zh-CN" altLang="en-US" sz="1400" b="0" smtClean="0">
                <a:solidFill>
                  <a:srgbClr val="40458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2018/1/2</a:t>
            </a:fld>
            <a:endParaRPr lang="en-US" altLang="zh-CN" sz="1400" b="0" smtClean="0">
              <a:solidFill>
                <a:srgbClr val="40458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solidFill>
                  <a:srgbClr val="40458C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北京科技大学计算机系</a:t>
            </a:r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40458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fld id="{881A7AF3-CDEB-49DB-9EEE-9445A17C7F74}" type="slidenum">
              <a:rPr lang="en-US" altLang="zh-CN" sz="1400" b="0">
                <a:solidFill>
                  <a:srgbClr val="40458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r>
              <a:rPr lang="en-US" altLang="zh-CN" sz="1400" b="0">
                <a:solidFill>
                  <a:srgbClr val="40458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836613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例子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150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69325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class base{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public: test1(){cout &lt;&lt; </a:t>
            </a:r>
            <a:r>
              <a:rPr lang="en-US" altLang="zh-CN" smtClean="0">
                <a:latin typeface="Times New Roman" panose="02020603050405020304" pitchFamily="18" charset="0"/>
              </a:rPr>
              <a:t>“</a:t>
            </a:r>
            <a:r>
              <a:rPr lang="en-US" altLang="zh-CN" smtClean="0"/>
              <a:t>test1:base</a:t>
            </a:r>
            <a:r>
              <a:rPr lang="en-US" altLang="zh-CN" smtClean="0">
                <a:latin typeface="Times New Roman" panose="02020603050405020304" pitchFamily="18" charset="0"/>
              </a:rPr>
              <a:t>”</a:t>
            </a:r>
            <a:r>
              <a:rPr lang="en-US" altLang="zh-CN" smtClean="0"/>
              <a:t>&lt;&lt;endl;} 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class derived : public base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public: test2(){cout &lt;&lt; test2:derived</a:t>
            </a:r>
            <a:r>
              <a:rPr lang="en-US" altLang="zh-CN" smtClean="0">
                <a:latin typeface="Times New Roman" panose="02020603050405020304" pitchFamily="18" charset="0"/>
              </a:rPr>
              <a:t>”</a:t>
            </a:r>
            <a:r>
              <a:rPr lang="en-US" altLang="zh-CN" smtClean="0"/>
              <a:t>&lt;&lt;endl;}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void 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{ derived d; base &amp;b = d;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b.test2();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b.test1();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}</a:t>
            </a:r>
          </a:p>
        </p:txBody>
      </p:sp>
      <p:sp>
        <p:nvSpPr>
          <p:cNvPr id="1150980" name="Text Box 4"/>
          <p:cNvSpPr txBox="1">
            <a:spLocks noChangeArrowheads="1"/>
          </p:cNvSpPr>
          <p:nvPr/>
        </p:nvSpPr>
        <p:spPr bwMode="auto">
          <a:xfrm>
            <a:off x="3492500" y="5084763"/>
            <a:ext cx="790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</a:t>
            </a:r>
          </a:p>
        </p:txBody>
      </p:sp>
      <p:sp>
        <p:nvSpPr>
          <p:cNvPr id="1150981" name="Text Box 5"/>
          <p:cNvSpPr txBox="1">
            <a:spLocks noChangeArrowheads="1"/>
          </p:cNvSpPr>
          <p:nvPr/>
        </p:nvSpPr>
        <p:spPr bwMode="auto">
          <a:xfrm>
            <a:off x="3492500" y="5445125"/>
            <a:ext cx="790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</a:t>
            </a:r>
          </a:p>
        </p:txBody>
      </p:sp>
    </p:spTree>
    <p:extLst>
      <p:ext uri="{BB962C8B-B14F-4D97-AF65-F5344CB8AC3E}">
        <p14:creationId xmlns:p14="http://schemas.microsoft.com/office/powerpoint/2010/main" val="39874232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5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5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5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0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0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0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0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5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0980" grpId="0"/>
      <p:bldP spid="11509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Text Box 2"/>
          <p:cNvSpPr txBox="1">
            <a:spLocks noChangeArrowheads="1"/>
          </p:cNvSpPr>
          <p:nvPr/>
        </p:nvSpPr>
        <p:spPr bwMode="auto">
          <a:xfrm>
            <a:off x="914400" y="2117725"/>
            <a:ext cx="7543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基类指针和派生类指针与基类对象和派生类对象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4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种可能匹配：</a:t>
            </a:r>
          </a:p>
          <a:p>
            <a:pPr lvl="1"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直接用基类指针引用基类对象；</a:t>
            </a:r>
          </a:p>
          <a:p>
            <a:pPr lvl="1"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直接用派生类指针引用派生类对象；</a:t>
            </a:r>
          </a:p>
          <a:p>
            <a:pPr lvl="1"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用基类指针引用一个派生类对象；</a:t>
            </a:r>
          </a:p>
          <a:p>
            <a:pPr lvl="1" algn="just">
              <a:lnSpc>
                <a:spcPct val="20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用派生类指针引用一个基类对象。 </a:t>
            </a:r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669904" y="685800"/>
            <a:ext cx="32544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9.2  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类指针的关系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9.2  </a:t>
            </a:r>
            <a:r>
              <a:rPr lang="zh-CN" altLang="en-US" dirty="0" smtClean="0"/>
              <a:t>类指针的关系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4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utoUpdateAnimBg="0"/>
      <p:bldP spid="54067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Text Box 2"/>
          <p:cNvSpPr txBox="1">
            <a:spLocks noChangeArrowheads="1"/>
          </p:cNvSpPr>
          <p:nvPr/>
        </p:nvSpPr>
        <p:spPr bwMode="auto">
          <a:xfrm>
            <a:off x="762000" y="1452563"/>
            <a:ext cx="6159500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例如：</a:t>
            </a:r>
            <a:r>
              <a:rPr lang="zh-CN" altLang="en-US" sz="1800" b="1"/>
              <a:t>	</a:t>
            </a:r>
          </a:p>
          <a:p>
            <a:pPr algn="l">
              <a:lnSpc>
                <a:spcPct val="160000"/>
              </a:lnSpc>
            </a:pPr>
            <a:r>
              <a:rPr lang="en-US" altLang="zh-CN" sz="1800" b="1"/>
              <a:t>A    * </a:t>
            </a:r>
            <a:r>
              <a:rPr lang="en-US" altLang="zh-CN" sz="1800" b="1">
                <a:solidFill>
                  <a:srgbClr val="0000FF"/>
                </a:solidFill>
              </a:rPr>
              <a:t>p</a:t>
            </a:r>
            <a:r>
              <a:rPr lang="en-US" altLang="zh-CN" sz="1800" b="1"/>
              <a:t>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指向类型 </a:t>
            </a:r>
            <a:r>
              <a:rPr lang="en-US" altLang="zh-CN" sz="1800" b="1" i="1">
                <a:solidFill>
                  <a:srgbClr val="008000"/>
                </a:solidFill>
              </a:rPr>
              <a:t>A </a:t>
            </a:r>
            <a:r>
              <a:rPr lang="zh-CN" altLang="en-US" sz="1800" b="1" i="1">
                <a:solidFill>
                  <a:srgbClr val="008000"/>
                </a:solidFill>
              </a:rPr>
              <a:t>的对象的指针</a:t>
            </a:r>
          </a:p>
          <a:p>
            <a:pPr algn="l">
              <a:lnSpc>
                <a:spcPct val="160000"/>
              </a:lnSpc>
            </a:pPr>
            <a:r>
              <a:rPr lang="en-US" altLang="zh-CN" sz="1800" b="1"/>
              <a:t>A    A_obj ;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类型 </a:t>
            </a:r>
            <a:r>
              <a:rPr lang="en-US" altLang="zh-CN" sz="1800" b="1" i="1">
                <a:solidFill>
                  <a:srgbClr val="008000"/>
                </a:solidFill>
              </a:rPr>
              <a:t>A </a:t>
            </a:r>
            <a:r>
              <a:rPr lang="zh-CN" altLang="en-US" sz="1800" b="1" i="1">
                <a:solidFill>
                  <a:srgbClr val="008000"/>
                </a:solidFill>
              </a:rPr>
              <a:t>的对象</a:t>
            </a:r>
            <a:endParaRPr lang="en-US" altLang="en-US" sz="1800" b="1" i="1">
              <a:solidFill>
                <a:srgbClr val="008000"/>
              </a:solidFill>
            </a:endParaRPr>
          </a:p>
          <a:p>
            <a:pPr algn="l">
              <a:lnSpc>
                <a:spcPct val="160000"/>
              </a:lnSpc>
            </a:pPr>
            <a:r>
              <a:rPr lang="en-US" altLang="zh-CN" sz="1800" b="1"/>
              <a:t>B    B_obj ;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类型 </a:t>
            </a:r>
            <a:r>
              <a:rPr lang="en-US" altLang="zh-CN" sz="1800" b="1" i="1">
                <a:solidFill>
                  <a:srgbClr val="008000"/>
                </a:solidFill>
              </a:rPr>
              <a:t>B </a:t>
            </a:r>
            <a:r>
              <a:rPr lang="zh-CN" altLang="en-US" sz="1800" b="1" i="1">
                <a:solidFill>
                  <a:srgbClr val="008000"/>
                </a:solidFill>
              </a:rPr>
              <a:t>的对象</a:t>
            </a:r>
          </a:p>
          <a:p>
            <a:pPr algn="l">
              <a:lnSpc>
                <a:spcPct val="16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p</a:t>
            </a:r>
            <a:r>
              <a:rPr lang="en-US" altLang="zh-CN" sz="1800" b="1"/>
              <a:t> = &amp; A_obj ;	</a:t>
            </a:r>
            <a:r>
              <a:rPr lang="en-US" altLang="zh-CN" sz="1800" b="1" i="1">
                <a:solidFill>
                  <a:srgbClr val="008000"/>
                </a:solidFill>
              </a:rPr>
              <a:t>// p </a:t>
            </a:r>
            <a:r>
              <a:rPr lang="zh-CN" altLang="en-US" sz="1800" b="1" i="1">
                <a:solidFill>
                  <a:srgbClr val="008000"/>
                </a:solidFill>
              </a:rPr>
              <a:t>指向类型 </a:t>
            </a:r>
            <a:r>
              <a:rPr lang="en-US" altLang="zh-CN" sz="1800" b="1" i="1">
                <a:solidFill>
                  <a:srgbClr val="008000"/>
                </a:solidFill>
              </a:rPr>
              <a:t>A  </a:t>
            </a:r>
            <a:r>
              <a:rPr lang="zh-CN" altLang="en-US" sz="1800" b="1" i="1">
                <a:solidFill>
                  <a:srgbClr val="008000"/>
                </a:solidFill>
              </a:rPr>
              <a:t>的对象</a:t>
            </a:r>
          </a:p>
          <a:p>
            <a:pPr algn="l">
              <a:lnSpc>
                <a:spcPct val="16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p</a:t>
            </a:r>
            <a:r>
              <a:rPr lang="en-US" altLang="zh-CN" sz="1800" b="1"/>
              <a:t> = &amp; B_obj ;	</a:t>
            </a:r>
            <a:r>
              <a:rPr lang="en-US" altLang="zh-CN" sz="1800" b="1" i="1">
                <a:solidFill>
                  <a:srgbClr val="008000"/>
                </a:solidFill>
              </a:rPr>
              <a:t>// p </a:t>
            </a:r>
            <a:r>
              <a:rPr lang="zh-CN" altLang="en-US" sz="1800" b="1" i="1">
                <a:solidFill>
                  <a:srgbClr val="008000"/>
                </a:solidFill>
              </a:rPr>
              <a:t>指向类型 </a:t>
            </a:r>
            <a:r>
              <a:rPr lang="en-US" altLang="zh-CN" sz="1800" b="1" i="1">
                <a:solidFill>
                  <a:srgbClr val="008000"/>
                </a:solidFill>
              </a:rPr>
              <a:t>B  </a:t>
            </a:r>
            <a:r>
              <a:rPr lang="zh-CN" altLang="en-US" sz="1800" b="1" i="1">
                <a:solidFill>
                  <a:srgbClr val="008000"/>
                </a:solidFill>
              </a:rPr>
              <a:t>的对象，它是 </a:t>
            </a:r>
            <a:r>
              <a:rPr lang="en-US" altLang="zh-CN" sz="1800" b="1" i="1">
                <a:solidFill>
                  <a:srgbClr val="008000"/>
                </a:solidFill>
              </a:rPr>
              <a:t>A </a:t>
            </a:r>
            <a:r>
              <a:rPr lang="zh-CN" altLang="en-US" sz="1800" b="1" i="1">
                <a:solidFill>
                  <a:srgbClr val="008000"/>
                </a:solidFill>
              </a:rPr>
              <a:t>的派生类</a:t>
            </a: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812800" y="4543425"/>
            <a:ext cx="7416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利用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，可以通过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B_obj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访问所有从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A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类继承的元素 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</a:rPr>
              <a:t>，</a:t>
            </a:r>
          </a:p>
          <a:p>
            <a:pPr algn="l">
              <a:lnSpc>
                <a:spcPct val="1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</a:rPr>
              <a:t>但不能用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</a:rPr>
              <a:t>访问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B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类自定义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</a:rPr>
              <a:t>的元素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</a:rPr>
              <a:t>（除非用了显式类型转换）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24600" y="1435100"/>
            <a:ext cx="1979613" cy="1397000"/>
            <a:chOff x="4080" y="928"/>
            <a:chExt cx="1247" cy="880"/>
          </a:xfrm>
        </p:grpSpPr>
        <p:sp>
          <p:nvSpPr>
            <p:cNvPr id="541701" name="Rectangle 5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800" b="1"/>
                <a:t>class  A</a:t>
              </a:r>
            </a:p>
          </p:txBody>
        </p:sp>
        <p:sp>
          <p:nvSpPr>
            <p:cNvPr id="541702" name="Rectangle 6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800" b="1"/>
                <a:t>class  B : public  A</a:t>
              </a:r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1704" name="Rectangle 8"/>
          <p:cNvSpPr>
            <a:spLocks noChangeArrowheads="1"/>
          </p:cNvSpPr>
          <p:nvPr/>
        </p:nvSpPr>
        <p:spPr bwMode="auto">
          <a:xfrm>
            <a:off x="509877" y="469900"/>
            <a:ext cx="4831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9.2.1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基类指针引用派生类对象</a:t>
            </a:r>
          </a:p>
        </p:txBody>
      </p:sp>
      <p:sp>
        <p:nvSpPr>
          <p:cNvPr id="12294" name="Rectangle 9"/>
          <p:cNvSpPr>
            <a:spLocks noGrp="1" noChangeArrowheads="1"/>
          </p:cNvSpPr>
          <p:nvPr>
            <p:ph type="title"/>
          </p:nvPr>
        </p:nvSpPr>
        <p:spPr>
          <a:xfrm>
            <a:off x="7162800" y="-63500"/>
            <a:ext cx="1981200" cy="228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9.2.1  </a:t>
            </a:r>
            <a:r>
              <a:rPr lang="zh-CN" altLang="en-US" dirty="0" smtClean="0"/>
              <a:t>基类指针引用派生类对象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1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41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41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41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41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41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4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8" grpId="0" build="p" autoUpdateAnimBg="0"/>
      <p:bldP spid="541699" grpId="0" autoUpdateAnimBg="0"/>
      <p:bldP spid="54170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A_class  * A_p ;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A_obj ;   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"Wang xiao hua" ) ;   A_p -&gt; show_name()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42725" name="Rectangle 5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42726" name="Rectangle 6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13320" name="Line 7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9.2.1  </a:t>
            </a:r>
            <a:r>
              <a:rPr lang="zh-CN" altLang="en-US" dirty="0" smtClean="0"/>
              <a:t>基类指针引用派生类对象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5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2" grpId="0" autoUpdateAnimBg="0"/>
      <p:bldP spid="54272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</a:t>
            </a:r>
            <a:r>
              <a:rPr lang="en-US" altLang="zh-CN" sz="1800" b="1">
                <a:solidFill>
                  <a:srgbClr val="0000FF"/>
                </a:solidFill>
              </a:rPr>
              <a:t>A_class  * A_p ;</a:t>
            </a:r>
            <a:r>
              <a:rPr lang="en-US" altLang="zh-CN" sz="1800"/>
              <a:t>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"Wang xiao hua" ) ;   A_p -&gt; show_name()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43748" name="Oval 4"/>
          <p:cNvSpPr>
            <a:spLocks noChangeArrowheads="1"/>
          </p:cNvSpPr>
          <p:nvPr/>
        </p:nvSpPr>
        <p:spPr bwMode="auto">
          <a:xfrm>
            <a:off x="838200" y="3984625"/>
            <a:ext cx="17526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49" name="AutoShape 5"/>
          <p:cNvSpPr>
            <a:spLocks/>
          </p:cNvSpPr>
          <p:nvPr/>
        </p:nvSpPr>
        <p:spPr bwMode="auto">
          <a:xfrm>
            <a:off x="4267200" y="2532063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6185"/>
              <a:gd name="adj5" fmla="val 221616"/>
              <a:gd name="adj6" fmla="val -13552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基类指针</a:t>
            </a:r>
          </a:p>
        </p:txBody>
      </p:sp>
      <p:grpSp>
        <p:nvGrpSpPr>
          <p:cNvPr id="14341" name="Group 6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43751" name="Rectangle 7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43752" name="Rectangle 8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14346" name="Line 9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9.2.1  </a:t>
            </a:r>
            <a:r>
              <a:rPr lang="zh-CN" altLang="en-US" dirty="0" smtClean="0"/>
              <a:t>基类指针引用派生类对象</a:t>
            </a:r>
          </a:p>
        </p:txBody>
      </p:sp>
      <p:sp>
        <p:nvSpPr>
          <p:cNvPr id="14343" name="Rectangle 13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8" grpId="0" animBg="1"/>
      <p:bldP spid="54374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A_class  * A_p ;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A_p = &amp; A_obj ; </a:t>
            </a:r>
            <a:endParaRPr lang="en-US" altLang="zh-CN" sz="1800"/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"Wang xiao hua" ) ;   A_p -&gt; show_name()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44772" name="AutoShape 4"/>
          <p:cNvSpPr>
            <a:spLocks/>
          </p:cNvSpPr>
          <p:nvPr/>
        </p:nvSpPr>
        <p:spPr bwMode="auto">
          <a:xfrm>
            <a:off x="5029200" y="2922588"/>
            <a:ext cx="2209800" cy="952500"/>
          </a:xfrm>
          <a:prstGeom prst="borderCallout2">
            <a:avLst>
              <a:gd name="adj1" fmla="val 12000"/>
              <a:gd name="adj2" fmla="val -3449"/>
              <a:gd name="adj3" fmla="val 12000"/>
              <a:gd name="adj4" fmla="val -26148"/>
              <a:gd name="adj5" fmla="val 175667"/>
              <a:gd name="adj6" fmla="val -9906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基类指针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指向基类对象</a:t>
            </a:r>
          </a:p>
        </p:txBody>
      </p:sp>
      <p:grpSp>
        <p:nvGrpSpPr>
          <p:cNvPr id="15364" name="Group 5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44774" name="Rectangle 6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44775" name="Rectangle 7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15370" name="Line 8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4777" name="Oval 9"/>
          <p:cNvSpPr>
            <a:spLocks noChangeArrowheads="1"/>
          </p:cNvSpPr>
          <p:nvPr/>
        </p:nvSpPr>
        <p:spPr bwMode="auto">
          <a:xfrm>
            <a:off x="838200" y="4560888"/>
            <a:ext cx="1828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9.2.1  </a:t>
            </a:r>
            <a:r>
              <a:rPr lang="zh-CN" altLang="en-US" dirty="0" smtClean="0"/>
              <a:t>基类指针引用派生类对象</a:t>
            </a:r>
          </a:p>
        </p:txBody>
      </p:sp>
      <p:sp>
        <p:nvSpPr>
          <p:cNvPr id="15367" name="Rectangle 13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4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2" grpId="0" animBg="1" autoUpdateAnimBg="0"/>
      <p:bldP spid="5447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</a:t>
            </a:r>
            <a:r>
              <a:rPr lang="en-US" altLang="zh-CN" sz="1600" b="1">
                <a:solidFill>
                  <a:srgbClr val="0000FF"/>
                </a:solidFill>
              </a:rPr>
              <a:t>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 b="1">
                <a:solidFill>
                  <a:srgbClr val="0000FF"/>
                </a:solidFill>
              </a:rPr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A_class  * A_p ;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A_obj ; 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A_p -&gt; put_name( "Wang xiao hua" ) ;   A_p -&gt; show_name()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sp>
        <p:nvSpPr>
          <p:cNvPr id="545796" name="AutoShape 4"/>
          <p:cNvSpPr>
            <a:spLocks/>
          </p:cNvSpPr>
          <p:nvPr/>
        </p:nvSpPr>
        <p:spPr bwMode="auto">
          <a:xfrm>
            <a:off x="5334000" y="3052763"/>
            <a:ext cx="2286000" cy="952500"/>
          </a:xfrm>
          <a:prstGeom prst="borderCallout2">
            <a:avLst>
              <a:gd name="adj1" fmla="val 12000"/>
              <a:gd name="adj2" fmla="val -3333"/>
              <a:gd name="adj3" fmla="val 12000"/>
              <a:gd name="adj4" fmla="val -21875"/>
              <a:gd name="adj5" fmla="val 178500"/>
              <a:gd name="adj6" fmla="val -8145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基类指针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调用基类成员函数</a:t>
            </a:r>
          </a:p>
        </p:txBody>
      </p:sp>
      <p:grpSp>
        <p:nvGrpSpPr>
          <p:cNvPr id="16388" name="Group 5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45798" name="Rectangle 6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45799" name="Rectangle 7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16393" name="Line 8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8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9.2.1  </a:t>
            </a:r>
            <a:r>
              <a:rPr lang="zh-CN" altLang="en-US" dirty="0" smtClean="0"/>
              <a:t>基类指针引用派生类对象</a:t>
            </a:r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4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A_class  * A_p ;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A_obj ; 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A_p -&gt; put_name( "Wang xiao hua" ) ;   A_p -&gt; show_name()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17411" name="Group 4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46821" name="Rectangle 5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46822" name="Rectangle 6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17418" name="Line 7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6824" name="AutoShape 8"/>
          <p:cNvSpPr>
            <a:spLocks/>
          </p:cNvSpPr>
          <p:nvPr/>
        </p:nvSpPr>
        <p:spPr bwMode="auto">
          <a:xfrm>
            <a:off x="4572000" y="3340100"/>
            <a:ext cx="2209800" cy="952500"/>
          </a:xfrm>
          <a:prstGeom prst="borderCallout2">
            <a:avLst>
              <a:gd name="adj1" fmla="val 12000"/>
              <a:gd name="adj2" fmla="val -3449"/>
              <a:gd name="adj3" fmla="val 12000"/>
              <a:gd name="adj4" fmla="val -26148"/>
              <a:gd name="adj5" fmla="val 175667"/>
              <a:gd name="adj6" fmla="val -9906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基类指针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指向派生类对象</a:t>
            </a:r>
          </a:p>
        </p:txBody>
      </p:sp>
      <p:sp>
        <p:nvSpPr>
          <p:cNvPr id="546825" name="Oval 9"/>
          <p:cNvSpPr>
            <a:spLocks noChangeArrowheads="1"/>
          </p:cNvSpPr>
          <p:nvPr/>
        </p:nvSpPr>
        <p:spPr bwMode="auto">
          <a:xfrm>
            <a:off x="838200" y="5135563"/>
            <a:ext cx="1828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9.2.1  </a:t>
            </a:r>
            <a:r>
              <a:rPr lang="zh-CN" altLang="en-US" dirty="0" smtClean="0"/>
              <a:t>基类指针引用派生类对象</a:t>
            </a:r>
          </a:p>
        </p:txBody>
      </p:sp>
      <p:sp>
        <p:nvSpPr>
          <p:cNvPr id="17415" name="Rectangle 13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4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4" grpId="0" animBg="1" autoUpdateAnimBg="0"/>
      <p:bldP spid="5468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face2"/>
          <p:cNvPicPr>
            <a:picLocks noChangeAspect="1" noChangeArrowheads="1"/>
          </p:cNvPicPr>
          <p:nvPr/>
        </p:nvPicPr>
        <p:blipFill>
          <a:blip r:embed="rId2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4533" name="Text Box 5"/>
          <p:cNvSpPr txBox="1">
            <a:spLocks noChangeArrowheads="1"/>
          </p:cNvSpPr>
          <p:nvPr/>
        </p:nvSpPr>
        <p:spPr bwMode="auto">
          <a:xfrm>
            <a:off x="990600" y="2195513"/>
            <a:ext cx="7239000" cy="3140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多态性（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Polymorphism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）是指一个名字，多种语义；或界面</a:t>
            </a:r>
          </a:p>
          <a:p>
            <a:pPr algn="l">
              <a:lnSpc>
                <a:spcPct val="20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相同，多种实现。</a:t>
            </a:r>
          </a:p>
          <a:p>
            <a:pPr algn="l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重载函数是多态性的一种简单形式。</a:t>
            </a:r>
          </a:p>
          <a:p>
            <a:pPr algn="l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虚函数允许函数调用与函数体的联系在运行时才进行，称为</a:t>
            </a:r>
          </a:p>
          <a:p>
            <a:pPr algn="l">
              <a:lnSpc>
                <a:spcPct val="20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动态联编。</a:t>
            </a:r>
          </a:p>
        </p:txBody>
      </p:sp>
      <p:sp>
        <p:nvSpPr>
          <p:cNvPr id="534534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676400" y="533400"/>
            <a:ext cx="5942013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dirty="0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9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 虚函数与多态性</a:t>
            </a:r>
          </a:p>
        </p:txBody>
      </p:sp>
      <p:pic>
        <p:nvPicPr>
          <p:cNvPr id="5125" name="Picture 12" descr="129">
            <a:hlinkClick r:id="rId3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51788" y="5735638"/>
            <a:ext cx="1116012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3" grpId="0" autoUpdateAnimBg="0"/>
      <p:bldP spid="53453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</a:t>
            </a:r>
            <a:r>
              <a:rPr lang="en-US" altLang="zh-CN" sz="1600" b="1">
                <a:solidFill>
                  <a:srgbClr val="0000FF"/>
                </a:solidFill>
              </a:rPr>
              <a:t>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 b="1">
                <a:solidFill>
                  <a:srgbClr val="0000FF"/>
                </a:solidFill>
              </a:rPr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A_class  * A_p ;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A_obj ; 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A_p -&gt; put_name( "Wang xiao hua" ) ;   A_p -&gt; show_name()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18435" name="Group 4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47845" name="Rectangle 5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47846" name="Rectangle 6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18441" name="Line 7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7848" name="AutoShape 8"/>
          <p:cNvSpPr>
            <a:spLocks/>
          </p:cNvSpPr>
          <p:nvPr/>
        </p:nvSpPr>
        <p:spPr bwMode="auto">
          <a:xfrm>
            <a:off x="6019800" y="3629025"/>
            <a:ext cx="2667000" cy="952500"/>
          </a:xfrm>
          <a:prstGeom prst="borderCallout2">
            <a:avLst>
              <a:gd name="adj1" fmla="val 12000"/>
              <a:gd name="adj2" fmla="val -2856"/>
              <a:gd name="adj3" fmla="val 12000"/>
              <a:gd name="adj4" fmla="val -17500"/>
              <a:gd name="adj5" fmla="val 174333"/>
              <a:gd name="adj6" fmla="val -6446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从基类继承的成员函数</a:t>
            </a:r>
          </a:p>
        </p:txBody>
      </p:sp>
      <p:sp>
        <p:nvSpPr>
          <p:cNvPr id="184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9.2.1  </a:t>
            </a:r>
            <a:r>
              <a:rPr lang="zh-CN" altLang="en-US" dirty="0" smtClean="0"/>
              <a:t>基类指针引用派生类对象</a:t>
            </a:r>
          </a:p>
        </p:txBody>
      </p:sp>
      <p:sp>
        <p:nvSpPr>
          <p:cNvPr id="18438" name="Rectangle 12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4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</a:t>
            </a:r>
            <a:r>
              <a:rPr lang="en-US" altLang="zh-CN" sz="1600" b="1">
                <a:solidFill>
                  <a:srgbClr val="0000FF"/>
                </a:solidFill>
              </a:rPr>
              <a:t>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A_class  * A_p ;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A_obj ; 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A_p -&gt; put_name( "Wang xiao hua" ) ;   A_p -&gt; show_name()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19459" name="Group 4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48869" name="Rectangle 5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48870" name="Rectangle 6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19466" name="Line 7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8872" name="AutoShape 8"/>
          <p:cNvSpPr>
            <a:spLocks/>
          </p:cNvSpPr>
          <p:nvPr/>
        </p:nvSpPr>
        <p:spPr bwMode="auto">
          <a:xfrm>
            <a:off x="3352800" y="4076700"/>
            <a:ext cx="2667000" cy="952500"/>
          </a:xfrm>
          <a:prstGeom prst="borderCallout2">
            <a:avLst>
              <a:gd name="adj1" fmla="val 12000"/>
              <a:gd name="adj2" fmla="val -2856"/>
              <a:gd name="adj3" fmla="val 12000"/>
              <a:gd name="adj4" fmla="val -16667"/>
              <a:gd name="adj5" fmla="val 159667"/>
              <a:gd name="adj6" fmla="val -6077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用派生类对象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调用派生类的成员函数</a:t>
            </a:r>
          </a:p>
        </p:txBody>
      </p:sp>
      <p:sp>
        <p:nvSpPr>
          <p:cNvPr id="548873" name="Oval 9"/>
          <p:cNvSpPr>
            <a:spLocks noChangeArrowheads="1"/>
          </p:cNvSpPr>
          <p:nvPr/>
        </p:nvSpPr>
        <p:spPr bwMode="auto">
          <a:xfrm>
            <a:off x="838200" y="5661025"/>
            <a:ext cx="9144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9.2.1  </a:t>
            </a:r>
            <a:r>
              <a:rPr lang="zh-CN" altLang="en-US" dirty="0" smtClean="0"/>
              <a:t>基类指针引用派生类对象</a:t>
            </a:r>
          </a:p>
        </p:txBody>
      </p:sp>
      <p:sp>
        <p:nvSpPr>
          <p:cNvPr id="19463" name="Rectangle 13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2" grpId="0" animBg="1" autoUpdateAnimBg="0"/>
      <p:bldP spid="5488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</a:t>
            </a:r>
            <a:r>
              <a:rPr lang="en-US" altLang="zh-CN" sz="1600" b="1">
                <a:solidFill>
                  <a:srgbClr val="0000FF"/>
                </a:solidFill>
              </a:rPr>
              <a:t>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A_class  * A_p ;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A_obj ; 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A_p -&gt; put_name( "Wang xiao hua" ) ;   A_p -&gt; show_name()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20483" name="Group 4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49893" name="Rectangle 5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49894" name="Rectangle 6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20490" name="Line 7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9896" name="AutoShape 8"/>
          <p:cNvSpPr>
            <a:spLocks/>
          </p:cNvSpPr>
          <p:nvPr/>
        </p:nvSpPr>
        <p:spPr bwMode="auto">
          <a:xfrm>
            <a:off x="4419600" y="3810000"/>
            <a:ext cx="2667000" cy="952500"/>
          </a:xfrm>
          <a:prstGeom prst="borderCallout2">
            <a:avLst>
              <a:gd name="adj1" fmla="val 12000"/>
              <a:gd name="adj2" fmla="val -2856"/>
              <a:gd name="adj3" fmla="val 12000"/>
              <a:gd name="adj4" fmla="val -20060"/>
              <a:gd name="adj5" fmla="val 219667"/>
              <a:gd name="adj6" fmla="val -7506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对基类指针强类型转换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调用派生类的成员函数</a:t>
            </a:r>
          </a:p>
        </p:txBody>
      </p:sp>
      <p:sp>
        <p:nvSpPr>
          <p:cNvPr id="549897" name="Oval 9"/>
          <p:cNvSpPr>
            <a:spLocks noChangeArrowheads="1"/>
          </p:cNvSpPr>
          <p:nvPr/>
        </p:nvSpPr>
        <p:spPr bwMode="auto">
          <a:xfrm>
            <a:off x="838200" y="5943600"/>
            <a:ext cx="20574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9.2.1  </a:t>
            </a:r>
            <a:r>
              <a:rPr lang="zh-CN" altLang="en-US" dirty="0" smtClean="0"/>
              <a:t>基类指针引用派生类对象</a:t>
            </a:r>
          </a:p>
        </p:txBody>
      </p:sp>
      <p:sp>
        <p:nvSpPr>
          <p:cNvPr id="20487" name="Rectangle 13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4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6" grpId="0" animBg="1" autoUpdateAnimBg="0"/>
      <p:bldP spid="54989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85800" y="234950"/>
            <a:ext cx="6858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#include&lt;cstring&gt;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name[20]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put_name( char * s ) { strcpy_s( name, s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show_name() { cout &lt;&lt; name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/>
              <a:t>class  B_class  : public  A_class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{      char phone_num[ 20 ] ;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public :    void  put_phone( char * num )  { strcpy_s ( phone_num , num )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                    void  show_phone()  { cout &lt;&lt; phone_num &lt;&lt; "\n" ; }</a:t>
            </a:r>
          </a:p>
          <a:p>
            <a:pPr algn="l">
              <a:lnSpc>
                <a:spcPct val="10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{ A_class  * A_p ;      A_class  A_obj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B_class   B_obj ; 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A_obj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"Wang xiao hua" ) ;   A_p -&gt; show_name()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= &amp; B_obj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A_p -&gt; put_name( "Chen ming" ) ;     A_p -&gt; show_name() ; 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B_obj.put_phone ( "5555_12345678" );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   ( ( B_class * ) A_p ) -&gt; show_phone()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</a:t>
            </a:r>
          </a:p>
        </p:txBody>
      </p:sp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6019800" y="1219200"/>
            <a:ext cx="2819400" cy="1397000"/>
            <a:chOff x="4080" y="928"/>
            <a:chExt cx="1247" cy="880"/>
          </a:xfrm>
        </p:grpSpPr>
        <p:sp>
          <p:nvSpPr>
            <p:cNvPr id="550917" name="Rectangle 5"/>
            <p:cNvSpPr>
              <a:spLocks noChangeArrowheads="1"/>
            </p:cNvSpPr>
            <p:nvPr/>
          </p:nvSpPr>
          <p:spPr bwMode="auto">
            <a:xfrm>
              <a:off x="4080" y="928"/>
              <a:ext cx="1247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zh-CN" sz="1600" b="1"/>
                <a:t>class  A_class</a:t>
              </a:r>
            </a:p>
          </p:txBody>
        </p:sp>
        <p:sp>
          <p:nvSpPr>
            <p:cNvPr id="550918" name="Rectangle 6"/>
            <p:cNvSpPr>
              <a:spLocks noChangeArrowheads="1"/>
            </p:cNvSpPr>
            <p:nvPr/>
          </p:nvSpPr>
          <p:spPr bwMode="auto">
            <a:xfrm>
              <a:off x="4080" y="1536"/>
              <a:ext cx="1247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 type="none" w="sm" len="med"/>
              <a:tailEnd/>
            </a:ln>
            <a:effectLst>
              <a:outerShdw dist="53882" dir="18900000" algn="ctr" rotWithShape="0">
                <a:srgbClr val="808080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r>
                <a:rPr lang="en-US" altLang="zh-CN" sz="1600" b="1"/>
                <a:t>class  B_class : public  A_class</a:t>
              </a:r>
            </a:p>
          </p:txBody>
        </p:sp>
        <p:sp>
          <p:nvSpPr>
            <p:cNvPr id="21513" name="Line 7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0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9.2.1  </a:t>
            </a:r>
            <a:r>
              <a:rPr lang="zh-CN" altLang="en-US" dirty="0" smtClean="0"/>
              <a:t>基类指针引用派生类对象</a:t>
            </a:r>
          </a:p>
        </p:txBody>
      </p:sp>
      <p:sp>
        <p:nvSpPr>
          <p:cNvPr id="21509" name="Rectangle 12"/>
          <p:cNvSpPr>
            <a:spLocks noChangeArrowheads="1"/>
          </p:cNvSpPr>
          <p:nvPr/>
        </p:nvSpPr>
        <p:spPr bwMode="auto">
          <a:xfrm>
            <a:off x="4343400" y="3810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9-1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使用基类指针引用派生类对象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5092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6700" y="4260850"/>
            <a:ext cx="3328988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Text Box 2"/>
          <p:cNvSpPr txBox="1">
            <a:spLocks noChangeArrowheads="1"/>
          </p:cNvSpPr>
          <p:nvPr/>
        </p:nvSpPr>
        <p:spPr bwMode="auto">
          <a:xfrm>
            <a:off x="1219200" y="2787650"/>
            <a:ext cx="67818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b="1">
                <a:ea typeface="Arial Unicode MS" pitchFamily="34" charset="-122"/>
                <a:cs typeface="Arial Unicode MS" pitchFamily="34" charset="-122"/>
              </a:rPr>
              <a:t>派生类指针只有经过强制类型转换之后，才能引用基类对象 </a:t>
            </a:r>
          </a:p>
        </p:txBody>
      </p:sp>
      <p:sp>
        <p:nvSpPr>
          <p:cNvPr id="551939" name="Rectangle 3"/>
          <p:cNvSpPr>
            <a:spLocks noChangeArrowheads="1"/>
          </p:cNvSpPr>
          <p:nvPr/>
        </p:nvSpPr>
        <p:spPr bwMode="auto">
          <a:xfrm>
            <a:off x="813132" y="990600"/>
            <a:ext cx="4987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9.2.2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派生类指针引用基类对象 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9.2.2  </a:t>
            </a:r>
            <a:r>
              <a:rPr lang="zh-CN" altLang="en-US" dirty="0" smtClean="0"/>
              <a:t>派生类指针引用基类对象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utoUpdateAnimBg="0"/>
      <p:bldP spid="55193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9248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iostream</a:t>
            </a:r>
            <a:r>
              <a:rPr lang="en-US" altLang="zh-CN" sz="1600" dirty="0"/>
              <a:t>&gt;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using namespace </a:t>
            </a:r>
            <a:r>
              <a:rPr lang="en-US" altLang="zh-CN" sz="1600" dirty="0" err="1"/>
              <a:t>std</a:t>
            </a:r>
            <a:r>
              <a:rPr lang="en-US" altLang="zh-CN" sz="1600" dirty="0"/>
              <a:t>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/>
              <a:t>class Date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{ public: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Date(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y,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d )   { </a:t>
            </a:r>
            <a:r>
              <a:rPr lang="en-US" altLang="zh-CN" sz="1600" dirty="0" err="1"/>
              <a:t>SetDate</a:t>
            </a:r>
            <a:r>
              <a:rPr lang="en-US" altLang="zh-CN" sz="1600" dirty="0"/>
              <a:t>( y, m, d );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void </a:t>
            </a:r>
            <a:r>
              <a:rPr lang="en-US" altLang="zh-CN" sz="1600" dirty="0" err="1"/>
              <a:t>SetDate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y,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d ) { year = y ; month = m ; day = d 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void Print() {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year &lt;&lt; '/' &lt;&lt; month &lt;&lt; '/' &lt;&lt; day &lt;&lt; "; " 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protected :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year , month , day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}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/>
              <a:t>class </a:t>
            </a:r>
            <a:r>
              <a:rPr lang="en-US" altLang="zh-CN" sz="1800" b="1" dirty="0" err="1"/>
              <a:t>DateTime</a:t>
            </a:r>
            <a:r>
              <a:rPr lang="en-US" altLang="zh-CN" sz="1800" b="1" dirty="0"/>
              <a:t> : public Date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{ public :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DateTime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y,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d,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h,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mi,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 ) : Date( y, m, d ) { </a:t>
            </a:r>
            <a:r>
              <a:rPr lang="en-US" altLang="zh-CN" sz="1600" dirty="0" err="1"/>
              <a:t>SetTime</a:t>
            </a:r>
            <a:r>
              <a:rPr lang="en-US" altLang="zh-CN" sz="1600" dirty="0"/>
              <a:t>( h, mi, s );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void </a:t>
            </a:r>
            <a:r>
              <a:rPr lang="en-US" altLang="zh-CN" sz="1600" dirty="0" err="1"/>
              <a:t>SetTime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h,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mi,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 )  { hours = h;  minutes = mi;  seconds = s;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void Print()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  { ( ( Date * ) this ) -&gt; Print();	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 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hours &lt;&lt; ':' &lt;&lt; minutes &lt;&lt; ':' &lt;&lt; seconds &lt;&lt; '\n' ; 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 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private: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hours , minutes , seconds ;	  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};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main()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{ </a:t>
            </a:r>
            <a:r>
              <a:rPr lang="en-US" altLang="zh-CN" sz="1600" dirty="0" err="1"/>
              <a:t>DateTime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dt</a:t>
            </a:r>
            <a:r>
              <a:rPr lang="en-US" altLang="zh-CN" sz="1600" dirty="0"/>
              <a:t>( </a:t>
            </a:r>
            <a:r>
              <a:rPr lang="en-US" altLang="zh-CN" sz="1600" dirty="0" smtClean="0"/>
              <a:t>2009, </a:t>
            </a:r>
            <a:r>
              <a:rPr lang="en-US" altLang="zh-CN" sz="1600" dirty="0"/>
              <a:t>1, 1, 12, 30, 0 )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dt.Print</a:t>
            </a:r>
            <a:r>
              <a:rPr lang="en-US" altLang="zh-CN" sz="1600" dirty="0"/>
              <a:t>()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}</a:t>
            </a:r>
          </a:p>
        </p:txBody>
      </p:sp>
      <p:sp>
        <p:nvSpPr>
          <p:cNvPr id="552963" name="Rectangle 3"/>
          <p:cNvSpPr>
            <a:spLocks noChangeArrowheads="1"/>
          </p:cNvSpPr>
          <p:nvPr/>
        </p:nvSpPr>
        <p:spPr bwMode="auto">
          <a:xfrm>
            <a:off x="3810000" y="381000"/>
            <a:ext cx="502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9-2  </a:t>
            </a:r>
            <a:r>
              <a:rPr lang="zh-CN" altLang="en-US" sz="2000" b="1" i="1" dirty="0">
                <a:solidFill>
                  <a:srgbClr val="006600"/>
                </a:solidFill>
              </a:rPr>
              <a:t>日期时间程序。在派生类中调用基类同名成员函数</a:t>
            </a:r>
            <a:r>
              <a:rPr lang="zh-CN" altLang="en-US" sz="2000" i="1" dirty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9.2.2  </a:t>
            </a:r>
            <a:r>
              <a:rPr lang="zh-CN" altLang="en-US" dirty="0" smtClean="0"/>
              <a:t>派生类指针引用基类对象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2" grpId="0" autoUpdateAnimBg="0"/>
      <p:bldP spid="5529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9248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iostream</a:t>
            </a:r>
            <a:r>
              <a:rPr lang="en-US" altLang="zh-CN" sz="1600" dirty="0"/>
              <a:t>&gt;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cstring</a:t>
            </a:r>
            <a:r>
              <a:rPr lang="en-US" altLang="zh-CN" sz="1600" dirty="0"/>
              <a:t>&gt;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/>
              <a:t>class Date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{ public: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Date(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y,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d )   { </a:t>
            </a:r>
            <a:r>
              <a:rPr lang="en-US" altLang="zh-CN" sz="1600" dirty="0" err="1"/>
              <a:t>SetDate</a:t>
            </a:r>
            <a:r>
              <a:rPr lang="en-US" altLang="zh-CN" sz="1600" dirty="0"/>
              <a:t>( y, m, d );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void </a:t>
            </a:r>
            <a:r>
              <a:rPr lang="en-US" altLang="zh-CN" sz="1600" dirty="0" err="1"/>
              <a:t>SetDate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y,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d ) { year = y ; month = m ; day = d 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void Print() {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year &lt;&lt; '/' &lt;&lt; month &lt;&lt; '/' &lt;&lt; day &lt;&lt; "; " 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protected :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year , month , day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}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/>
              <a:t>class </a:t>
            </a:r>
            <a:r>
              <a:rPr lang="en-US" altLang="zh-CN" sz="1800" b="1" dirty="0" err="1"/>
              <a:t>DateTime</a:t>
            </a:r>
            <a:r>
              <a:rPr lang="en-US" altLang="zh-CN" sz="1800" b="1" dirty="0"/>
              <a:t> : public Date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{ public :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DateTime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y,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d,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h,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mi,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 ) : Date( y, m, d ) { </a:t>
            </a:r>
            <a:r>
              <a:rPr lang="en-US" altLang="zh-CN" sz="1600" dirty="0" err="1"/>
              <a:t>SetTime</a:t>
            </a:r>
            <a:r>
              <a:rPr lang="en-US" altLang="zh-CN" sz="1600" dirty="0"/>
              <a:t>( h, mi, s );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void </a:t>
            </a:r>
            <a:r>
              <a:rPr lang="en-US" altLang="zh-CN" sz="1600" dirty="0" err="1"/>
              <a:t>SetTime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h,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mi,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 )  { hours = h;  minutes = mi;  seconds = s;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void Print()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  { ( ( Date * ) this ) -&gt; Print();	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 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hours &lt;&lt; ':' &lt;&lt; minutes &lt;&lt; ':' &lt;&lt; seconds &lt;&lt; '\n' ; 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 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private: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hours , minutes , seconds ;	  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};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main()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{ </a:t>
            </a:r>
            <a:r>
              <a:rPr lang="en-US" altLang="zh-CN" sz="1600" dirty="0" err="1"/>
              <a:t>DateTime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dt</a:t>
            </a:r>
            <a:r>
              <a:rPr lang="en-US" altLang="zh-CN" sz="1600" dirty="0"/>
              <a:t>( </a:t>
            </a:r>
            <a:r>
              <a:rPr lang="en-US" altLang="zh-CN" sz="1600" dirty="0" smtClean="0"/>
              <a:t>2009, </a:t>
            </a:r>
            <a:r>
              <a:rPr lang="en-US" altLang="zh-CN" sz="1600" dirty="0"/>
              <a:t>1, 1, 12, 30, 0 )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dt.Print</a:t>
            </a:r>
            <a:r>
              <a:rPr lang="en-US" altLang="zh-CN" sz="1600" dirty="0"/>
              <a:t>()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}</a:t>
            </a:r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1295400" y="4030663"/>
            <a:ext cx="2816225" cy="3111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prstShdw prst="shdw17" dist="35921" dir="2700000">
              <a:srgbClr val="99993D"/>
            </a:prstShdw>
          </a:effec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( ( Date * ) this ) -&gt; Print();</a:t>
            </a:r>
          </a:p>
        </p:txBody>
      </p:sp>
      <p:sp>
        <p:nvSpPr>
          <p:cNvPr id="553989" name="Oval 5"/>
          <p:cNvSpPr>
            <a:spLocks noChangeArrowheads="1"/>
          </p:cNvSpPr>
          <p:nvPr/>
        </p:nvSpPr>
        <p:spPr bwMode="auto">
          <a:xfrm>
            <a:off x="1295400" y="3971925"/>
            <a:ext cx="1828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990" name="AutoShape 6"/>
          <p:cNvSpPr>
            <a:spLocks/>
          </p:cNvSpPr>
          <p:nvPr/>
        </p:nvSpPr>
        <p:spPr bwMode="auto">
          <a:xfrm>
            <a:off x="4932363" y="2565400"/>
            <a:ext cx="2787650" cy="1008063"/>
          </a:xfrm>
          <a:prstGeom prst="borderCallout2">
            <a:avLst>
              <a:gd name="adj1" fmla="val 11338"/>
              <a:gd name="adj2" fmla="val -2731"/>
              <a:gd name="adj3" fmla="val 11338"/>
              <a:gd name="adj4" fmla="val -18620"/>
              <a:gd name="adj5" fmla="val 137481"/>
              <a:gd name="adj6" fmla="val -6964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对 </a:t>
            </a:r>
            <a:r>
              <a:rPr lang="en-US" altLang="zh-CN" sz="1800" b="1"/>
              <a:t>this </a:t>
            </a:r>
            <a:r>
              <a:rPr lang="zh-CN" altLang="en-US" sz="1800" b="1">
                <a:latin typeface="宋体" pitchFamily="2" charset="-122"/>
              </a:rPr>
              <a:t>指针作类型转换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调用基类成员函数</a:t>
            </a:r>
            <a:r>
              <a:rPr lang="zh-CN" altLang="en-US" sz="1800" b="1"/>
              <a:t>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2458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9.2.2  </a:t>
            </a:r>
            <a:r>
              <a:rPr lang="zh-CN" altLang="en-US" dirty="0" smtClean="0"/>
              <a:t>派生类指针引用基类对象</a:t>
            </a:r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3810000" y="381000"/>
            <a:ext cx="502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9-2  </a:t>
            </a:r>
            <a:r>
              <a:rPr lang="zh-CN" altLang="en-US" sz="2000" b="1" i="1" dirty="0">
                <a:solidFill>
                  <a:srgbClr val="006600"/>
                </a:solidFill>
              </a:rPr>
              <a:t>日期时间程序。在派生类中调用基类同名成员函数</a:t>
            </a:r>
            <a:r>
              <a:rPr lang="zh-CN" altLang="en-US" sz="2000" i="1" dirty="0">
                <a:solidFill>
                  <a:srgbClr val="0066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5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 autoUpdateAnimBg="0"/>
      <p:bldP spid="553989" grpId="0" animBg="1"/>
      <p:bldP spid="55399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9248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iostream</a:t>
            </a:r>
            <a:r>
              <a:rPr lang="en-US" altLang="zh-CN" sz="1600" dirty="0"/>
              <a:t>&gt;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using namespace </a:t>
            </a:r>
            <a:r>
              <a:rPr lang="en-US" altLang="zh-CN" sz="1600" dirty="0" err="1"/>
              <a:t>std</a:t>
            </a:r>
            <a:r>
              <a:rPr lang="en-US" altLang="zh-CN" sz="1600" dirty="0"/>
              <a:t>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/>
              <a:t>class Date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{ public: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Date(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y,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d )   { </a:t>
            </a:r>
            <a:r>
              <a:rPr lang="en-US" altLang="zh-CN" sz="1600" dirty="0" err="1"/>
              <a:t>SetDate</a:t>
            </a:r>
            <a:r>
              <a:rPr lang="en-US" altLang="zh-CN" sz="1600" dirty="0"/>
              <a:t>( y, m, d );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void </a:t>
            </a:r>
            <a:r>
              <a:rPr lang="en-US" altLang="zh-CN" sz="1600" dirty="0" err="1"/>
              <a:t>SetDate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y,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d ) { year = y ; month = m ; day = d 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</a:t>
            </a:r>
            <a:r>
              <a:rPr lang="en-US" altLang="zh-CN" sz="1600" b="1" dirty="0">
                <a:solidFill>
                  <a:srgbClr val="0000FF"/>
                </a:solidFill>
              </a:rPr>
              <a:t>void Print() { </a:t>
            </a:r>
            <a:r>
              <a:rPr lang="en-US" altLang="zh-CN" sz="1600" b="1" dirty="0" err="1">
                <a:solidFill>
                  <a:srgbClr val="0000FF"/>
                </a:solidFill>
              </a:rPr>
              <a:t>cout</a:t>
            </a:r>
            <a:r>
              <a:rPr lang="en-US" altLang="zh-CN" sz="1600" b="1" dirty="0">
                <a:solidFill>
                  <a:srgbClr val="0000FF"/>
                </a:solidFill>
              </a:rPr>
              <a:t> &lt;&lt; year &lt;&lt; '/' &lt;&lt; month &lt;&lt; '/' &lt;&lt; day &lt;&lt; "; " 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protected :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year , month , day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}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 dirty="0"/>
              <a:t>class </a:t>
            </a:r>
            <a:r>
              <a:rPr lang="en-US" altLang="zh-CN" sz="1800" b="1" dirty="0" err="1"/>
              <a:t>DateTime</a:t>
            </a:r>
            <a:r>
              <a:rPr lang="en-US" altLang="zh-CN" sz="1800" b="1" dirty="0"/>
              <a:t> : public Date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{ public :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DateTime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y,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d,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h,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mi,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 ) : Date( y, m, d ) { </a:t>
            </a:r>
            <a:r>
              <a:rPr lang="en-US" altLang="zh-CN" sz="1600" dirty="0" err="1"/>
              <a:t>SetTime</a:t>
            </a:r>
            <a:r>
              <a:rPr lang="en-US" altLang="zh-CN" sz="1600" dirty="0"/>
              <a:t>( h, mi, s );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void </a:t>
            </a:r>
            <a:r>
              <a:rPr lang="en-US" altLang="zh-CN" sz="1600" dirty="0" err="1"/>
              <a:t>SetTime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h,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mi,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 )  { hours = h;  minutes = mi;  seconds = s;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void Print()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  { ( ( Date * ) this ) -&gt; Print();	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 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hours &lt;&lt; ':' &lt;&lt; minutes &lt;&lt; ':' &lt;&lt; seconds &lt;&lt; '\n' ; 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  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private: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hours , minutes , seconds ;	  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};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main()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{ </a:t>
            </a:r>
            <a:r>
              <a:rPr lang="en-US" altLang="zh-CN" sz="1600" dirty="0" err="1"/>
              <a:t>DateTime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dt</a:t>
            </a:r>
            <a:r>
              <a:rPr lang="en-US" altLang="zh-CN" sz="1600" dirty="0"/>
              <a:t>( </a:t>
            </a:r>
            <a:r>
              <a:rPr lang="en-US" altLang="zh-CN" sz="1600" dirty="0" smtClean="0"/>
              <a:t>2009, </a:t>
            </a:r>
            <a:r>
              <a:rPr lang="en-US" altLang="zh-CN" sz="1600" dirty="0"/>
              <a:t>1, 1, 12, 30, 0 )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dt.Print</a:t>
            </a:r>
            <a:r>
              <a:rPr lang="en-US" altLang="zh-CN" sz="1600" dirty="0"/>
              <a:t>()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dirty="0"/>
              <a:t>   }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295400" y="4030663"/>
            <a:ext cx="2816225" cy="3111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prstShdw prst="shdw17" dist="35921" dir="2700000">
              <a:srgbClr val="99993D"/>
            </a:prstShdw>
          </a:effec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( ( Date * ) this ) -&gt; Print();</a:t>
            </a:r>
          </a:p>
        </p:txBody>
      </p:sp>
      <p:sp>
        <p:nvSpPr>
          <p:cNvPr id="25604" name="Oval 5"/>
          <p:cNvSpPr>
            <a:spLocks noChangeArrowheads="1"/>
          </p:cNvSpPr>
          <p:nvPr/>
        </p:nvSpPr>
        <p:spPr bwMode="auto">
          <a:xfrm>
            <a:off x="1295400" y="3971925"/>
            <a:ext cx="1828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9.2.2  </a:t>
            </a:r>
            <a:r>
              <a:rPr lang="zh-CN" altLang="en-US" dirty="0" smtClean="0"/>
              <a:t>派生类指针引用基类对象</a:t>
            </a:r>
          </a:p>
        </p:txBody>
      </p:sp>
      <p:sp>
        <p:nvSpPr>
          <p:cNvPr id="25606" name="Rectangle 11"/>
          <p:cNvSpPr>
            <a:spLocks noChangeArrowheads="1"/>
          </p:cNvSpPr>
          <p:nvPr/>
        </p:nvSpPr>
        <p:spPr bwMode="auto">
          <a:xfrm>
            <a:off x="3810000" y="381000"/>
            <a:ext cx="502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9-2  </a:t>
            </a:r>
            <a:r>
              <a:rPr lang="zh-CN" altLang="en-US" sz="2000" b="1" i="1" dirty="0">
                <a:solidFill>
                  <a:srgbClr val="006600"/>
                </a:solidFill>
              </a:rPr>
              <a:t>日期时间程序。在派生类中调用基类同名成员函数</a:t>
            </a:r>
            <a:r>
              <a:rPr lang="zh-CN" altLang="en-US" sz="2000" i="1" dirty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25607" name="AutoShape 12"/>
          <p:cNvSpPr>
            <a:spLocks/>
          </p:cNvSpPr>
          <p:nvPr/>
        </p:nvSpPr>
        <p:spPr bwMode="auto">
          <a:xfrm>
            <a:off x="4932363" y="2565400"/>
            <a:ext cx="2787650" cy="1008063"/>
          </a:xfrm>
          <a:prstGeom prst="borderCallout2">
            <a:avLst>
              <a:gd name="adj1" fmla="val 11338"/>
              <a:gd name="adj2" fmla="val -2731"/>
              <a:gd name="adj3" fmla="val 11338"/>
              <a:gd name="adj4" fmla="val -18620"/>
              <a:gd name="adj5" fmla="val 137481"/>
              <a:gd name="adj6" fmla="val -6964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对 </a:t>
            </a:r>
            <a:r>
              <a:rPr lang="en-US" altLang="zh-CN" sz="1800" b="1"/>
              <a:t>this </a:t>
            </a:r>
            <a:r>
              <a:rPr lang="zh-CN" altLang="en-US" sz="1800" b="1">
                <a:latin typeface="宋体" pitchFamily="2" charset="-122"/>
              </a:rPr>
              <a:t>指针作类型转换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调用基类成员函数</a:t>
            </a:r>
            <a:r>
              <a:rPr lang="zh-CN" altLang="en-US" sz="1800" b="1"/>
              <a:t> </a:t>
            </a:r>
          </a:p>
        </p:txBody>
      </p:sp>
      <p:pic>
        <p:nvPicPr>
          <p:cNvPr id="555021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5013325"/>
            <a:ext cx="2979737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9248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iostream</a:t>
            </a:r>
            <a:r>
              <a:rPr lang="en-US" altLang="zh-CN" sz="1600" dirty="0"/>
              <a:t>&gt;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/>
              <a:t>using namespace </a:t>
            </a:r>
            <a:r>
              <a:rPr lang="en-US" altLang="zh-CN" sz="1600" dirty="0" err="1"/>
              <a:t>std</a:t>
            </a:r>
            <a:r>
              <a:rPr lang="en-US" altLang="zh-CN" sz="1600" dirty="0"/>
              <a:t>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 dirty="0"/>
              <a:t>class Date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/>
              <a:t>{ public: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/>
              <a:t>       Date(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y,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d )   { </a:t>
            </a:r>
            <a:r>
              <a:rPr lang="en-US" altLang="zh-CN" sz="1600" dirty="0" err="1"/>
              <a:t>SetDate</a:t>
            </a:r>
            <a:r>
              <a:rPr lang="en-US" altLang="zh-CN" sz="1600" dirty="0"/>
              <a:t>( y, m, d );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/>
              <a:t>       void </a:t>
            </a:r>
            <a:r>
              <a:rPr lang="en-US" altLang="zh-CN" sz="1600" dirty="0" err="1"/>
              <a:t>SetDate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y,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d ) { year = y ; month = m ; day = d 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/>
              <a:t>       </a:t>
            </a:r>
            <a:r>
              <a:rPr lang="en-US" altLang="zh-CN" sz="1600" b="1" dirty="0">
                <a:solidFill>
                  <a:srgbClr val="0000FF"/>
                </a:solidFill>
              </a:rPr>
              <a:t>void Print() { </a:t>
            </a:r>
            <a:r>
              <a:rPr lang="en-US" altLang="zh-CN" sz="1600" b="1" dirty="0" err="1">
                <a:solidFill>
                  <a:srgbClr val="0000FF"/>
                </a:solidFill>
              </a:rPr>
              <a:t>cout</a:t>
            </a:r>
            <a:r>
              <a:rPr lang="en-US" altLang="zh-CN" sz="1600" b="1" dirty="0">
                <a:solidFill>
                  <a:srgbClr val="0000FF"/>
                </a:solidFill>
              </a:rPr>
              <a:t> &lt;&lt; year &lt;&lt; '/' &lt;&lt; month &lt;&lt; '/' &lt;&lt; day &lt;&lt; "; " 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/>
              <a:t>  protected :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year , month , day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/>
              <a:t>}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 dirty="0"/>
              <a:t>class </a:t>
            </a:r>
            <a:r>
              <a:rPr lang="en-US" altLang="zh-CN" sz="1800" b="1" dirty="0" err="1"/>
              <a:t>DateTime</a:t>
            </a:r>
            <a:r>
              <a:rPr lang="en-US" altLang="zh-CN" sz="1800" b="1" dirty="0"/>
              <a:t> : public Date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/>
              <a:t>{ public :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DateTime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y,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d,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h,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mi,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 ) : Date( y, m, d ) { </a:t>
            </a:r>
            <a:r>
              <a:rPr lang="en-US" altLang="zh-CN" sz="1600" dirty="0" err="1"/>
              <a:t>SetTime</a:t>
            </a:r>
            <a:r>
              <a:rPr lang="en-US" altLang="zh-CN" sz="1600" dirty="0"/>
              <a:t>( h, mi, s );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/>
              <a:t>       void </a:t>
            </a:r>
            <a:r>
              <a:rPr lang="en-US" altLang="zh-CN" sz="1600" dirty="0" err="1"/>
              <a:t>SetTime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h,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mi,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 )  { hours = h;  minutes = mi;  seconds = s;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/>
              <a:t>       void Print()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/>
              <a:t>         { </a:t>
            </a:r>
            <a:r>
              <a:rPr lang="en-US" altLang="zh-CN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( Date * ) this ) -&gt; Print();</a:t>
            </a:r>
            <a:r>
              <a:rPr lang="en-US" altLang="zh-CN" sz="1600" dirty="0"/>
              <a:t>	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/>
              <a:t>        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hours &lt;&lt; ':' &lt;&lt; minutes &lt;&lt; ':' &lt;&lt; seconds &lt;&lt; '\n' ; 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/>
              <a:t>         }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/>
              <a:t>  private: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hours , minutes , seconds ;	  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/>
              <a:t>};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main()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/>
              <a:t>   { </a:t>
            </a:r>
            <a:r>
              <a:rPr lang="en-US" altLang="zh-CN" sz="1600" dirty="0" err="1"/>
              <a:t>DateTime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dt</a:t>
            </a:r>
            <a:r>
              <a:rPr lang="en-US" altLang="zh-CN" sz="1600" dirty="0"/>
              <a:t>( </a:t>
            </a:r>
            <a:r>
              <a:rPr lang="en-US" altLang="zh-CN" sz="1600" dirty="0" smtClean="0"/>
              <a:t>2009, </a:t>
            </a:r>
            <a:r>
              <a:rPr lang="en-US" altLang="zh-CN" sz="1600" dirty="0"/>
              <a:t>1, 1, 12, 30, 0 )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dt.Print</a:t>
            </a:r>
            <a:r>
              <a:rPr lang="en-US" altLang="zh-CN" sz="1600" dirty="0"/>
              <a:t>() ;</a:t>
            </a:r>
          </a:p>
          <a:p>
            <a:pPr algn="just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/>
              <a:t>   }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9.2.2  </a:t>
            </a:r>
            <a:r>
              <a:rPr lang="zh-CN" altLang="en-US" dirty="0" smtClean="0"/>
              <a:t>派生类指针引用基类对象</a:t>
            </a:r>
          </a:p>
        </p:txBody>
      </p:sp>
      <p:sp>
        <p:nvSpPr>
          <p:cNvPr id="26628" name="Rectangle 9"/>
          <p:cNvSpPr>
            <a:spLocks noChangeArrowheads="1"/>
          </p:cNvSpPr>
          <p:nvPr/>
        </p:nvSpPr>
        <p:spPr bwMode="auto">
          <a:xfrm>
            <a:off x="3810000" y="381000"/>
            <a:ext cx="502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9-2  </a:t>
            </a:r>
            <a:r>
              <a:rPr lang="zh-CN" altLang="en-US" sz="2000" b="1" i="1" dirty="0">
                <a:solidFill>
                  <a:srgbClr val="006600"/>
                </a:solidFill>
              </a:rPr>
              <a:t>日期时间程序。在派生类中调用基类同名成员函数</a:t>
            </a:r>
            <a:r>
              <a:rPr lang="zh-CN" altLang="en-US" sz="2000" i="1" dirty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642058" name="Rectangle 10"/>
          <p:cNvSpPr>
            <a:spLocks noChangeArrowheads="1"/>
          </p:cNvSpPr>
          <p:nvPr/>
        </p:nvSpPr>
        <p:spPr bwMode="auto">
          <a:xfrm>
            <a:off x="1295400" y="4014788"/>
            <a:ext cx="2362200" cy="3111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7" dist="35921" dir="27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Date :: Print();</a:t>
            </a:r>
          </a:p>
        </p:txBody>
      </p:sp>
      <p:sp>
        <p:nvSpPr>
          <p:cNvPr id="642059" name="AutoShape 11"/>
          <p:cNvSpPr>
            <a:spLocks noChangeArrowheads="1"/>
          </p:cNvSpPr>
          <p:nvPr/>
        </p:nvSpPr>
        <p:spPr bwMode="auto">
          <a:xfrm>
            <a:off x="4038600" y="1268413"/>
            <a:ext cx="3048000" cy="1524000"/>
          </a:xfrm>
          <a:prstGeom prst="cloudCallout">
            <a:avLst>
              <a:gd name="adj1" fmla="val -71042"/>
              <a:gd name="adj2" fmla="val 118333"/>
            </a:avLst>
          </a:prstGeom>
          <a:gradFill rotWithShape="0">
            <a:gsLst>
              <a:gs pos="0">
                <a:srgbClr val="FFFFFF"/>
              </a:gs>
              <a:gs pos="50000">
                <a:srgbClr val="99FF99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等价吗？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   为什么？</a:t>
            </a:r>
          </a:p>
        </p:txBody>
      </p:sp>
      <p:pic>
        <p:nvPicPr>
          <p:cNvPr id="26631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5013325"/>
            <a:ext cx="2979737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64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64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8" grpId="0" animBg="1" autoUpdateAnimBg="0"/>
      <p:bldP spid="64205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11" descr="face2"/>
          <p:cNvPicPr>
            <a:picLocks noChangeAspect="1" noChangeArrowheads="1"/>
          </p:cNvPicPr>
          <p:nvPr/>
        </p:nvPicPr>
        <p:blipFill>
          <a:blip r:embed="rId4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95400" y="2514600"/>
            <a:ext cx="6705600" cy="468313"/>
            <a:chOff x="816" y="1584"/>
            <a:chExt cx="4224" cy="295"/>
          </a:xfrm>
        </p:grpSpPr>
        <p:sp>
          <p:nvSpPr>
            <p:cNvPr id="1046" name="Rectangle 5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16" y="1584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 dirty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en-US" altLang="zh-CN" sz="2000" b="1" dirty="0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5" action="ppaction://hlinksldjump"/>
                </a:rPr>
                <a:t>9.1   </a:t>
              </a:r>
              <a:r>
                <a:rPr lang="zh-CN" altLang="en-US" sz="2000" b="1" dirty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5" action="ppaction://hlinksldjump"/>
                </a:rPr>
                <a:t>静态联编</a:t>
              </a:r>
              <a:endParaRPr lang="zh-CN" altLang="en-US" sz="2000" b="1" dirty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31" name="Object 15"/>
            <p:cNvGraphicFramePr>
              <a:graphicFrameLocks noChangeAspect="1"/>
            </p:cNvGraphicFramePr>
            <p:nvPr/>
          </p:nvGraphicFramePr>
          <p:xfrm>
            <a:off x="1584" y="1617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" name="BMP 图象" r:id="rId6" imgW="1276190" imgH="1286055" progId="PBrush">
                    <p:embed/>
                  </p:oleObj>
                </mc:Choice>
                <mc:Fallback>
                  <p:oleObj name="BMP 图象" r:id="rId6" imgW="1276190" imgH="1286055" progId="PBrush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617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295400" y="3049588"/>
            <a:ext cx="6705600" cy="468312"/>
            <a:chOff x="816" y="1921"/>
            <a:chExt cx="4224" cy="295"/>
          </a:xfrm>
        </p:grpSpPr>
        <p:sp>
          <p:nvSpPr>
            <p:cNvPr id="1045" name="Rectangle 6">
              <a:hlinkClick r:id="rId8" action="ppaction://hlinkpres?slideindex=1&amp;slidetitle=8.2  类指针的关系"/>
            </p:cNvPr>
            <p:cNvSpPr>
              <a:spLocks noChangeArrowheads="1"/>
            </p:cNvSpPr>
            <p:nvPr/>
          </p:nvSpPr>
          <p:spPr bwMode="auto">
            <a:xfrm>
              <a:off x="816" y="1921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>
                <a:lnSpc>
                  <a:spcPct val="140000"/>
                </a:lnSpc>
              </a:pPr>
              <a:r>
                <a:rPr lang="en-US" altLang="zh-CN" sz="2000" b="1" dirty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en-US" altLang="zh-CN" sz="2000" b="1" dirty="0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9" action="ppaction://hlinksldjump"/>
                </a:rPr>
                <a:t>9.2   </a:t>
              </a:r>
              <a:r>
                <a:rPr lang="zh-CN" altLang="en-US" sz="2000" b="1" dirty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9" action="ppaction://hlinksldjump"/>
                </a:rPr>
                <a:t>类指针的关系</a:t>
              </a:r>
              <a:endParaRPr lang="zh-CN" altLang="en-US" sz="2000" b="1" dirty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30" name="Object 16"/>
            <p:cNvGraphicFramePr>
              <a:graphicFrameLocks noChangeAspect="1"/>
            </p:cNvGraphicFramePr>
            <p:nvPr/>
          </p:nvGraphicFramePr>
          <p:xfrm>
            <a:off x="1584" y="1954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name="BMP 图象" r:id="rId10" imgW="1276190" imgH="1286055" progId="PBrush">
                    <p:embed/>
                  </p:oleObj>
                </mc:Choice>
                <mc:Fallback>
                  <p:oleObj name="BMP 图象" r:id="rId10" imgW="1276190" imgH="1286055" progId="PBrush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954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295400" y="3584575"/>
            <a:ext cx="6705600" cy="468313"/>
            <a:chOff x="816" y="2258"/>
            <a:chExt cx="4224" cy="295"/>
          </a:xfrm>
        </p:grpSpPr>
        <p:sp>
          <p:nvSpPr>
            <p:cNvPr id="1044" name="Rectangle 7">
              <a:hlinkClick r:id="rId11" action="ppaction://hlinkpres?slideindex=1&amp;slidetitle=8.3  虚函数和动态联编 "/>
            </p:cNvPr>
            <p:cNvSpPr>
              <a:spLocks noChangeArrowheads="1"/>
            </p:cNvSpPr>
            <p:nvPr/>
          </p:nvSpPr>
          <p:spPr bwMode="auto">
            <a:xfrm>
              <a:off x="816" y="2258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 dirty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en-US" altLang="zh-CN" sz="2000" b="1" dirty="0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2" action="ppaction://hlinksldjump"/>
                </a:rPr>
                <a:t>9.3   </a:t>
              </a:r>
              <a:r>
                <a:rPr lang="zh-CN" altLang="en-US" sz="2000" b="1" dirty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2" action="ppaction://hlinksldjump"/>
                </a:rPr>
                <a:t>虚函数与动态联编</a:t>
              </a:r>
              <a:endParaRPr lang="zh-CN" altLang="en-US" sz="2000" b="1" dirty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29" name="Object 17"/>
            <p:cNvGraphicFramePr>
              <a:graphicFrameLocks noChangeAspect="1"/>
            </p:cNvGraphicFramePr>
            <p:nvPr/>
          </p:nvGraphicFramePr>
          <p:xfrm>
            <a:off x="1584" y="2291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" name="BMP 图象" r:id="rId13" imgW="1276190" imgH="1286055" progId="PBrush">
                    <p:embed/>
                  </p:oleObj>
                </mc:Choice>
                <mc:Fallback>
                  <p:oleObj name="BMP 图象" r:id="rId13" imgW="1276190" imgH="1286055" progId="PBrush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291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295400" y="4121150"/>
            <a:ext cx="6705600" cy="468313"/>
            <a:chOff x="816" y="2596"/>
            <a:chExt cx="4224" cy="295"/>
          </a:xfrm>
        </p:grpSpPr>
        <p:sp>
          <p:nvSpPr>
            <p:cNvPr id="1043" name="Rectangle 8">
              <a:hlinkClick r:id="rId14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2596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 dirty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en-US" altLang="zh-CN" sz="2000" b="1" dirty="0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5" action="ppaction://hlinksldjump"/>
                </a:rPr>
                <a:t>9.4   </a:t>
              </a:r>
              <a:r>
                <a:rPr lang="zh-CN" altLang="en-US" sz="2000" b="1" dirty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5" action="ppaction://hlinksldjump"/>
                </a:rPr>
                <a:t>纯虚函数与抽象类</a:t>
              </a:r>
              <a:endParaRPr lang="zh-CN" altLang="en-US" sz="2000" b="1" dirty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28" name="Object 18"/>
            <p:cNvGraphicFramePr>
              <a:graphicFrameLocks noChangeAspect="1"/>
            </p:cNvGraphicFramePr>
            <p:nvPr/>
          </p:nvGraphicFramePr>
          <p:xfrm>
            <a:off x="1584" y="2629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" name="BMP 图象" r:id="rId16" imgW="1276190" imgH="1286055" progId="PBrush">
                    <p:embed/>
                  </p:oleObj>
                </mc:Choice>
                <mc:Fallback>
                  <p:oleObj name="BMP 图象" r:id="rId16" imgW="1276190" imgH="1286055" progId="PBrush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629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295400" y="4656138"/>
            <a:ext cx="6705600" cy="468312"/>
            <a:chOff x="816" y="2933"/>
            <a:chExt cx="4224" cy="295"/>
          </a:xfrm>
        </p:grpSpPr>
        <p:sp>
          <p:nvSpPr>
            <p:cNvPr id="1042" name="Rectangle 9">
              <a:hlinkClick r:id="rId14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2933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>
                <a:lnSpc>
                  <a:spcPct val="160000"/>
                </a:lnSpc>
              </a:pPr>
              <a:r>
                <a:rPr lang="en-US" altLang="zh-CN" sz="2000" b="1" dirty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en-US" altLang="zh-CN" sz="2000" b="1" dirty="0" smtClean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7" action="ppaction://hlinksldjump"/>
                </a:rPr>
                <a:t>9.5   </a:t>
              </a:r>
              <a:r>
                <a:rPr lang="zh-CN" altLang="en-US" sz="2000" b="1" dirty="0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7" action="ppaction://hlinksldjump"/>
                </a:rPr>
                <a:t>虚函数和多态性的应用</a:t>
              </a:r>
              <a:endParaRPr lang="zh-CN" altLang="en-US" sz="2000" b="1" dirty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27" name="Object 19"/>
            <p:cNvGraphicFramePr>
              <a:graphicFrameLocks noChangeAspect="1"/>
            </p:cNvGraphicFramePr>
            <p:nvPr/>
          </p:nvGraphicFramePr>
          <p:xfrm>
            <a:off x="1584" y="2966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name="BMP 图象" r:id="rId18" imgW="1276190" imgH="1286055" progId="PBrush">
                    <p:embed/>
                  </p:oleObj>
                </mc:Choice>
                <mc:Fallback>
                  <p:oleObj name="BMP 图象" r:id="rId18" imgW="1276190" imgH="1286055" progId="PBrush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966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295400" y="5192713"/>
            <a:ext cx="6705600" cy="468312"/>
            <a:chOff x="816" y="3271"/>
            <a:chExt cx="4224" cy="295"/>
          </a:xfrm>
        </p:grpSpPr>
        <p:sp>
          <p:nvSpPr>
            <p:cNvPr id="1041" name="Rectangle 13">
              <a:hlinkClick r:id="rId19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3271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lang="zh-CN" altLang="en-US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20" action="ppaction://hlinksldjump"/>
                </a:rPr>
                <a:t>小结</a:t>
              </a:r>
              <a:endParaRPr lang="zh-CN" altLang="en-US" sz="2000" b="1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26" name="Object 20"/>
            <p:cNvGraphicFramePr>
              <a:graphicFrameLocks noChangeAspect="1"/>
            </p:cNvGraphicFramePr>
            <p:nvPr/>
          </p:nvGraphicFramePr>
          <p:xfrm>
            <a:off x="1584" y="3304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BMP 图象" r:id="rId21" imgW="1276190" imgH="1286055" progId="PBrush">
                    <p:embed/>
                  </p:oleObj>
                </mc:Choice>
                <mc:Fallback>
                  <p:oleObj name="BMP 图象" r:id="rId21" imgW="1276190" imgH="1286055" progId="PBrush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304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3533" name="Rectangle 29"/>
          <p:cNvSpPr>
            <a:spLocks noGrp="1" noChangeArrowheads="1"/>
          </p:cNvSpPr>
          <p:nvPr>
            <p:ph type="ctrTitle" idx="4294967295"/>
          </p:nvPr>
        </p:nvSpPr>
        <p:spPr>
          <a:xfrm>
            <a:off x="1676400" y="533400"/>
            <a:ext cx="5942013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dirty="0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9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 虚函数与多态性</a:t>
            </a:r>
          </a:p>
        </p:txBody>
      </p:sp>
      <p:pic>
        <p:nvPicPr>
          <p:cNvPr id="1040" name="Picture 30" descr="129">
            <a:hlinkClick r:id="rId2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7951788" y="5735638"/>
            <a:ext cx="1116012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Text Box 2"/>
          <p:cNvSpPr txBox="1">
            <a:spLocks noChangeArrowheads="1"/>
          </p:cNvSpPr>
          <p:nvPr/>
        </p:nvSpPr>
        <p:spPr bwMode="auto">
          <a:xfrm>
            <a:off x="990600" y="2546350"/>
            <a:ext cx="7315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冠以关键字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virtual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的成员函数称为虚函数</a:t>
            </a:r>
          </a:p>
          <a:p>
            <a:pPr algn="l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实现运行时多态的关键首先是要说明虚函数，另外，必须用</a:t>
            </a:r>
          </a:p>
          <a:p>
            <a:pPr algn="l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基类指针调用派生类的不同实现版本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611188" y="838200"/>
            <a:ext cx="5561012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9.3  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虚函数和动态联编</a:t>
            </a:r>
            <a:r>
              <a:rPr lang="zh-CN" altLang="en-US" sz="20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5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4" grpId="0" autoUpdateAnimBg="0"/>
      <p:bldP spid="55603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Text Box 2"/>
          <p:cNvSpPr txBox="1">
            <a:spLocks noChangeArrowheads="1"/>
          </p:cNvSpPr>
          <p:nvPr/>
        </p:nvSpPr>
        <p:spPr bwMode="auto">
          <a:xfrm>
            <a:off x="990600" y="2193925"/>
            <a:ext cx="7315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基类指针虽然获取派生类对象地址，却只能访问派生类从基类继承的成员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auto">
          <a:xfrm>
            <a:off x="916754" y="914400"/>
            <a:ext cx="37481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9.3.1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虚函数和基类指针</a:t>
            </a:r>
            <a:endParaRPr lang="zh-CN" altLang="en-US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 autoUpdateAnimBg="0"/>
      <p:bldP spid="55705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78486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autoUpdateAnimBg="0"/>
      <p:bldP spid="55808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</a:t>
            </a:r>
            <a:r>
              <a:rPr lang="en-US" altLang="zh-CN" sz="1800" b="1">
                <a:solidFill>
                  <a:srgbClr val="0000FF"/>
                </a:solidFill>
              </a:rPr>
              <a:t>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0726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0727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0728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30729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30730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0731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0732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0733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0734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0735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0736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0737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0738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0739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sp>
        <p:nvSpPr>
          <p:cNvPr id="30724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30725" name="Rectangle 22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1747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1752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1753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1754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31755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31756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1757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1758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1759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1760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1761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1762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1763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1764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1765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sp>
        <p:nvSpPr>
          <p:cNvPr id="560147" name="Text Box 19"/>
          <p:cNvSpPr txBox="1">
            <a:spLocks noChangeArrowheads="1"/>
          </p:cNvSpPr>
          <p:nvPr/>
        </p:nvSpPr>
        <p:spPr bwMode="auto">
          <a:xfrm>
            <a:off x="4114800" y="2171700"/>
            <a:ext cx="307975" cy="2667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800" b="1" i="1"/>
              <a:t>p</a:t>
            </a:r>
          </a:p>
        </p:txBody>
      </p:sp>
      <p:sp>
        <p:nvSpPr>
          <p:cNvPr id="560148" name="AutoShape 20"/>
          <p:cNvSpPr>
            <a:spLocks/>
          </p:cNvSpPr>
          <p:nvPr/>
        </p:nvSpPr>
        <p:spPr bwMode="auto">
          <a:xfrm>
            <a:off x="3124200" y="28956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21500"/>
              <a:gd name="adj5" fmla="val 289065"/>
              <a:gd name="adj6" fmla="val -778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定义基类指针</a:t>
            </a:r>
          </a:p>
        </p:txBody>
      </p:sp>
      <p:sp>
        <p:nvSpPr>
          <p:cNvPr id="31750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31751" name="Rectangle 24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6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47" grpId="0" animBg="1" autoUpdateAnimBg="0"/>
      <p:bldP spid="560148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2776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2777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2778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32779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32780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2781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2782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2783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2784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2785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2786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2787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2788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2789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sp>
        <p:nvSpPr>
          <p:cNvPr id="561171" name="Line 19"/>
          <p:cNvSpPr>
            <a:spLocks noChangeShapeType="1"/>
          </p:cNvSpPr>
          <p:nvPr/>
        </p:nvSpPr>
        <p:spPr bwMode="auto">
          <a:xfrm>
            <a:off x="4418013" y="2282825"/>
            <a:ext cx="533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Text Box 20"/>
          <p:cNvSpPr txBox="1">
            <a:spLocks noChangeArrowheads="1"/>
          </p:cNvSpPr>
          <p:nvPr/>
        </p:nvSpPr>
        <p:spPr bwMode="auto">
          <a:xfrm>
            <a:off x="4114800" y="2171700"/>
            <a:ext cx="307975" cy="2667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800" b="1" i="1"/>
              <a:t>p</a:t>
            </a:r>
          </a:p>
        </p:txBody>
      </p:sp>
      <p:sp>
        <p:nvSpPr>
          <p:cNvPr id="3277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32775" name="Rectangle 24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7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600" b="1">
                <a:solidFill>
                  <a:srgbClr val="0000FF"/>
                </a:solidFill>
              </a:rPr>
              <a:t>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3795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3804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3805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62183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33807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33808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3809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3810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3811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3812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3813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3814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3815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3816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3817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33796" name="Group 19"/>
          <p:cNvGrpSpPr>
            <a:grpSpLocks/>
          </p:cNvGrpSpPr>
          <p:nvPr/>
        </p:nvGrpSpPr>
        <p:grpSpPr bwMode="auto">
          <a:xfrm>
            <a:off x="4114800" y="2171700"/>
            <a:ext cx="836613" cy="266700"/>
            <a:chOff x="2209" y="2424"/>
            <a:chExt cx="527" cy="168"/>
          </a:xfrm>
        </p:grpSpPr>
        <p:sp>
          <p:nvSpPr>
            <p:cNvPr id="33802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3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33797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33798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572000" y="4076700"/>
            <a:ext cx="4156075" cy="2227263"/>
            <a:chOff x="2880" y="2568"/>
            <a:chExt cx="2618" cy="1403"/>
          </a:xfrm>
        </p:grpSpPr>
        <p:pic>
          <p:nvPicPr>
            <p:cNvPr id="33800" name="Picture 2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80" y="2568"/>
              <a:ext cx="2618" cy="1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1" name="Rectangle 24"/>
            <p:cNvSpPr>
              <a:spLocks noChangeArrowheads="1"/>
            </p:cNvSpPr>
            <p:nvPr/>
          </p:nvSpPr>
          <p:spPr bwMode="auto">
            <a:xfrm>
              <a:off x="2935" y="2931"/>
              <a:ext cx="2222" cy="77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4819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4827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4828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4829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34830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34831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4832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4833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4834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4835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4836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4837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4838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4839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4840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114800" y="2628900"/>
            <a:ext cx="836613" cy="266700"/>
            <a:chOff x="2209" y="2424"/>
            <a:chExt cx="527" cy="168"/>
          </a:xfrm>
        </p:grpSpPr>
        <p:sp>
          <p:nvSpPr>
            <p:cNvPr id="34825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6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34821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34822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34823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4" name="Rectangle 31"/>
          <p:cNvSpPr>
            <a:spLocks noChangeArrowheads="1"/>
          </p:cNvSpPr>
          <p:nvPr/>
        </p:nvSpPr>
        <p:spPr bwMode="auto">
          <a:xfrm>
            <a:off x="4659313" y="4652963"/>
            <a:ext cx="3527425" cy="12239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5843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5851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5852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5853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64232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35855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5856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5857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5858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5859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5860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5861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5862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5863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5864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4114800" y="2628900"/>
            <a:ext cx="836613" cy="266700"/>
            <a:chOff x="2209" y="2424"/>
            <a:chExt cx="527" cy="168"/>
          </a:xfrm>
        </p:grpSpPr>
        <p:sp>
          <p:nvSpPr>
            <p:cNvPr id="35849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35845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35846" name="Rectangle 27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35847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8" name="Rectangle 29"/>
          <p:cNvSpPr>
            <a:spLocks noChangeArrowheads="1"/>
          </p:cNvSpPr>
          <p:nvPr/>
        </p:nvSpPr>
        <p:spPr bwMode="auto">
          <a:xfrm>
            <a:off x="4659313" y="4652963"/>
            <a:ext cx="3527425" cy="12239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600" b="1">
                <a:solidFill>
                  <a:srgbClr val="0000FF"/>
                </a:solidFill>
              </a:rPr>
              <a:t>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6867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6875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6876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6877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65256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36879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6880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6881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6882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6883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6884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6885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6886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6887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6888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36868" name="Group 19"/>
          <p:cNvGrpSpPr>
            <a:grpSpLocks/>
          </p:cNvGrpSpPr>
          <p:nvPr/>
        </p:nvGrpSpPr>
        <p:grpSpPr bwMode="auto">
          <a:xfrm>
            <a:off x="4114800" y="2628900"/>
            <a:ext cx="836613" cy="266700"/>
            <a:chOff x="2209" y="2424"/>
            <a:chExt cx="527" cy="168"/>
          </a:xfrm>
        </p:grpSpPr>
        <p:sp>
          <p:nvSpPr>
            <p:cNvPr id="36873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4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36869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36870" name="Rectangle 27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36871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Rectangle 29"/>
          <p:cNvSpPr>
            <a:spLocks noChangeArrowheads="1"/>
          </p:cNvSpPr>
          <p:nvPr/>
        </p:nvSpPr>
        <p:spPr bwMode="auto">
          <a:xfrm>
            <a:off x="4659313" y="4868863"/>
            <a:ext cx="3527425" cy="10080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609600" y="1828800"/>
            <a:ext cx="807720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联编是指一个程序模块、代码之间互相关联的过程。</a:t>
            </a:r>
          </a:p>
          <a:p>
            <a:pPr algn="just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静态联编，是程序的匹配、连接在编译阶段实现，也称为早期匹配。</a:t>
            </a:r>
          </a:p>
          <a:p>
            <a:pPr algn="just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重载函数使用静态联编。</a:t>
            </a:r>
          </a:p>
          <a:p>
            <a:pPr algn="just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动态联编是指程序联编推迟到运行时进行，所以又称为晚期联编。</a:t>
            </a:r>
          </a:p>
          <a:p>
            <a:pPr algn="just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switch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语句和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if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语句是动态联编的例子。</a:t>
            </a:r>
          </a:p>
        </p:txBody>
      </p:sp>
      <p:sp>
        <p:nvSpPr>
          <p:cNvPr id="535558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0"/>
            <a:ext cx="5561013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9.1  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静态联编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3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utoUpdateAnimBg="0"/>
      <p:bldP spid="53555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7899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7900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7901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37902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37903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7904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7905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7906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7907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7908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7909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7910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7911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7912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114800" y="3200400"/>
            <a:ext cx="836613" cy="266700"/>
            <a:chOff x="2209" y="2424"/>
            <a:chExt cx="527" cy="168"/>
          </a:xfrm>
        </p:grpSpPr>
        <p:sp>
          <p:nvSpPr>
            <p:cNvPr id="37897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37893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37894" name="Rectangle 27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37895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6" name="Rectangle 29"/>
          <p:cNvSpPr>
            <a:spLocks noChangeArrowheads="1"/>
          </p:cNvSpPr>
          <p:nvPr/>
        </p:nvSpPr>
        <p:spPr bwMode="auto">
          <a:xfrm>
            <a:off x="4659313" y="4868863"/>
            <a:ext cx="3527425" cy="10080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600" b="1">
                <a:solidFill>
                  <a:srgbClr val="0000FF"/>
                </a:solidFill>
              </a:rPr>
              <a:t>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8915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8923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8924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8925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38926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38927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67306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38929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8930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8931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8932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8933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8934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8935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8936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38916" name="Group 19"/>
          <p:cNvGrpSpPr>
            <a:grpSpLocks/>
          </p:cNvGrpSpPr>
          <p:nvPr/>
        </p:nvGrpSpPr>
        <p:grpSpPr bwMode="auto">
          <a:xfrm>
            <a:off x="4114800" y="3200400"/>
            <a:ext cx="836613" cy="266700"/>
            <a:chOff x="2209" y="2424"/>
            <a:chExt cx="527" cy="168"/>
          </a:xfrm>
        </p:grpSpPr>
        <p:sp>
          <p:nvSpPr>
            <p:cNvPr id="38921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2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38917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38918" name="Rectangle 27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38919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Rectangle 29"/>
          <p:cNvSpPr>
            <a:spLocks noChangeArrowheads="1"/>
          </p:cNvSpPr>
          <p:nvPr/>
        </p:nvSpPr>
        <p:spPr bwMode="auto">
          <a:xfrm>
            <a:off x="4659313" y="5084763"/>
            <a:ext cx="3527425" cy="7921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39939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39948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39949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39950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39951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39952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39953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39954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39955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39956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39957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39958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39959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39960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39961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39940" name="Group 19"/>
          <p:cNvGrpSpPr>
            <a:grpSpLocks/>
          </p:cNvGrpSpPr>
          <p:nvPr/>
        </p:nvGrpSpPr>
        <p:grpSpPr bwMode="auto">
          <a:xfrm>
            <a:off x="4114800" y="3200400"/>
            <a:ext cx="836613" cy="266700"/>
            <a:chOff x="2209" y="2424"/>
            <a:chExt cx="527" cy="168"/>
          </a:xfrm>
        </p:grpSpPr>
        <p:sp>
          <p:nvSpPr>
            <p:cNvPr id="39946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7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 useBgFill="1">
        <p:nvSpPr>
          <p:cNvPr id="568344" name="Rectangle 24"/>
          <p:cNvSpPr>
            <a:spLocks noChangeArrowheads="1"/>
          </p:cNvSpPr>
          <p:nvPr/>
        </p:nvSpPr>
        <p:spPr bwMode="auto">
          <a:xfrm>
            <a:off x="1800225" y="2278063"/>
            <a:ext cx="642937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</a:rPr>
              <a:t>void who()  { cout &lt;&lt; "First derived class: "&lt;&lt; x &lt;&lt; ", " &lt;&lt; y &lt;&lt; "\n" ; }</a:t>
            </a:r>
          </a:p>
        </p:txBody>
      </p:sp>
      <p:sp>
        <p:nvSpPr>
          <p:cNvPr id="39942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39943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39944" name="Picture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5" name="Rectangle 30"/>
          <p:cNvSpPr>
            <a:spLocks noChangeArrowheads="1"/>
          </p:cNvSpPr>
          <p:nvPr/>
        </p:nvSpPr>
        <p:spPr bwMode="auto">
          <a:xfrm>
            <a:off x="4659313" y="5084763"/>
            <a:ext cx="3527425" cy="7921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44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40963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40973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40974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40975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69352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569353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O</a:t>
                </a:r>
              </a:p>
            </p:txBody>
          </p:sp>
          <p:sp>
            <p:nvSpPr>
              <p:cNvPr id="40978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40979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40980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40981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40982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40983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40984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40985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40986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0964" name="Group 19"/>
          <p:cNvGrpSpPr>
            <a:grpSpLocks/>
          </p:cNvGrpSpPr>
          <p:nvPr/>
        </p:nvGrpSpPr>
        <p:grpSpPr bwMode="auto">
          <a:xfrm>
            <a:off x="4114800" y="3200400"/>
            <a:ext cx="836613" cy="266700"/>
            <a:chOff x="2209" y="2424"/>
            <a:chExt cx="527" cy="168"/>
          </a:xfrm>
        </p:grpSpPr>
        <p:sp>
          <p:nvSpPr>
            <p:cNvPr id="40971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 useBgFill="1">
        <p:nvSpPr>
          <p:cNvPr id="40965" name="Rectangle 24"/>
          <p:cNvSpPr>
            <a:spLocks noChangeArrowheads="1"/>
          </p:cNvSpPr>
          <p:nvPr/>
        </p:nvSpPr>
        <p:spPr bwMode="auto">
          <a:xfrm>
            <a:off x="1800225" y="2278063"/>
            <a:ext cx="642937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</a:rPr>
              <a:t>void who()  { cout &lt;&lt; "First derived class: "&lt;&lt; x &lt;&lt; ", " &lt;&lt; y &lt;&lt; "\n" ; }</a:t>
            </a:r>
          </a:p>
        </p:txBody>
      </p:sp>
      <p:sp>
        <p:nvSpPr>
          <p:cNvPr id="4096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40967" name="Rectangle 29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40968" name="Picture 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9" name="Rectangle 33"/>
          <p:cNvSpPr>
            <a:spLocks noChangeArrowheads="1"/>
          </p:cNvSpPr>
          <p:nvPr/>
        </p:nvSpPr>
        <p:spPr bwMode="auto">
          <a:xfrm>
            <a:off x="4659313" y="5300663"/>
            <a:ext cx="3527425" cy="5762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69" name="AutoShape 25"/>
          <p:cNvSpPr>
            <a:spLocks/>
          </p:cNvSpPr>
          <p:nvPr/>
        </p:nvSpPr>
        <p:spPr bwMode="auto">
          <a:xfrm>
            <a:off x="2700338" y="3789363"/>
            <a:ext cx="2667000" cy="609600"/>
          </a:xfrm>
          <a:prstGeom prst="borderCallout2">
            <a:avLst>
              <a:gd name="adj1" fmla="val 18750"/>
              <a:gd name="adj2" fmla="val -2856"/>
              <a:gd name="adj3" fmla="val 18750"/>
              <a:gd name="adj4" fmla="val -12917"/>
              <a:gd name="adj5" fmla="val 332551"/>
              <a:gd name="adj6" fmla="val -4518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通过对象调用成员函数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6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69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41987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41996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41997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41998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41999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chemeClr val="hlink"/>
                    </a:solidFill>
                  </a:rPr>
                  <a:t>T</a:t>
                </a:r>
              </a:p>
            </p:txBody>
          </p:sp>
          <p:sp>
            <p:nvSpPr>
              <p:cNvPr id="42000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42001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42002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42003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42004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42005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42006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42007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42008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42009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1988" name="Group 19"/>
          <p:cNvGrpSpPr>
            <a:grpSpLocks/>
          </p:cNvGrpSpPr>
          <p:nvPr/>
        </p:nvGrpSpPr>
        <p:grpSpPr bwMode="auto">
          <a:xfrm>
            <a:off x="4114800" y="3200400"/>
            <a:ext cx="836613" cy="266700"/>
            <a:chOff x="2209" y="2424"/>
            <a:chExt cx="527" cy="168"/>
          </a:xfrm>
        </p:grpSpPr>
        <p:sp>
          <p:nvSpPr>
            <p:cNvPr id="41994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 useBgFill="1">
        <p:nvSpPr>
          <p:cNvPr id="570392" name="Rectangle 24"/>
          <p:cNvSpPr>
            <a:spLocks noChangeArrowheads="1"/>
          </p:cNvSpPr>
          <p:nvPr/>
        </p:nvSpPr>
        <p:spPr bwMode="auto">
          <a:xfrm>
            <a:off x="990600" y="3644900"/>
            <a:ext cx="7715250" cy="26352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</a:rPr>
              <a:t>void who()  { cout &lt;&lt; "Second derived class: "&lt;&lt; x &lt;&lt; ", " &lt;&lt; y &lt;&lt; ", " &lt;&lt; z &lt;&lt; "\n" ; }</a:t>
            </a:r>
          </a:p>
        </p:txBody>
      </p:sp>
      <p:sp>
        <p:nvSpPr>
          <p:cNvPr id="41990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41991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41992" name="Picture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3" name="Rectangle 30"/>
          <p:cNvSpPr>
            <a:spLocks noChangeArrowheads="1"/>
          </p:cNvSpPr>
          <p:nvPr/>
        </p:nvSpPr>
        <p:spPr bwMode="auto">
          <a:xfrm>
            <a:off x="4659313" y="5300663"/>
            <a:ext cx="3527425" cy="5762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92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43011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43021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43022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43023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43024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chemeClr val="hlink"/>
                    </a:solidFill>
                  </a:rPr>
                  <a:t>T</a:t>
                </a:r>
              </a:p>
            </p:txBody>
          </p:sp>
          <p:sp>
            <p:nvSpPr>
              <p:cNvPr id="43025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chemeClr val="hlink"/>
                    </a:solidFill>
                  </a:rPr>
                  <a:t>O</a:t>
                </a:r>
              </a:p>
            </p:txBody>
          </p:sp>
          <p:sp>
            <p:nvSpPr>
              <p:cNvPr id="571402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571403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571404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FF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43029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43030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43031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43032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43033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43034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3012" name="Group 19"/>
          <p:cNvGrpSpPr>
            <a:grpSpLocks/>
          </p:cNvGrpSpPr>
          <p:nvPr/>
        </p:nvGrpSpPr>
        <p:grpSpPr bwMode="auto">
          <a:xfrm>
            <a:off x="4114800" y="3200400"/>
            <a:ext cx="836613" cy="266700"/>
            <a:chOff x="2209" y="2424"/>
            <a:chExt cx="527" cy="168"/>
          </a:xfrm>
        </p:grpSpPr>
        <p:sp>
          <p:nvSpPr>
            <p:cNvPr id="43019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0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43013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43014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71421" name="Oval 29"/>
          <p:cNvSpPr>
            <a:spLocks noChangeArrowheads="1"/>
          </p:cNvSpPr>
          <p:nvPr/>
        </p:nvSpPr>
        <p:spPr bwMode="auto">
          <a:xfrm>
            <a:off x="1066800" y="6140450"/>
            <a:ext cx="13716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3016" name="Rectangle 30"/>
          <p:cNvSpPr>
            <a:spLocks noChangeArrowheads="1"/>
          </p:cNvSpPr>
          <p:nvPr/>
        </p:nvSpPr>
        <p:spPr bwMode="auto">
          <a:xfrm>
            <a:off x="990600" y="3644900"/>
            <a:ext cx="7715250" cy="26352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</a:rPr>
              <a:t>void who()  { cout &lt;&lt; "Second derived class: "&lt;&lt; x &lt;&lt; ", " &lt;&lt; y &lt;&lt; ", " &lt;&lt; z &lt;&lt; "\n" ; }</a:t>
            </a:r>
          </a:p>
        </p:txBody>
      </p:sp>
      <p:pic>
        <p:nvPicPr>
          <p:cNvPr id="43017" name="Picture 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1416" name="AutoShape 24"/>
          <p:cNvSpPr>
            <a:spLocks/>
          </p:cNvSpPr>
          <p:nvPr/>
        </p:nvSpPr>
        <p:spPr bwMode="auto">
          <a:xfrm>
            <a:off x="3505200" y="3971925"/>
            <a:ext cx="2667000" cy="609600"/>
          </a:xfrm>
          <a:prstGeom prst="borderCallout2">
            <a:avLst>
              <a:gd name="adj1" fmla="val 18750"/>
              <a:gd name="adj2" fmla="val -2856"/>
              <a:gd name="adj3" fmla="val 18750"/>
              <a:gd name="adj4" fmla="val -15833"/>
              <a:gd name="adj5" fmla="val 331250"/>
              <a:gd name="adj6" fmla="val -5762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基类指针做类型转换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7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1" grpId="0" animBg="1"/>
      <p:bldP spid="571416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44035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44044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44045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72423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572424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44048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72426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44050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44051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44052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44053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44054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44055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44056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44057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4036" name="Group 19"/>
          <p:cNvGrpSpPr>
            <a:grpSpLocks/>
          </p:cNvGrpSpPr>
          <p:nvPr/>
        </p:nvGrpSpPr>
        <p:grpSpPr bwMode="auto">
          <a:xfrm>
            <a:off x="4114800" y="3200400"/>
            <a:ext cx="836613" cy="266700"/>
            <a:chOff x="2209" y="2424"/>
            <a:chExt cx="527" cy="168"/>
          </a:xfrm>
        </p:grpSpPr>
        <p:sp>
          <p:nvSpPr>
            <p:cNvPr id="44042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572439" name="Oval 23"/>
          <p:cNvSpPr>
            <a:spLocks noChangeArrowheads="1"/>
          </p:cNvSpPr>
          <p:nvPr/>
        </p:nvSpPr>
        <p:spPr bwMode="auto">
          <a:xfrm>
            <a:off x="2362200" y="762000"/>
            <a:ext cx="3429000" cy="1219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 i="1">
                <a:solidFill>
                  <a:srgbClr val="0000FF"/>
                </a:solidFill>
                <a:latin typeface="宋体" pitchFamily="2" charset="-122"/>
              </a:rPr>
              <a:t>通过基类指针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000" b="1" i="1">
                <a:solidFill>
                  <a:srgbClr val="0000FF"/>
                </a:solidFill>
                <a:latin typeface="宋体" pitchFamily="2" charset="-122"/>
              </a:rPr>
              <a:t>只能访问从基类继承的成员</a:t>
            </a:r>
            <a:r>
              <a:rPr lang="zh-CN" altLang="en-US" sz="2000" b="1" i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72440" name="Oval 24"/>
          <p:cNvSpPr>
            <a:spLocks noChangeArrowheads="1"/>
          </p:cNvSpPr>
          <p:nvPr/>
        </p:nvSpPr>
        <p:spPr bwMode="auto">
          <a:xfrm>
            <a:off x="5638800" y="1752600"/>
            <a:ext cx="1066800" cy="1905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44040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44041" name="Picture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7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39" grpId="0" animBg="1" autoUpdateAnimBg="0"/>
      <p:bldP spid="57244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Text Box 2"/>
          <p:cNvSpPr txBox="1">
            <a:spLocks noChangeArrowheads="1"/>
          </p:cNvSpPr>
          <p:nvPr/>
        </p:nvSpPr>
        <p:spPr bwMode="auto">
          <a:xfrm>
            <a:off x="685800" y="180975"/>
            <a:ext cx="8153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"Base class: " &lt;&lt; x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void who()  { cout &lt;&lt; "First derived class: "&lt;&lt; x &lt;&lt; ", " &lt;&lt; y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void who()  { cout &lt;&lt; "Second derived class: "&lt;&lt; x &lt;&lt; ", " &lt;&lt; y &lt;&lt; ", " &lt;&lt; z &lt;&lt; "\n" ; }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F_obj.who()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( ( Second_d * ) p ) -&gt; who() ;</a:t>
            </a:r>
          </a:p>
          <a:p>
            <a:pPr algn="l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45059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45067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45068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45069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45070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45071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45072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45073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45074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45075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x</a:t>
                </a:r>
              </a:p>
            </p:txBody>
          </p:sp>
          <p:sp>
            <p:nvSpPr>
              <p:cNvPr id="45076" name="Text Box 14"/>
              <p:cNvSpPr txBox="1">
                <a:spLocks noChangeArrowheads="1"/>
              </p:cNvSpPr>
              <p:nvPr/>
            </p:nvSpPr>
            <p:spPr bwMode="auto">
              <a:xfrm>
                <a:off x="3124" y="235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y</a:t>
                </a:r>
              </a:p>
            </p:txBody>
          </p:sp>
          <p:sp>
            <p:nvSpPr>
              <p:cNvPr id="45077" name="Text Box 15"/>
              <p:cNvSpPr txBox="1">
                <a:spLocks noChangeArrowheads="1"/>
              </p:cNvSpPr>
              <p:nvPr/>
            </p:nvSpPr>
            <p:spPr bwMode="auto">
              <a:xfrm>
                <a:off x="3704" y="2736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z</a:t>
                </a:r>
              </a:p>
            </p:txBody>
          </p:sp>
          <p:sp>
            <p:nvSpPr>
              <p:cNvPr id="45078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45079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45080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5060" name="Group 19"/>
          <p:cNvGrpSpPr>
            <a:grpSpLocks/>
          </p:cNvGrpSpPr>
          <p:nvPr/>
        </p:nvGrpSpPr>
        <p:grpSpPr bwMode="auto">
          <a:xfrm>
            <a:off x="4114800" y="3200400"/>
            <a:ext cx="836613" cy="266700"/>
            <a:chOff x="2209" y="2424"/>
            <a:chExt cx="527" cy="168"/>
          </a:xfrm>
        </p:grpSpPr>
        <p:sp>
          <p:nvSpPr>
            <p:cNvPr id="45065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6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573463" name="Oval 23"/>
          <p:cNvSpPr>
            <a:spLocks noChangeArrowheads="1"/>
          </p:cNvSpPr>
          <p:nvPr/>
        </p:nvSpPr>
        <p:spPr bwMode="auto">
          <a:xfrm>
            <a:off x="2362200" y="762000"/>
            <a:ext cx="3429000" cy="1219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修改程序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定义虚函数</a:t>
            </a:r>
            <a:endParaRPr lang="zh-CN" altLang="en-US" sz="2000" b="1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06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45063" name="Rectangle 27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45064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076700"/>
            <a:ext cx="4156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3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>
                <a:solidFill>
                  <a:srgbClr val="0000FF"/>
                </a:solidFill>
              </a:rPr>
              <a:t>virtual </a:t>
            </a:r>
            <a:r>
              <a:rPr lang="en-US" altLang="zh-CN" sz="1800"/>
              <a:t>void who()  { cout &lt;&lt; "Base class: " &lt;&lt; x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/>
              <a:t>void who()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/>
              <a:t>void who()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574468" name="Oval 4"/>
          <p:cNvSpPr>
            <a:spLocks noChangeArrowheads="1"/>
          </p:cNvSpPr>
          <p:nvPr/>
        </p:nvSpPr>
        <p:spPr bwMode="auto">
          <a:xfrm>
            <a:off x="1752600" y="1193800"/>
            <a:ext cx="1905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469" name="AutoShape 5"/>
          <p:cNvSpPr>
            <a:spLocks/>
          </p:cNvSpPr>
          <p:nvPr/>
        </p:nvSpPr>
        <p:spPr bwMode="auto">
          <a:xfrm>
            <a:off x="4876800" y="1955800"/>
            <a:ext cx="2286000" cy="609600"/>
          </a:xfrm>
          <a:prstGeom prst="borderCallout2">
            <a:avLst>
              <a:gd name="adj1" fmla="val 18750"/>
              <a:gd name="adj2" fmla="val -3333"/>
              <a:gd name="adj3" fmla="val 18750"/>
              <a:gd name="adj4" fmla="val -17361"/>
              <a:gd name="adj5" fmla="val -66926"/>
              <a:gd name="adj6" fmla="val -627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基类定义虚函数</a:t>
            </a:r>
          </a:p>
        </p:txBody>
      </p:sp>
      <p:sp>
        <p:nvSpPr>
          <p:cNvPr id="4608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46086" name="Rectangle 9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7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7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 autoUpdateAnimBg="0"/>
      <p:bldP spid="574468" grpId="0" animBg="1"/>
      <p:bldP spid="574469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>
                <a:solidFill>
                  <a:srgbClr val="0000FF"/>
                </a:solidFill>
              </a:rPr>
              <a:t>virtual </a:t>
            </a:r>
            <a:r>
              <a:rPr lang="en-US" altLang="zh-CN" sz="1800"/>
              <a:t>void who()  { cout &lt;&lt; "Base class: " &lt;&lt; x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>
                <a:solidFill>
                  <a:srgbClr val="0000FF"/>
                </a:solidFill>
              </a:rPr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sp>
        <p:nvSpPr>
          <p:cNvPr id="47107" name="Oval 4"/>
          <p:cNvSpPr>
            <a:spLocks noChangeArrowheads="1"/>
          </p:cNvSpPr>
          <p:nvPr/>
        </p:nvSpPr>
        <p:spPr bwMode="auto">
          <a:xfrm>
            <a:off x="1752600" y="1176338"/>
            <a:ext cx="1905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493" name="AutoShape 5"/>
          <p:cNvSpPr>
            <a:spLocks/>
          </p:cNvSpPr>
          <p:nvPr/>
        </p:nvSpPr>
        <p:spPr bwMode="auto">
          <a:xfrm>
            <a:off x="4572000" y="3200400"/>
            <a:ext cx="2362200" cy="838200"/>
          </a:xfrm>
          <a:prstGeom prst="borderCallout2">
            <a:avLst>
              <a:gd name="adj1" fmla="val 13634"/>
              <a:gd name="adj2" fmla="val -3227"/>
              <a:gd name="adj3" fmla="val 13634"/>
              <a:gd name="adj4" fmla="val -25537"/>
              <a:gd name="adj5" fmla="val 97157"/>
              <a:gd name="adj6" fmla="val -9771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/>
              <a:t>派生类的重定义版本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默认为虚函数</a:t>
            </a:r>
          </a:p>
        </p:txBody>
      </p:sp>
      <p:sp>
        <p:nvSpPr>
          <p:cNvPr id="575494" name="Oval 6"/>
          <p:cNvSpPr>
            <a:spLocks noChangeArrowheads="1"/>
          </p:cNvSpPr>
          <p:nvPr/>
        </p:nvSpPr>
        <p:spPr bwMode="auto">
          <a:xfrm>
            <a:off x="1676400" y="2400300"/>
            <a:ext cx="13716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75495" name="Oval 7"/>
          <p:cNvSpPr>
            <a:spLocks noChangeArrowheads="1"/>
          </p:cNvSpPr>
          <p:nvPr/>
        </p:nvSpPr>
        <p:spPr bwMode="auto">
          <a:xfrm>
            <a:off x="762000" y="3810000"/>
            <a:ext cx="13716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75496" name="Line 8"/>
          <p:cNvSpPr>
            <a:spLocks noChangeShapeType="1"/>
          </p:cNvSpPr>
          <p:nvPr/>
        </p:nvSpPr>
        <p:spPr bwMode="auto">
          <a:xfrm>
            <a:off x="2987675" y="2781300"/>
            <a:ext cx="898525" cy="5715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47113" name="Rectangle 12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7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5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5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5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5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3" grpId="0" animBg="1" autoUpdateAnimBg="0"/>
      <p:bldP spid="575494" grpId="0" animBg="1" autoUpdateAnimBg="0"/>
      <p:bldP spid="575495" grpId="0" animBg="1" autoUpdateAnimBg="0"/>
      <p:bldP spid="5754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81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0"/>
            <a:ext cx="5561013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9.1  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静态联编</a:t>
            </a:r>
          </a:p>
        </p:txBody>
      </p:sp>
      <p:sp>
        <p:nvSpPr>
          <p:cNvPr id="536582" name="Text Box 6"/>
          <p:cNvSpPr txBox="1">
            <a:spLocks noChangeArrowheads="1"/>
          </p:cNvSpPr>
          <p:nvPr/>
        </p:nvSpPr>
        <p:spPr bwMode="auto">
          <a:xfrm>
            <a:off x="592138" y="1431925"/>
            <a:ext cx="45132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普通成员函数重载可表达为两种形式：</a:t>
            </a:r>
          </a:p>
        </p:txBody>
      </p:sp>
      <p:sp>
        <p:nvSpPr>
          <p:cNvPr id="536583" name="Rectangle 7"/>
          <p:cNvSpPr>
            <a:spLocks noChangeArrowheads="1"/>
          </p:cNvSpPr>
          <p:nvPr/>
        </p:nvSpPr>
        <p:spPr bwMode="auto">
          <a:xfrm>
            <a:off x="704850" y="2346325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在一个类说明中重载</a:t>
            </a:r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990600" y="2800350"/>
            <a:ext cx="37973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例如：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void Show ( int , char ) ;</a:t>
            </a:r>
          </a:p>
          <a:p>
            <a:pPr algn="l">
              <a:lnSpc>
                <a:spcPct val="14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	void Show ( char * , float 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6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3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3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2" grpId="0" build="p" autoUpdateAnimBg="0" advAuto="1000"/>
      <p:bldP spid="536583" grpId="0" autoUpdateAnimBg="0"/>
      <p:bldP spid="536584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</a:t>
            </a:r>
            <a:r>
              <a:rPr lang="en-US" altLang="zh-CN" sz="1800" b="1">
                <a:solidFill>
                  <a:srgbClr val="0000FF"/>
                </a:solidFill>
              </a:rPr>
              <a:t>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48134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48135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48136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48137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48138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48139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48140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48141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48142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48143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48144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48145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48146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48147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sp>
        <p:nvSpPr>
          <p:cNvPr id="48132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48133" name="Rectangle 22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49155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49159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49160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49161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49162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49163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49164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49165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49166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49167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49168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49169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49170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49171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49172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sp>
        <p:nvSpPr>
          <p:cNvPr id="577555" name="Text Box 19"/>
          <p:cNvSpPr txBox="1">
            <a:spLocks noChangeArrowheads="1"/>
          </p:cNvSpPr>
          <p:nvPr/>
        </p:nvSpPr>
        <p:spPr bwMode="auto">
          <a:xfrm>
            <a:off x="4114800" y="2171700"/>
            <a:ext cx="307975" cy="2667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800" b="1" i="1"/>
              <a:t>p</a:t>
            </a:r>
          </a:p>
        </p:txBody>
      </p:sp>
      <p:sp>
        <p:nvSpPr>
          <p:cNvPr id="49157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49158" name="Rectangle 23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55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50179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50184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50185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0186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0187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50188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0189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50190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50191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50192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50193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50194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50195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50196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50197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sp>
        <p:nvSpPr>
          <p:cNvPr id="578579" name="Line 19"/>
          <p:cNvSpPr>
            <a:spLocks noChangeShapeType="1"/>
          </p:cNvSpPr>
          <p:nvPr/>
        </p:nvSpPr>
        <p:spPr bwMode="auto">
          <a:xfrm>
            <a:off x="4418013" y="2282825"/>
            <a:ext cx="533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Text Box 20"/>
          <p:cNvSpPr txBox="1">
            <a:spLocks noChangeArrowheads="1"/>
          </p:cNvSpPr>
          <p:nvPr/>
        </p:nvSpPr>
        <p:spPr bwMode="auto">
          <a:xfrm>
            <a:off x="4114800" y="2171700"/>
            <a:ext cx="307975" cy="2667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800" b="1" i="1"/>
              <a:t>p</a:t>
            </a:r>
          </a:p>
        </p:txBody>
      </p:sp>
      <p:sp>
        <p:nvSpPr>
          <p:cNvPr id="50182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50183" name="Rectangle 24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>
                <a:solidFill>
                  <a:srgbClr val="0000FF"/>
                </a:solidFill>
              </a:rPr>
              <a:t>virtual void who()  { cout &lt;&lt; "Base class: " &lt;&lt; x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51203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51212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51213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79591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51215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51216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1217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51218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51219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51220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51221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51222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51223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51224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51225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51204" name="Group 19"/>
          <p:cNvGrpSpPr>
            <a:grpSpLocks/>
          </p:cNvGrpSpPr>
          <p:nvPr/>
        </p:nvGrpSpPr>
        <p:grpSpPr bwMode="auto">
          <a:xfrm>
            <a:off x="4114800" y="2171700"/>
            <a:ext cx="836613" cy="266700"/>
            <a:chOff x="2209" y="2424"/>
            <a:chExt cx="527" cy="168"/>
          </a:xfrm>
        </p:grpSpPr>
        <p:sp>
          <p:nvSpPr>
            <p:cNvPr id="51210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1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51205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51206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356100" y="4581525"/>
            <a:ext cx="4318000" cy="1831975"/>
            <a:chOff x="2744" y="2886"/>
            <a:chExt cx="2720" cy="1154"/>
          </a:xfrm>
        </p:grpSpPr>
        <p:pic>
          <p:nvPicPr>
            <p:cNvPr id="51208" name="Picture 3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44" y="2886"/>
              <a:ext cx="2720" cy="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09" name="Rectangle 33"/>
            <p:cNvSpPr>
              <a:spLocks noChangeArrowheads="1"/>
            </p:cNvSpPr>
            <p:nvPr/>
          </p:nvSpPr>
          <p:spPr bwMode="auto">
            <a:xfrm>
              <a:off x="2789" y="3249"/>
              <a:ext cx="2314" cy="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52227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52236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52237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2238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2239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52240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2241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52242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52243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52244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52245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52246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52247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52248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52249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114800" y="2667000"/>
            <a:ext cx="836613" cy="266700"/>
            <a:chOff x="2209" y="2424"/>
            <a:chExt cx="527" cy="168"/>
          </a:xfrm>
        </p:grpSpPr>
        <p:sp>
          <p:nvSpPr>
            <p:cNvPr id="52234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5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 useBgFill="1">
        <p:nvSpPr>
          <p:cNvPr id="580633" name="Rectangle 25"/>
          <p:cNvSpPr>
            <a:spLocks noChangeArrowheads="1"/>
          </p:cNvSpPr>
          <p:nvPr/>
        </p:nvSpPr>
        <p:spPr bwMode="auto">
          <a:xfrm>
            <a:off x="1752600" y="2420938"/>
            <a:ext cx="7204075" cy="28416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who()  { cout &lt;&lt; "First derived class: "&lt;&lt; x &lt;&lt; ", " &lt;&lt; y &lt;&lt; "\n" ; }</a:t>
            </a:r>
          </a:p>
        </p:txBody>
      </p:sp>
      <p:sp>
        <p:nvSpPr>
          <p:cNvPr id="5223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52231" name="Rectangle 29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2232" name="Picture 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4581525"/>
            <a:ext cx="43180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3" name="Rectangle 34"/>
          <p:cNvSpPr>
            <a:spLocks noChangeArrowheads="1"/>
          </p:cNvSpPr>
          <p:nvPr/>
        </p:nvSpPr>
        <p:spPr bwMode="auto">
          <a:xfrm>
            <a:off x="4427538" y="5157788"/>
            <a:ext cx="3673475" cy="719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33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53251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53260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53261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3262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/>
                  <a:t>A</a:t>
                </a:r>
              </a:p>
            </p:txBody>
          </p:sp>
          <p:sp>
            <p:nvSpPr>
              <p:cNvPr id="581640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581641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O</a:t>
                </a:r>
              </a:p>
            </p:txBody>
          </p:sp>
          <p:sp>
            <p:nvSpPr>
              <p:cNvPr id="53265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/>
                  <a:t>E</a:t>
                </a:r>
              </a:p>
            </p:txBody>
          </p:sp>
          <p:sp>
            <p:nvSpPr>
              <p:cNvPr id="53266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/>
                  <a:t>N</a:t>
                </a:r>
              </a:p>
            </p:txBody>
          </p:sp>
          <p:sp>
            <p:nvSpPr>
              <p:cNvPr id="53267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/>
                  <a:t>D</a:t>
                </a:r>
              </a:p>
            </p:txBody>
          </p:sp>
          <p:sp>
            <p:nvSpPr>
              <p:cNvPr id="53268" name="Text Box 13"/>
              <p:cNvSpPr txBox="1">
                <a:spLocks noChangeArrowheads="1"/>
              </p:cNvSpPr>
              <p:nvPr/>
            </p:nvSpPr>
            <p:spPr bwMode="auto">
              <a:xfrm>
                <a:off x="2550" y="211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i="1"/>
                  <a:t>x</a:t>
                </a:r>
              </a:p>
            </p:txBody>
          </p:sp>
          <p:sp>
            <p:nvSpPr>
              <p:cNvPr id="53269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i="1"/>
                  <a:t>y</a:t>
                </a:r>
              </a:p>
            </p:txBody>
          </p:sp>
          <p:sp>
            <p:nvSpPr>
              <p:cNvPr id="53270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i="1"/>
                  <a:t>z</a:t>
                </a:r>
              </a:p>
            </p:txBody>
          </p:sp>
          <p:sp>
            <p:nvSpPr>
              <p:cNvPr id="53271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/>
                  <a:t>B_obj</a:t>
                </a:r>
              </a:p>
            </p:txBody>
          </p:sp>
          <p:sp>
            <p:nvSpPr>
              <p:cNvPr id="53272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/>
                  <a:t>F_obj</a:t>
                </a:r>
              </a:p>
            </p:txBody>
          </p:sp>
          <p:sp>
            <p:nvSpPr>
              <p:cNvPr id="53273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/>
                  <a:t>S_obj</a:t>
                </a:r>
              </a:p>
            </p:txBody>
          </p:sp>
        </p:grpSp>
      </p:grpSp>
      <p:grpSp>
        <p:nvGrpSpPr>
          <p:cNvPr id="53252" name="Group 22"/>
          <p:cNvGrpSpPr>
            <a:grpSpLocks/>
          </p:cNvGrpSpPr>
          <p:nvPr/>
        </p:nvGrpSpPr>
        <p:grpSpPr bwMode="auto">
          <a:xfrm>
            <a:off x="4114800" y="2667000"/>
            <a:ext cx="836613" cy="266700"/>
            <a:chOff x="2209" y="2424"/>
            <a:chExt cx="527" cy="168"/>
          </a:xfrm>
        </p:grpSpPr>
        <p:sp>
          <p:nvSpPr>
            <p:cNvPr id="53258" name="Line 23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9" name="Text Box 24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53253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53254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sp useBgFill="1">
        <p:nvSpPr>
          <p:cNvPr id="53255" name="Rectangle 29"/>
          <p:cNvSpPr>
            <a:spLocks noChangeArrowheads="1"/>
          </p:cNvSpPr>
          <p:nvPr/>
        </p:nvSpPr>
        <p:spPr bwMode="auto">
          <a:xfrm>
            <a:off x="1752600" y="2420938"/>
            <a:ext cx="7204075" cy="28416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who()  { cout &lt;&lt; "First derived class: "&lt;&lt; x &lt;&lt; ", " &lt;&lt; y &lt;&lt; "\n" ; }</a:t>
            </a:r>
          </a:p>
        </p:txBody>
      </p:sp>
      <p:pic>
        <p:nvPicPr>
          <p:cNvPr id="53256" name="Picture 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4581525"/>
            <a:ext cx="43180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7" name="Rectangle 33"/>
          <p:cNvSpPr>
            <a:spLocks noChangeArrowheads="1"/>
          </p:cNvSpPr>
          <p:nvPr/>
        </p:nvSpPr>
        <p:spPr bwMode="auto">
          <a:xfrm>
            <a:off x="4427538" y="5373688"/>
            <a:ext cx="3673475" cy="503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54275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54283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54284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4285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4286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54287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4288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54289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54290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54291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54292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54293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54294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54295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54296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114800" y="3162300"/>
            <a:ext cx="836613" cy="266700"/>
            <a:chOff x="2209" y="2424"/>
            <a:chExt cx="527" cy="168"/>
          </a:xfrm>
        </p:grpSpPr>
        <p:sp>
          <p:nvSpPr>
            <p:cNvPr id="54281" name="Line 20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2" name="Text Box 21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54277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54278" name="Rectangle 27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4279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4581525"/>
            <a:ext cx="43180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0" name="Rectangle 31"/>
          <p:cNvSpPr>
            <a:spLocks noChangeArrowheads="1"/>
          </p:cNvSpPr>
          <p:nvPr/>
        </p:nvSpPr>
        <p:spPr bwMode="auto">
          <a:xfrm>
            <a:off x="4427538" y="5373688"/>
            <a:ext cx="3673475" cy="503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55299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55308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55309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5310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5311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55312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5313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E</a:t>
                </a:r>
              </a:p>
            </p:txBody>
          </p:sp>
          <p:sp>
            <p:nvSpPr>
              <p:cNvPr id="55314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55315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55316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55317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55318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55319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55320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55321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sp useBgFill="1">
        <p:nvSpPr>
          <p:cNvPr id="583701" name="Rectangle 21"/>
          <p:cNvSpPr>
            <a:spLocks noChangeArrowheads="1"/>
          </p:cNvSpPr>
          <p:nvPr/>
        </p:nvSpPr>
        <p:spPr bwMode="auto">
          <a:xfrm>
            <a:off x="914400" y="3886200"/>
            <a:ext cx="7908925" cy="28416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who()  { cout&lt;&lt;"Second derived class: "&lt;&lt;x&lt;&lt;", "&lt;&lt;y&lt;&lt;", "&lt;&lt;z&lt;&lt;"\n" ; }</a:t>
            </a:r>
          </a:p>
        </p:txBody>
      </p:sp>
      <p:grpSp>
        <p:nvGrpSpPr>
          <p:cNvPr id="55301" name="Group 22"/>
          <p:cNvGrpSpPr>
            <a:grpSpLocks/>
          </p:cNvGrpSpPr>
          <p:nvPr/>
        </p:nvGrpSpPr>
        <p:grpSpPr bwMode="auto">
          <a:xfrm>
            <a:off x="4114800" y="3162300"/>
            <a:ext cx="836613" cy="266700"/>
            <a:chOff x="2209" y="2424"/>
            <a:chExt cx="527" cy="168"/>
          </a:xfrm>
        </p:grpSpPr>
        <p:sp>
          <p:nvSpPr>
            <p:cNvPr id="55306" name="Line 23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Text Box 24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55302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55303" name="Rectangle 28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5304" name="Picture 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4581525"/>
            <a:ext cx="43180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5" name="Rectangle 32"/>
          <p:cNvSpPr>
            <a:spLocks noChangeArrowheads="1"/>
          </p:cNvSpPr>
          <p:nvPr/>
        </p:nvSpPr>
        <p:spPr bwMode="auto">
          <a:xfrm>
            <a:off x="4427538" y="5373688"/>
            <a:ext cx="3673475" cy="503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1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56323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56331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56332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6333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6334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56335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84714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584715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584716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FF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56339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56340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56341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56342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56343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56344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sp useBgFill="1">
        <p:nvSpPr>
          <p:cNvPr id="56324" name="Rectangle 20"/>
          <p:cNvSpPr>
            <a:spLocks noChangeArrowheads="1"/>
          </p:cNvSpPr>
          <p:nvPr/>
        </p:nvSpPr>
        <p:spPr bwMode="auto">
          <a:xfrm>
            <a:off x="914400" y="3886200"/>
            <a:ext cx="7908925" cy="28416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who()  { cout&lt;&lt;"Second derived class: "&lt;&lt;x&lt;&lt;", "&lt;&lt;y&lt;&lt;", "&lt;&lt;z&lt;&lt;"\n" ; }</a:t>
            </a:r>
          </a:p>
        </p:txBody>
      </p:sp>
      <p:grpSp>
        <p:nvGrpSpPr>
          <p:cNvPr id="56325" name="Group 21"/>
          <p:cNvGrpSpPr>
            <a:grpSpLocks/>
          </p:cNvGrpSpPr>
          <p:nvPr/>
        </p:nvGrpSpPr>
        <p:grpSpPr bwMode="auto">
          <a:xfrm>
            <a:off x="4114800" y="3162300"/>
            <a:ext cx="836613" cy="266700"/>
            <a:chOff x="2209" y="2424"/>
            <a:chExt cx="527" cy="168"/>
          </a:xfrm>
        </p:grpSpPr>
        <p:sp>
          <p:nvSpPr>
            <p:cNvPr id="56329" name="Line 22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0" name="Text Box 23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56326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56327" name="Rectangle 27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6328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4581525"/>
            <a:ext cx="43180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1534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using namespace std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Base(char xx)  { x = xx;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>
                <a:solidFill>
                  <a:srgbClr val="0000FF"/>
                </a:solidFill>
              </a:rPr>
              <a:t>virtual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"Base class: " &lt;&lt; x &lt;&lt; "\n" ; }</a:t>
            </a:r>
            <a:endParaRPr lang="en-US" altLang="zh-CN" sz="1800" b="1">
              <a:solidFill>
                <a:srgbClr val="0000FF"/>
              </a:solidFill>
            </a:endParaRP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x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First_d : public  Base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       First_d(char xx, char yy):Base(xx)  { y = yy;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          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 &lt;&lt; "First derived class: "&lt;&lt; x &lt;&lt; ", " &lt;&lt; y &lt;&lt; 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y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/>
              <a:t>class  Second_d : public  First_d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{ public :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Second_d( char xx, char yy, char zz ) : First_d( xx, yy ) { z = zz; } 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      </a:t>
            </a:r>
            <a:r>
              <a:rPr lang="en-US" altLang="zh-CN" sz="1800" b="1" i="1"/>
              <a:t>void who()</a:t>
            </a:r>
            <a:r>
              <a:rPr lang="en-US" altLang="zh-CN" sz="1800"/>
              <a:t>  { cout&lt;&lt;"Second derived class: "&lt;&lt;x&lt;&lt;", "&lt;&lt;y&lt;&lt;", "&lt;&lt;z&lt;&lt;"\n" ; }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</a:t>
            </a:r>
            <a:r>
              <a:rPr lang="en-US" altLang="zh-CN" sz="1600"/>
              <a:t>protected:    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 z</a:t>
            </a:r>
            <a:r>
              <a:rPr lang="en-US" altLang="zh-CN" sz="1600"/>
              <a:t>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/>
              <a:t>}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int main()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{ Base  B_obj( 'A' ) ;   First_d F_obj( 'T', 'O' ) ;  Second_d S_obj( 'E', 'N', 'D' 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Base  * p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 B_obj ;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</a:rPr>
              <a:t>   </a:t>
            </a:r>
            <a:r>
              <a:rPr lang="en-US" altLang="zh-CN" sz="1800"/>
              <a:t>p = &amp;F_obj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   </a:t>
            </a:r>
            <a:r>
              <a:rPr lang="en-US" altLang="zh-CN" sz="1800">
                <a:solidFill>
                  <a:schemeClr val="hlink"/>
                </a:solidFill>
              </a:rPr>
              <a:t>p = &amp;S_obj ;     p -&gt; who() ;</a:t>
            </a:r>
          </a:p>
          <a:p>
            <a:pPr algn="l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/>
              <a:t>}</a:t>
            </a:r>
          </a:p>
        </p:txBody>
      </p:sp>
      <p:grpSp>
        <p:nvGrpSpPr>
          <p:cNvPr id="57347" name="Group 4"/>
          <p:cNvGrpSpPr>
            <a:grpSpLocks/>
          </p:cNvGrpSpPr>
          <p:nvPr/>
        </p:nvGrpSpPr>
        <p:grpSpPr bwMode="auto">
          <a:xfrm>
            <a:off x="3733800" y="1524000"/>
            <a:ext cx="4953000" cy="2209800"/>
            <a:chOff x="1968" y="2016"/>
            <a:chExt cx="3120" cy="1392"/>
          </a:xfrm>
        </p:grpSpPr>
        <p:sp>
          <p:nvSpPr>
            <p:cNvPr id="57355" name="Rectangle 5"/>
            <p:cNvSpPr>
              <a:spLocks noChangeArrowheads="1"/>
            </p:cNvSpPr>
            <p:nvPr/>
          </p:nvSpPr>
          <p:spPr bwMode="auto">
            <a:xfrm>
              <a:off x="1968" y="2016"/>
              <a:ext cx="3120" cy="13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7A8E99"/>
              </a:prstShdw>
            </a:effectLst>
          </p:spPr>
          <p:txBody>
            <a:bodyPr wrap="none" anchor="ctr"/>
            <a:lstStyle/>
            <a:p>
              <a:endParaRPr lang="zh-CN" altLang="zh-CN" b="1"/>
            </a:p>
          </p:txBody>
        </p:sp>
        <p:grpSp>
          <p:nvGrpSpPr>
            <p:cNvPr id="57356" name="Group 6"/>
            <p:cNvGrpSpPr>
              <a:grpSpLocks/>
            </p:cNvGrpSpPr>
            <p:nvPr/>
          </p:nvGrpSpPr>
          <p:grpSpPr bwMode="auto">
            <a:xfrm>
              <a:off x="2736" y="2186"/>
              <a:ext cx="2148" cy="1052"/>
              <a:chOff x="1884" y="2112"/>
              <a:chExt cx="2148" cy="1052"/>
            </a:xfrm>
          </p:grpSpPr>
          <p:sp>
            <p:nvSpPr>
              <p:cNvPr id="57357" name="Rectangle 7"/>
              <p:cNvSpPr>
                <a:spLocks noChangeArrowheads="1"/>
              </p:cNvSpPr>
              <p:nvPr/>
            </p:nvSpPr>
            <p:spPr bwMode="auto">
              <a:xfrm>
                <a:off x="2400" y="2324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57358" name="Rectangle 8"/>
              <p:cNvSpPr>
                <a:spLocks noChangeArrowheads="1"/>
              </p:cNvSpPr>
              <p:nvPr/>
            </p:nvSpPr>
            <p:spPr bwMode="auto">
              <a:xfrm>
                <a:off x="2400" y="2621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7A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T</a:t>
                </a:r>
              </a:p>
            </p:txBody>
          </p:sp>
          <p:sp>
            <p:nvSpPr>
              <p:cNvPr id="57359" name="Rectangle 9"/>
              <p:cNvSpPr>
                <a:spLocks noChangeArrowheads="1"/>
              </p:cNvSpPr>
              <p:nvPr/>
            </p:nvSpPr>
            <p:spPr bwMode="auto">
              <a:xfrm>
                <a:off x="2976" y="2621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/>
                  <a:t>O</a:t>
                </a:r>
              </a:p>
            </p:txBody>
          </p:sp>
          <p:sp>
            <p:nvSpPr>
              <p:cNvPr id="585738" name="Rectangle 10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480" cy="192"/>
              </a:xfrm>
              <a:prstGeom prst="rect">
                <a:avLst/>
              </a:prstGeom>
              <a:solidFill>
                <a:srgbClr val="FF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CC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585739" name="Rectangle 11"/>
              <p:cNvSpPr>
                <a:spLocks noChangeArrowheads="1"/>
              </p:cNvSpPr>
              <p:nvPr/>
            </p:nvSpPr>
            <p:spPr bwMode="auto">
              <a:xfrm>
                <a:off x="2976" y="2952"/>
                <a:ext cx="480" cy="19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585740" name="Rectangle 12"/>
              <p:cNvSpPr>
                <a:spLocks noChangeArrowheads="1"/>
              </p:cNvSpPr>
              <p:nvPr/>
            </p:nvSpPr>
            <p:spPr bwMode="auto">
              <a:xfrm>
                <a:off x="3552" y="2952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35921" dir="2700000">
                  <a:srgbClr val="FFFF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57363" name="Text Box 13"/>
              <p:cNvSpPr txBox="1">
                <a:spLocks noChangeArrowheads="1"/>
              </p:cNvSpPr>
              <p:nvPr/>
            </p:nvSpPr>
            <p:spPr bwMode="auto">
              <a:xfrm>
                <a:off x="2546" y="211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x</a:t>
                </a:r>
              </a:p>
            </p:txBody>
          </p:sp>
          <p:sp>
            <p:nvSpPr>
              <p:cNvPr id="57364" name="Text Box 14"/>
              <p:cNvSpPr txBox="1">
                <a:spLocks noChangeArrowheads="1"/>
              </p:cNvSpPr>
              <p:nvPr/>
            </p:nvSpPr>
            <p:spPr bwMode="auto">
              <a:xfrm>
                <a:off x="3128" y="2352"/>
                <a:ext cx="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y</a:t>
                </a:r>
              </a:p>
            </p:txBody>
          </p:sp>
          <p:sp>
            <p:nvSpPr>
              <p:cNvPr id="57365" name="Text Box 15"/>
              <p:cNvSpPr txBox="1">
                <a:spLocks noChangeArrowheads="1"/>
              </p:cNvSpPr>
              <p:nvPr/>
            </p:nvSpPr>
            <p:spPr bwMode="auto">
              <a:xfrm>
                <a:off x="3708" y="2736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z</a:t>
                </a:r>
              </a:p>
            </p:txBody>
          </p:sp>
          <p:sp>
            <p:nvSpPr>
              <p:cNvPr id="57366" name="Text Box 16"/>
              <p:cNvSpPr txBox="1">
                <a:spLocks noChangeArrowheads="1"/>
              </p:cNvSpPr>
              <p:nvPr/>
            </p:nvSpPr>
            <p:spPr bwMode="auto">
              <a:xfrm>
                <a:off x="1884" y="2304"/>
                <a:ext cx="4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B_obj</a:t>
                </a:r>
              </a:p>
            </p:txBody>
          </p:sp>
          <p:sp>
            <p:nvSpPr>
              <p:cNvPr id="57367" name="Text Box 17"/>
              <p:cNvSpPr txBox="1">
                <a:spLocks noChangeArrowheads="1"/>
              </p:cNvSpPr>
              <p:nvPr/>
            </p:nvSpPr>
            <p:spPr bwMode="auto">
              <a:xfrm>
                <a:off x="1884" y="2601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F_obj</a:t>
                </a:r>
              </a:p>
            </p:txBody>
          </p:sp>
          <p:sp>
            <p:nvSpPr>
              <p:cNvPr id="57368" name="Text Box 18"/>
              <p:cNvSpPr txBox="1">
                <a:spLocks noChangeArrowheads="1"/>
              </p:cNvSpPr>
              <p:nvPr/>
            </p:nvSpPr>
            <p:spPr bwMode="auto">
              <a:xfrm>
                <a:off x="1884" y="2933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800" b="1"/>
                  <a:t>S_obj</a:t>
                </a:r>
              </a:p>
            </p:txBody>
          </p:sp>
        </p:grpSp>
      </p:grpSp>
      <p:grpSp>
        <p:nvGrpSpPr>
          <p:cNvPr id="57348" name="Group 20"/>
          <p:cNvGrpSpPr>
            <a:grpSpLocks/>
          </p:cNvGrpSpPr>
          <p:nvPr/>
        </p:nvGrpSpPr>
        <p:grpSpPr bwMode="auto">
          <a:xfrm>
            <a:off x="4114800" y="3162300"/>
            <a:ext cx="836613" cy="266700"/>
            <a:chOff x="2209" y="2424"/>
            <a:chExt cx="527" cy="168"/>
          </a:xfrm>
        </p:grpSpPr>
        <p:sp>
          <p:nvSpPr>
            <p:cNvPr id="57353" name="Line 21"/>
            <p:cNvSpPr>
              <a:spLocks noChangeShapeType="1"/>
            </p:cNvSpPr>
            <p:nvPr/>
          </p:nvSpPr>
          <p:spPr bwMode="auto">
            <a:xfrm>
              <a:off x="2400" y="249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4" name="Text Box 22"/>
            <p:cNvSpPr txBox="1">
              <a:spLocks noChangeArrowheads="1"/>
            </p:cNvSpPr>
            <p:nvPr/>
          </p:nvSpPr>
          <p:spPr bwMode="auto">
            <a:xfrm>
              <a:off x="2209" y="2424"/>
              <a:ext cx="194" cy="1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 i="1"/>
                <a:t>p</a:t>
              </a:r>
            </a:p>
          </p:txBody>
        </p:sp>
      </p:grpSp>
      <p:sp>
        <p:nvSpPr>
          <p:cNvPr id="585751" name="Oval 23"/>
          <p:cNvSpPr>
            <a:spLocks noChangeArrowheads="1"/>
          </p:cNvSpPr>
          <p:nvPr/>
        </p:nvSpPr>
        <p:spPr bwMode="auto">
          <a:xfrm>
            <a:off x="2819400" y="838200"/>
            <a:ext cx="5181600" cy="1219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由于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who()</a:t>
            </a:r>
            <a:r>
              <a:rPr lang="zh-CN" altLang="en-US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的虚特性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随着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p</a:t>
            </a:r>
            <a:r>
              <a:rPr lang="zh-CN" altLang="en-US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指向不同对象，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this</a:t>
            </a:r>
            <a:r>
              <a:rPr lang="zh-CN" altLang="en-US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指针作类型转换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执行不同实现版本 </a:t>
            </a:r>
          </a:p>
        </p:txBody>
      </p:sp>
      <p:sp>
        <p:nvSpPr>
          <p:cNvPr id="57350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  <p:sp>
        <p:nvSpPr>
          <p:cNvPr id="57351" name="Rectangle 27"/>
          <p:cNvSpPr>
            <a:spLocks noChangeArrowheads="1"/>
          </p:cNvSpPr>
          <p:nvPr/>
        </p:nvSpPr>
        <p:spPr bwMode="auto">
          <a:xfrm>
            <a:off x="5257800" y="3810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演示基类指针的移动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7352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4581525"/>
            <a:ext cx="43180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5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5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0"/>
            <a:ext cx="5561013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9.1  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静态联编</a:t>
            </a:r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592138" y="1431925"/>
            <a:ext cx="45132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普通成员函数重载可表达为两种形式：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704850" y="2346325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在一个类说明中重载</a:t>
            </a:r>
          </a:p>
        </p:txBody>
      </p:sp>
      <p:sp>
        <p:nvSpPr>
          <p:cNvPr id="537608" name="Text Box 8"/>
          <p:cNvSpPr txBox="1">
            <a:spLocks noChangeArrowheads="1"/>
          </p:cNvSpPr>
          <p:nvPr/>
        </p:nvSpPr>
        <p:spPr bwMode="auto">
          <a:xfrm>
            <a:off x="1371600" y="3814763"/>
            <a:ext cx="69215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例如：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void Show ( int , char )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；       与</a:t>
            </a:r>
            <a:endParaRPr lang="en-US" altLang="en-US" sz="1800" b="1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40000"/>
              </a:lnSpc>
            </a:pPr>
            <a:r>
              <a:rPr lang="en-US" altLang="en-US" sz="18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void Show ( char * , float )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； 不是同一函数，编译能够区分</a:t>
            </a:r>
          </a:p>
        </p:txBody>
      </p:sp>
      <p:sp>
        <p:nvSpPr>
          <p:cNvPr id="537609" name="Rectangle 9"/>
          <p:cNvSpPr>
            <a:spLocks noChangeArrowheads="1"/>
          </p:cNvSpPr>
          <p:nvPr/>
        </p:nvSpPr>
        <p:spPr bwMode="auto">
          <a:xfrm>
            <a:off x="704850" y="2803525"/>
            <a:ext cx="653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基类的成员函数在派生类重载。有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3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种编译区分方法：</a:t>
            </a:r>
          </a:p>
        </p:txBody>
      </p:sp>
      <p:sp>
        <p:nvSpPr>
          <p:cNvPr id="537610" name="Rectangle 10"/>
          <p:cNvSpPr>
            <a:spLocks noChangeArrowheads="1"/>
          </p:cNvSpPr>
          <p:nvPr/>
        </p:nvSpPr>
        <p:spPr bwMode="auto">
          <a:xfrm>
            <a:off x="704850" y="3260725"/>
            <a:ext cx="361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）根据参数的特征加以区分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3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3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3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8" grpId="0" autoUpdateAnimBg="0"/>
      <p:bldP spid="537609" grpId="0" autoUpdateAnimBg="0"/>
      <p:bldP spid="537610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1066800" y="1557338"/>
            <a:ext cx="70866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注意：</a:t>
            </a:r>
            <a:endParaRPr lang="zh-CN" altLang="en-US" sz="2000" b="1" i="1">
              <a:solidFill>
                <a:srgbClr val="008000"/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一个虚函数，在派生类层界面相同的重载函数都保持虚特性</a:t>
            </a:r>
            <a:endParaRPr lang="zh-CN" altLang="en-US" sz="2000" b="1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虚函数必须是类的成员函数</a:t>
            </a:r>
          </a:p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不能将友元说明为虚函数，但虚函数可以是另一个类的友元</a:t>
            </a:r>
            <a:endParaRPr lang="zh-CN" altLang="en-US" sz="2000" b="1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析构函数可以是虚函数，但构造函数不能是虚函数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916754" y="838200"/>
            <a:ext cx="37481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9.3.1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虚函数和基类指针</a:t>
            </a:r>
            <a:endParaRPr lang="zh-CN" altLang="en-US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7483475" y="182563"/>
            <a:ext cx="500063" cy="158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9.3.1  </a:t>
            </a:r>
            <a:r>
              <a:rPr lang="zh-CN" altLang="en-US" dirty="0" smtClean="0">
                <a:latin typeface="宋体" pitchFamily="2" charset="-122"/>
              </a:rPr>
              <a:t>虚函数和基类指针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8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Text Box 2"/>
          <p:cNvSpPr txBox="1">
            <a:spLocks noChangeArrowheads="1"/>
          </p:cNvSpPr>
          <p:nvPr/>
        </p:nvSpPr>
        <p:spPr bwMode="auto">
          <a:xfrm>
            <a:off x="762000" y="1700213"/>
            <a:ext cx="78486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2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在派生类中重载基类的虚函数要求函数名、返回类型、参数个数、</a:t>
            </a:r>
          </a:p>
          <a:p>
            <a:pPr algn="just">
              <a:lnSpc>
                <a:spcPct val="2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参数类型和顺序完全相同</a:t>
            </a:r>
          </a:p>
          <a:p>
            <a:pPr algn="just">
              <a:lnSpc>
                <a:spcPct val="2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如果仅仅返回类型不同，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认为是错误重载</a:t>
            </a:r>
          </a:p>
          <a:p>
            <a:pPr algn="just">
              <a:lnSpc>
                <a:spcPct val="2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如果函数原型不同，仅函数名相同，丢失虚特性 </a:t>
            </a:r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auto">
          <a:xfrm>
            <a:off x="762000" y="533400"/>
            <a:ext cx="394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9.3.2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虚函数的重载特性</a:t>
            </a:r>
            <a:endParaRPr lang="zh-CN" altLang="en-US" b="1" dirty="0">
              <a:solidFill>
                <a:srgbClr val="CC3300"/>
              </a:solidFill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9.3.2  </a:t>
            </a:r>
            <a:r>
              <a:rPr lang="zh-CN" altLang="en-US" dirty="0" smtClean="0">
                <a:latin typeface="宋体" pitchFamily="2" charset="-122"/>
              </a:rPr>
              <a:t>虚函数的重载特性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8" grpId="0" autoUpdateAnimBg="0"/>
      <p:bldP spid="587779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Text Box 2"/>
          <p:cNvSpPr txBox="1">
            <a:spLocks noChangeArrowheads="1"/>
          </p:cNvSpPr>
          <p:nvPr/>
        </p:nvSpPr>
        <p:spPr bwMode="auto">
          <a:xfrm>
            <a:off x="622300" y="966788"/>
            <a:ext cx="25146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例：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class  base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 : 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</a:t>
            </a:r>
            <a:r>
              <a:rPr kumimoji="0" lang="en-US" altLang="zh-CN" sz="1800" b="1">
                <a:solidFill>
                  <a:srgbClr val="0000FF"/>
                </a:solidFill>
              </a:rPr>
              <a:t>virtual </a:t>
            </a:r>
            <a:r>
              <a:rPr kumimoji="0" lang="en-US" altLang="zh-CN" sz="1800"/>
              <a:t> </a:t>
            </a:r>
            <a:r>
              <a:rPr lang="en-US" altLang="zh-CN" sz="1800"/>
              <a:t>void  vf1 (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</a:t>
            </a:r>
            <a:r>
              <a:rPr kumimoji="0" lang="en-US" altLang="zh-CN" sz="1800" b="1">
                <a:solidFill>
                  <a:srgbClr val="0000FF"/>
                </a:solidFill>
              </a:rPr>
              <a:t>virtual</a:t>
            </a:r>
            <a:r>
              <a:rPr kumimoji="0" lang="en-US" altLang="zh-CN" sz="1800"/>
              <a:t>  </a:t>
            </a:r>
            <a:r>
              <a:rPr lang="en-US" altLang="zh-CN" sz="1800"/>
              <a:t>void  vf2 (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</a:t>
            </a:r>
            <a:r>
              <a:rPr kumimoji="0" lang="en-US" altLang="zh-CN" sz="1800" b="1">
                <a:solidFill>
                  <a:srgbClr val="0000FF"/>
                </a:solidFill>
              </a:rPr>
              <a:t>virtual</a:t>
            </a:r>
            <a:r>
              <a:rPr kumimoji="0" lang="en-US" altLang="zh-CN" sz="1800"/>
              <a:t>  </a:t>
            </a:r>
            <a:r>
              <a:rPr lang="en-US" altLang="zh-CN" sz="1800"/>
              <a:t>void  vf3 (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void  f ( ) 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} ;</a:t>
            </a:r>
          </a:p>
        </p:txBody>
      </p:sp>
      <p:sp>
        <p:nvSpPr>
          <p:cNvPr id="588803" name="Rectangle 3"/>
          <p:cNvSpPr>
            <a:spLocks noChangeArrowheads="1"/>
          </p:cNvSpPr>
          <p:nvPr/>
        </p:nvSpPr>
        <p:spPr bwMode="auto">
          <a:xfrm>
            <a:off x="3733800" y="1260475"/>
            <a:ext cx="5245100" cy="2601913"/>
          </a:xfrm>
          <a:prstGeom prst="rect">
            <a:avLst/>
          </a:prstGeom>
          <a:solidFill>
            <a:srgbClr val="CCECFF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53882" dir="18900000" algn="ctr" rotWithShape="0">
              <a:srgbClr val="808080"/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sz="1800" b="1"/>
              <a:t>void  g ( )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/>
              <a:t>{ derived   d ;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/>
              <a:t>   base  * bp = &amp; d ;    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基类指针指向派生类对象</a:t>
            </a:r>
          </a:p>
          <a:p>
            <a:pPr algn="l">
              <a:lnSpc>
                <a:spcPct val="130000"/>
              </a:lnSpc>
              <a:defRPr/>
            </a:pPr>
            <a:r>
              <a:rPr lang="zh-CN" altLang="en-US" sz="1800" b="1"/>
              <a:t>   </a:t>
            </a:r>
            <a:r>
              <a:rPr lang="en-US" altLang="zh-CN" sz="1800" b="1"/>
              <a:t>bp -&gt; vf1 ( ) ;	    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 </a:t>
            </a:r>
            <a:r>
              <a:rPr lang="en-US" altLang="zh-CN" sz="1800" b="1" i="1">
                <a:solidFill>
                  <a:srgbClr val="008000"/>
                </a:solidFill>
              </a:rPr>
              <a:t>deriver :: vf1 ( )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/>
              <a:t>   bp -&gt; vf2 ( ) ;	    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 </a:t>
            </a:r>
            <a:r>
              <a:rPr lang="en-US" altLang="zh-CN" sz="1800" b="1" i="1">
                <a:solidFill>
                  <a:srgbClr val="008000"/>
                </a:solidFill>
              </a:rPr>
              <a:t>base :: vf2 ( )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/>
              <a:t>   bp -&gt; f ( ) ;	    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 </a:t>
            </a:r>
            <a:r>
              <a:rPr lang="en-US" altLang="zh-CN" sz="1800" b="1" i="1">
                <a:solidFill>
                  <a:srgbClr val="008000"/>
                </a:solidFill>
              </a:rPr>
              <a:t>base :: f ( )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zh-CN" sz="1800" b="1"/>
              <a:t>} ;</a:t>
            </a:r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22300" y="3862388"/>
            <a:ext cx="6540500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/>
              <a:t>class  derived : public  base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/>
              <a:t>{ public :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0000FF"/>
                </a:solidFill>
              </a:rPr>
              <a:t>void  vf1 ( )</a:t>
            </a:r>
            <a:r>
              <a:rPr lang="en-US" altLang="zh-CN" sz="1800"/>
              <a:t>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虚函数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/>
              <a:t>      </a:t>
            </a:r>
            <a:r>
              <a:rPr lang="en-US" altLang="zh-CN" sz="1800"/>
              <a:t>void  vf2 ( int ) ;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重载，参数不同，虚特性丢失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/>
              <a:t>      </a:t>
            </a:r>
            <a:r>
              <a:rPr lang="en-US" altLang="zh-CN" sz="1800" b="1" i="1">
                <a:solidFill>
                  <a:schemeClr val="accent2"/>
                </a:solidFill>
              </a:rPr>
              <a:t>char  vf3 ( )</a:t>
            </a:r>
            <a:r>
              <a:rPr lang="en-US" altLang="zh-CN" sz="1800"/>
              <a:t> ;		</a:t>
            </a:r>
            <a:r>
              <a:rPr lang="en-US" altLang="zh-CN" sz="1800" b="1" i="1">
                <a:solidFill>
                  <a:srgbClr val="008000"/>
                </a:solidFill>
              </a:rPr>
              <a:t>// error</a:t>
            </a:r>
            <a:r>
              <a:rPr lang="zh-CN" altLang="en-US" sz="1800" b="1" i="1">
                <a:solidFill>
                  <a:srgbClr val="008000"/>
                </a:solidFill>
              </a:rPr>
              <a:t>，仅返回类型不同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/>
              <a:t>      </a:t>
            </a:r>
            <a:r>
              <a:rPr lang="en-US" altLang="zh-CN" sz="1800" b="1">
                <a:solidFill>
                  <a:schemeClr val="accent2"/>
                </a:solidFill>
              </a:rPr>
              <a:t>void f ( )</a:t>
            </a:r>
            <a:r>
              <a:rPr lang="en-US" altLang="zh-CN" sz="1800"/>
              <a:t>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非虚函数重载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/>
              <a:t> </a:t>
            </a:r>
            <a:r>
              <a:rPr lang="en-US" altLang="zh-CN" sz="1800"/>
              <a:t>} ;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762000" y="523875"/>
            <a:ext cx="394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9.3.2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虚函数的重载特性</a:t>
            </a:r>
            <a:endParaRPr lang="zh-CN" altLang="en-US" b="1" dirty="0">
              <a:solidFill>
                <a:srgbClr val="CC3300"/>
              </a:solidFill>
            </a:endParaRP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title"/>
          </p:nvPr>
        </p:nvSpPr>
        <p:spPr>
          <a:xfrm>
            <a:off x="7162800" y="-100013"/>
            <a:ext cx="1981200" cy="22860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9.3.2  </a:t>
            </a:r>
            <a:r>
              <a:rPr lang="zh-CN" altLang="en-US" dirty="0" smtClean="0">
                <a:latin typeface="宋体" pitchFamily="2" charset="-122"/>
              </a:rPr>
              <a:t>虚函数的重载特性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8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8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8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88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88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88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88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88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8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2" grpId="0" autoUpdateAnimBg="0"/>
      <p:bldP spid="588803" grpId="0" animBg="1" autoUpdateAnimBg="0"/>
      <p:bldP spid="588804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Text Box 2"/>
          <p:cNvSpPr txBox="1">
            <a:spLocks noChangeArrowheads="1"/>
          </p:cNvSpPr>
          <p:nvPr/>
        </p:nvSpPr>
        <p:spPr bwMode="auto">
          <a:xfrm>
            <a:off x="914400" y="2206625"/>
            <a:ext cx="7239000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构造函数不能是虚函数。建立一个派生类对象时，必须从类</a:t>
            </a:r>
          </a:p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层次的根开始，沿着继承路径逐个调用基类的构造函数</a:t>
            </a:r>
          </a:p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析构函数可以是虚的。虚析构函数用于指引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delete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运算符正</a:t>
            </a:r>
          </a:p>
          <a:p>
            <a:pPr algn="just">
              <a:lnSpc>
                <a:spcPct val="23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确析构动态对象 </a:t>
            </a:r>
          </a:p>
        </p:txBody>
      </p:sp>
      <p:sp>
        <p:nvSpPr>
          <p:cNvPr id="589827" name="Rectangle 3"/>
          <p:cNvSpPr>
            <a:spLocks noChangeArrowheads="1"/>
          </p:cNvSpPr>
          <p:nvPr/>
        </p:nvSpPr>
        <p:spPr bwMode="auto">
          <a:xfrm>
            <a:off x="825199" y="990600"/>
            <a:ext cx="28200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9.3.3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虚析构函数</a:t>
            </a:r>
            <a:endParaRPr lang="zh-CN" altLang="en-US" b="1" dirty="0">
              <a:solidFill>
                <a:srgbClr val="CC3300"/>
              </a:solidFill>
            </a:endParaRP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9.3.3  </a:t>
            </a:r>
            <a:r>
              <a:rPr lang="zh-CN" altLang="en-US" dirty="0" smtClean="0">
                <a:latin typeface="宋体" pitchFamily="2" charset="-122"/>
              </a:rPr>
              <a:t>虚析构函数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6" grpId="0" autoUpdateAnimBg="0"/>
      <p:bldP spid="589827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Text Box 2"/>
          <p:cNvSpPr txBox="1">
            <a:spLocks noChangeArrowheads="1"/>
          </p:cNvSpPr>
          <p:nvPr/>
        </p:nvSpPr>
        <p:spPr bwMode="auto">
          <a:xfrm>
            <a:off x="744538" y="1052513"/>
            <a:ext cx="4741862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~A(){ cout &lt;&lt; "A::~A()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B : public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~B(){ cout &lt;&lt; "B::~B()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A *Ap = new B ;	</a:t>
            </a:r>
            <a:endParaRPr lang="en-US" altLang="zh-CN" sz="1800">
              <a:solidFill>
                <a:schemeClr val="hlink"/>
              </a:solidFill>
            </a:endParaRP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B *Bp2 = new B ;</a:t>
            </a:r>
            <a:endParaRPr lang="en-US" altLang="zh-CN" sz="1800">
              <a:solidFill>
                <a:schemeClr val="hlink"/>
              </a:solidFill>
            </a:endParaRP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first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delete Ap;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second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delete Bp2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590851" name="Rectangle 3"/>
          <p:cNvSpPr>
            <a:spLocks noChangeArrowheads="1"/>
          </p:cNvSpPr>
          <p:nvPr/>
        </p:nvSpPr>
        <p:spPr bwMode="auto">
          <a:xfrm>
            <a:off x="685800" y="487363"/>
            <a:ext cx="6553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9-4  </a:t>
            </a:r>
            <a:r>
              <a:rPr lang="zh-CN" altLang="en-US" sz="2000" b="1" i="1" dirty="0">
                <a:solidFill>
                  <a:srgbClr val="006600"/>
                </a:solidFill>
              </a:rPr>
              <a:t>普通析构函数在删除动态派生类对象的调用情况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9.3.3  </a:t>
            </a:r>
            <a:r>
              <a:rPr lang="zh-CN" altLang="en-US" dirty="0" smtClean="0">
                <a:latin typeface="宋体" pitchFamily="2" charset="-122"/>
              </a:rPr>
              <a:t>虚析构函数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 autoUpdateAnimBg="0"/>
      <p:bldP spid="590851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744538" y="1052513"/>
            <a:ext cx="4741862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~A(){ cout &lt;&lt; "A::~A()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B : public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~B(){ cout &lt;&lt; "B::~B()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</a:t>
            </a:r>
            <a:r>
              <a:rPr lang="en-US" altLang="zh-CN" sz="1800" b="1">
                <a:solidFill>
                  <a:srgbClr val="0000FF"/>
                </a:solidFill>
              </a:rPr>
              <a:t>A *Ap = new B ;	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B *Bp2 = new B ;</a:t>
            </a:r>
            <a:endParaRPr lang="en-US" altLang="zh-CN" sz="1800">
              <a:solidFill>
                <a:schemeClr val="hlink"/>
              </a:solidFill>
            </a:endParaRP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first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delete Ap;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second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delete Bp2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591876" name="AutoShape 4"/>
          <p:cNvSpPr>
            <a:spLocks/>
          </p:cNvSpPr>
          <p:nvPr/>
        </p:nvSpPr>
        <p:spPr bwMode="auto">
          <a:xfrm>
            <a:off x="4495800" y="2843213"/>
            <a:ext cx="2819400" cy="914400"/>
          </a:xfrm>
          <a:prstGeom prst="borderCallout2">
            <a:avLst>
              <a:gd name="adj1" fmla="val 12500"/>
              <a:gd name="adj2" fmla="val -2704"/>
              <a:gd name="adj3" fmla="val 12500"/>
              <a:gd name="adj4" fmla="val -22579"/>
              <a:gd name="adj5" fmla="val 147569"/>
              <a:gd name="adj6" fmla="val -8637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/>
              <a:t>用基类指针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建立派生类的动态对象</a:t>
            </a:r>
          </a:p>
        </p:txBody>
      </p:sp>
      <p:sp>
        <p:nvSpPr>
          <p:cNvPr id="634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9.3.3  </a:t>
            </a:r>
            <a:r>
              <a:rPr lang="zh-CN" altLang="en-US" dirty="0" smtClean="0">
                <a:latin typeface="宋体" pitchFamily="2" charset="-122"/>
              </a:rPr>
              <a:t>虚析构函数</a:t>
            </a:r>
            <a:endParaRPr lang="zh-CN" altLang="en-US" dirty="0" smtClean="0"/>
          </a:p>
        </p:txBody>
      </p:sp>
      <p:sp>
        <p:nvSpPr>
          <p:cNvPr id="63493" name="Rectangle 8"/>
          <p:cNvSpPr>
            <a:spLocks noChangeArrowheads="1"/>
          </p:cNvSpPr>
          <p:nvPr/>
        </p:nvSpPr>
        <p:spPr bwMode="auto">
          <a:xfrm>
            <a:off x="685800" y="487363"/>
            <a:ext cx="6553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9-4  </a:t>
            </a:r>
            <a:r>
              <a:rPr lang="zh-CN" altLang="en-US" sz="2000" b="1" i="1" dirty="0">
                <a:solidFill>
                  <a:srgbClr val="006600"/>
                </a:solidFill>
              </a:rPr>
              <a:t>普通析构函数在删除动态派生类对象的调用情况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9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6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744538" y="1052513"/>
            <a:ext cx="4741862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~A(){ cout &lt;&lt; "A::~A()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B : public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~B(){ cout &lt;&lt; "B::~B()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A *Ap = new B ;</a:t>
            </a:r>
            <a:r>
              <a:rPr lang="en-US" altLang="zh-CN" sz="1800" b="1">
                <a:solidFill>
                  <a:srgbClr val="0000FF"/>
                </a:solidFill>
              </a:rPr>
              <a:t>	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B *Bp2 = new B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first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delete Ap;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second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delete Bp2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592900" name="AutoShape 4"/>
          <p:cNvSpPr>
            <a:spLocks/>
          </p:cNvSpPr>
          <p:nvPr/>
        </p:nvSpPr>
        <p:spPr bwMode="auto">
          <a:xfrm>
            <a:off x="4495800" y="3224213"/>
            <a:ext cx="2819400" cy="914400"/>
          </a:xfrm>
          <a:prstGeom prst="borderCallout2">
            <a:avLst>
              <a:gd name="adj1" fmla="val 12500"/>
              <a:gd name="adj2" fmla="val -2704"/>
              <a:gd name="adj3" fmla="val 12500"/>
              <a:gd name="adj4" fmla="val -22690"/>
              <a:gd name="adj5" fmla="val 144444"/>
              <a:gd name="adj6" fmla="val -8688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/>
              <a:t>用</a:t>
            </a:r>
            <a:r>
              <a:rPr lang="zh-CN" altLang="en-US" sz="1800" b="1" i="1"/>
              <a:t>派生类</a:t>
            </a:r>
            <a:r>
              <a:rPr lang="zh-CN" altLang="en-US" sz="1800" b="1"/>
              <a:t>指针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建立派生类的动态对象</a:t>
            </a:r>
          </a:p>
        </p:txBody>
      </p:sp>
      <p:sp>
        <p:nvSpPr>
          <p:cNvPr id="645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9.3.3  </a:t>
            </a:r>
            <a:r>
              <a:rPr lang="zh-CN" altLang="en-US" dirty="0" smtClean="0">
                <a:latin typeface="宋体" pitchFamily="2" charset="-122"/>
              </a:rPr>
              <a:t>虚析构函数</a:t>
            </a:r>
            <a:endParaRPr lang="zh-CN" altLang="en-US" dirty="0" smtClean="0"/>
          </a:p>
        </p:txBody>
      </p:sp>
      <p:sp>
        <p:nvSpPr>
          <p:cNvPr id="64517" name="Rectangle 8"/>
          <p:cNvSpPr>
            <a:spLocks noChangeArrowheads="1"/>
          </p:cNvSpPr>
          <p:nvPr/>
        </p:nvSpPr>
        <p:spPr bwMode="auto">
          <a:xfrm>
            <a:off x="685800" y="487363"/>
            <a:ext cx="6553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9-4  </a:t>
            </a:r>
            <a:r>
              <a:rPr lang="zh-CN" altLang="en-US" sz="2000" b="1" i="1" dirty="0">
                <a:solidFill>
                  <a:srgbClr val="006600"/>
                </a:solidFill>
              </a:rPr>
              <a:t>普通析构函数在删除动态派生类对象的调用情况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9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744538" y="1052513"/>
            <a:ext cx="4741862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~A(){ cout &lt;&lt; "A::~A()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B : public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~B(){ cout &lt;&lt; "B::~B()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</a:t>
            </a:r>
            <a:r>
              <a:rPr lang="en-US" altLang="zh-CN" sz="1800" b="1" i="1">
                <a:solidFill>
                  <a:srgbClr val="0000FF"/>
                </a:solidFill>
              </a:rPr>
              <a:t>A *Ap = new B ;	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B *Bp2 = new B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first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delete Ap;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second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delete Bp2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593924" name="AutoShape 4"/>
          <p:cNvSpPr>
            <a:spLocks/>
          </p:cNvSpPr>
          <p:nvPr/>
        </p:nvSpPr>
        <p:spPr bwMode="auto">
          <a:xfrm>
            <a:off x="4648200" y="2309813"/>
            <a:ext cx="3810000" cy="990600"/>
          </a:xfrm>
          <a:prstGeom prst="borderCallout2">
            <a:avLst>
              <a:gd name="adj1" fmla="val 11537"/>
              <a:gd name="adj2" fmla="val -2000"/>
              <a:gd name="adj3" fmla="val 11537"/>
              <a:gd name="adj4" fmla="val -16917"/>
              <a:gd name="adj5" fmla="val 284935"/>
              <a:gd name="adj6" fmla="val -647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析构由基类指针建立的派生类对象</a:t>
            </a:r>
          </a:p>
          <a:p>
            <a:pPr>
              <a:spcBef>
                <a:spcPct val="50000"/>
              </a:spcBef>
            </a:pPr>
            <a:r>
              <a:rPr lang="zh-CN" altLang="en-US" sz="1800" b="1"/>
              <a:t>没有调用派生类析构函数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9.3.3  </a:t>
            </a:r>
            <a:r>
              <a:rPr lang="zh-CN" altLang="en-US" dirty="0" smtClean="0">
                <a:latin typeface="宋体" pitchFamily="2" charset="-122"/>
              </a:rPr>
              <a:t>虚析构函数</a:t>
            </a:r>
            <a:endParaRPr lang="zh-CN" altLang="en-US" dirty="0" smtClean="0"/>
          </a:p>
        </p:txBody>
      </p:sp>
      <p:sp>
        <p:nvSpPr>
          <p:cNvPr id="65541" name="Rectangle 10"/>
          <p:cNvSpPr>
            <a:spLocks noChangeArrowheads="1"/>
          </p:cNvSpPr>
          <p:nvPr/>
        </p:nvSpPr>
        <p:spPr bwMode="auto">
          <a:xfrm>
            <a:off x="685800" y="487363"/>
            <a:ext cx="6553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9-4  </a:t>
            </a:r>
            <a:r>
              <a:rPr lang="zh-CN" altLang="en-US" sz="2000" b="1" i="1" dirty="0">
                <a:solidFill>
                  <a:srgbClr val="006600"/>
                </a:solidFill>
              </a:rPr>
              <a:t>普通析构函数在删除动态派生类对象的调用情况</a:t>
            </a:r>
          </a:p>
        </p:txBody>
      </p:sp>
      <p:pic>
        <p:nvPicPr>
          <p:cNvPr id="59393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789363"/>
            <a:ext cx="3459163" cy="22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26" name="Oval 6"/>
          <p:cNvSpPr>
            <a:spLocks noChangeArrowheads="1"/>
          </p:cNvSpPr>
          <p:nvPr/>
        </p:nvSpPr>
        <p:spPr bwMode="auto">
          <a:xfrm>
            <a:off x="4800600" y="3986213"/>
            <a:ext cx="2514600" cy="685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4" grpId="0" animBg="1" autoUpdateAnimBg="0"/>
      <p:bldP spid="59392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789363"/>
            <a:ext cx="3459163" cy="22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744538" y="1052513"/>
            <a:ext cx="4741862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~A(){ cout &lt;&lt; "A::~A()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 b="1"/>
              <a:t>class B : public A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    ~B(){ cout &lt;&lt; "B::~B() is called.\n" ; }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{ A *Ap = new B ;	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</a:t>
            </a:r>
            <a:r>
              <a:rPr lang="en-US" altLang="zh-CN" sz="1800" b="1" i="1">
                <a:solidFill>
                  <a:srgbClr val="0000FF"/>
                </a:solidFill>
              </a:rPr>
              <a:t>B *Bp2 = new B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first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delete Ap;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cout &lt;&lt; "delete second object:\n" ;</a:t>
            </a:r>
          </a:p>
          <a:p>
            <a:pPr algn="just">
              <a:lnSpc>
                <a:spcPct val="105000"/>
              </a:lnSpc>
            </a:pPr>
            <a:r>
              <a:rPr lang="en-US" altLang="zh-CN" sz="1800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delete Bp2 ;</a:t>
            </a:r>
          </a:p>
          <a:p>
            <a:pPr algn="l">
              <a:lnSpc>
                <a:spcPct val="105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594948" name="AutoShape 4"/>
          <p:cNvSpPr>
            <a:spLocks/>
          </p:cNvSpPr>
          <p:nvPr/>
        </p:nvSpPr>
        <p:spPr bwMode="auto">
          <a:xfrm>
            <a:off x="4648200" y="2576513"/>
            <a:ext cx="3962400" cy="990600"/>
          </a:xfrm>
          <a:prstGeom prst="borderCallout2">
            <a:avLst>
              <a:gd name="adj1" fmla="val 11537"/>
              <a:gd name="adj2" fmla="val -1921"/>
              <a:gd name="adj3" fmla="val 11537"/>
              <a:gd name="adj4" fmla="val -15106"/>
              <a:gd name="adj5" fmla="val 311380"/>
              <a:gd name="adj6" fmla="val -5729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析构由派生类指针建立的派生类对象</a:t>
            </a:r>
          </a:p>
          <a:p>
            <a:pPr>
              <a:spcBef>
                <a:spcPct val="50000"/>
              </a:spcBef>
            </a:pPr>
            <a:r>
              <a:rPr lang="zh-CN" altLang="en-US" sz="1800" b="1"/>
              <a:t>正确调用派生类析构函数</a:t>
            </a:r>
          </a:p>
        </p:txBody>
      </p:sp>
      <p:sp>
        <p:nvSpPr>
          <p:cNvPr id="594950" name="Oval 6"/>
          <p:cNvSpPr>
            <a:spLocks noChangeArrowheads="1"/>
          </p:cNvSpPr>
          <p:nvPr/>
        </p:nvSpPr>
        <p:spPr bwMode="auto">
          <a:xfrm>
            <a:off x="4800600" y="4519613"/>
            <a:ext cx="2514600" cy="762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9.3.3  </a:t>
            </a:r>
            <a:r>
              <a:rPr lang="zh-CN" altLang="en-US" dirty="0" smtClean="0">
                <a:latin typeface="宋体" pitchFamily="2" charset="-122"/>
              </a:rPr>
              <a:t>虚析构函数</a:t>
            </a:r>
            <a:endParaRPr lang="zh-CN" altLang="en-US" dirty="0" smtClean="0"/>
          </a:p>
        </p:txBody>
      </p:sp>
      <p:sp>
        <p:nvSpPr>
          <p:cNvPr id="66567" name="Rectangle 10"/>
          <p:cNvSpPr>
            <a:spLocks noChangeArrowheads="1"/>
          </p:cNvSpPr>
          <p:nvPr/>
        </p:nvSpPr>
        <p:spPr bwMode="auto">
          <a:xfrm>
            <a:off x="685800" y="487363"/>
            <a:ext cx="6553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9-4  </a:t>
            </a:r>
            <a:r>
              <a:rPr lang="zh-CN" altLang="en-US" sz="2000" b="1" i="1" dirty="0">
                <a:solidFill>
                  <a:srgbClr val="006600"/>
                </a:solidFill>
              </a:rPr>
              <a:t>普通析构函数在删除动态派生类对象的调用情况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9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 animBg="1" autoUpdateAnimBg="0"/>
      <p:bldP spid="59495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744538" y="1052513"/>
            <a:ext cx="4741862" cy="552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/>
              <a:t>class A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    ~A(){ cout &lt;&lt; "A::~A() is called.\n" ; }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}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/>
              <a:t>class B : public A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    ~B(){ cout &lt;&lt; "B::~B() is called.\n" ; }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A *Ap = new B ;	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B *Bp2 = new B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cout &lt;&lt; "delete first object:\n"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delete Ap;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cout &lt;&lt; "delete second object:\n"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delete Bp2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595971" name="Rectangle 3"/>
          <p:cNvSpPr>
            <a:spLocks noChangeArrowheads="1"/>
          </p:cNvSpPr>
          <p:nvPr/>
        </p:nvSpPr>
        <p:spPr bwMode="auto">
          <a:xfrm>
            <a:off x="2455863" y="487363"/>
            <a:ext cx="61547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zh-CN" altLang="en-US" sz="20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9-5</a:t>
            </a:r>
            <a:r>
              <a:rPr lang="en-US" altLang="zh-CN" sz="2000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zh-CN" altLang="en-US" sz="20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虚析构函数在删除动态派生类对象的调用情况</a:t>
            </a:r>
          </a:p>
        </p:txBody>
      </p:sp>
      <p:sp useBgFill="1">
        <p:nvSpPr>
          <p:cNvPr id="595972" name="Rectangle 4"/>
          <p:cNvSpPr>
            <a:spLocks noChangeArrowheads="1"/>
          </p:cNvSpPr>
          <p:nvPr/>
        </p:nvSpPr>
        <p:spPr bwMode="auto">
          <a:xfrm>
            <a:off x="1219200" y="2341563"/>
            <a:ext cx="4711700" cy="36671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>
                <a:solidFill>
                  <a:srgbClr val="0000FF"/>
                </a:solidFill>
              </a:rPr>
              <a:t>virtual</a:t>
            </a:r>
            <a:r>
              <a:rPr lang="en-US" altLang="zh-CN" sz="1800" b="1"/>
              <a:t>  ~A(){ cout &lt;&lt; "A::~A() is called.\n" ; }</a:t>
            </a:r>
          </a:p>
        </p:txBody>
      </p:sp>
      <p:graphicFrame>
        <p:nvGraphicFramePr>
          <p:cNvPr id="595973" name="Object 5"/>
          <p:cNvGraphicFramePr>
            <a:graphicFrameLocks noChangeAspect="1"/>
          </p:cNvGraphicFramePr>
          <p:nvPr/>
        </p:nvGraphicFramePr>
        <p:xfrm>
          <a:off x="5114925" y="3757613"/>
          <a:ext cx="3675063" cy="219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位图图像" r:id="rId3" imgW="3343742" imgH="2000000" progId="PBrush">
                  <p:embed/>
                </p:oleObj>
              </mc:Choice>
              <mc:Fallback>
                <p:oleObj name="位图图像" r:id="rId3" imgW="3343742" imgH="2000000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3757613"/>
                        <a:ext cx="3675063" cy="219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9.3.3  </a:t>
            </a:r>
            <a:r>
              <a:rPr lang="zh-CN" altLang="en-US" dirty="0" smtClean="0">
                <a:latin typeface="宋体" pitchFamily="2" charset="-122"/>
              </a:rPr>
              <a:t>虚析构函数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9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autoUpdateAnimBg="0"/>
      <p:bldP spid="5959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9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0"/>
            <a:ext cx="5561013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9.1  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静态联编</a:t>
            </a:r>
          </a:p>
        </p:txBody>
      </p:sp>
      <p:sp>
        <p:nvSpPr>
          <p:cNvPr id="9219" name="Text Box 6"/>
          <p:cNvSpPr txBox="1">
            <a:spLocks noChangeArrowheads="1"/>
          </p:cNvSpPr>
          <p:nvPr/>
        </p:nvSpPr>
        <p:spPr bwMode="auto">
          <a:xfrm>
            <a:off x="592138" y="1431925"/>
            <a:ext cx="45132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普通成员函数重载可表达为两种形式：</a:t>
            </a:r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704850" y="2346325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在一个类说明中重载</a:t>
            </a:r>
          </a:p>
        </p:txBody>
      </p:sp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704850" y="2803525"/>
            <a:ext cx="653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基类的成员函数在派生类重载。有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3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种编译区分方法：</a:t>
            </a:r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704850" y="3260725"/>
            <a:ext cx="361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）根据参数的特征加以区分</a:t>
            </a:r>
          </a:p>
        </p:txBody>
      </p:sp>
      <p:sp>
        <p:nvSpPr>
          <p:cNvPr id="538634" name="Text Box 10"/>
          <p:cNvSpPr txBox="1">
            <a:spLocks noChangeArrowheads="1"/>
          </p:cNvSpPr>
          <p:nvPr/>
        </p:nvSpPr>
        <p:spPr bwMode="auto">
          <a:xfrm>
            <a:off x="1416050" y="4195763"/>
            <a:ext cx="347345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例如：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A :: Show ( )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；</a:t>
            </a:r>
          </a:p>
          <a:p>
            <a:pPr algn="l">
              <a:lnSpc>
                <a:spcPct val="140000"/>
              </a:lnSpc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	有别于	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B :: Show ( )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；</a:t>
            </a:r>
          </a:p>
        </p:txBody>
      </p:sp>
      <p:sp>
        <p:nvSpPr>
          <p:cNvPr id="538635" name="Rectangle 11"/>
          <p:cNvSpPr>
            <a:spLocks noChangeArrowheads="1"/>
          </p:cNvSpPr>
          <p:nvPr/>
        </p:nvSpPr>
        <p:spPr bwMode="auto">
          <a:xfrm>
            <a:off x="714375" y="3719513"/>
            <a:ext cx="314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）使用“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:: ”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加以区分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3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3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4" grpId="0" autoUpdateAnimBg="0"/>
      <p:bldP spid="538635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4925" y="3757613"/>
            <a:ext cx="3675063" cy="219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7" name="Text Box 13"/>
          <p:cNvSpPr txBox="1">
            <a:spLocks noChangeArrowheads="1"/>
          </p:cNvSpPr>
          <p:nvPr/>
        </p:nvSpPr>
        <p:spPr bwMode="auto">
          <a:xfrm>
            <a:off x="744538" y="1052513"/>
            <a:ext cx="4741862" cy="552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/>
              <a:t>class A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    ~A(){ cout &lt;&lt; "A::~A() is called.\n" ; }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}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/>
              <a:t>class B : public A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    ~B(){ cout &lt;&lt; "B::~B() is called.\n" ; }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</a:t>
            </a:r>
            <a:r>
              <a:rPr lang="en-US" altLang="zh-CN" sz="1800" b="1">
                <a:solidFill>
                  <a:srgbClr val="0000FF"/>
                </a:solidFill>
              </a:rPr>
              <a:t>A *Ap = new B ;</a:t>
            </a:r>
            <a:r>
              <a:rPr lang="en-US" altLang="zh-CN" sz="1800"/>
              <a:t>	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B *Bp2 = new B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cout &lt;&lt; "delete first object:\n"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</a:t>
            </a:r>
            <a:r>
              <a:rPr lang="en-US" altLang="zh-CN" sz="1800" b="1" i="1">
                <a:solidFill>
                  <a:srgbClr val="0000FF"/>
                </a:solidFill>
              </a:rPr>
              <a:t>delete Ap;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cout &lt;&lt; "delete second object:\n"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delete Bp2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455863" y="487363"/>
            <a:ext cx="61547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zh-CN" altLang="en-US" sz="20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9-5 </a:t>
            </a:r>
            <a:r>
              <a:rPr lang="en-US" altLang="zh-CN" sz="2000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20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虚析构函数在删除动态派生类对象的调用情况</a:t>
            </a:r>
            <a:endParaRPr lang="zh-CN" altLang="en-US" sz="2000" b="1" i="1" dirty="0">
              <a:solidFill>
                <a:srgbClr val="006600"/>
              </a:solidFill>
            </a:endParaRPr>
          </a:p>
        </p:txBody>
      </p:sp>
      <p:sp>
        <p:nvSpPr>
          <p:cNvPr id="596999" name="Oval 7"/>
          <p:cNvSpPr>
            <a:spLocks noChangeArrowheads="1"/>
          </p:cNvSpPr>
          <p:nvPr/>
        </p:nvSpPr>
        <p:spPr bwMode="auto">
          <a:xfrm>
            <a:off x="4859338" y="4149725"/>
            <a:ext cx="2952750" cy="792163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9.3.3  </a:t>
            </a:r>
            <a:r>
              <a:rPr lang="zh-CN" altLang="en-US" dirty="0" smtClean="0">
                <a:latin typeface="宋体" pitchFamily="2" charset="-122"/>
              </a:rPr>
              <a:t>虚析构函数</a:t>
            </a:r>
            <a:endParaRPr lang="zh-CN" altLang="en-US" dirty="0" smtClean="0"/>
          </a:p>
        </p:txBody>
      </p:sp>
      <p:sp useBgFill="1">
        <p:nvSpPr>
          <p:cNvPr id="67591" name="Rectangle 11"/>
          <p:cNvSpPr>
            <a:spLocks noChangeArrowheads="1"/>
          </p:cNvSpPr>
          <p:nvPr/>
        </p:nvSpPr>
        <p:spPr bwMode="auto">
          <a:xfrm>
            <a:off x="1219200" y="2341563"/>
            <a:ext cx="4711700" cy="36671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>
                <a:solidFill>
                  <a:srgbClr val="0000FF"/>
                </a:solidFill>
              </a:rPr>
              <a:t>virtual</a:t>
            </a:r>
            <a:r>
              <a:rPr lang="en-US" altLang="zh-CN" sz="1800" b="1"/>
              <a:t>  ~A(){ cout &lt;&lt; "A::~A() is called.\n" ; }</a:t>
            </a:r>
          </a:p>
        </p:txBody>
      </p:sp>
      <p:sp>
        <p:nvSpPr>
          <p:cNvPr id="596998" name="AutoShape 6"/>
          <p:cNvSpPr>
            <a:spLocks/>
          </p:cNvSpPr>
          <p:nvPr/>
        </p:nvSpPr>
        <p:spPr bwMode="auto">
          <a:xfrm>
            <a:off x="4648200" y="2081213"/>
            <a:ext cx="3124200" cy="990600"/>
          </a:xfrm>
          <a:prstGeom prst="borderCallout2">
            <a:avLst>
              <a:gd name="adj1" fmla="val 11537"/>
              <a:gd name="adj2" fmla="val -2440"/>
              <a:gd name="adj3" fmla="val 11537"/>
              <a:gd name="adj4" fmla="val -20171"/>
              <a:gd name="adj5" fmla="val 309935"/>
              <a:gd name="adj6" fmla="val -7682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正确调用派生类构造函数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释放所有资源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9" grpId="0" animBg="1"/>
      <p:bldP spid="596998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4925" y="3757613"/>
            <a:ext cx="3675063" cy="219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Text Box 10"/>
          <p:cNvSpPr txBox="1">
            <a:spLocks noChangeArrowheads="1"/>
          </p:cNvSpPr>
          <p:nvPr/>
        </p:nvSpPr>
        <p:spPr bwMode="auto">
          <a:xfrm>
            <a:off x="744538" y="1052513"/>
            <a:ext cx="4741862" cy="552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800"/>
              <a:t>#include&lt;iostream&gt;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using namespace std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/>
              <a:t>class A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    ~A(){ cout &lt;&lt; "A::~A() is called.\n" ; }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}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/>
              <a:t>class B : public A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    ~B(){ cout &lt;&lt; "B::~B() is called.\n" ; }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}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int main()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{ A *Ap = new B ;	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B *Bp2 = new B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cout &lt;&lt; "delete first object:\n"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delete Ap;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cout &lt;&lt; "delete second object:\n" 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/>
              <a:t>    delete Bp2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</a:t>
            </a:r>
          </a:p>
        </p:txBody>
      </p:sp>
      <p:sp>
        <p:nvSpPr>
          <p:cNvPr id="598019" name="Rectangle 3"/>
          <p:cNvSpPr>
            <a:spLocks noChangeArrowheads="1"/>
          </p:cNvSpPr>
          <p:nvPr/>
        </p:nvSpPr>
        <p:spPr bwMode="auto">
          <a:xfrm>
            <a:off x="2455863" y="487363"/>
            <a:ext cx="61547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zh-CN" altLang="en-US" sz="20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9-5 </a:t>
            </a:r>
            <a:r>
              <a:rPr lang="en-US" altLang="zh-CN" sz="2000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20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虚析构函数在删除动态派生类对象的调用情况</a:t>
            </a:r>
            <a:endParaRPr lang="zh-CN" altLang="en-US" sz="2000" b="1" i="1" dirty="0">
              <a:solidFill>
                <a:srgbClr val="006600"/>
              </a:solidFill>
            </a:endParaRP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9.3.3  </a:t>
            </a:r>
            <a:r>
              <a:rPr lang="zh-CN" altLang="en-US" dirty="0" smtClean="0">
                <a:latin typeface="宋体" pitchFamily="2" charset="-122"/>
              </a:rPr>
              <a:t>虚析构函数</a:t>
            </a:r>
          </a:p>
        </p:txBody>
      </p:sp>
      <p:sp useBgFill="1">
        <p:nvSpPr>
          <p:cNvPr id="68614" name="Rectangle 11"/>
          <p:cNvSpPr>
            <a:spLocks noChangeArrowheads="1"/>
          </p:cNvSpPr>
          <p:nvPr/>
        </p:nvSpPr>
        <p:spPr bwMode="auto">
          <a:xfrm>
            <a:off x="1219200" y="2341563"/>
            <a:ext cx="4711700" cy="36671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>
                <a:solidFill>
                  <a:srgbClr val="0000FF"/>
                </a:solidFill>
              </a:rPr>
              <a:t>virtual</a:t>
            </a:r>
            <a:r>
              <a:rPr lang="en-US" altLang="zh-CN" sz="1800" b="1"/>
              <a:t>  ~A(){ cout &lt;&lt; "A::~A() is called.\n" ; }</a:t>
            </a:r>
          </a:p>
        </p:txBody>
      </p:sp>
      <p:sp>
        <p:nvSpPr>
          <p:cNvPr id="598022" name="Text Box 6"/>
          <p:cNvSpPr txBox="1">
            <a:spLocks noChangeArrowheads="1"/>
          </p:cNvSpPr>
          <p:nvPr/>
        </p:nvSpPr>
        <p:spPr bwMode="auto">
          <a:xfrm>
            <a:off x="3751263" y="1471613"/>
            <a:ext cx="5068887" cy="2838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定义了基类虚析构函数，基类指针指向的</a:t>
            </a: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   派生类动态对象也可以正确地用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delete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析构</a:t>
            </a: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设计类层次结构时，提供一个虚析构函数，</a:t>
            </a: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    能够使派生类对象在不同状态下正确调用</a:t>
            </a:r>
          </a:p>
          <a:p>
            <a:pPr algn="l">
              <a:lnSpc>
                <a:spcPct val="2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    析构函数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2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ChangeArrowheads="1"/>
          </p:cNvSpPr>
          <p:nvPr/>
        </p:nvSpPr>
        <p:spPr bwMode="auto">
          <a:xfrm>
            <a:off x="687388" y="60960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9.4  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纯虚函数和抽象类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990600" y="1700213"/>
            <a:ext cx="7829550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1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纯虚函数是一个在基类中说明的虚函数，在基类中没有定义，</a:t>
            </a:r>
          </a:p>
          <a:p>
            <a:pPr algn="l">
              <a:lnSpc>
                <a:spcPct val="210000"/>
              </a:lnSpc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要求任何派生类都定义自己的版本</a:t>
            </a:r>
          </a:p>
          <a:p>
            <a:pPr algn="l">
              <a:lnSpc>
                <a:spcPct val="21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纯虚函数为各派生类提供一个公共界面</a:t>
            </a:r>
          </a:p>
          <a:p>
            <a:pPr algn="l">
              <a:lnSpc>
                <a:spcPct val="21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纯虚函数说明形式：</a:t>
            </a:r>
          </a:p>
          <a:p>
            <a:pPr algn="l">
              <a:lnSpc>
                <a:spcPct val="210000"/>
              </a:lnSpc>
              <a:buFont typeface="Wingdings" pitchFamily="2" charset="2"/>
              <a:buNone/>
            </a:pPr>
            <a:r>
              <a:rPr lang="zh-CN" altLang="en-US" sz="2000" b="1">
                <a:solidFill>
                  <a:srgbClr val="0000FF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	 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virtual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b="1" i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zh-CN" sz="2000" b="1" i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函数名</a:t>
            </a:r>
            <a:r>
              <a:rPr lang="zh-CN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zh-CN" altLang="zh-CN" sz="2000" b="1" i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lang="zh-CN" altLang="zh-CN" sz="2000" b="1">
                <a:solidFill>
                  <a:srgbClr val="0000FF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= 0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algn="l"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一个具有纯虚函数的基类称为抽象类。 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9.4  </a:t>
            </a:r>
            <a:r>
              <a:rPr lang="zh-CN" altLang="en-US" dirty="0" smtClean="0">
                <a:latin typeface="宋体" pitchFamily="2" charset="-122"/>
              </a:rPr>
              <a:t>纯虚函数和抽象类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9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Text Box 2"/>
          <p:cNvSpPr txBox="1">
            <a:spLocks noChangeArrowheads="1"/>
          </p:cNvSpPr>
          <p:nvPr/>
        </p:nvSpPr>
        <p:spPr bwMode="auto">
          <a:xfrm>
            <a:off x="1828800" y="577850"/>
            <a:ext cx="6494463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>
                <a:sym typeface="Symbol" pitchFamily="18" charset="2"/>
              </a:rPr>
              <a:t>class  point { /*……*/ }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class  shape </a:t>
            </a:r>
            <a:r>
              <a:rPr lang="zh-CN" altLang="en-US" sz="1800" b="1">
                <a:solidFill>
                  <a:srgbClr val="0000FF"/>
                </a:solidFill>
              </a:rPr>
              <a:t>；</a:t>
            </a:r>
            <a:r>
              <a:rPr lang="zh-CN" altLang="en-US" sz="1800">
                <a:solidFill>
                  <a:schemeClr val="hlink"/>
                </a:solidFill>
              </a:rPr>
              <a:t>		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抽象类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point  center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……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point  where ( ) { return  center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void  move ( point p ) {center = p ; draw ( )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</a:rPr>
              <a:t>virtual  void  rotate ( int ) = 0 ;</a:t>
            </a:r>
            <a:r>
              <a:rPr lang="en-US" altLang="zh-CN" sz="1800">
                <a:solidFill>
                  <a:schemeClr val="hlink"/>
                </a:solidFill>
              </a:rPr>
              <a:t> 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纯虚函数</a:t>
            </a:r>
          </a:p>
          <a:p>
            <a:pPr algn="l">
              <a:lnSpc>
                <a:spcPct val="110000"/>
              </a:lnSpc>
            </a:pPr>
            <a:r>
              <a:rPr lang="zh-CN" altLang="en-US" sz="1800">
                <a:solidFill>
                  <a:schemeClr val="hlink"/>
                </a:solidFill>
              </a:rPr>
              <a:t>  </a:t>
            </a:r>
            <a:r>
              <a:rPr lang="en-US" altLang="zh-CN" sz="1800" b="1">
                <a:solidFill>
                  <a:srgbClr val="0000FF"/>
                </a:solidFill>
              </a:rPr>
              <a:t>virtual  void  draw ( ) = 0 ;	</a:t>
            </a:r>
            <a:r>
              <a:rPr lang="en-US" altLang="zh-CN" sz="1800">
                <a:solidFill>
                  <a:schemeClr val="hlink"/>
                </a:solidFill>
              </a:rPr>
              <a:t>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纯虚函数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…...</a:t>
            </a:r>
          </a:p>
        </p:txBody>
      </p:sp>
      <p:sp>
        <p:nvSpPr>
          <p:cNvPr id="600067" name="Rectangle 3"/>
          <p:cNvSpPr>
            <a:spLocks noChangeArrowheads="1"/>
          </p:cNvSpPr>
          <p:nvPr/>
        </p:nvSpPr>
        <p:spPr bwMode="auto">
          <a:xfrm>
            <a:off x="1828800" y="4006850"/>
            <a:ext cx="7064375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 i="1">
                <a:solidFill>
                  <a:srgbClr val="A50021"/>
                </a:solidFill>
              </a:rPr>
              <a:t>shape  x ;</a:t>
            </a:r>
            <a:r>
              <a:rPr lang="en-US" altLang="zh-CN" sz="1800" b="1">
                <a:solidFill>
                  <a:srgbClr val="A50021"/>
                </a:solidFill>
              </a:rPr>
              <a:t>	</a:t>
            </a:r>
            <a:r>
              <a:rPr lang="en-US" altLang="zh-CN" sz="1800"/>
              <a:t>		</a:t>
            </a:r>
            <a:r>
              <a:rPr lang="en-US" altLang="zh-CN" sz="1800" b="1" i="1">
                <a:solidFill>
                  <a:srgbClr val="006600"/>
                </a:solidFill>
              </a:rPr>
              <a:t>// error</a:t>
            </a:r>
            <a:r>
              <a:rPr lang="zh-CN" altLang="en-US" sz="1800" b="1" i="1">
                <a:solidFill>
                  <a:srgbClr val="006600"/>
                </a:solidFill>
              </a:rPr>
              <a:t>，抽象类不能建立对象</a:t>
            </a:r>
          </a:p>
          <a:p>
            <a:pPr algn="l">
              <a:lnSpc>
                <a:spcPct val="150000"/>
              </a:lnSpc>
            </a:pPr>
            <a:r>
              <a:rPr lang="en-US" altLang="zh-CN" sz="1800"/>
              <a:t>shape  *p ;		</a:t>
            </a:r>
            <a:r>
              <a:rPr lang="en-US" altLang="zh-CN" sz="1800" b="1" i="1">
                <a:solidFill>
                  <a:srgbClr val="006600"/>
                </a:solidFill>
              </a:rPr>
              <a:t>// ok</a:t>
            </a:r>
            <a:r>
              <a:rPr lang="zh-CN" altLang="en-US" sz="1800" b="1" i="1">
                <a:solidFill>
                  <a:srgbClr val="006600"/>
                </a:solidFill>
              </a:rPr>
              <a:t>，可以声明抽象类的指针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1" i="1">
                <a:solidFill>
                  <a:srgbClr val="A50021"/>
                </a:solidFill>
              </a:rPr>
              <a:t>shape  f ( ) ;</a:t>
            </a:r>
            <a:r>
              <a:rPr lang="en-US" altLang="zh-CN" sz="1800"/>
              <a:t>		</a:t>
            </a:r>
            <a:r>
              <a:rPr lang="en-US" altLang="zh-CN" sz="1800" b="1" i="1">
                <a:solidFill>
                  <a:srgbClr val="006600"/>
                </a:solidFill>
              </a:rPr>
              <a:t>// error, </a:t>
            </a:r>
            <a:r>
              <a:rPr lang="zh-CN" altLang="en-US" sz="1800" b="1" i="1">
                <a:solidFill>
                  <a:srgbClr val="006600"/>
                </a:solidFill>
              </a:rPr>
              <a:t>抽象类不能作为函数返回类型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1" i="1">
                <a:solidFill>
                  <a:srgbClr val="A50021"/>
                </a:solidFill>
              </a:rPr>
              <a:t>void  g ( shape ) ;</a:t>
            </a:r>
            <a:r>
              <a:rPr lang="en-US" altLang="zh-CN" sz="1800" b="1">
                <a:solidFill>
                  <a:srgbClr val="A50021"/>
                </a:solidFill>
              </a:rPr>
              <a:t>	</a:t>
            </a:r>
            <a:r>
              <a:rPr lang="en-US" altLang="zh-CN" sz="1800">
                <a:solidFill>
                  <a:srgbClr val="FF3300"/>
                </a:solidFill>
              </a:rPr>
              <a:t>	</a:t>
            </a:r>
            <a:r>
              <a:rPr lang="en-US" altLang="zh-CN" sz="1800" b="1" i="1">
                <a:solidFill>
                  <a:srgbClr val="006600"/>
                </a:solidFill>
              </a:rPr>
              <a:t>// error, </a:t>
            </a:r>
            <a:r>
              <a:rPr lang="zh-CN" altLang="en-US" sz="1800" b="1" i="1">
                <a:solidFill>
                  <a:srgbClr val="006600"/>
                </a:solidFill>
              </a:rPr>
              <a:t>抽象类不能作为传值参数类型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/>
              <a:t>shape  &amp; h ( shape &amp;) ;	</a:t>
            </a:r>
            <a:r>
              <a:rPr lang="en-US" altLang="zh-CN" sz="1800" b="1" i="1">
                <a:solidFill>
                  <a:srgbClr val="006600"/>
                </a:solidFill>
              </a:rPr>
              <a:t>// ok</a:t>
            </a:r>
            <a:r>
              <a:rPr lang="zh-CN" altLang="en-US" sz="1800" b="1" i="1">
                <a:solidFill>
                  <a:srgbClr val="006600"/>
                </a:solidFill>
              </a:rPr>
              <a:t>，可以声明抽象类的引用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574675" y="57785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i="1">
                <a:solidFill>
                  <a:srgbClr val="008000"/>
                </a:solidFill>
                <a:sym typeface="Symbol" pitchFamily="18" charset="2"/>
              </a:rPr>
              <a:t>例如：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44450"/>
            <a:ext cx="1981200" cy="2286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9.4  </a:t>
            </a:r>
            <a:r>
              <a:rPr lang="zh-CN" altLang="en-US" dirty="0" smtClean="0">
                <a:latin typeface="宋体" pitchFamily="2" charset="-122"/>
              </a:rPr>
              <a:t>纯虚函数和抽象类</a:t>
            </a:r>
            <a:endParaRPr lang="zh-CN" altLang="en-US" dirty="0" smtClean="0"/>
          </a:p>
        </p:txBody>
      </p:sp>
      <p:sp>
        <p:nvSpPr>
          <p:cNvPr id="600073" name="AutoShape 9"/>
          <p:cNvSpPr>
            <a:spLocks noChangeArrowheads="1"/>
          </p:cNvSpPr>
          <p:nvPr/>
        </p:nvSpPr>
        <p:spPr bwMode="auto">
          <a:xfrm>
            <a:off x="3851275" y="2636838"/>
            <a:ext cx="3959225" cy="1582737"/>
          </a:xfrm>
          <a:prstGeom prst="wedgeEllipseCallout">
            <a:avLst>
              <a:gd name="adj1" fmla="val -46792"/>
              <a:gd name="adj2" fmla="val 83398"/>
            </a:avLst>
          </a:prstGeom>
          <a:gradFill rotWithShape="1">
            <a:gsLst>
              <a:gs pos="0">
                <a:srgbClr val="FFFFFF"/>
              </a:gs>
              <a:gs pos="100000">
                <a:srgbClr val="FFCCCC"/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不能建立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抽象类型存储空间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60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0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0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0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6" grpId="0" autoUpdateAnimBg="0"/>
      <p:bldP spid="600067" grpId="0" build="p" autoUpdateAnimBg="0"/>
      <p:bldP spid="600068" grpId="0" autoUpdateAnimBg="0"/>
      <p:bldP spid="60007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828800" y="577850"/>
            <a:ext cx="6494463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>
                <a:sym typeface="Symbol" pitchFamily="18" charset="2"/>
              </a:rPr>
              <a:t>class  point { /*……*/ }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>
                <a:solidFill>
                  <a:srgbClr val="A50021"/>
                </a:solidFill>
              </a:rPr>
              <a:t>class  shape </a:t>
            </a:r>
            <a:r>
              <a:rPr lang="zh-CN" altLang="en-US" sz="1800" b="1">
                <a:solidFill>
                  <a:srgbClr val="A50021"/>
                </a:solidFill>
              </a:rPr>
              <a:t>；</a:t>
            </a:r>
            <a:r>
              <a:rPr lang="zh-CN" altLang="en-US" sz="1800">
                <a:solidFill>
                  <a:schemeClr val="hlink"/>
                </a:solidFill>
              </a:rPr>
              <a:t>		 </a:t>
            </a:r>
            <a:r>
              <a:rPr lang="en-US" altLang="zh-CN" sz="1800" i="1">
                <a:solidFill>
                  <a:srgbClr val="0000FF"/>
                </a:solidFill>
              </a:rPr>
              <a:t>// </a:t>
            </a:r>
            <a:r>
              <a:rPr lang="zh-CN" altLang="en-US" sz="1800" i="1">
                <a:solidFill>
                  <a:srgbClr val="0000FF"/>
                </a:solidFill>
              </a:rPr>
              <a:t>抽象类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{ point  center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……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point  where ( ) { return  center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void  move ( point p ) { center = p ; draw ( )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00FF"/>
                </a:solidFill>
              </a:rPr>
              <a:t>virtual  void  rotate ( int ) = 0 ;</a:t>
            </a:r>
            <a:r>
              <a:rPr lang="en-US" altLang="zh-CN" sz="1800">
                <a:solidFill>
                  <a:schemeClr val="hlink"/>
                </a:solidFill>
              </a:rPr>
              <a:t> 		</a:t>
            </a:r>
            <a:r>
              <a:rPr lang="en-US" altLang="zh-CN" sz="1800" i="1">
                <a:solidFill>
                  <a:srgbClr val="0000FF"/>
                </a:solidFill>
              </a:rPr>
              <a:t>// </a:t>
            </a:r>
            <a:r>
              <a:rPr lang="zh-CN" altLang="en-US" sz="1800" i="1">
                <a:solidFill>
                  <a:srgbClr val="0000FF"/>
                </a:solidFill>
              </a:rPr>
              <a:t>纯虚函数</a:t>
            </a:r>
          </a:p>
          <a:p>
            <a:pPr algn="l">
              <a:lnSpc>
                <a:spcPct val="110000"/>
              </a:lnSpc>
            </a:pPr>
            <a:r>
              <a:rPr lang="zh-CN" altLang="en-US" sz="1800">
                <a:solidFill>
                  <a:schemeClr val="hlink"/>
                </a:solidFill>
              </a:rPr>
              <a:t>  </a:t>
            </a:r>
            <a:r>
              <a:rPr lang="en-US" altLang="zh-CN" sz="1800" b="1">
                <a:solidFill>
                  <a:srgbClr val="0000FF"/>
                </a:solidFill>
              </a:rPr>
              <a:t>virtual  void  draw ( ) = 0 ;	</a:t>
            </a:r>
            <a:r>
              <a:rPr lang="en-US" altLang="zh-CN" sz="1800">
                <a:solidFill>
                  <a:schemeClr val="hlink"/>
                </a:solidFill>
              </a:rPr>
              <a:t>		</a:t>
            </a:r>
            <a:r>
              <a:rPr lang="en-US" altLang="zh-CN" sz="1800" i="1">
                <a:solidFill>
                  <a:srgbClr val="0000FF"/>
                </a:solidFill>
              </a:rPr>
              <a:t>// </a:t>
            </a:r>
            <a:r>
              <a:rPr lang="zh-CN" altLang="en-US" sz="1800" i="1">
                <a:solidFill>
                  <a:srgbClr val="0000FF"/>
                </a:solidFill>
              </a:rPr>
              <a:t>纯虚函数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</a:pPr>
            <a:r>
              <a:rPr lang="en-US" altLang="zh-CN" sz="1800"/>
              <a:t>      …...</a:t>
            </a:r>
          </a:p>
        </p:txBody>
      </p:sp>
      <p:sp>
        <p:nvSpPr>
          <p:cNvPr id="601091" name="Rectangle 3"/>
          <p:cNvSpPr>
            <a:spLocks noChangeArrowheads="1"/>
          </p:cNvSpPr>
          <p:nvPr/>
        </p:nvSpPr>
        <p:spPr bwMode="auto">
          <a:xfrm>
            <a:off x="1828800" y="4070350"/>
            <a:ext cx="45720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/>
              <a:t>class  ab_circle :</a:t>
            </a:r>
            <a:r>
              <a:rPr lang="en-US" altLang="zh-CN" sz="1800" b="1">
                <a:solidFill>
                  <a:srgbClr val="00CC00"/>
                </a:solidFill>
              </a:rPr>
              <a:t> </a:t>
            </a:r>
            <a:r>
              <a:rPr lang="en-US" altLang="zh-CN" sz="1800" b="1">
                <a:solidFill>
                  <a:srgbClr val="A50021"/>
                </a:solidFill>
              </a:rPr>
              <a:t>public  shape</a:t>
            </a:r>
          </a:p>
          <a:p>
            <a:pPr algn="l">
              <a:lnSpc>
                <a:spcPct val="150000"/>
              </a:lnSpc>
            </a:pPr>
            <a:r>
              <a:rPr lang="en-US" altLang="zh-CN" sz="1800"/>
              <a:t>{       int  radius ;</a:t>
            </a:r>
          </a:p>
          <a:p>
            <a:pPr algn="l">
              <a:lnSpc>
                <a:spcPct val="150000"/>
              </a:lnSpc>
            </a:pPr>
            <a:r>
              <a:rPr lang="en-US" altLang="zh-CN" sz="1800"/>
              <a:t>    public :   void  rotate ( int ) { } ;</a:t>
            </a:r>
          </a:p>
          <a:p>
            <a:pPr algn="l">
              <a:lnSpc>
                <a:spcPct val="150000"/>
              </a:lnSpc>
            </a:pPr>
            <a:r>
              <a:rPr lang="en-US" altLang="zh-CN" sz="1800"/>
              <a:t>} ;  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574675" y="57785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i="1">
                <a:solidFill>
                  <a:srgbClr val="008000"/>
                </a:solidFill>
                <a:sym typeface="Symbol" pitchFamily="18" charset="2"/>
              </a:rPr>
              <a:t>例如：</a:t>
            </a:r>
          </a:p>
        </p:txBody>
      </p:sp>
      <p:sp>
        <p:nvSpPr>
          <p:cNvPr id="601093" name="AutoShape 5"/>
          <p:cNvSpPr>
            <a:spLocks/>
          </p:cNvSpPr>
          <p:nvPr/>
        </p:nvSpPr>
        <p:spPr bwMode="auto">
          <a:xfrm>
            <a:off x="4495800" y="2025650"/>
            <a:ext cx="4495800" cy="1447800"/>
          </a:xfrm>
          <a:prstGeom prst="borderCallout2">
            <a:avLst>
              <a:gd name="adj1" fmla="val 7894"/>
              <a:gd name="adj2" fmla="val -1694"/>
              <a:gd name="adj3" fmla="val 7894"/>
              <a:gd name="adj4" fmla="val -6639"/>
              <a:gd name="adj5" fmla="val 144190"/>
              <a:gd name="adj6" fmla="val -2249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1800" b="1"/>
              <a:t> ab_circle </a:t>
            </a:r>
            <a:r>
              <a:rPr lang="zh-CN" altLang="en-US" sz="1800" b="1"/>
              <a:t>类仍为抽象类</a:t>
            </a:r>
          </a:p>
          <a:p>
            <a:pPr>
              <a:lnSpc>
                <a:spcPct val="140000"/>
              </a:lnSpc>
            </a:pPr>
            <a:r>
              <a:rPr lang="en-US" altLang="zh-CN" sz="1800" b="1"/>
              <a:t>ab_circle :: draw ( ) </a:t>
            </a:r>
            <a:r>
              <a:rPr lang="zh-CN" altLang="en-US" sz="1800" b="1"/>
              <a:t>、</a:t>
            </a:r>
            <a:r>
              <a:rPr lang="en-US" altLang="zh-CN" sz="1800" b="1"/>
              <a:t>ab_circle :: rotate ( ) </a:t>
            </a:r>
          </a:p>
          <a:p>
            <a:pPr>
              <a:lnSpc>
                <a:spcPct val="140000"/>
              </a:lnSpc>
            </a:pPr>
            <a:r>
              <a:rPr lang="zh-CN" altLang="en-US" sz="1800" b="1"/>
              <a:t>也是纯虚函数</a:t>
            </a:r>
          </a:p>
        </p:txBody>
      </p:sp>
      <p:sp>
        <p:nvSpPr>
          <p:cNvPr id="71686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44450"/>
            <a:ext cx="1981200" cy="2286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9.4  </a:t>
            </a:r>
            <a:r>
              <a:rPr lang="zh-CN" altLang="en-US" dirty="0" smtClean="0">
                <a:latin typeface="宋体" pitchFamily="2" charset="-122"/>
              </a:rPr>
              <a:t>纯虚函数和抽象类</a:t>
            </a:r>
            <a:endParaRPr lang="zh-CN" altLang="en-US" dirty="0" smtClean="0"/>
          </a:p>
        </p:txBody>
      </p:sp>
      <p:sp>
        <p:nvSpPr>
          <p:cNvPr id="601094" name="AutoShape 6"/>
          <p:cNvSpPr>
            <a:spLocks noChangeArrowheads="1"/>
          </p:cNvSpPr>
          <p:nvPr/>
        </p:nvSpPr>
        <p:spPr bwMode="auto">
          <a:xfrm flipH="1">
            <a:off x="4572000" y="1219200"/>
            <a:ext cx="3962400" cy="4921250"/>
          </a:xfrm>
          <a:prstGeom prst="verticalScroll">
            <a:avLst>
              <a:gd name="adj" fmla="val 4301"/>
            </a:avLst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40161" dir="20493903" algn="ctr" rotWithShape="0">
              <a:srgbClr val="808080"/>
            </a:outerShdw>
          </a:effectLst>
        </p:spPr>
        <p:txBody>
          <a:bodyPr wrap="none" anchor="ctr"/>
          <a:lstStyle/>
          <a:p>
            <a:pPr algn="l">
              <a:lnSpc>
                <a:spcPct val="14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要使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ab_circle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成为非抽象类，</a:t>
            </a:r>
          </a:p>
          <a:p>
            <a:pPr algn="l">
              <a:lnSpc>
                <a:spcPct val="140000"/>
              </a:lnSpc>
              <a:defRPr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 必须作以下说明：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en-US" sz="1800" b="1"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class  ab_circle : public  shape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{    int  radius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   public :  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void  rotate ( int 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void  draw ( ) 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} ;  </a:t>
            </a:r>
          </a:p>
          <a:p>
            <a:pPr algn="l">
              <a:lnSpc>
                <a:spcPct val="14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并提供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ab_circle :: draw ( )</a:t>
            </a:r>
            <a:endParaRPr lang="en-US" altLang="en-US" sz="1800" b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4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和         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ab_circle :: rotate ( int  )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algn="l">
              <a:lnSpc>
                <a:spcPct val="140000"/>
              </a:lnSpc>
              <a:defRPr/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01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1" grpId="0" autoUpdateAnimBg="0"/>
      <p:bldP spid="601093" grpId="0" animBg="1" autoUpdateAnimBg="0"/>
      <p:bldP spid="601094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Text Box 2"/>
          <p:cNvSpPr txBox="1">
            <a:spLocks noChangeArrowheads="1"/>
          </p:cNvSpPr>
          <p:nvPr/>
        </p:nvSpPr>
        <p:spPr bwMode="auto">
          <a:xfrm>
            <a:off x="495300" y="228600"/>
            <a:ext cx="8305800" cy="639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//figure.h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protected : double x,y;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public:    void set_dim(double i, double j=0) { x = i ;  y = j 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          virtual void show_area() = 0 ;</a:t>
            </a:r>
            <a:endParaRPr lang="en-US" altLang="zh-CN" sz="1600" i="1">
              <a:solidFill>
                <a:srgbClr val="0000FF"/>
              </a:solidFill>
              <a:sym typeface="Symbol" pitchFamily="18" charset="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triangle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 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{ cout&lt;&lt;"Triangle with high "&lt;&lt;x&lt;&lt;" and base "&lt;&lt;y &lt;&lt;" has an area of "&lt;&lt;x*0.5*y&lt;&lt;"\n";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square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  { cout&lt;&lt;"Square with dimension "&lt;&lt;x&lt;&lt;"*"&lt;&lt;y &lt;&lt;" has an area of "&lt;&lt;x*y&lt;&lt;"\n";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circle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{ cout&lt;&lt;"Circle with radius "&lt;&lt;x;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cout&lt;&lt;" has an area of "&lt;&lt;3.14*x*x&lt;&lt;"\n";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</p:txBody>
      </p:sp>
      <p:sp useBgFill="1">
        <p:nvSpPr>
          <p:cNvPr id="602115" name="Rectangle 3"/>
          <p:cNvSpPr>
            <a:spLocks noChangeArrowheads="1"/>
          </p:cNvSpPr>
          <p:nvPr/>
        </p:nvSpPr>
        <p:spPr bwMode="auto">
          <a:xfrm>
            <a:off x="1371600" y="1447800"/>
            <a:ext cx="4883150" cy="28416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virtual void show_area() = 0 ;</a:t>
            </a:r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纯虚函数</a:t>
            </a:r>
          </a:p>
        </p:txBody>
      </p:sp>
      <p:sp>
        <p:nvSpPr>
          <p:cNvPr id="602116" name="Rectangle 4"/>
          <p:cNvSpPr>
            <a:spLocks noChangeArrowheads="1"/>
          </p:cNvSpPr>
          <p:nvPr/>
        </p:nvSpPr>
        <p:spPr bwMode="auto">
          <a:xfrm>
            <a:off x="6019800" y="5334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9-6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简单图形类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sp useBgFill="1">
        <p:nvSpPr>
          <p:cNvPr id="602117" name="Rectangle 5"/>
          <p:cNvSpPr>
            <a:spLocks noChangeArrowheads="1"/>
          </p:cNvSpPr>
          <p:nvPr/>
        </p:nvSpPr>
        <p:spPr bwMode="auto">
          <a:xfrm>
            <a:off x="762000" y="2563813"/>
            <a:ext cx="7848600" cy="782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{ cout&lt;&lt;"Triangle with high "&lt;&lt;x&lt;&lt;" and base "&lt;&lt;y &lt;&lt;" has an area of "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       &lt;&lt;x*0.5*y&lt;&lt;"\n"; }</a:t>
            </a:r>
          </a:p>
        </p:txBody>
      </p:sp>
      <p:sp useBgFill="1">
        <p:nvSpPr>
          <p:cNvPr id="602118" name="Rectangle 6"/>
          <p:cNvSpPr>
            <a:spLocks noChangeArrowheads="1"/>
          </p:cNvSpPr>
          <p:nvPr/>
        </p:nvSpPr>
        <p:spPr bwMode="auto">
          <a:xfrm>
            <a:off x="838200" y="3886200"/>
            <a:ext cx="7620000" cy="749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{ cout&lt;&lt;"Square with dimension "&lt;&lt;x&lt;&lt;"*"&lt;&lt;y &lt;&lt;" has an area of "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          &lt;&lt;x*y&lt;&lt;"\n"; }</a:t>
            </a:r>
          </a:p>
        </p:txBody>
      </p:sp>
      <p:sp useBgFill="1">
        <p:nvSpPr>
          <p:cNvPr id="602119" name="Rectangle 7"/>
          <p:cNvSpPr>
            <a:spLocks noChangeArrowheads="1"/>
          </p:cNvSpPr>
          <p:nvPr/>
        </p:nvSpPr>
        <p:spPr bwMode="auto">
          <a:xfrm>
            <a:off x="762000" y="5257800"/>
            <a:ext cx="5105400" cy="10826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{ cout&lt;&lt;"Circle with radius "&lt;&lt;x;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cout&lt;&lt;" has an area of "&lt;&lt;3.14*x*x&lt;&lt;"\n";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}</a:t>
            </a:r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9.4  </a:t>
            </a:r>
            <a:r>
              <a:rPr lang="zh-CN" altLang="en-US" dirty="0" smtClean="0">
                <a:latin typeface="宋体" pitchFamily="2" charset="-122"/>
              </a:rPr>
              <a:t>纯虚函数和抽象类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60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0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0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utoUpdateAnimBg="0"/>
      <p:bldP spid="602115" grpId="0" animBg="1" autoUpdateAnimBg="0"/>
      <p:bldP spid="602116" grpId="0" autoUpdateAnimBg="0"/>
      <p:bldP spid="602117" grpId="0" animBg="1" autoUpdateAnimBg="0"/>
      <p:bldP spid="602118" grpId="0" animBg="1" autoUpdateAnimBg="0"/>
      <p:bldP spid="602119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495300" y="228600"/>
            <a:ext cx="8305800" cy="639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//figure.h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protected : double x,y;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public:    void set_dim(double i, double j=0) { x = i ;  y = j 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          virtual void show_area() = 0 ;</a:t>
            </a:r>
            <a:endParaRPr lang="en-US" altLang="zh-CN" sz="1600" i="1">
              <a:solidFill>
                <a:srgbClr val="0000FF"/>
              </a:solidFill>
              <a:sym typeface="Symbol" pitchFamily="18" charset="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triangle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 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{ cout&lt;&lt;"Triangle with high "&lt;&lt;x&lt;&lt;" and base "&lt;&lt;y &lt;&lt;" has an area of "&lt;&lt;x*0.5*y&lt;&lt;"\n";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square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  { cout&lt;&lt;"Square with dimension "&lt;&lt;x&lt;&lt;"*"&lt;&lt;y &lt;&lt;" has an area of "&lt;&lt;x*y&lt;&lt;"\n";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circle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{ cout&lt;&lt;"Circle with radius "&lt;&lt;x;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cout&lt;&lt;" has an area of "&lt;&lt;3.14*x*x&lt;&lt;"\n";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</p:txBody>
      </p:sp>
      <p:sp useBgFill="1">
        <p:nvSpPr>
          <p:cNvPr id="73731" name="Rectangle 3"/>
          <p:cNvSpPr>
            <a:spLocks noChangeArrowheads="1"/>
          </p:cNvSpPr>
          <p:nvPr/>
        </p:nvSpPr>
        <p:spPr bwMode="auto">
          <a:xfrm>
            <a:off x="1371600" y="1447800"/>
            <a:ext cx="4883150" cy="28416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virtual void show_area() = 0 ;</a:t>
            </a:r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纯虚函数</a:t>
            </a:r>
          </a:p>
        </p:txBody>
      </p:sp>
      <p:sp useBgFill="1">
        <p:nvSpPr>
          <p:cNvPr id="603141" name="Rectangle 5"/>
          <p:cNvSpPr>
            <a:spLocks noChangeArrowheads="1"/>
          </p:cNvSpPr>
          <p:nvPr/>
        </p:nvSpPr>
        <p:spPr bwMode="auto">
          <a:xfrm>
            <a:off x="762000" y="2563813"/>
            <a:ext cx="7848600" cy="782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{ cout&lt;&lt;"Triangle with high "&lt;&lt;x&lt;&lt;" and base "&lt;&lt;y &lt;&lt;" has an area of "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       &lt;&lt;x*0.5*y&lt;&lt;"\n"; }</a:t>
            </a:r>
          </a:p>
        </p:txBody>
      </p:sp>
      <p:sp useBgFill="1">
        <p:nvSpPr>
          <p:cNvPr id="603142" name="Rectangle 6"/>
          <p:cNvSpPr>
            <a:spLocks noChangeArrowheads="1"/>
          </p:cNvSpPr>
          <p:nvPr/>
        </p:nvSpPr>
        <p:spPr bwMode="auto">
          <a:xfrm>
            <a:off x="838200" y="3886200"/>
            <a:ext cx="7620000" cy="749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{ cout&lt;&lt;"Square with dimension "&lt;&lt;x&lt;&lt;"*"&lt;&lt;y &lt;&lt;" has an area of "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          &lt;&lt;x*y&lt;&lt;"\n"; }</a:t>
            </a:r>
          </a:p>
        </p:txBody>
      </p:sp>
      <p:sp useBgFill="1">
        <p:nvSpPr>
          <p:cNvPr id="603143" name="Rectangle 7"/>
          <p:cNvSpPr>
            <a:spLocks noChangeArrowheads="1"/>
          </p:cNvSpPr>
          <p:nvPr/>
        </p:nvSpPr>
        <p:spPr bwMode="auto">
          <a:xfrm>
            <a:off x="762000" y="5257800"/>
            <a:ext cx="5105400" cy="10826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{ cout&lt;&lt;"Circle with radius "&lt;&lt;x;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cout&lt;&lt;" has an area of "&lt;&lt;3.14*x*x&lt;&lt;"\n";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}</a:t>
            </a:r>
          </a:p>
        </p:txBody>
      </p:sp>
      <p:sp>
        <p:nvSpPr>
          <p:cNvPr id="73735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9.4  </a:t>
            </a:r>
            <a:r>
              <a:rPr lang="zh-CN" altLang="en-US" dirty="0" smtClean="0">
                <a:latin typeface="宋体" pitchFamily="2" charset="-122"/>
              </a:rPr>
              <a:t>纯虚函数和抽象类</a:t>
            </a:r>
            <a:endParaRPr lang="zh-CN" altLang="en-US" dirty="0" smtClean="0"/>
          </a:p>
        </p:txBody>
      </p:sp>
      <p:sp>
        <p:nvSpPr>
          <p:cNvPr id="73736" name="Rectangle 13"/>
          <p:cNvSpPr>
            <a:spLocks noChangeArrowheads="1"/>
          </p:cNvSpPr>
          <p:nvPr/>
        </p:nvSpPr>
        <p:spPr bwMode="auto">
          <a:xfrm>
            <a:off x="6019800" y="5334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9-6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简单图形类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03144" name="Rectangle 8"/>
          <p:cNvSpPr>
            <a:spLocks noChangeArrowheads="1"/>
          </p:cNvSpPr>
          <p:nvPr/>
        </p:nvSpPr>
        <p:spPr bwMode="auto">
          <a:xfrm>
            <a:off x="5029200" y="911225"/>
            <a:ext cx="3657600" cy="42465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7A8E99"/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dirty="0">
                <a:sym typeface="Symbol" pitchFamily="18" charset="2"/>
              </a:rPr>
              <a:t>#include&lt;</a:t>
            </a:r>
            <a:r>
              <a:rPr lang="en-US" altLang="zh-CN" sz="1800" dirty="0" err="1">
                <a:sym typeface="Symbol" pitchFamily="18" charset="2"/>
              </a:rPr>
              <a:t>iostream</a:t>
            </a:r>
            <a:r>
              <a:rPr lang="en-US" altLang="zh-CN" sz="1800" dirty="0">
                <a:sym typeface="Symbol" pitchFamily="18" charset="2"/>
              </a:rPr>
              <a:t>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dirty="0">
                <a:sym typeface="Symbol" pitchFamily="18" charset="2"/>
              </a:rPr>
              <a:t>using namespace </a:t>
            </a:r>
            <a:r>
              <a:rPr lang="en-US" altLang="zh-CN" sz="1800" dirty="0" err="1">
                <a:sym typeface="Symbol" pitchFamily="18" charset="2"/>
              </a:rPr>
              <a:t>std</a:t>
            </a:r>
            <a:r>
              <a:rPr lang="en-US" altLang="zh-CN" sz="1800" dirty="0">
                <a:sym typeface="Symbol" pitchFamily="18" charset="2"/>
              </a:rPr>
              <a:t>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dirty="0">
                <a:sym typeface="Symbol" pitchFamily="18" charset="2"/>
              </a:rPr>
              <a:t>#</a:t>
            </a:r>
            <a:r>
              <a:rPr lang="en-US" altLang="zh-CN" sz="1800" dirty="0" err="1">
                <a:sym typeface="Symbol" pitchFamily="18" charset="2"/>
              </a:rPr>
              <a:t>include"figure.h</a:t>
            </a:r>
            <a:r>
              <a:rPr lang="en-US" altLang="zh-CN" sz="1800" dirty="0">
                <a:sym typeface="Symbol" pitchFamily="18" charset="2"/>
              </a:rPr>
              <a:t>"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dirty="0" err="1">
                <a:sym typeface="Symbol" pitchFamily="18" charset="2"/>
              </a:rPr>
              <a:t>int</a:t>
            </a:r>
            <a:r>
              <a:rPr lang="en-US" altLang="zh-CN" sz="1800" dirty="0">
                <a:sym typeface="Symbol" pitchFamily="18" charset="2"/>
              </a:rPr>
              <a:t> main()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dirty="0">
                <a:sym typeface="Symbol" pitchFamily="18" charset="2"/>
              </a:rPr>
              <a:t> { triangle t ;	</a:t>
            </a:r>
            <a:r>
              <a:rPr lang="en-US" altLang="zh-CN" sz="1800" b="1" i="1" dirty="0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800" b="1" i="1" dirty="0">
                <a:solidFill>
                  <a:srgbClr val="008000"/>
                </a:solidFill>
                <a:sym typeface="Symbol" pitchFamily="18" charset="2"/>
              </a:rPr>
              <a:t>派生类对象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dirty="0">
                <a:sym typeface="Symbol" pitchFamily="18" charset="2"/>
              </a:rPr>
              <a:t>    </a:t>
            </a:r>
            <a:r>
              <a:rPr lang="en-US" altLang="zh-CN" sz="1800" dirty="0">
                <a:sym typeface="Symbol" pitchFamily="18" charset="2"/>
              </a:rPr>
              <a:t>square s ;    circle c;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dirty="0">
                <a:sym typeface="Symbol" pitchFamily="18" charset="2"/>
              </a:rPr>
              <a:t>    </a:t>
            </a:r>
            <a:r>
              <a:rPr lang="en-US" altLang="zh-CN" sz="1800" dirty="0" err="1" smtClean="0">
                <a:sym typeface="Symbol" pitchFamily="18" charset="2"/>
              </a:rPr>
              <a:t>t.set_dim</a:t>
            </a:r>
            <a:r>
              <a:rPr lang="en-US" altLang="zh-CN" sz="1800" dirty="0" smtClean="0">
                <a:sym typeface="Symbol" pitchFamily="18" charset="2"/>
              </a:rPr>
              <a:t>(9.0,5.0</a:t>
            </a:r>
            <a:r>
              <a:rPr lang="en-US" altLang="zh-CN" sz="1800" dirty="0">
                <a:sym typeface="Symbol" pitchFamily="18" charset="2"/>
              </a:rPr>
              <a:t>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dirty="0">
                <a:sym typeface="Symbol" pitchFamily="18" charset="2"/>
              </a:rPr>
              <a:t>    </a:t>
            </a:r>
            <a:r>
              <a:rPr lang="en-US" altLang="zh-CN" sz="1800" dirty="0" err="1">
                <a:sym typeface="Symbol" pitchFamily="18" charset="2"/>
              </a:rPr>
              <a:t>t.show_area</a:t>
            </a:r>
            <a:r>
              <a:rPr lang="en-US" altLang="zh-CN" sz="1800" dirty="0">
                <a:sym typeface="Symbol" pitchFamily="18" charset="2"/>
              </a:rPr>
              <a:t>();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dirty="0">
                <a:sym typeface="Symbol" pitchFamily="18" charset="2"/>
              </a:rPr>
              <a:t>    </a:t>
            </a:r>
            <a:r>
              <a:rPr lang="en-US" altLang="zh-CN" sz="1800" dirty="0" err="1" smtClean="0">
                <a:sym typeface="Symbol" pitchFamily="18" charset="2"/>
              </a:rPr>
              <a:t>s.set_dim</a:t>
            </a:r>
            <a:r>
              <a:rPr lang="en-US" altLang="zh-CN" sz="1800" dirty="0" smtClean="0">
                <a:sym typeface="Symbol" pitchFamily="18" charset="2"/>
              </a:rPr>
              <a:t>(9.0,5.0</a:t>
            </a:r>
            <a:r>
              <a:rPr lang="en-US" altLang="zh-CN" sz="1800" dirty="0">
                <a:sym typeface="Symbol" pitchFamily="18" charset="2"/>
              </a:rPr>
              <a:t>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dirty="0">
                <a:sym typeface="Symbol" pitchFamily="18" charset="2"/>
              </a:rPr>
              <a:t>    </a:t>
            </a:r>
            <a:r>
              <a:rPr lang="en-US" altLang="zh-CN" sz="1800" dirty="0" err="1">
                <a:sym typeface="Symbol" pitchFamily="18" charset="2"/>
              </a:rPr>
              <a:t>s.show_area</a:t>
            </a:r>
            <a:r>
              <a:rPr lang="en-US" altLang="zh-CN" sz="1800" dirty="0">
                <a:sym typeface="Symbol" pitchFamily="18" charset="2"/>
              </a:rPr>
              <a:t>()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dirty="0">
                <a:sym typeface="Symbol" pitchFamily="18" charset="2"/>
              </a:rPr>
              <a:t>    </a:t>
            </a:r>
            <a:r>
              <a:rPr lang="en-US" altLang="zh-CN" sz="1800" dirty="0" err="1" smtClean="0">
                <a:sym typeface="Symbol" pitchFamily="18" charset="2"/>
              </a:rPr>
              <a:t>c.set_dim</a:t>
            </a:r>
            <a:r>
              <a:rPr lang="en-US" altLang="zh-CN" sz="1800" dirty="0" smtClean="0">
                <a:sym typeface="Symbol" pitchFamily="18" charset="2"/>
              </a:rPr>
              <a:t>(9.0</a:t>
            </a:r>
            <a:r>
              <a:rPr lang="en-US" altLang="zh-CN" sz="1800" dirty="0">
                <a:sym typeface="Symbol" pitchFamily="18" charset="2"/>
              </a:rPr>
              <a:t>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dirty="0">
                <a:sym typeface="Symbol" pitchFamily="18" charset="2"/>
              </a:rPr>
              <a:t>    </a:t>
            </a:r>
            <a:r>
              <a:rPr lang="en-US" altLang="zh-CN" sz="1800" dirty="0" err="1">
                <a:sym typeface="Symbol" pitchFamily="18" charset="2"/>
              </a:rPr>
              <a:t>c.show_area</a:t>
            </a:r>
            <a:r>
              <a:rPr lang="en-US" altLang="zh-CN" sz="1800" dirty="0">
                <a:sym typeface="Symbol" pitchFamily="18" charset="2"/>
              </a:rPr>
              <a:t>()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dirty="0">
                <a:sym typeface="Symbol" pitchFamily="18" charset="2"/>
              </a:rPr>
              <a:t> }</a:t>
            </a:r>
          </a:p>
        </p:txBody>
      </p:sp>
      <p:pic>
        <p:nvPicPr>
          <p:cNvPr id="603151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6325" y="5157788"/>
            <a:ext cx="6402388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4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3"/>
          <p:cNvSpPr>
            <a:spLocks noChangeArrowheads="1"/>
          </p:cNvSpPr>
          <p:nvPr/>
        </p:nvSpPr>
        <p:spPr bwMode="auto">
          <a:xfrm>
            <a:off x="6019800" y="5334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9-6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简单图形类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9.4  </a:t>
            </a:r>
            <a:r>
              <a:rPr lang="zh-CN" altLang="en-US" dirty="0" smtClean="0">
                <a:latin typeface="宋体" pitchFamily="2" charset="-122"/>
              </a:rPr>
              <a:t>纯虚函数和抽象类</a:t>
            </a:r>
            <a:endParaRPr lang="zh-CN" altLang="en-US" dirty="0" smtClean="0"/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495300" y="228600"/>
            <a:ext cx="8305800" cy="639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//figure.h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protected : double x,y;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public:    void set_dim(double i, double j=0) { x = i ;  y = j 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          virtual void show_area() = 0 ;</a:t>
            </a:r>
            <a:endParaRPr lang="en-US" altLang="zh-CN" sz="1600" i="1">
              <a:solidFill>
                <a:srgbClr val="0000FF"/>
              </a:solidFill>
              <a:sym typeface="Symbol" pitchFamily="18" charset="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triangle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 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{ cout&lt;&lt;"Triangle with high "&lt;&lt;x&lt;&lt;" and base "&lt;&lt;y &lt;&lt;" has an area of "&lt;&lt;x*0.5*y&lt;&lt;"\n";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square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  { cout&lt;&lt;"Square with dimension "&lt;&lt;x&lt;&lt;"*"&lt;&lt;y &lt;&lt;" has an area of "&lt;&lt;x*y&lt;&lt;"\n";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ym typeface="Symbol" pitchFamily="18" charset="2"/>
              </a:rPr>
              <a:t>class circle : public figure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{ public: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void show_area()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{ cout&lt;&lt;"Circle with radius "&lt;&lt;x;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   cout&lt;&lt;" has an area of "&lt;&lt;3.14*x*x&lt;&lt;"\n";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    }</a:t>
            </a:r>
          </a:p>
          <a:p>
            <a:pPr algn="just">
              <a:lnSpc>
                <a:spcPct val="110000"/>
              </a:lnSpc>
            </a:pPr>
            <a:r>
              <a:rPr lang="en-US" altLang="zh-CN" sz="1600">
                <a:sym typeface="Symbol" pitchFamily="18" charset="2"/>
              </a:rPr>
              <a:t>};</a:t>
            </a:r>
          </a:p>
        </p:txBody>
      </p:sp>
      <p:sp useBgFill="1">
        <p:nvSpPr>
          <p:cNvPr id="74757" name="Rectangle 4"/>
          <p:cNvSpPr>
            <a:spLocks noChangeArrowheads="1"/>
          </p:cNvSpPr>
          <p:nvPr/>
        </p:nvSpPr>
        <p:spPr bwMode="auto">
          <a:xfrm>
            <a:off x="1371600" y="1447800"/>
            <a:ext cx="4883150" cy="28416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virtual void show_area() = 0 ;</a:t>
            </a:r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纯虚函数</a:t>
            </a:r>
          </a:p>
        </p:txBody>
      </p:sp>
      <p:sp useBgFill="1">
        <p:nvSpPr>
          <p:cNvPr id="604166" name="Rectangle 6"/>
          <p:cNvSpPr>
            <a:spLocks noChangeArrowheads="1"/>
          </p:cNvSpPr>
          <p:nvPr/>
        </p:nvSpPr>
        <p:spPr bwMode="auto">
          <a:xfrm>
            <a:off x="762000" y="2563813"/>
            <a:ext cx="7848600" cy="782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{ cout&lt;&lt;"Triangle with high "&lt;&lt;x&lt;&lt;" and base "&lt;&lt;y &lt;&lt;" has an area of "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       &lt;&lt;x*0.5*y&lt;&lt;"\n"; }</a:t>
            </a:r>
          </a:p>
        </p:txBody>
      </p:sp>
      <p:sp useBgFill="1">
        <p:nvSpPr>
          <p:cNvPr id="604167" name="Rectangle 7"/>
          <p:cNvSpPr>
            <a:spLocks noChangeArrowheads="1"/>
          </p:cNvSpPr>
          <p:nvPr/>
        </p:nvSpPr>
        <p:spPr bwMode="auto">
          <a:xfrm>
            <a:off x="838200" y="3886200"/>
            <a:ext cx="7620000" cy="749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{ cout&lt;&lt;"Square with dimension "&lt;&lt;x&lt;&lt;"*"&lt;&lt;y &lt;&lt;" has an area of "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          &lt;&lt;x*y&lt;&lt;"\n"; }</a:t>
            </a:r>
          </a:p>
        </p:txBody>
      </p:sp>
      <p:sp useBgFill="1">
        <p:nvSpPr>
          <p:cNvPr id="604168" name="Rectangle 8"/>
          <p:cNvSpPr>
            <a:spLocks noChangeArrowheads="1"/>
          </p:cNvSpPr>
          <p:nvPr/>
        </p:nvSpPr>
        <p:spPr bwMode="auto">
          <a:xfrm>
            <a:off x="762000" y="5257800"/>
            <a:ext cx="5105400" cy="10826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void show_area()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{ cout&lt;&lt;"Circle with radius "&lt;&lt;x;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cout&lt;&lt;" has an area of "&lt;&lt;3.14*x*x&lt;&lt;"\n";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}</a:t>
            </a:r>
          </a:p>
        </p:txBody>
      </p:sp>
      <p:sp>
        <p:nvSpPr>
          <p:cNvPr id="604169" name="Rectangle 9"/>
          <p:cNvSpPr>
            <a:spLocks noChangeArrowheads="1"/>
          </p:cNvSpPr>
          <p:nvPr/>
        </p:nvSpPr>
        <p:spPr bwMode="auto">
          <a:xfrm>
            <a:off x="4011613" y="207963"/>
            <a:ext cx="4953000" cy="52306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FF99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7A995C"/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dirty="0">
                <a:sym typeface="Symbol" pitchFamily="18" charset="2"/>
              </a:rPr>
              <a:t>#include&lt;</a:t>
            </a:r>
            <a:r>
              <a:rPr lang="en-US" altLang="zh-CN" sz="1800" dirty="0" err="1">
                <a:sym typeface="Symbol" pitchFamily="18" charset="2"/>
              </a:rPr>
              <a:t>iostream</a:t>
            </a:r>
            <a:r>
              <a:rPr lang="en-US" altLang="zh-CN" sz="1800" dirty="0">
                <a:sym typeface="Symbol" pitchFamily="18" charset="2"/>
              </a:rPr>
              <a:t>&gt;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dirty="0">
                <a:sym typeface="Symbol" pitchFamily="18" charset="2"/>
              </a:rPr>
              <a:t>using namespace </a:t>
            </a:r>
            <a:r>
              <a:rPr lang="en-US" altLang="zh-CN" sz="1800" dirty="0" err="1">
                <a:sym typeface="Symbol" pitchFamily="18" charset="2"/>
              </a:rPr>
              <a:t>std</a:t>
            </a:r>
            <a:r>
              <a:rPr lang="en-US" altLang="zh-CN" sz="1800" dirty="0">
                <a:sym typeface="Symbol" pitchFamily="18" charset="2"/>
              </a:rPr>
              <a:t> 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dirty="0">
                <a:sym typeface="Symbol" pitchFamily="18" charset="2"/>
              </a:rPr>
              <a:t>#</a:t>
            </a:r>
            <a:r>
              <a:rPr lang="en-US" altLang="zh-CN" sz="1800" dirty="0" err="1">
                <a:sym typeface="Symbol" pitchFamily="18" charset="2"/>
              </a:rPr>
              <a:t>include"figure.h</a:t>
            </a:r>
            <a:r>
              <a:rPr lang="en-US" altLang="zh-CN" sz="1800" dirty="0">
                <a:sym typeface="Symbol" pitchFamily="18" charset="2"/>
              </a:rPr>
              <a:t>"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dirty="0" err="1">
                <a:sym typeface="Symbol" pitchFamily="18" charset="2"/>
              </a:rPr>
              <a:t>int</a:t>
            </a:r>
            <a:r>
              <a:rPr lang="en-US" altLang="zh-CN" sz="1800" dirty="0">
                <a:sym typeface="Symbol" pitchFamily="18" charset="2"/>
              </a:rPr>
              <a:t> main()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dirty="0">
                <a:sym typeface="Symbol" pitchFamily="18" charset="2"/>
              </a:rPr>
              <a:t>{ </a:t>
            </a:r>
            <a:r>
              <a:rPr lang="en-US" altLang="zh-CN" sz="1800" b="1" dirty="0">
                <a:solidFill>
                  <a:srgbClr val="0000FF"/>
                </a:solidFill>
                <a:sym typeface="Symbol" pitchFamily="18" charset="2"/>
              </a:rPr>
              <a:t>figure *p;</a:t>
            </a:r>
            <a:r>
              <a:rPr lang="en-US" altLang="zh-CN" sz="1800" dirty="0">
                <a:sym typeface="Symbol" pitchFamily="18" charset="2"/>
              </a:rPr>
              <a:t>	</a:t>
            </a:r>
            <a:r>
              <a:rPr lang="en-US" altLang="zh-CN" sz="1800" b="1" i="1" dirty="0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 dirty="0">
                <a:solidFill>
                  <a:srgbClr val="008000"/>
                </a:solidFill>
                <a:sym typeface="Symbol" pitchFamily="18" charset="2"/>
              </a:rPr>
              <a:t>声明抽象类指针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zh-CN" altLang="en-US" sz="1800" dirty="0">
                <a:sym typeface="Symbol" pitchFamily="18" charset="2"/>
              </a:rPr>
              <a:t>   </a:t>
            </a:r>
            <a:r>
              <a:rPr lang="en-US" altLang="zh-CN" sz="1800" dirty="0">
                <a:sym typeface="Symbol" pitchFamily="18" charset="2"/>
              </a:rPr>
              <a:t>triangle t;   square s;   circle c;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dirty="0">
                <a:sym typeface="Symbol" pitchFamily="18" charset="2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sym typeface="Symbol" pitchFamily="18" charset="2"/>
              </a:rPr>
              <a:t>p=&amp;t;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dirty="0">
                <a:sym typeface="Symbol" pitchFamily="18" charset="2"/>
              </a:rPr>
              <a:t>   p-&gt;</a:t>
            </a:r>
            <a:r>
              <a:rPr lang="en-US" altLang="zh-CN" sz="1800" dirty="0" err="1" smtClean="0">
                <a:sym typeface="Symbol" pitchFamily="18" charset="2"/>
              </a:rPr>
              <a:t>set_dim</a:t>
            </a:r>
            <a:r>
              <a:rPr lang="en-US" altLang="zh-CN" sz="1800" dirty="0" smtClean="0">
                <a:sym typeface="Symbol" pitchFamily="18" charset="2"/>
              </a:rPr>
              <a:t>(9.0,5.0</a:t>
            </a:r>
            <a:r>
              <a:rPr lang="en-US" altLang="zh-CN" sz="1800" dirty="0">
                <a:sym typeface="Symbol" pitchFamily="18" charset="2"/>
              </a:rPr>
              <a:t>); 	</a:t>
            </a:r>
            <a:r>
              <a:rPr lang="en-US" altLang="zh-CN" sz="1800" b="1" i="1" dirty="0">
                <a:solidFill>
                  <a:srgbClr val="008000"/>
                </a:solidFill>
                <a:sym typeface="Symbol" pitchFamily="18" charset="2"/>
              </a:rPr>
              <a:t>// triangle::</a:t>
            </a:r>
            <a:r>
              <a:rPr lang="en-US" altLang="zh-CN" sz="1800" b="1" i="1" dirty="0" err="1">
                <a:solidFill>
                  <a:srgbClr val="008000"/>
                </a:solidFill>
                <a:sym typeface="Symbol" pitchFamily="18" charset="2"/>
              </a:rPr>
              <a:t>set_dim</a:t>
            </a:r>
            <a:r>
              <a:rPr lang="en-US" altLang="zh-CN" sz="1800" b="1" i="1" dirty="0">
                <a:solidFill>
                  <a:srgbClr val="008000"/>
                </a:solidFill>
                <a:sym typeface="Symbol" pitchFamily="18" charset="2"/>
              </a:rPr>
              <a:t>()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dirty="0">
                <a:sym typeface="Symbol" pitchFamily="18" charset="2"/>
              </a:rPr>
              <a:t>   p-&gt;</a:t>
            </a:r>
            <a:r>
              <a:rPr lang="en-US" altLang="zh-CN" sz="1800" dirty="0" err="1">
                <a:sym typeface="Symbol" pitchFamily="18" charset="2"/>
              </a:rPr>
              <a:t>show_area</a:t>
            </a:r>
            <a:r>
              <a:rPr lang="en-US" altLang="zh-CN" sz="1800" dirty="0">
                <a:sym typeface="Symbol" pitchFamily="18" charset="2"/>
              </a:rPr>
              <a:t>();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dirty="0">
                <a:sym typeface="Symbol" pitchFamily="18" charset="2"/>
              </a:rPr>
              <a:t>   </a:t>
            </a:r>
            <a:r>
              <a:rPr lang="en-US" altLang="zh-CN" sz="1800" b="1" dirty="0">
                <a:solidFill>
                  <a:srgbClr val="0000FF"/>
                </a:solidFill>
                <a:sym typeface="Symbol" pitchFamily="18" charset="2"/>
              </a:rPr>
              <a:t>p=&amp;s;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dirty="0">
                <a:sym typeface="Symbol" pitchFamily="18" charset="2"/>
              </a:rPr>
              <a:t>   p-&gt;</a:t>
            </a:r>
            <a:r>
              <a:rPr lang="en-US" altLang="zh-CN" sz="1800" dirty="0" err="1" smtClean="0">
                <a:sym typeface="Symbol" pitchFamily="18" charset="2"/>
              </a:rPr>
              <a:t>set_dim</a:t>
            </a:r>
            <a:r>
              <a:rPr lang="en-US" altLang="zh-CN" sz="1800" dirty="0" smtClean="0">
                <a:sym typeface="Symbol" pitchFamily="18" charset="2"/>
              </a:rPr>
              <a:t>(9.0,5.0</a:t>
            </a:r>
            <a:r>
              <a:rPr lang="en-US" altLang="zh-CN" sz="1800" dirty="0">
                <a:sym typeface="Symbol" pitchFamily="18" charset="2"/>
              </a:rPr>
              <a:t>);	</a:t>
            </a:r>
            <a:r>
              <a:rPr lang="en-US" altLang="zh-CN" sz="1800" b="1" i="1" dirty="0">
                <a:solidFill>
                  <a:srgbClr val="008000"/>
                </a:solidFill>
                <a:sym typeface="Symbol" pitchFamily="18" charset="2"/>
              </a:rPr>
              <a:t>// square::</a:t>
            </a:r>
            <a:r>
              <a:rPr lang="en-US" altLang="zh-CN" sz="1800" b="1" i="1" dirty="0" err="1">
                <a:solidFill>
                  <a:srgbClr val="008000"/>
                </a:solidFill>
                <a:sym typeface="Symbol" pitchFamily="18" charset="2"/>
              </a:rPr>
              <a:t>set_dim</a:t>
            </a:r>
            <a:r>
              <a:rPr lang="en-US" altLang="zh-CN" sz="1800" b="1" i="1" dirty="0">
                <a:solidFill>
                  <a:srgbClr val="008000"/>
                </a:solidFill>
                <a:sym typeface="Symbol" pitchFamily="18" charset="2"/>
              </a:rPr>
              <a:t>()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dirty="0">
                <a:sym typeface="Symbol" pitchFamily="18" charset="2"/>
              </a:rPr>
              <a:t>   p-&gt;</a:t>
            </a:r>
            <a:r>
              <a:rPr lang="en-US" altLang="zh-CN" sz="1800" dirty="0" err="1">
                <a:sym typeface="Symbol" pitchFamily="18" charset="2"/>
              </a:rPr>
              <a:t>show_area</a:t>
            </a:r>
            <a:r>
              <a:rPr lang="en-US" altLang="zh-CN" sz="1800" dirty="0">
                <a:sym typeface="Symbol" pitchFamily="18" charset="2"/>
              </a:rPr>
              <a:t>();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0000FF"/>
                </a:solidFill>
                <a:sym typeface="Symbol" pitchFamily="18" charset="2"/>
              </a:rPr>
              <a:t>   p=&amp;c;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dirty="0">
                <a:sym typeface="Symbol" pitchFamily="18" charset="2"/>
              </a:rPr>
              <a:t>   p-&gt;</a:t>
            </a:r>
            <a:r>
              <a:rPr lang="en-US" altLang="zh-CN" sz="1800" dirty="0" err="1" smtClean="0">
                <a:sym typeface="Symbol" pitchFamily="18" charset="2"/>
              </a:rPr>
              <a:t>set_dim</a:t>
            </a:r>
            <a:r>
              <a:rPr lang="en-US" altLang="zh-CN" sz="1800" dirty="0" smtClean="0">
                <a:sym typeface="Symbol" pitchFamily="18" charset="2"/>
              </a:rPr>
              <a:t>(9.0</a:t>
            </a:r>
            <a:r>
              <a:rPr lang="en-US" altLang="zh-CN" sz="1800" dirty="0">
                <a:sym typeface="Symbol" pitchFamily="18" charset="2"/>
              </a:rPr>
              <a:t>);		</a:t>
            </a:r>
            <a:r>
              <a:rPr lang="en-US" altLang="zh-CN" sz="1800" b="1" i="1" dirty="0">
                <a:solidFill>
                  <a:srgbClr val="008000"/>
                </a:solidFill>
                <a:sym typeface="Symbol" pitchFamily="18" charset="2"/>
              </a:rPr>
              <a:t>// circle::</a:t>
            </a:r>
            <a:r>
              <a:rPr lang="en-US" altLang="zh-CN" sz="1800" b="1" i="1" dirty="0" err="1">
                <a:solidFill>
                  <a:srgbClr val="008000"/>
                </a:solidFill>
                <a:sym typeface="Symbol" pitchFamily="18" charset="2"/>
              </a:rPr>
              <a:t>set_dim</a:t>
            </a:r>
            <a:r>
              <a:rPr lang="en-US" altLang="zh-CN" sz="1800" b="1" i="1" dirty="0">
                <a:solidFill>
                  <a:srgbClr val="008000"/>
                </a:solidFill>
                <a:sym typeface="Symbol" pitchFamily="18" charset="2"/>
              </a:rPr>
              <a:t>()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dirty="0">
                <a:sym typeface="Symbol" pitchFamily="18" charset="2"/>
              </a:rPr>
              <a:t>   p-&gt;</a:t>
            </a:r>
            <a:r>
              <a:rPr lang="en-US" altLang="zh-CN" sz="1800" dirty="0" err="1">
                <a:sym typeface="Symbol" pitchFamily="18" charset="2"/>
              </a:rPr>
              <a:t>show_area</a:t>
            </a:r>
            <a:r>
              <a:rPr lang="en-US" altLang="zh-CN" sz="1800" dirty="0">
                <a:sym typeface="Symbol" pitchFamily="18" charset="2"/>
              </a:rPr>
              <a:t>();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</a:pPr>
            <a:r>
              <a:rPr lang="en-US" altLang="zh-CN" sz="1800" dirty="0">
                <a:sym typeface="Symbol" pitchFamily="18" charset="2"/>
              </a:rPr>
              <a:t>}</a:t>
            </a:r>
          </a:p>
        </p:txBody>
      </p:sp>
      <p:pic>
        <p:nvPicPr>
          <p:cNvPr id="604174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6325" y="5157788"/>
            <a:ext cx="6402388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9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66675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600">
                <a:sym typeface="Symbol" pitchFamily="18" charset="2"/>
              </a:rPr>
              <a:t>#include&lt;iostream&gt;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using namespace std 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 :      Number (int i) { val = i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       </a:t>
            </a:r>
            <a:r>
              <a:rPr lang="en-US" altLang="zh-CN" sz="1600" b="1">
                <a:solidFill>
                  <a:srgbClr val="A50021"/>
                </a:solidFill>
                <a:sym typeface="Symbol" pitchFamily="18" charset="2"/>
              </a:rPr>
              <a:t>virtual void Show() = 0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protected:  int val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Hex_type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Hex_type(int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"Hexadecimal:" &lt;&lt; hex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Dec_type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Dec_type(int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"Decimal: " &lt;&lt; dec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Oct_type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Oct_type(int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"Octal: " &lt;&lt; oct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 </a:t>
            </a:r>
          </a:p>
        </p:txBody>
      </p:sp>
      <p:sp>
        <p:nvSpPr>
          <p:cNvPr id="605187" name="Rectangle 3"/>
          <p:cNvSpPr>
            <a:spLocks noChangeArrowheads="1"/>
          </p:cNvSpPr>
          <p:nvPr/>
        </p:nvSpPr>
        <p:spPr bwMode="auto">
          <a:xfrm>
            <a:off x="5638800" y="333375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9-7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使用抽象类引用 </a:t>
            </a: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3581400" y="1052513"/>
            <a:ext cx="5257800" cy="381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993D"/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void fun( Number &amp; n )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抽象类的引用参数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 n.Show() ; } 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Dec_type n1(50);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fun(n1);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Dec_type::Show()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Hex_type n2(50);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fun(n2);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Hex_type::Show()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Oct_type n3(50);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fun(n3);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Oct_type::Show()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} 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9.4  </a:t>
            </a:r>
            <a:r>
              <a:rPr lang="zh-CN" altLang="en-US" dirty="0" smtClean="0">
                <a:latin typeface="宋体" pitchFamily="2" charset="-122"/>
              </a:rPr>
              <a:t>纯虚函数和抽象类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0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6" grpId="0" autoUpdateAnimBg="0"/>
      <p:bldP spid="605187" grpId="0" autoUpdateAnimBg="0"/>
      <p:bldP spid="60518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3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0"/>
            <a:ext cx="5561013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9.1  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静态联编</a:t>
            </a:r>
          </a:p>
        </p:txBody>
      </p:sp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592138" y="1431925"/>
            <a:ext cx="45132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普通成员函数重载可表达为两种形式：</a:t>
            </a: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704850" y="2346325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在一个类说明中重载</a:t>
            </a: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704850" y="2803525"/>
            <a:ext cx="653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基类的成员函数在派生类重载。有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3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种编译区分方法：</a:t>
            </a:r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704850" y="3260725"/>
            <a:ext cx="361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）根据参数的特征加以区分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714375" y="3719513"/>
            <a:ext cx="314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）使用“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:: ”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加以区分</a:t>
            </a:r>
          </a:p>
        </p:txBody>
      </p:sp>
      <p:sp>
        <p:nvSpPr>
          <p:cNvPr id="539659" name="Text Box 11"/>
          <p:cNvSpPr txBox="1">
            <a:spLocks noChangeArrowheads="1"/>
          </p:cNvSpPr>
          <p:nvPr/>
        </p:nvSpPr>
        <p:spPr bwMode="auto">
          <a:xfrm>
            <a:off x="1416050" y="4629150"/>
            <a:ext cx="507365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例如：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Aobj . Show ( )	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调用	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A :: Show ( )</a:t>
            </a:r>
          </a:p>
          <a:p>
            <a:pPr algn="l">
              <a:lnSpc>
                <a:spcPct val="14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	Bobj . Show ( )	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调用	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B :: Show ( )</a:t>
            </a:r>
          </a:p>
        </p:txBody>
      </p:sp>
      <p:sp>
        <p:nvSpPr>
          <p:cNvPr id="539660" name="Rectangle 12"/>
          <p:cNvSpPr>
            <a:spLocks noChangeArrowheads="1"/>
          </p:cNvSpPr>
          <p:nvPr/>
        </p:nvSpPr>
        <p:spPr bwMode="auto">
          <a:xfrm>
            <a:off x="723900" y="4175125"/>
            <a:ext cx="310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）根据类对象加以区分</a:t>
            </a:r>
          </a:p>
        </p:txBody>
      </p:sp>
      <p:sp>
        <p:nvSpPr>
          <p:cNvPr id="539664" name="AutoShape 16"/>
          <p:cNvSpPr>
            <a:spLocks/>
          </p:cNvSpPr>
          <p:nvPr/>
        </p:nvSpPr>
        <p:spPr bwMode="auto">
          <a:xfrm>
            <a:off x="6156325" y="2708275"/>
            <a:ext cx="2519363" cy="609600"/>
          </a:xfrm>
          <a:prstGeom prst="borderCallout2">
            <a:avLst>
              <a:gd name="adj1" fmla="val 18750"/>
              <a:gd name="adj2" fmla="val -3023"/>
              <a:gd name="adj3" fmla="val 18750"/>
              <a:gd name="adj4" fmla="val -20856"/>
              <a:gd name="adj5" fmla="val 233593"/>
              <a:gd name="adj6" fmla="val -7819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根据</a:t>
            </a:r>
            <a:r>
              <a:rPr lang="en-US" altLang="zh-CN" sz="1800" b="1"/>
              <a:t>this</a:t>
            </a:r>
            <a:r>
              <a:rPr lang="zh-CN" altLang="en-US" sz="1800" b="1"/>
              <a:t>指针类型区分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5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9" grpId="0" autoUpdateAnimBg="0"/>
      <p:bldP spid="539660" grpId="0" autoUpdateAnimBg="0"/>
      <p:bldP spid="53966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66675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600">
                <a:sym typeface="Symbol" pitchFamily="18" charset="2"/>
              </a:rPr>
              <a:t>#include&lt;iostream&gt;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using namespace std 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 :      Number (int i) { val = i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       </a:t>
            </a:r>
            <a:r>
              <a:rPr lang="en-US" altLang="zh-CN" sz="1600" b="1">
                <a:solidFill>
                  <a:srgbClr val="A50021"/>
                </a:solidFill>
                <a:sym typeface="Symbol" pitchFamily="18" charset="2"/>
              </a:rPr>
              <a:t>virtual void Show() = 0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protected:  int val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Hex_type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Hex_type(int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"Hexadecimal:" &lt;&lt; hex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Dec_type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Dec_type(int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"Decimal: " &lt;&lt; dec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Oct_type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Oct_type(int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"Octal: " &lt;&lt; oct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 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3581400" y="1052513"/>
            <a:ext cx="5257800" cy="381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993D"/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void fun( </a:t>
            </a: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Number &amp; n</a:t>
            </a:r>
            <a:r>
              <a:rPr lang="en-US" altLang="zh-CN" sz="1800">
                <a:sym typeface="Symbol" pitchFamily="18" charset="2"/>
              </a:rPr>
              <a:t> )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抽象类的引用参数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 n.Show() ; } 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Dec_type n1(50);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fun(n1);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Dec_type::Show()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Hex_type n2(50);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fun(n2);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Hex_type::Show()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Oct_type n3(50);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fun(n3);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Oct_type::Show()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} </a:t>
            </a:r>
          </a:p>
        </p:txBody>
      </p:sp>
      <p:sp>
        <p:nvSpPr>
          <p:cNvPr id="606213" name="AutoShape 5"/>
          <p:cNvSpPr>
            <a:spLocks/>
          </p:cNvSpPr>
          <p:nvPr/>
        </p:nvSpPr>
        <p:spPr bwMode="auto">
          <a:xfrm>
            <a:off x="1066800" y="2349500"/>
            <a:ext cx="1447800" cy="609600"/>
          </a:xfrm>
          <a:prstGeom prst="borderCallout2">
            <a:avLst>
              <a:gd name="adj1" fmla="val 18750"/>
              <a:gd name="adj2" fmla="val 105264"/>
              <a:gd name="adj3" fmla="val 18750"/>
              <a:gd name="adj4" fmla="val 151208"/>
              <a:gd name="adj5" fmla="val -155468"/>
              <a:gd name="adj6" fmla="val 29890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抽象类引用</a:t>
            </a:r>
          </a:p>
        </p:txBody>
      </p:sp>
      <p:sp>
        <p:nvSpPr>
          <p:cNvPr id="76805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9.4  </a:t>
            </a:r>
            <a:r>
              <a:rPr lang="zh-CN" altLang="en-US" dirty="0" smtClean="0">
                <a:latin typeface="宋体" pitchFamily="2" charset="-122"/>
              </a:rPr>
              <a:t>纯虚函数和抽象类</a:t>
            </a:r>
            <a:endParaRPr lang="zh-CN" altLang="en-US" dirty="0" smtClean="0"/>
          </a:p>
        </p:txBody>
      </p:sp>
      <p:sp>
        <p:nvSpPr>
          <p:cNvPr id="76806" name="Rectangle 9"/>
          <p:cNvSpPr>
            <a:spLocks noChangeArrowheads="1"/>
          </p:cNvSpPr>
          <p:nvPr/>
        </p:nvSpPr>
        <p:spPr bwMode="auto">
          <a:xfrm>
            <a:off x="5638800" y="333375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9-7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使用抽象类引用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0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3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66675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600">
                <a:sym typeface="Symbol" pitchFamily="18" charset="2"/>
              </a:rPr>
              <a:t>#include&lt;iostream&gt;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using namespace std 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 :      Number (int i) { val = i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       </a:t>
            </a:r>
            <a:r>
              <a:rPr lang="en-US" altLang="zh-CN" sz="1600" b="1">
                <a:solidFill>
                  <a:srgbClr val="A50021"/>
                </a:solidFill>
                <a:sym typeface="Symbol" pitchFamily="18" charset="2"/>
              </a:rPr>
              <a:t>virtual void Show() = 0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protected:  int val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Hex_type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Hex_type(int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"Hexadecimal:" &lt;&lt; hex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Dec_type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Dec_type(int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"Decimal: " &lt;&lt; dec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Oct_type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Oct_type(int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"Octal: " &lt;&lt; oct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 </a:t>
            </a: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3581400" y="1052513"/>
            <a:ext cx="5257800" cy="381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993D"/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void fun( </a:t>
            </a: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Number &amp; n</a:t>
            </a:r>
            <a:r>
              <a:rPr lang="en-US" altLang="zh-CN" sz="1800">
                <a:sym typeface="Symbol" pitchFamily="18" charset="2"/>
              </a:rPr>
              <a:t> )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抽象类的引用参数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 n.Show() ; } 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Dec_type n1(50);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fun(n1);</a:t>
            </a:r>
            <a:r>
              <a:rPr lang="en-US" altLang="zh-CN" sz="1800">
                <a:sym typeface="Symbol" pitchFamily="18" charset="2"/>
              </a:rPr>
              <a:t>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Dec_type::Show()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Hex_type n2(50);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fun(n2);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Hex_type::Show()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Oct_type n3(50);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fun(n3);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Oct_type::Show()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} </a:t>
            </a:r>
          </a:p>
        </p:txBody>
      </p:sp>
      <p:sp>
        <p:nvSpPr>
          <p:cNvPr id="607237" name="AutoShape 5"/>
          <p:cNvSpPr>
            <a:spLocks/>
          </p:cNvSpPr>
          <p:nvPr/>
        </p:nvSpPr>
        <p:spPr bwMode="auto">
          <a:xfrm>
            <a:off x="838200" y="3187700"/>
            <a:ext cx="1447800" cy="609600"/>
          </a:xfrm>
          <a:prstGeom prst="borderCallout2">
            <a:avLst>
              <a:gd name="adj1" fmla="val 18750"/>
              <a:gd name="adj2" fmla="val 105264"/>
              <a:gd name="adj3" fmla="val 18750"/>
              <a:gd name="adj4" fmla="val 128727"/>
              <a:gd name="adj5" fmla="val -65366"/>
              <a:gd name="adj6" fmla="val 2041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函数调用</a:t>
            </a:r>
          </a:p>
        </p:txBody>
      </p:sp>
      <p:sp>
        <p:nvSpPr>
          <p:cNvPr id="607238" name="Oval 6"/>
          <p:cNvSpPr>
            <a:spLocks noChangeArrowheads="1"/>
          </p:cNvSpPr>
          <p:nvPr/>
        </p:nvSpPr>
        <p:spPr bwMode="auto">
          <a:xfrm>
            <a:off x="4191000" y="2501900"/>
            <a:ext cx="381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39" name="AutoShape 7"/>
          <p:cNvSpPr>
            <a:spLocks/>
          </p:cNvSpPr>
          <p:nvPr/>
        </p:nvSpPr>
        <p:spPr bwMode="auto">
          <a:xfrm>
            <a:off x="6477000" y="33401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3333"/>
              <a:gd name="adj5" fmla="val -91148"/>
              <a:gd name="adj6" fmla="val -12379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派生类对象</a:t>
            </a:r>
          </a:p>
        </p:txBody>
      </p:sp>
      <p:sp>
        <p:nvSpPr>
          <p:cNvPr id="607240" name="Line 8"/>
          <p:cNvSpPr>
            <a:spLocks noChangeShapeType="1"/>
          </p:cNvSpPr>
          <p:nvPr/>
        </p:nvSpPr>
        <p:spPr bwMode="auto">
          <a:xfrm flipV="1">
            <a:off x="4495800" y="1358900"/>
            <a:ext cx="1219200" cy="12192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 type="stealth" w="lg" len="lg"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2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9.4  </a:t>
            </a:r>
            <a:r>
              <a:rPr lang="zh-CN" altLang="en-US" dirty="0" smtClean="0">
                <a:latin typeface="宋体" pitchFamily="2" charset="-122"/>
              </a:rPr>
              <a:t>纯虚函数和抽象类</a:t>
            </a:r>
            <a:endParaRPr lang="zh-CN" altLang="en-US" dirty="0" smtClean="0"/>
          </a:p>
        </p:txBody>
      </p:sp>
      <p:sp>
        <p:nvSpPr>
          <p:cNvPr id="77833" name="Rectangle 12"/>
          <p:cNvSpPr>
            <a:spLocks noChangeArrowheads="1"/>
          </p:cNvSpPr>
          <p:nvPr/>
        </p:nvSpPr>
        <p:spPr bwMode="auto">
          <a:xfrm>
            <a:off x="5638800" y="333375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9-7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使用抽象类引用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07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0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0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0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7" grpId="0" animBg="1" autoUpdateAnimBg="0"/>
      <p:bldP spid="607238" grpId="0" animBg="1"/>
      <p:bldP spid="607239" grpId="0" animBg="1" autoUpdateAnimBg="0"/>
      <p:bldP spid="60724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66675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600">
                <a:sym typeface="Symbol" pitchFamily="18" charset="2"/>
              </a:rPr>
              <a:t>#include&lt;iostream&gt;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using namespace std 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 :      Number (int i) { val = i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       </a:t>
            </a:r>
            <a:r>
              <a:rPr lang="en-US" altLang="zh-CN" sz="1600" b="1">
                <a:solidFill>
                  <a:srgbClr val="A50021"/>
                </a:solidFill>
                <a:sym typeface="Symbol" pitchFamily="18" charset="2"/>
              </a:rPr>
              <a:t>virtual void Show() = 0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protected:  int val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Hex_type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Hex_type(int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"Hexadecimal:" &lt;&lt; hex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Dec_type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Dec_type(int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"Decimal: " &lt;&lt; dec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Oct_type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Oct_type(int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"Octal: " &lt;&lt; oct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 </a:t>
            </a:r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3581400" y="1052513"/>
            <a:ext cx="5257800" cy="381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993D"/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void fun( </a:t>
            </a: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Number &amp; n</a:t>
            </a:r>
            <a:r>
              <a:rPr lang="en-US" altLang="zh-CN" sz="1800">
                <a:sym typeface="Symbol" pitchFamily="18" charset="2"/>
              </a:rPr>
              <a:t> )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抽象类的引用参数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 n.Show() ; } 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Dec_type n1(50);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fun(n1);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Dec_type::Show()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Hex_type n2(50);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fun(n2);</a:t>
            </a:r>
            <a:r>
              <a:rPr lang="en-US" altLang="zh-CN" sz="1800">
                <a:sym typeface="Symbol" pitchFamily="18" charset="2"/>
              </a:rPr>
              <a:t>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Hex_type::Show()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Oct_type n3(50);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fun(n3);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Oct_type::Show()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} </a:t>
            </a:r>
          </a:p>
        </p:txBody>
      </p:sp>
      <p:sp>
        <p:nvSpPr>
          <p:cNvPr id="608261" name="Oval 5"/>
          <p:cNvSpPr>
            <a:spLocks noChangeArrowheads="1"/>
          </p:cNvSpPr>
          <p:nvPr/>
        </p:nvSpPr>
        <p:spPr bwMode="auto">
          <a:xfrm>
            <a:off x="4191000" y="3263900"/>
            <a:ext cx="381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2" name="Line 6"/>
          <p:cNvSpPr>
            <a:spLocks noChangeShapeType="1"/>
          </p:cNvSpPr>
          <p:nvPr/>
        </p:nvSpPr>
        <p:spPr bwMode="auto">
          <a:xfrm flipV="1">
            <a:off x="4419600" y="1358900"/>
            <a:ext cx="1295400" cy="19812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 type="stealth" w="lg" len="lg"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4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9.4  </a:t>
            </a:r>
            <a:r>
              <a:rPr lang="zh-CN" altLang="en-US" dirty="0" smtClean="0">
                <a:latin typeface="宋体" pitchFamily="2" charset="-122"/>
              </a:rPr>
              <a:t>纯虚函数和抽象类</a:t>
            </a:r>
            <a:endParaRPr lang="zh-CN" altLang="en-US" dirty="0" smtClean="0"/>
          </a:p>
        </p:txBody>
      </p:sp>
      <p:sp>
        <p:nvSpPr>
          <p:cNvPr id="78855" name="Rectangle 10"/>
          <p:cNvSpPr>
            <a:spLocks noChangeArrowheads="1"/>
          </p:cNvSpPr>
          <p:nvPr/>
        </p:nvSpPr>
        <p:spPr bwMode="auto">
          <a:xfrm>
            <a:off x="5638800" y="333375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9-7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使用抽象类引用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0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1" grpId="0" animBg="1"/>
      <p:bldP spid="60826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66675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600">
                <a:sym typeface="Symbol" pitchFamily="18" charset="2"/>
              </a:rPr>
              <a:t>#include&lt;iostream&gt;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using namespace std 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 :      Number (int i) { val = i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       </a:t>
            </a:r>
            <a:r>
              <a:rPr lang="en-US" altLang="zh-CN" sz="1600" b="1">
                <a:solidFill>
                  <a:srgbClr val="A50021"/>
                </a:solidFill>
                <a:sym typeface="Symbol" pitchFamily="18" charset="2"/>
              </a:rPr>
              <a:t>virtual void Show() = 0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protected:  int val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Hex_type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Hex_type(int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"Hexadecimal:" &lt;&lt; hex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Dec_type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Dec_type(int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"Decimal: " &lt;&lt; dec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Oct_type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Oct_type(int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"Octal: " &lt;&lt; oct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 </a:t>
            </a:r>
          </a:p>
        </p:txBody>
      </p:sp>
      <p:sp>
        <p:nvSpPr>
          <p:cNvPr id="79875" name="Rectangle 4"/>
          <p:cNvSpPr>
            <a:spLocks noChangeArrowheads="1"/>
          </p:cNvSpPr>
          <p:nvPr/>
        </p:nvSpPr>
        <p:spPr bwMode="auto">
          <a:xfrm>
            <a:off x="3581400" y="1052513"/>
            <a:ext cx="5257800" cy="381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993D"/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void fun( </a:t>
            </a: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Number &amp; n</a:t>
            </a:r>
            <a:r>
              <a:rPr lang="en-US" altLang="zh-CN" sz="1800">
                <a:sym typeface="Symbol" pitchFamily="18" charset="2"/>
              </a:rPr>
              <a:t> )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抽象类的引用参数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 n.Show() ; } 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Dec_type n1(50);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fun(n1);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Dec_type::Show()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Hex_type n2(50);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fun(n2);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Hex_type::Show()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Oct_type n3(50);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fun(n3);</a:t>
            </a:r>
            <a:r>
              <a:rPr lang="en-US" altLang="zh-CN" sz="1800">
                <a:sym typeface="Symbol" pitchFamily="18" charset="2"/>
              </a:rPr>
              <a:t>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Oct_type::Show()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} </a:t>
            </a:r>
          </a:p>
        </p:txBody>
      </p:sp>
      <p:sp>
        <p:nvSpPr>
          <p:cNvPr id="609285" name="Oval 5"/>
          <p:cNvSpPr>
            <a:spLocks noChangeArrowheads="1"/>
          </p:cNvSpPr>
          <p:nvPr/>
        </p:nvSpPr>
        <p:spPr bwMode="auto">
          <a:xfrm>
            <a:off x="4191000" y="4102100"/>
            <a:ext cx="381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9286" name="Line 6"/>
          <p:cNvSpPr>
            <a:spLocks noChangeShapeType="1"/>
          </p:cNvSpPr>
          <p:nvPr/>
        </p:nvSpPr>
        <p:spPr bwMode="auto">
          <a:xfrm flipV="1">
            <a:off x="4419600" y="1358900"/>
            <a:ext cx="1295400" cy="27432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 type="stealth" w="lg" len="lg"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8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9.4  </a:t>
            </a:r>
            <a:r>
              <a:rPr lang="zh-CN" altLang="en-US" dirty="0" smtClean="0">
                <a:latin typeface="宋体" pitchFamily="2" charset="-122"/>
              </a:rPr>
              <a:t>纯虚函数和抽象类</a:t>
            </a:r>
            <a:endParaRPr lang="zh-CN" altLang="en-US" dirty="0" smtClean="0"/>
          </a:p>
        </p:txBody>
      </p:sp>
      <p:sp>
        <p:nvSpPr>
          <p:cNvPr id="79879" name="Rectangle 10"/>
          <p:cNvSpPr>
            <a:spLocks noChangeArrowheads="1"/>
          </p:cNvSpPr>
          <p:nvPr/>
        </p:nvSpPr>
        <p:spPr bwMode="auto">
          <a:xfrm>
            <a:off x="5638800" y="333375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9-7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使用抽象类引用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0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5" grpId="0" animBg="1"/>
      <p:bldP spid="60928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66675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600">
                <a:sym typeface="Symbol" pitchFamily="18" charset="2"/>
              </a:rPr>
              <a:t>#include&lt;iostream&gt;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using namespace std 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 :      Number (int i) { val = i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       </a:t>
            </a:r>
            <a:r>
              <a:rPr lang="en-US" altLang="zh-CN" sz="1600" b="1">
                <a:solidFill>
                  <a:srgbClr val="A50021"/>
                </a:solidFill>
                <a:sym typeface="Symbol" pitchFamily="18" charset="2"/>
              </a:rPr>
              <a:t>virtual void Show() = 0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protected:  int val ;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Hex_type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Hex_type(int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"Hexadecimal:" &lt;&lt; hex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Dec_type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Dec_type(int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"Decimal: " &lt;&lt; dec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</a:t>
            </a:r>
          </a:p>
          <a:p>
            <a:pPr algn="just"/>
            <a:r>
              <a:rPr lang="en-US" altLang="zh-CN" sz="1800" b="1">
                <a:sym typeface="Symbol" pitchFamily="18" charset="2"/>
              </a:rPr>
              <a:t>class Oct_type : public Number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{ public:    Oct_type(int i) : Number(i) {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             </a:t>
            </a:r>
            <a:r>
              <a:rPr lang="en-US" altLang="zh-CN" sz="1600" b="1">
                <a:solidFill>
                  <a:srgbClr val="0000FF"/>
                </a:solidFill>
                <a:sym typeface="Symbol" pitchFamily="18" charset="2"/>
              </a:rPr>
              <a:t>void Show()  { cout &lt;&lt; "Octal: " &lt;&lt; oct &lt;&lt; val &lt;&lt; endl ; }</a:t>
            </a:r>
          </a:p>
          <a:p>
            <a:pPr algn="just"/>
            <a:r>
              <a:rPr lang="en-US" altLang="zh-CN" sz="1600">
                <a:sym typeface="Symbol" pitchFamily="18" charset="2"/>
              </a:rPr>
              <a:t>}; </a:t>
            </a:r>
          </a:p>
        </p:txBody>
      </p:sp>
      <p:sp>
        <p:nvSpPr>
          <p:cNvPr id="80899" name="Rectangle 4"/>
          <p:cNvSpPr>
            <a:spLocks noChangeArrowheads="1"/>
          </p:cNvSpPr>
          <p:nvPr/>
        </p:nvSpPr>
        <p:spPr bwMode="auto">
          <a:xfrm>
            <a:off x="3581400" y="1049338"/>
            <a:ext cx="5257800" cy="381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993D"/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void fun( </a:t>
            </a: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Number &amp; n</a:t>
            </a:r>
            <a:r>
              <a:rPr lang="en-US" altLang="zh-CN" sz="1800">
                <a:sym typeface="Symbol" pitchFamily="18" charset="2"/>
              </a:rPr>
              <a:t> )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sym typeface="Symbol" pitchFamily="18" charset="2"/>
              </a:rPr>
              <a:t>抽象类的引用参数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 n.Show() ; } 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{ Dec_type n1(50);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fun(n1);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Dec_type::Show()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Hex_type n2(50);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fun(n2);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Hex_type::Show()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Oct_type n3(50);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   fun(n3);		</a:t>
            </a:r>
            <a:r>
              <a:rPr lang="en-US" altLang="zh-CN" sz="1800" b="1" i="1">
                <a:solidFill>
                  <a:srgbClr val="008000"/>
                </a:solidFill>
                <a:sym typeface="Symbol" pitchFamily="18" charset="2"/>
              </a:rPr>
              <a:t>// Oct_type::Show()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ym typeface="Symbol" pitchFamily="18" charset="2"/>
              </a:rPr>
              <a:t>} </a:t>
            </a: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9.4  </a:t>
            </a:r>
            <a:r>
              <a:rPr lang="zh-CN" altLang="en-US" dirty="0" smtClean="0">
                <a:latin typeface="宋体" pitchFamily="2" charset="-122"/>
              </a:rPr>
              <a:t>纯虚函数和抽象类</a:t>
            </a:r>
          </a:p>
        </p:txBody>
      </p:sp>
      <p:sp>
        <p:nvSpPr>
          <p:cNvPr id="80901" name="Rectangle 9"/>
          <p:cNvSpPr>
            <a:spLocks noChangeArrowheads="1"/>
          </p:cNvSpPr>
          <p:nvPr/>
        </p:nvSpPr>
        <p:spPr bwMode="auto">
          <a:xfrm>
            <a:off x="5638800" y="333375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9-7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使用抽象类引用 </a:t>
            </a:r>
          </a:p>
        </p:txBody>
      </p:sp>
      <p:sp>
        <p:nvSpPr>
          <p:cNvPr id="610314" name="AutoShape 10"/>
          <p:cNvSpPr>
            <a:spLocks noChangeArrowheads="1"/>
          </p:cNvSpPr>
          <p:nvPr/>
        </p:nvSpPr>
        <p:spPr bwMode="auto">
          <a:xfrm>
            <a:off x="250825" y="1341438"/>
            <a:ext cx="2952750" cy="1295400"/>
          </a:xfrm>
          <a:prstGeom prst="cloudCallout">
            <a:avLst>
              <a:gd name="adj1" fmla="val 60324"/>
              <a:gd name="adj2" fmla="val -54532"/>
            </a:avLst>
          </a:prstGeom>
          <a:gradFill rotWithShape="1">
            <a:gsLst>
              <a:gs pos="0">
                <a:srgbClr val="FFFFFF"/>
              </a:gs>
              <a:gs pos="100000">
                <a:srgbClr val="FFCC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若修改函数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如何</a:t>
            </a:r>
            <a:r>
              <a:rPr lang="en-US" altLang="zh-CN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610315" name="Rectangle 11"/>
          <p:cNvSpPr>
            <a:spLocks noChangeArrowheads="1"/>
          </p:cNvSpPr>
          <p:nvPr/>
        </p:nvSpPr>
        <p:spPr bwMode="auto">
          <a:xfrm>
            <a:off x="3563938" y="981075"/>
            <a:ext cx="5256212" cy="752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sym typeface="Symbol" pitchFamily="18" charset="2"/>
              </a:rPr>
              <a:t>void fun( </a:t>
            </a:r>
            <a:r>
              <a:rPr lang="en-US" altLang="zh-CN" sz="1800" b="1">
                <a:solidFill>
                  <a:srgbClr val="A50021"/>
                </a:solidFill>
                <a:sym typeface="Symbol" pitchFamily="18" charset="2"/>
              </a:rPr>
              <a:t>Number *n</a:t>
            </a:r>
            <a:r>
              <a:rPr lang="en-US" altLang="zh-CN" sz="1800" b="1">
                <a:sym typeface="Symbol" pitchFamily="18" charset="2"/>
              </a:rPr>
              <a:t> )</a:t>
            </a:r>
            <a:endParaRPr lang="en-US" altLang="zh-CN" sz="1800" b="1" i="1">
              <a:solidFill>
                <a:srgbClr val="008000"/>
              </a:solidFill>
              <a:sym typeface="Symbol" pitchFamily="18" charset="2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sym typeface="Symbol" pitchFamily="18" charset="2"/>
              </a:rPr>
              <a:t>{  n-&gt;Show() ; } </a:t>
            </a:r>
          </a:p>
        </p:txBody>
      </p:sp>
      <p:sp>
        <p:nvSpPr>
          <p:cNvPr id="610316" name="Rectangle 12"/>
          <p:cNvSpPr>
            <a:spLocks noChangeArrowheads="1"/>
          </p:cNvSpPr>
          <p:nvPr/>
        </p:nvSpPr>
        <p:spPr bwMode="auto">
          <a:xfrm>
            <a:off x="3829050" y="2565400"/>
            <a:ext cx="160655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b="1">
                <a:sym typeface="Symbol" pitchFamily="18" charset="2"/>
              </a:rPr>
              <a:t>fun(</a:t>
            </a:r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&amp;</a:t>
            </a:r>
            <a:r>
              <a:rPr lang="en-US" altLang="zh-CN" sz="1800" b="1">
                <a:sym typeface="Symbol" pitchFamily="18" charset="2"/>
              </a:rPr>
              <a:t>n1);</a:t>
            </a:r>
          </a:p>
        </p:txBody>
      </p:sp>
      <p:sp>
        <p:nvSpPr>
          <p:cNvPr id="610317" name="Rectangle 13"/>
          <p:cNvSpPr>
            <a:spLocks noChangeArrowheads="1"/>
          </p:cNvSpPr>
          <p:nvPr/>
        </p:nvSpPr>
        <p:spPr bwMode="auto">
          <a:xfrm>
            <a:off x="3779838" y="3286125"/>
            <a:ext cx="160655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b="1">
                <a:sym typeface="Symbol" pitchFamily="18" charset="2"/>
              </a:rPr>
              <a:t>fun(</a:t>
            </a:r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&amp;</a:t>
            </a:r>
            <a:r>
              <a:rPr lang="en-US" altLang="zh-CN" sz="1800" b="1">
                <a:sym typeface="Symbol" pitchFamily="18" charset="2"/>
              </a:rPr>
              <a:t>n2);</a:t>
            </a:r>
          </a:p>
        </p:txBody>
      </p:sp>
      <p:sp>
        <p:nvSpPr>
          <p:cNvPr id="610318" name="Rectangle 14"/>
          <p:cNvSpPr>
            <a:spLocks noChangeArrowheads="1"/>
          </p:cNvSpPr>
          <p:nvPr/>
        </p:nvSpPr>
        <p:spPr bwMode="auto">
          <a:xfrm>
            <a:off x="3757613" y="4143375"/>
            <a:ext cx="160655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b="1">
                <a:sym typeface="Symbol" pitchFamily="18" charset="2"/>
              </a:rPr>
              <a:t>fun(</a:t>
            </a:r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&amp;</a:t>
            </a:r>
            <a:r>
              <a:rPr lang="en-US" altLang="zh-CN" sz="1800" b="1">
                <a:sym typeface="Symbol" pitchFamily="18" charset="2"/>
              </a:rPr>
              <a:t>n3);</a:t>
            </a:r>
          </a:p>
        </p:txBody>
      </p:sp>
      <p:pic>
        <p:nvPicPr>
          <p:cNvPr id="80907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0425" y="4941888"/>
            <a:ext cx="2846388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0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0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0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0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14" grpId="0" animBg="1"/>
      <p:bldP spid="610315" grpId="0" animBg="1"/>
      <p:bldP spid="610316" grpId="0" animBg="1"/>
      <p:bldP spid="610317" grpId="0" animBg="1"/>
      <p:bldP spid="61031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685800" y="2332038"/>
            <a:ext cx="7696200" cy="246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虚函数和多态性使成员函数根据调用对象的类型产生不同的动作</a:t>
            </a:r>
          </a:p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多态性特别适合于实现分层结构的软件系统，便于对问题抽象时</a:t>
            </a:r>
          </a:p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定义共性，实现时定义区别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11331" name="Rectangle 3"/>
          <p:cNvSpPr>
            <a:spLocks noChangeArrowheads="1"/>
          </p:cNvSpPr>
          <p:nvPr/>
        </p:nvSpPr>
        <p:spPr bwMode="auto">
          <a:xfrm>
            <a:off x="763588" y="762000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9.5  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虚函数与多态的应用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  </a:t>
            </a:r>
            <a:r>
              <a:rPr lang="zh-CN" altLang="en-US" dirty="0" smtClean="0">
                <a:latin typeface="宋体" pitchFamily="2" charset="-122"/>
              </a:rPr>
              <a:t>虚函数与多态的应用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 autoUpdateAnimBg="0"/>
      <p:bldP spid="611331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ChangeArrowheads="1"/>
          </p:cNvSpPr>
          <p:nvPr/>
        </p:nvSpPr>
        <p:spPr bwMode="auto">
          <a:xfrm>
            <a:off x="685800" y="6858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9.5.1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一个实例  </a:t>
            </a:r>
            <a:r>
              <a:rPr lang="zh-CN" altLang="en-US" sz="2000" b="1" i="1" dirty="0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  <p:sp>
        <p:nvSpPr>
          <p:cNvPr id="612355" name="Rectangle 3"/>
          <p:cNvSpPr>
            <a:spLocks noChangeArrowheads="1"/>
          </p:cNvSpPr>
          <p:nvPr/>
        </p:nvSpPr>
        <p:spPr bwMode="auto">
          <a:xfrm>
            <a:off x="3692525" y="3124200"/>
            <a:ext cx="1800225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9999"/>
            </a:prstShdw>
          </a:effectLst>
        </p:spPr>
        <p:txBody>
          <a:bodyPr wrap="none" anchor="ctr"/>
          <a:lstStyle/>
          <a:p>
            <a:r>
              <a:rPr lang="en-US" altLang="zh-CN" sz="1800" b="1"/>
              <a:t>Employee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52550" y="4648200"/>
            <a:ext cx="6496050" cy="457200"/>
            <a:chOff x="852" y="2640"/>
            <a:chExt cx="4092" cy="288"/>
          </a:xfrm>
        </p:grpSpPr>
        <p:sp>
          <p:nvSpPr>
            <p:cNvPr id="82958" name="Rectangle 5"/>
            <p:cNvSpPr>
              <a:spLocks noChangeArrowheads="1"/>
            </p:cNvSpPr>
            <p:nvPr/>
          </p:nvSpPr>
          <p:spPr bwMode="auto">
            <a:xfrm>
              <a:off x="2331" y="2640"/>
              <a:ext cx="1134" cy="288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5C995C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/>
                <a:t>HourWorker</a:t>
              </a:r>
            </a:p>
          </p:txBody>
        </p:sp>
        <p:sp>
          <p:nvSpPr>
            <p:cNvPr id="82959" name="Rectangle 6"/>
            <p:cNvSpPr>
              <a:spLocks noChangeArrowheads="1"/>
            </p:cNvSpPr>
            <p:nvPr/>
          </p:nvSpPr>
          <p:spPr bwMode="auto">
            <a:xfrm>
              <a:off x="852" y="2640"/>
              <a:ext cx="1134" cy="288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5C99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/>
                <a:t>Manager</a:t>
              </a:r>
            </a:p>
          </p:txBody>
        </p:sp>
        <p:sp>
          <p:nvSpPr>
            <p:cNvPr id="82960" name="Rectangle 7"/>
            <p:cNvSpPr>
              <a:spLocks noChangeArrowheads="1"/>
            </p:cNvSpPr>
            <p:nvPr/>
          </p:nvSpPr>
          <p:spPr bwMode="auto">
            <a:xfrm>
              <a:off x="3810" y="2640"/>
              <a:ext cx="1134" cy="288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3D"/>
              </a:prstShdw>
            </a:effectLst>
          </p:spPr>
          <p:txBody>
            <a:bodyPr wrap="none" anchor="ctr"/>
            <a:lstStyle/>
            <a:p>
              <a:r>
                <a:rPr lang="en-US" altLang="zh-CN" sz="1800" b="1"/>
                <a:t>PieceWorker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86000" y="3581400"/>
            <a:ext cx="4572000" cy="1066800"/>
            <a:chOff x="1440" y="1968"/>
            <a:chExt cx="2880" cy="672"/>
          </a:xfrm>
        </p:grpSpPr>
        <p:sp>
          <p:nvSpPr>
            <p:cNvPr id="82955" name="Line 9"/>
            <p:cNvSpPr>
              <a:spLocks noChangeShapeType="1"/>
            </p:cNvSpPr>
            <p:nvPr/>
          </p:nvSpPr>
          <p:spPr bwMode="auto">
            <a:xfrm flipV="1">
              <a:off x="2880" y="1968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6" name="Line 10"/>
            <p:cNvSpPr>
              <a:spLocks noChangeShapeType="1"/>
            </p:cNvSpPr>
            <p:nvPr/>
          </p:nvSpPr>
          <p:spPr bwMode="auto">
            <a:xfrm flipV="1">
              <a:off x="1440" y="1968"/>
              <a:ext cx="1344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7" name="Line 11"/>
            <p:cNvSpPr>
              <a:spLocks noChangeShapeType="1"/>
            </p:cNvSpPr>
            <p:nvPr/>
          </p:nvSpPr>
          <p:spPr bwMode="auto">
            <a:xfrm flipH="1" flipV="1">
              <a:off x="2976" y="1968"/>
              <a:ext cx="1344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2364" name="AutoShape 12"/>
          <p:cNvSpPr>
            <a:spLocks/>
          </p:cNvSpPr>
          <p:nvPr/>
        </p:nvSpPr>
        <p:spPr bwMode="auto">
          <a:xfrm>
            <a:off x="5791200" y="1752600"/>
            <a:ext cx="3124200" cy="914400"/>
          </a:xfrm>
          <a:prstGeom prst="borderCallout2">
            <a:avLst>
              <a:gd name="adj1" fmla="val 12500"/>
              <a:gd name="adj2" fmla="val -2440"/>
              <a:gd name="adj3" fmla="val 12500"/>
              <a:gd name="adj4" fmla="val -11532"/>
              <a:gd name="adj5" fmla="val 139412"/>
              <a:gd name="adj6" fmla="val -4085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抽象类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latin typeface="宋体" pitchFamily="2" charset="-122"/>
              </a:rPr>
              <a:t>提供一般属性，共同操作界面</a:t>
            </a:r>
            <a:r>
              <a:rPr lang="zh-CN" altLang="en-US" sz="1600" b="1"/>
              <a:t> </a:t>
            </a:r>
          </a:p>
        </p:txBody>
      </p:sp>
      <p:sp>
        <p:nvSpPr>
          <p:cNvPr id="612365" name="AutoShape 13"/>
          <p:cNvSpPr>
            <a:spLocks/>
          </p:cNvSpPr>
          <p:nvPr/>
        </p:nvSpPr>
        <p:spPr bwMode="auto">
          <a:xfrm>
            <a:off x="3124200" y="2057400"/>
            <a:ext cx="2438400" cy="914400"/>
          </a:xfrm>
          <a:prstGeom prst="borderCallout2">
            <a:avLst>
              <a:gd name="adj1" fmla="val 12500"/>
              <a:gd name="adj2" fmla="val -3125"/>
              <a:gd name="adj3" fmla="val 12500"/>
              <a:gd name="adj4" fmla="val -12954"/>
              <a:gd name="adj5" fmla="val 278472"/>
              <a:gd name="adj6" fmla="val -4264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管理人员类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latin typeface="宋体" pitchFamily="2" charset="-122"/>
              </a:rPr>
              <a:t>提供特殊属性，操作实现</a:t>
            </a:r>
            <a:r>
              <a:rPr lang="zh-CN" altLang="en-US" sz="1600" b="1"/>
              <a:t> </a:t>
            </a:r>
          </a:p>
        </p:txBody>
      </p:sp>
      <p:sp>
        <p:nvSpPr>
          <p:cNvPr id="612366" name="AutoShape 14"/>
          <p:cNvSpPr>
            <a:spLocks/>
          </p:cNvSpPr>
          <p:nvPr/>
        </p:nvSpPr>
        <p:spPr bwMode="auto">
          <a:xfrm>
            <a:off x="304800" y="2438400"/>
            <a:ext cx="2438400" cy="914400"/>
          </a:xfrm>
          <a:prstGeom prst="borderCallout2">
            <a:avLst>
              <a:gd name="adj1" fmla="val 12500"/>
              <a:gd name="adj2" fmla="val 103125"/>
              <a:gd name="adj3" fmla="val 12500"/>
              <a:gd name="adj4" fmla="val 121287"/>
              <a:gd name="adj5" fmla="val 239236"/>
              <a:gd name="adj6" fmla="val 17350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计时工人类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latin typeface="宋体" pitchFamily="2" charset="-122"/>
              </a:rPr>
              <a:t>提供特殊属性，操作实现</a:t>
            </a:r>
            <a:r>
              <a:rPr lang="zh-CN" altLang="en-US" sz="1600" b="1"/>
              <a:t> </a:t>
            </a:r>
          </a:p>
        </p:txBody>
      </p:sp>
      <p:sp>
        <p:nvSpPr>
          <p:cNvPr id="612367" name="AutoShape 15"/>
          <p:cNvSpPr>
            <a:spLocks/>
          </p:cNvSpPr>
          <p:nvPr/>
        </p:nvSpPr>
        <p:spPr bwMode="auto">
          <a:xfrm>
            <a:off x="2133600" y="1981200"/>
            <a:ext cx="2438400" cy="914400"/>
          </a:xfrm>
          <a:prstGeom prst="borderCallout2">
            <a:avLst>
              <a:gd name="adj1" fmla="val 12500"/>
              <a:gd name="adj2" fmla="val 103125"/>
              <a:gd name="adj3" fmla="val 12500"/>
              <a:gd name="adj4" fmla="val 123176"/>
              <a:gd name="adj5" fmla="val 280208"/>
              <a:gd name="adj6" fmla="val 18138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计件工人类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latin typeface="宋体" pitchFamily="2" charset="-122"/>
              </a:rPr>
              <a:t>提供特殊属性，操作实现</a:t>
            </a:r>
            <a:r>
              <a:rPr lang="zh-CN" altLang="en-US" sz="1600" b="1"/>
              <a:t> </a:t>
            </a:r>
          </a:p>
        </p:txBody>
      </p:sp>
      <p:sp>
        <p:nvSpPr>
          <p:cNvPr id="82954" name="Rectangle 1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9.5.1  </a:t>
            </a:r>
            <a:r>
              <a:rPr lang="zh-CN" altLang="en-US" dirty="0" smtClean="0">
                <a:latin typeface="宋体" pitchFamily="2" charset="-122"/>
              </a:rPr>
              <a:t>一个实例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612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612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612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61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4" grpId="0" autoUpdateAnimBg="0"/>
      <p:bldP spid="612355" grpId="0" animBg="1" autoUpdateAnimBg="0"/>
      <p:bldP spid="612364" grpId="0" animBg="1" autoUpdateAnimBg="0"/>
      <p:bldP spid="612365" grpId="0" animBg="1" autoUpdateAnimBg="0"/>
      <p:bldP spid="612366" grpId="0" animBg="1" autoUpdateAnimBg="0"/>
      <p:bldP spid="612367" grpId="0" animBg="1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527050" y="1600200"/>
            <a:ext cx="4756150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//Employee.h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Employee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protected: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long number;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编号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 </a:t>
            </a:r>
            <a:r>
              <a:rPr lang="en-US" altLang="zh-CN" sz="1800"/>
              <a:t>char * name;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姓名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83971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613380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5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Employee</a:t>
              </a:r>
            </a:p>
          </p:txBody>
        </p:sp>
        <p:grpSp>
          <p:nvGrpSpPr>
            <p:cNvPr id="83975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83980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83981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83982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83976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83977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78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79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3972" name="Rectangle 1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9.5.1  </a:t>
            </a:r>
            <a:r>
              <a:rPr lang="zh-CN" altLang="en-US" dirty="0" smtClean="0">
                <a:latin typeface="宋体" pitchFamily="2" charset="-122"/>
              </a:rPr>
              <a:t>一个实例</a:t>
            </a:r>
            <a:endParaRPr lang="zh-CN" altLang="en-US" dirty="0" smtClean="0"/>
          </a:p>
        </p:txBody>
      </p:sp>
      <p:sp>
        <p:nvSpPr>
          <p:cNvPr id="83973" name="Rectangle 17"/>
          <p:cNvSpPr>
            <a:spLocks noChangeArrowheads="1"/>
          </p:cNvSpPr>
          <p:nvPr/>
        </p:nvSpPr>
        <p:spPr bwMode="auto">
          <a:xfrm>
            <a:off x="304800" y="304800"/>
            <a:ext cx="26404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 dirty="0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8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27050" y="1600200"/>
            <a:ext cx="4756150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//Employee.h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Employee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~Employee();</a:t>
            </a:r>
            <a:r>
              <a:rPr lang="en-US" altLang="zh-CN" sz="1800"/>
              <a:t>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protected: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long number;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编号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 </a:t>
            </a:r>
            <a:r>
              <a:rPr lang="en-US" altLang="zh-CN" sz="1800"/>
              <a:t>char * name;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姓名</a:t>
            </a:r>
            <a:endParaRPr lang="zh-CN" altLang="en-US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614404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5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Employee</a:t>
              </a:r>
            </a:p>
          </p:txBody>
        </p:sp>
        <p:grpSp>
          <p:nvGrpSpPr>
            <p:cNvPr id="85000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85005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85006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85007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85001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85002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3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04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14413" name="Rectangle 13"/>
          <p:cNvSpPr>
            <a:spLocks noChangeArrowheads="1"/>
          </p:cNvSpPr>
          <p:nvPr/>
        </p:nvSpPr>
        <p:spPr bwMode="auto">
          <a:xfrm>
            <a:off x="4946650" y="2971800"/>
            <a:ext cx="145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虚析构函数</a:t>
            </a:r>
          </a:p>
        </p:txBody>
      </p:sp>
      <p:sp>
        <p:nvSpPr>
          <p:cNvPr id="84997" name="Rectangle 1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9.5.1  </a:t>
            </a:r>
            <a:r>
              <a:rPr lang="zh-CN" altLang="en-US" dirty="0" smtClean="0">
                <a:latin typeface="宋体" pitchFamily="2" charset="-122"/>
              </a:rPr>
              <a:t>一个实例</a:t>
            </a:r>
            <a:endParaRPr lang="zh-CN" altLang="en-US" dirty="0" smtClean="0"/>
          </a:p>
        </p:txBody>
      </p:sp>
      <p:sp>
        <p:nvSpPr>
          <p:cNvPr id="84998" name="Rectangle 18"/>
          <p:cNvSpPr>
            <a:spLocks noChangeArrowheads="1"/>
          </p:cNvSpPr>
          <p:nvPr/>
        </p:nvSpPr>
        <p:spPr bwMode="auto">
          <a:xfrm>
            <a:off x="304800" y="304800"/>
            <a:ext cx="26404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 dirty="0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1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27050" y="1600200"/>
            <a:ext cx="4756150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//Employee.h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Employee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double earnings() const=0;	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protected: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long number;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编号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 </a:t>
            </a:r>
            <a:r>
              <a:rPr lang="en-US" altLang="zh-CN" sz="1800"/>
              <a:t>char * name;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姓名</a:t>
            </a:r>
            <a:endParaRPr lang="zh-CN" altLang="en-US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86019" name="Rectangle 13"/>
          <p:cNvSpPr>
            <a:spLocks noChangeArrowheads="1"/>
          </p:cNvSpPr>
          <p:nvPr/>
        </p:nvSpPr>
        <p:spPr bwMode="auto">
          <a:xfrm>
            <a:off x="4946650" y="2971800"/>
            <a:ext cx="145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虚析构函数</a:t>
            </a:r>
          </a:p>
        </p:txBody>
      </p:sp>
      <p:sp>
        <p:nvSpPr>
          <p:cNvPr id="615438" name="Rectangle 14"/>
          <p:cNvSpPr>
            <a:spLocks noChangeArrowheads="1"/>
          </p:cNvSpPr>
          <p:nvPr/>
        </p:nvSpPr>
        <p:spPr bwMode="auto">
          <a:xfrm>
            <a:off x="4946650" y="3900488"/>
            <a:ext cx="236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纯虚函数，计算月薪</a:t>
            </a:r>
          </a:p>
        </p:txBody>
      </p:sp>
      <p:sp>
        <p:nvSpPr>
          <p:cNvPr id="86021" name="Rectangle 1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9.5.1  </a:t>
            </a:r>
            <a:r>
              <a:rPr lang="zh-CN" altLang="en-US" dirty="0" smtClean="0">
                <a:latin typeface="宋体" pitchFamily="2" charset="-122"/>
              </a:rPr>
              <a:t>一个实例</a:t>
            </a:r>
            <a:endParaRPr lang="zh-CN" altLang="en-US" dirty="0" smtClean="0"/>
          </a:p>
        </p:txBody>
      </p:sp>
      <p:sp>
        <p:nvSpPr>
          <p:cNvPr id="86022" name="Rectangle 19"/>
          <p:cNvSpPr>
            <a:spLocks noChangeArrowheads="1"/>
          </p:cNvSpPr>
          <p:nvPr/>
        </p:nvSpPr>
        <p:spPr bwMode="auto">
          <a:xfrm>
            <a:off x="304800" y="304800"/>
            <a:ext cx="26404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 dirty="0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  <p:grpSp>
        <p:nvGrpSpPr>
          <p:cNvPr id="86023" name="Group 20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615445" name="Rectangle 21"/>
            <p:cNvSpPr>
              <a:spLocks noChangeArrowheads="1"/>
            </p:cNvSpPr>
            <p:nvPr/>
          </p:nvSpPr>
          <p:spPr bwMode="auto">
            <a:xfrm>
              <a:off x="2326" y="1968"/>
              <a:ext cx="1135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Employee</a:t>
              </a:r>
            </a:p>
          </p:txBody>
        </p:sp>
        <p:grpSp>
          <p:nvGrpSpPr>
            <p:cNvPr id="86025" name="Group 22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86030" name="Rectangle 23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86031" name="Rectangle 24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86032" name="Rectangle 25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86026" name="Group 26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86027" name="Line 27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28" name="Line 28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029" name="Line 29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8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527050" y="1600200"/>
            <a:ext cx="4756150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/>
              <a:t>//Employee.h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class Employee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void print() const;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/>
              <a:t> protected:</a:t>
            </a:r>
          </a:p>
          <a:p>
            <a:pPr algn="l">
              <a:lnSpc>
                <a:spcPct val="120000"/>
              </a:lnSpc>
            </a:pPr>
            <a:r>
              <a:rPr lang="en-US" altLang="zh-CN" sz="1800"/>
              <a:t>       long number;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编号</a:t>
            </a:r>
          </a:p>
          <a:p>
            <a:pPr algn="l">
              <a:lnSpc>
                <a:spcPct val="120000"/>
              </a:lnSpc>
            </a:pPr>
            <a:r>
              <a:rPr lang="zh-CN" altLang="en-US" sz="1800"/>
              <a:t>       </a:t>
            </a:r>
            <a:r>
              <a:rPr lang="en-US" altLang="zh-CN" sz="1800"/>
              <a:t>char * name;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姓名</a:t>
            </a:r>
            <a:endParaRPr lang="zh-CN" altLang="en-US" sz="1800"/>
          </a:p>
          <a:p>
            <a:pPr algn="l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87043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616452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5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Employee</a:t>
              </a:r>
            </a:p>
          </p:txBody>
        </p:sp>
        <p:grpSp>
          <p:nvGrpSpPr>
            <p:cNvPr id="87050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87055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87056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87057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87051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87052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53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54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7044" name="Rectangle 13"/>
          <p:cNvSpPr>
            <a:spLocks noChangeArrowheads="1"/>
          </p:cNvSpPr>
          <p:nvPr/>
        </p:nvSpPr>
        <p:spPr bwMode="auto">
          <a:xfrm>
            <a:off x="4946650" y="2971800"/>
            <a:ext cx="145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虚析构函数</a:t>
            </a:r>
          </a:p>
        </p:txBody>
      </p:sp>
      <p:sp>
        <p:nvSpPr>
          <p:cNvPr id="87045" name="Rectangle 14"/>
          <p:cNvSpPr>
            <a:spLocks noChangeArrowheads="1"/>
          </p:cNvSpPr>
          <p:nvPr/>
        </p:nvSpPr>
        <p:spPr bwMode="auto">
          <a:xfrm>
            <a:off x="4946650" y="3900488"/>
            <a:ext cx="236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纯虚函数，计算月薪</a:t>
            </a:r>
          </a:p>
        </p:txBody>
      </p:sp>
      <p:sp>
        <p:nvSpPr>
          <p:cNvPr id="616463" name="Rectangle 15"/>
          <p:cNvSpPr>
            <a:spLocks noChangeArrowheads="1"/>
          </p:cNvSpPr>
          <p:nvPr/>
        </p:nvSpPr>
        <p:spPr bwMode="auto">
          <a:xfrm>
            <a:off x="4946650" y="4281488"/>
            <a:ext cx="282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虚函数，输出编号、姓名</a:t>
            </a:r>
          </a:p>
        </p:txBody>
      </p:sp>
      <p:sp>
        <p:nvSpPr>
          <p:cNvPr id="87047" name="Rectangle 1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9.5.1  </a:t>
            </a:r>
            <a:r>
              <a:rPr lang="zh-CN" altLang="en-US" dirty="0" smtClean="0">
                <a:latin typeface="宋体" pitchFamily="2" charset="-122"/>
              </a:rPr>
              <a:t>一个实例</a:t>
            </a:r>
            <a:endParaRPr lang="zh-CN" altLang="en-US" dirty="0" smtClean="0"/>
          </a:p>
        </p:txBody>
      </p:sp>
      <p:sp>
        <p:nvSpPr>
          <p:cNvPr id="87048" name="Rectangle 20"/>
          <p:cNvSpPr>
            <a:spLocks noChangeArrowheads="1"/>
          </p:cNvSpPr>
          <p:nvPr/>
        </p:nvSpPr>
        <p:spPr bwMode="auto">
          <a:xfrm>
            <a:off x="304800" y="304800"/>
            <a:ext cx="26404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 dirty="0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63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Manager.h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~Manager()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setMonthlySalary(double);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monthlySalary 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88067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88070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88071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88076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617479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</a:p>
            </p:txBody>
          </p:sp>
          <p:sp>
            <p:nvSpPr>
              <p:cNvPr id="88078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88072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88073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74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075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8068" name="Rectangle 1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9.5.1  </a:t>
            </a:r>
            <a:r>
              <a:rPr lang="zh-CN" altLang="en-US" dirty="0" smtClean="0">
                <a:latin typeface="宋体" pitchFamily="2" charset="-122"/>
              </a:rPr>
              <a:t>一个实例</a:t>
            </a:r>
            <a:endParaRPr lang="zh-CN" altLang="en-US" dirty="0" smtClean="0"/>
          </a:p>
        </p:txBody>
      </p:sp>
      <p:sp>
        <p:nvSpPr>
          <p:cNvPr id="88069" name="Rectangle 17"/>
          <p:cNvSpPr>
            <a:spLocks noChangeArrowheads="1"/>
          </p:cNvSpPr>
          <p:nvPr/>
        </p:nvSpPr>
        <p:spPr bwMode="auto">
          <a:xfrm>
            <a:off x="304800" y="304800"/>
            <a:ext cx="26404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 dirty="0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Manager.h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~Manager()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setMonthlySalary(double);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0000FF"/>
                </a:solidFill>
              </a:rPr>
              <a:t>double monthlySalary ;</a:t>
            </a:r>
            <a:r>
              <a:rPr lang="en-US" altLang="zh-CN" sz="1800"/>
              <a:t>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89091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89095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89096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89101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618503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</a:p>
            </p:txBody>
          </p:sp>
          <p:sp>
            <p:nvSpPr>
              <p:cNvPr id="89103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89097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89098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099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00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18509" name="Rectangle 13"/>
          <p:cNvSpPr>
            <a:spLocks noChangeArrowheads="1"/>
          </p:cNvSpPr>
          <p:nvPr/>
        </p:nvSpPr>
        <p:spPr bwMode="auto">
          <a:xfrm>
            <a:off x="4946650" y="5181600"/>
            <a:ext cx="191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私有数据，月薪</a:t>
            </a:r>
          </a:p>
        </p:txBody>
      </p:sp>
      <p:sp>
        <p:nvSpPr>
          <p:cNvPr id="89093" name="Rectangle 1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9.5.1  </a:t>
            </a:r>
            <a:r>
              <a:rPr lang="zh-CN" altLang="en-US" dirty="0" smtClean="0">
                <a:latin typeface="宋体" pitchFamily="2" charset="-122"/>
              </a:rPr>
              <a:t>一个实例</a:t>
            </a:r>
            <a:endParaRPr lang="zh-CN" altLang="en-US" dirty="0" smtClean="0"/>
          </a:p>
        </p:txBody>
      </p:sp>
      <p:sp>
        <p:nvSpPr>
          <p:cNvPr id="89094" name="Rectangle 18"/>
          <p:cNvSpPr>
            <a:spLocks noChangeArrowheads="1"/>
          </p:cNvSpPr>
          <p:nvPr/>
        </p:nvSpPr>
        <p:spPr bwMode="auto">
          <a:xfrm>
            <a:off x="304800" y="304800"/>
            <a:ext cx="26404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 dirty="0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09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Manager.h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~Manager()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void setMonthlySalary(double);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monthlySalary 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90115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0120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0121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90126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619527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</a:p>
            </p:txBody>
          </p:sp>
          <p:sp>
            <p:nvSpPr>
              <p:cNvPr id="90128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90122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0123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124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125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19533" name="Rectangle 13"/>
          <p:cNvSpPr>
            <a:spLocks noChangeArrowheads="1"/>
          </p:cNvSpPr>
          <p:nvPr/>
        </p:nvSpPr>
        <p:spPr bwMode="auto">
          <a:xfrm>
            <a:off x="4946650" y="37480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置月薪</a:t>
            </a:r>
          </a:p>
        </p:txBody>
      </p:sp>
      <p:sp>
        <p:nvSpPr>
          <p:cNvPr id="90117" name="Rectangle 14"/>
          <p:cNvSpPr>
            <a:spLocks noChangeArrowheads="1"/>
          </p:cNvSpPr>
          <p:nvPr/>
        </p:nvSpPr>
        <p:spPr bwMode="auto">
          <a:xfrm>
            <a:off x="4946650" y="5181600"/>
            <a:ext cx="191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私有数据，月薪</a:t>
            </a:r>
          </a:p>
        </p:txBody>
      </p:sp>
      <p:sp>
        <p:nvSpPr>
          <p:cNvPr id="90118" name="Rectangle 1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9.5.1  </a:t>
            </a:r>
            <a:r>
              <a:rPr lang="zh-CN" altLang="en-US" dirty="0" smtClean="0">
                <a:latin typeface="宋体" pitchFamily="2" charset="-122"/>
              </a:rPr>
              <a:t>一个实例</a:t>
            </a:r>
            <a:endParaRPr lang="zh-CN" altLang="en-US" dirty="0" smtClean="0"/>
          </a:p>
        </p:txBody>
      </p:sp>
      <p:sp>
        <p:nvSpPr>
          <p:cNvPr id="90119" name="Rectangle 19"/>
          <p:cNvSpPr>
            <a:spLocks noChangeArrowheads="1"/>
          </p:cNvSpPr>
          <p:nvPr/>
        </p:nvSpPr>
        <p:spPr bwMode="auto">
          <a:xfrm>
            <a:off x="304800" y="304800"/>
            <a:ext cx="26404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 dirty="0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33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Manager.h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~Manager()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setMonthlySalary(double);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 i="1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double earnings() const;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monthlySalary 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91139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1145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1146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91151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620551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</a:p>
            </p:txBody>
          </p:sp>
          <p:sp>
            <p:nvSpPr>
              <p:cNvPr id="91153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91147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1148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149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150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1140" name="Rectangle 13"/>
          <p:cNvSpPr>
            <a:spLocks noChangeArrowheads="1"/>
          </p:cNvSpPr>
          <p:nvPr/>
        </p:nvSpPr>
        <p:spPr bwMode="auto">
          <a:xfrm>
            <a:off x="4946650" y="37480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置月薪</a:t>
            </a:r>
          </a:p>
        </p:txBody>
      </p:sp>
      <p:sp>
        <p:nvSpPr>
          <p:cNvPr id="620558" name="Rectangle 14"/>
          <p:cNvSpPr>
            <a:spLocks noChangeArrowheads="1"/>
          </p:cNvSpPr>
          <p:nvPr/>
        </p:nvSpPr>
        <p:spPr bwMode="auto">
          <a:xfrm>
            <a:off x="4946650" y="4084638"/>
            <a:ext cx="2197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计算管理人员月薪</a:t>
            </a:r>
          </a:p>
        </p:txBody>
      </p:sp>
      <p:sp>
        <p:nvSpPr>
          <p:cNvPr id="91142" name="Rectangle 15"/>
          <p:cNvSpPr>
            <a:spLocks noChangeArrowheads="1"/>
          </p:cNvSpPr>
          <p:nvPr/>
        </p:nvSpPr>
        <p:spPr bwMode="auto">
          <a:xfrm>
            <a:off x="4946650" y="5181600"/>
            <a:ext cx="191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私有数据，月薪</a:t>
            </a:r>
          </a:p>
        </p:txBody>
      </p:sp>
      <p:sp>
        <p:nvSpPr>
          <p:cNvPr id="91143" name="Rectangle 1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9.5.1  </a:t>
            </a:r>
            <a:r>
              <a:rPr lang="zh-CN" altLang="en-US" dirty="0" smtClean="0">
                <a:latin typeface="宋体" pitchFamily="2" charset="-122"/>
              </a:rPr>
              <a:t>一个实例</a:t>
            </a:r>
            <a:endParaRPr lang="zh-CN" altLang="en-US" dirty="0" smtClean="0"/>
          </a:p>
        </p:txBody>
      </p:sp>
      <p:sp>
        <p:nvSpPr>
          <p:cNvPr id="91144" name="Rectangle 20"/>
          <p:cNvSpPr>
            <a:spLocks noChangeArrowheads="1"/>
          </p:cNvSpPr>
          <p:nvPr/>
        </p:nvSpPr>
        <p:spPr bwMode="auto">
          <a:xfrm>
            <a:off x="304800" y="304800"/>
            <a:ext cx="26404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 dirty="0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58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Manager.h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~Manager() { 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setMonthlySalary(double);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void print() const;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monthlySalary 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92163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2170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2171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92176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5C995C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621575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</a:p>
            </p:txBody>
          </p:sp>
          <p:sp>
            <p:nvSpPr>
              <p:cNvPr id="92178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92172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2173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174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175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2164" name="Rectangle 13"/>
          <p:cNvSpPr>
            <a:spLocks noChangeArrowheads="1"/>
          </p:cNvSpPr>
          <p:nvPr/>
        </p:nvSpPr>
        <p:spPr bwMode="auto">
          <a:xfrm>
            <a:off x="4946650" y="37480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置月薪</a:t>
            </a:r>
          </a:p>
        </p:txBody>
      </p:sp>
      <p:sp>
        <p:nvSpPr>
          <p:cNvPr id="92165" name="Rectangle 14"/>
          <p:cNvSpPr>
            <a:spLocks noChangeArrowheads="1"/>
          </p:cNvSpPr>
          <p:nvPr/>
        </p:nvSpPr>
        <p:spPr bwMode="auto">
          <a:xfrm>
            <a:off x="4946650" y="4084638"/>
            <a:ext cx="2197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计算管理人员月薪</a:t>
            </a:r>
          </a:p>
        </p:txBody>
      </p:sp>
      <p:sp>
        <p:nvSpPr>
          <p:cNvPr id="621583" name="Rectangle 15"/>
          <p:cNvSpPr>
            <a:spLocks noChangeArrowheads="1"/>
          </p:cNvSpPr>
          <p:nvPr/>
        </p:nvSpPr>
        <p:spPr bwMode="auto">
          <a:xfrm>
            <a:off x="4946650" y="4419600"/>
            <a:ext cx="2197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输出管理人员信息</a:t>
            </a:r>
          </a:p>
        </p:txBody>
      </p:sp>
      <p:sp>
        <p:nvSpPr>
          <p:cNvPr id="92167" name="Rectangle 16"/>
          <p:cNvSpPr>
            <a:spLocks noChangeArrowheads="1"/>
          </p:cNvSpPr>
          <p:nvPr/>
        </p:nvSpPr>
        <p:spPr bwMode="auto">
          <a:xfrm>
            <a:off x="4946650" y="5181600"/>
            <a:ext cx="191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私有数据，月薪</a:t>
            </a:r>
          </a:p>
        </p:txBody>
      </p:sp>
      <p:sp>
        <p:nvSpPr>
          <p:cNvPr id="92168" name="Rectangle 1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9.5.1  </a:t>
            </a:r>
            <a:r>
              <a:rPr lang="zh-CN" altLang="en-US" dirty="0" smtClean="0">
                <a:latin typeface="宋体" pitchFamily="2" charset="-122"/>
              </a:rPr>
              <a:t>一个实例</a:t>
            </a:r>
            <a:endParaRPr lang="zh-CN" altLang="en-US" dirty="0" smtClean="0"/>
          </a:p>
        </p:txBody>
      </p:sp>
      <p:sp>
        <p:nvSpPr>
          <p:cNvPr id="92169" name="Rectangle 21"/>
          <p:cNvSpPr>
            <a:spLocks noChangeArrowheads="1"/>
          </p:cNvSpPr>
          <p:nvPr/>
        </p:nvSpPr>
        <p:spPr bwMode="auto">
          <a:xfrm>
            <a:off x="304800" y="304800"/>
            <a:ext cx="26404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 dirty="0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3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3190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3191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622597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5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HourWorker</a:t>
                </a:r>
              </a:p>
            </p:txBody>
          </p:sp>
          <p:sp>
            <p:nvSpPr>
              <p:cNvPr id="93197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93198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93192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3193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194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195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22604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7537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HourlyWorker.h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HourlyWorker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HourlyWorker(const long, const char *, double=0.0, int =0 );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~HourlyWorker(){}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setWage(double);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setHours(int);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 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wage;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hours;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93188" name="Rectangle 1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9.5.1  </a:t>
            </a:r>
            <a:r>
              <a:rPr lang="zh-CN" altLang="en-US" dirty="0" smtClean="0">
                <a:latin typeface="宋体" pitchFamily="2" charset="-122"/>
              </a:rPr>
              <a:t>一个实例</a:t>
            </a:r>
            <a:endParaRPr lang="zh-CN" altLang="en-US" dirty="0" smtClean="0"/>
          </a:p>
        </p:txBody>
      </p:sp>
      <p:sp>
        <p:nvSpPr>
          <p:cNvPr id="93189" name="Rectangle 17"/>
          <p:cNvSpPr>
            <a:spLocks noChangeArrowheads="1"/>
          </p:cNvSpPr>
          <p:nvPr/>
        </p:nvSpPr>
        <p:spPr bwMode="auto">
          <a:xfrm>
            <a:off x="304800" y="304800"/>
            <a:ext cx="26404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 dirty="0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04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4216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4217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623621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5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HourWorker</a:t>
                </a:r>
              </a:p>
            </p:txBody>
          </p:sp>
          <p:sp>
            <p:nvSpPr>
              <p:cNvPr id="94223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94224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94218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4219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20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21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4211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7537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HourlyWorker.h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HourlyWorker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HourlyWorker(const long, const char *, double=0.0, int =0 );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~HourlyWorker(){}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setWage(double);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void setHours(int);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 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0000FF"/>
                </a:solidFill>
              </a:rPr>
              <a:t>double wage;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double hours;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623629" name="Rectangle 13"/>
          <p:cNvSpPr>
            <a:spLocks noChangeArrowheads="1"/>
          </p:cNvSpPr>
          <p:nvPr/>
        </p:nvSpPr>
        <p:spPr bwMode="auto">
          <a:xfrm>
            <a:off x="2832100" y="5029200"/>
            <a:ext cx="825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时薪</a:t>
            </a:r>
          </a:p>
        </p:txBody>
      </p:sp>
      <p:sp>
        <p:nvSpPr>
          <p:cNvPr id="623630" name="Rectangle 14"/>
          <p:cNvSpPr>
            <a:spLocks noChangeArrowheads="1"/>
          </p:cNvSpPr>
          <p:nvPr/>
        </p:nvSpPr>
        <p:spPr bwMode="auto">
          <a:xfrm>
            <a:off x="2832100" y="5424488"/>
            <a:ext cx="825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工时</a:t>
            </a:r>
          </a:p>
        </p:txBody>
      </p:sp>
      <p:sp>
        <p:nvSpPr>
          <p:cNvPr id="94214" name="Rectangle 1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9.5.1  </a:t>
            </a:r>
            <a:r>
              <a:rPr lang="zh-CN" altLang="en-US" dirty="0" smtClean="0">
                <a:latin typeface="宋体" pitchFamily="2" charset="-122"/>
              </a:rPr>
              <a:t>一个实例</a:t>
            </a:r>
            <a:endParaRPr lang="zh-CN" altLang="en-US" dirty="0" smtClean="0"/>
          </a:p>
        </p:txBody>
      </p:sp>
      <p:sp>
        <p:nvSpPr>
          <p:cNvPr id="94215" name="Rectangle 18"/>
          <p:cNvSpPr>
            <a:spLocks noChangeArrowheads="1"/>
          </p:cNvSpPr>
          <p:nvPr/>
        </p:nvSpPr>
        <p:spPr bwMode="auto">
          <a:xfrm>
            <a:off x="304800" y="304800"/>
            <a:ext cx="26404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 dirty="0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9" grpId="0" autoUpdateAnimBg="0"/>
      <p:bldP spid="623630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95242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>
              <a:prstShdw prst="shdw17" dist="53882" dir="2700000">
                <a:srgbClr val="999999"/>
              </a:prstShdw>
            </a:effectLst>
          </p:spPr>
          <p:txBody>
            <a:bodyPr wrap="none" anchor="ctr"/>
            <a:lstStyle/>
            <a:p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95243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624645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5" cy="28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FF99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HourWorker</a:t>
                </a:r>
              </a:p>
            </p:txBody>
          </p:sp>
          <p:sp>
            <p:nvSpPr>
              <p:cNvPr id="95249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5C99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95250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53882" dir="2700000">
                  <a:srgbClr val="99993D"/>
                </a:prstShdw>
              </a:effectLst>
            </p:spPr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95244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95245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46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47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777777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5235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7537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/>
              <a:t>// HourlyWorker.h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class HourlyWorker : public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HourlyWorker(const long, const char *, double=0.0, int =0 );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~HourlyWorker(){}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void setWage(double);		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void setHours(int);</a:t>
            </a:r>
            <a:r>
              <a:rPr lang="en-US" altLang="zh-CN" sz="1800"/>
              <a:t>	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double earnings() const; 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 virtual void print() const;	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wage;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      double hours;</a:t>
            </a:r>
          </a:p>
          <a:p>
            <a:pPr algn="l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95236" name="Rectangle 13"/>
          <p:cNvSpPr>
            <a:spLocks noChangeArrowheads="1"/>
          </p:cNvSpPr>
          <p:nvPr/>
        </p:nvSpPr>
        <p:spPr bwMode="auto">
          <a:xfrm>
            <a:off x="2832100" y="5029200"/>
            <a:ext cx="825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时薪</a:t>
            </a:r>
          </a:p>
        </p:txBody>
      </p:sp>
      <p:sp>
        <p:nvSpPr>
          <p:cNvPr id="95237" name="Rectangle 14"/>
          <p:cNvSpPr>
            <a:spLocks noChangeArrowheads="1"/>
          </p:cNvSpPr>
          <p:nvPr/>
        </p:nvSpPr>
        <p:spPr bwMode="auto">
          <a:xfrm>
            <a:off x="2832100" y="5424488"/>
            <a:ext cx="825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工时</a:t>
            </a:r>
          </a:p>
        </p:txBody>
      </p:sp>
      <p:sp>
        <p:nvSpPr>
          <p:cNvPr id="624655" name="Rectangle 15"/>
          <p:cNvSpPr>
            <a:spLocks noChangeArrowheads="1"/>
          </p:cNvSpPr>
          <p:nvPr/>
        </p:nvSpPr>
        <p:spPr bwMode="auto">
          <a:xfrm>
            <a:off x="4660900" y="32908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置时薪</a:t>
            </a:r>
          </a:p>
        </p:txBody>
      </p:sp>
      <p:sp>
        <p:nvSpPr>
          <p:cNvPr id="624656" name="Rectangle 16"/>
          <p:cNvSpPr>
            <a:spLocks noChangeArrowheads="1"/>
          </p:cNvSpPr>
          <p:nvPr/>
        </p:nvSpPr>
        <p:spPr bwMode="auto">
          <a:xfrm>
            <a:off x="4660900" y="361473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置工时</a:t>
            </a:r>
          </a:p>
        </p:txBody>
      </p:sp>
      <p:sp>
        <p:nvSpPr>
          <p:cNvPr id="95240" name="Rectangle 1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9.5.1  </a:t>
            </a:r>
            <a:r>
              <a:rPr lang="zh-CN" altLang="en-US" dirty="0" smtClean="0">
                <a:latin typeface="宋体" pitchFamily="2" charset="-122"/>
              </a:rPr>
              <a:t>一个实例</a:t>
            </a:r>
            <a:endParaRPr lang="zh-CN" altLang="en-US" dirty="0" smtClean="0"/>
          </a:p>
        </p:txBody>
      </p:sp>
      <p:sp>
        <p:nvSpPr>
          <p:cNvPr id="95241" name="Rectangle 20"/>
          <p:cNvSpPr>
            <a:spLocks noChangeArrowheads="1"/>
          </p:cNvSpPr>
          <p:nvPr/>
        </p:nvSpPr>
        <p:spPr bwMode="auto">
          <a:xfrm>
            <a:off x="304800" y="304800"/>
            <a:ext cx="26404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楷体_GB2312" pitchFamily="49" charset="-122"/>
              </a:rPr>
              <a:t>9-8  </a:t>
            </a:r>
            <a:r>
              <a:rPr lang="zh-CN" altLang="en-US" sz="2000" b="1" i="1" dirty="0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55" grpId="0" autoUpdateAnimBg="0"/>
      <p:bldP spid="624656" grpId="0" autoUpdateAnimBg="0"/>
    </p:bldLst>
  </p:timing>
</p:sld>
</file>

<file path=ppt/theme/theme1.xml><?xml version="1.0" encoding="utf-8"?>
<a:theme xmlns:a="http://schemas.openxmlformats.org/drawingml/2006/main" name="Strategic">
  <a:themeElements>
    <a:clrScheme name="Strategic 2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3300"/>
      </a:hlink>
      <a:folHlink>
        <a:srgbClr val="339933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05- C++chap9">
  <a:themeElements>
    <a:clrScheme name="2005- C++chap9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2005- C++chap9">
      <a:majorFont>
        <a:latin typeface="Tahoma"/>
        <a:ea typeface="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2005- C++chap9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- C++chap9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- C++chap9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- C++chap9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- C++chap9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- C++chap9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- C++chap9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- C++chap9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E9E2B6"/>
    </a:lt1>
    <a:dk2>
      <a:srgbClr val="996600"/>
    </a:dk2>
    <a:lt2>
      <a:srgbClr val="786950"/>
    </a:lt2>
    <a:accent1>
      <a:srgbClr val="727DE0"/>
    </a:accent1>
    <a:accent2>
      <a:srgbClr val="D54F41"/>
    </a:accent2>
    <a:accent3>
      <a:srgbClr val="F2EED7"/>
    </a:accent3>
    <a:accent4>
      <a:srgbClr val="000000"/>
    </a:accent4>
    <a:accent5>
      <a:srgbClr val="BCBFED"/>
    </a:accent5>
    <a:accent6>
      <a:srgbClr val="C1473A"/>
    </a:accent6>
    <a:hlink>
      <a:srgbClr val="FFFFFF"/>
    </a:hlink>
    <a:folHlink>
      <a:srgbClr val="FAEB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7684</TotalTime>
  <Words>17411</Words>
  <Application>Microsoft Office PowerPoint</Application>
  <PresentationFormat>全屏显示(4:3)</PresentationFormat>
  <Paragraphs>2835</Paragraphs>
  <Slides>118</Slides>
  <Notes>3</Notes>
  <HiddenSlides>10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118</vt:i4>
      </vt:variant>
    </vt:vector>
  </HeadingPairs>
  <TitlesOfParts>
    <vt:vector size="133" baseType="lpstr">
      <vt:lpstr>Arial Unicode MS</vt:lpstr>
      <vt:lpstr>楷体_GB2312</vt:lpstr>
      <vt:lpstr>LiSu</vt:lpstr>
      <vt:lpstr>宋体</vt:lpstr>
      <vt:lpstr>STKaiti</vt:lpstr>
      <vt:lpstr>Calibri</vt:lpstr>
      <vt:lpstr>Symbol</vt:lpstr>
      <vt:lpstr>Tahoma</vt:lpstr>
      <vt:lpstr>Times New Roman</vt:lpstr>
      <vt:lpstr>Wingdings</vt:lpstr>
      <vt:lpstr>Wingdings 2</vt:lpstr>
      <vt:lpstr>Strategic</vt:lpstr>
      <vt:lpstr>2005- C++chap9</vt:lpstr>
      <vt:lpstr>BMP 图象</vt:lpstr>
      <vt:lpstr>位图图像</vt:lpstr>
      <vt:lpstr>PowerPoint 演示文稿</vt:lpstr>
      <vt:lpstr>第9章  虚函数与多态性</vt:lpstr>
      <vt:lpstr>第9章  虚函数与多态性</vt:lpstr>
      <vt:lpstr>9.1  静态联编</vt:lpstr>
      <vt:lpstr>9.1  静态联编</vt:lpstr>
      <vt:lpstr>9.1  静态联编</vt:lpstr>
      <vt:lpstr>9.1  静态联编</vt:lpstr>
      <vt:lpstr>9.1  静态联编</vt:lpstr>
      <vt:lpstr>PowerPoint 演示文稿</vt:lpstr>
      <vt:lpstr>说明</vt:lpstr>
      <vt:lpstr>说明</vt:lpstr>
      <vt:lpstr>例子</vt:lpstr>
      <vt:lpstr>9.2  类指针的关系</vt:lpstr>
      <vt:lpstr>9.2.1  基类指针引用派生类对象</vt:lpstr>
      <vt:lpstr>9.2.1  基类指针引用派生类对象</vt:lpstr>
      <vt:lpstr>9.2.1  基类指针引用派生类对象</vt:lpstr>
      <vt:lpstr>9.2.1  基类指针引用派生类对象</vt:lpstr>
      <vt:lpstr>9.2.1  基类指针引用派生类对象</vt:lpstr>
      <vt:lpstr>9.2.1  基类指针引用派生类对象</vt:lpstr>
      <vt:lpstr>9.2.1  基类指针引用派生类对象</vt:lpstr>
      <vt:lpstr>9.2.1  基类指针引用派生类对象</vt:lpstr>
      <vt:lpstr>9.2.1  基类指针引用派生类对象</vt:lpstr>
      <vt:lpstr>9.2.1  基类指针引用派生类对象</vt:lpstr>
      <vt:lpstr>9.2.2  派生类指针引用基类对象</vt:lpstr>
      <vt:lpstr>9.2.2  派生类指针引用基类对象</vt:lpstr>
      <vt:lpstr>9.2.2  派生类指针引用基类对象</vt:lpstr>
      <vt:lpstr>9.2.2  派生类指针引用基类对象</vt:lpstr>
      <vt:lpstr>9.2.2  派生类指针引用基类对象</vt:lpstr>
      <vt:lpstr>PowerPoint 演示文稿</vt:lpstr>
      <vt:lpstr>9.3  虚函数和动态联编 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9.3.1  虚函数和基类指针</vt:lpstr>
      <vt:lpstr>9.3.2  虚函数的重载特性</vt:lpstr>
      <vt:lpstr>9.3.2  虚函数的重载特性</vt:lpstr>
      <vt:lpstr>9.3.3  虚析构函数</vt:lpstr>
      <vt:lpstr>9.3.3  虚析构函数</vt:lpstr>
      <vt:lpstr>9.3.3  虚析构函数</vt:lpstr>
      <vt:lpstr>9.3.3  虚析构函数</vt:lpstr>
      <vt:lpstr>9.3.3  虚析构函数</vt:lpstr>
      <vt:lpstr>9.3.3  虚析构函数</vt:lpstr>
      <vt:lpstr>9.3.3  虚析构函数</vt:lpstr>
      <vt:lpstr>9.3.3  虚析构函数</vt:lpstr>
      <vt:lpstr>9.3.3  虚析构函数</vt:lpstr>
      <vt:lpstr>PowerPoint 演示文稿</vt:lpstr>
      <vt:lpstr>9.4  纯虚函数和抽象类</vt:lpstr>
      <vt:lpstr>9.4  纯虚函数和抽象类</vt:lpstr>
      <vt:lpstr>9.4  纯虚函数和抽象类</vt:lpstr>
      <vt:lpstr>9.4  纯虚函数和抽象类</vt:lpstr>
      <vt:lpstr>9.4  纯虚函数和抽象类</vt:lpstr>
      <vt:lpstr>9.4  纯虚函数和抽象类</vt:lpstr>
      <vt:lpstr>9.4  纯虚函数和抽象类</vt:lpstr>
      <vt:lpstr>9.4  纯虚函数和抽象类</vt:lpstr>
      <vt:lpstr>9.4  纯虚函数和抽象类</vt:lpstr>
      <vt:lpstr>9.4  纯虚函数和抽象类</vt:lpstr>
      <vt:lpstr>9.4  纯虚函数和抽象类</vt:lpstr>
      <vt:lpstr>9.4  纯虚函数和抽象类</vt:lpstr>
      <vt:lpstr>PowerPoint 演示文稿</vt:lpstr>
      <vt:lpstr>9.5  虚函数与多态的应用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9.5.1  一个实例</vt:lpstr>
      <vt:lpstr>9.5.2  异质链表</vt:lpstr>
      <vt:lpstr>9.5.2  异质链表</vt:lpstr>
      <vt:lpstr>9.5.2  异质链表</vt:lpstr>
      <vt:lpstr>9.5.2  异质链表</vt:lpstr>
      <vt:lpstr>9.5.2  异质链表</vt:lpstr>
      <vt:lpstr>9.5.2  异质链表</vt:lpstr>
      <vt:lpstr>9.5.2  异质链表</vt:lpstr>
      <vt:lpstr>9.5.2  异质链表</vt:lpstr>
      <vt:lpstr>9.5.2  异质链表</vt:lpstr>
      <vt:lpstr>9.5.2  异质链表</vt:lpstr>
      <vt:lpstr>PowerPoint 演示文稿</vt:lpstr>
      <vt:lpstr>小结</vt:lpstr>
      <vt:lpstr>PowerPoint 演示文稿</vt:lpstr>
    </vt:vector>
  </TitlesOfParts>
  <Company>zhou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Shihong Duan</cp:lastModifiedBy>
  <cp:revision>183</cp:revision>
  <dcterms:created xsi:type="dcterms:W3CDTF">2002-08-30T17:00:15Z</dcterms:created>
  <dcterms:modified xsi:type="dcterms:W3CDTF">2018-01-02T09:36:39Z</dcterms:modified>
</cp:coreProperties>
</file>