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40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97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98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416" r:id="rId124"/>
    <p:sldId id="417" r:id="rId125"/>
    <p:sldId id="419" r:id="rId126"/>
    <p:sldId id="418" r:id="rId127"/>
    <p:sldId id="399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01" r:id="rId156"/>
    <p:sldId id="396" r:id="rId157"/>
    <p:sldId id="403" r:id="rId15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0066"/>
    <a:srgbClr val="A50021"/>
    <a:srgbClr val="CC3300"/>
    <a:srgbClr val="0000CC"/>
    <a:srgbClr val="006600"/>
    <a:srgbClr val="FFFFFF"/>
    <a:srgbClr val="ECE6C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86490" autoAdjust="0"/>
  </p:normalViewPr>
  <p:slideViewPr>
    <p:cSldViewPr>
      <p:cViewPr varScale="1">
        <p:scale>
          <a:sx n="86" d="100"/>
          <a:sy n="86" d="100"/>
        </p:scale>
        <p:origin x="1056" y="33"/>
      </p:cViewPr>
      <p:guideLst>
        <p:guide orient="horz" pos="2160"/>
        <p:guide pos="2925"/>
      </p:guideLst>
    </p:cSldViewPr>
  </p:slideViewPr>
  <p:outlineViewPr>
    <p:cViewPr>
      <p:scale>
        <a:sx n="25" d="100"/>
        <a:sy n="25" d="100"/>
      </p:scale>
      <p:origin x="0" y="9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2&#29256;(&#20363;&#39064;&#32534;&#21495;)/c++&#65288;6&#65289;/6-&#36816;&#31639;&#31526;&#37325;&#36733;(6.2).ppt#-1,1,6.2  &#29992;&#25104;&#21592;&#25110;&#21451;&#21592;&#20989;&#25968;&#37325;&#36733;&#36816;&#31639;&#31526; " TargetMode="External"/><Relationship Id="rId13" Type="http://schemas.openxmlformats.org/officeDocument/2006/relationships/oleObject" Target="../embeddings/oleObject3.bin"/><Relationship Id="rId18" Type="http://schemas.openxmlformats.org/officeDocument/2006/relationships/slide" Target="slide156.xml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slide" Target="slide68.xml"/><Relationship Id="rId17" Type="http://schemas.openxmlformats.org/officeDocument/2006/relationships/hyperlink" Target="../C++&#31243;&#24207;&#35774;&#35745;&#22522;&#30784;&#35838;&#20214;2&#29256;(&#20363;&#39064;&#32534;&#21495;)/c++&#65288;6&#65289;/6-&#36816;&#31639;&#31526;&#37325;&#36733;(&#23567;&#32467;).ppt#-1,1,PowerPoint &#28436;&#31034;&#25991;&#31295;" TargetMode="External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4.bin"/><Relationship Id="rId20" Type="http://schemas.openxmlformats.org/officeDocument/2006/relationships/hyperlink" Target="0-&#39044;&#22791;&#30693;&#35782;.ppt" TargetMode="Externa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11" Type="http://schemas.openxmlformats.org/officeDocument/2006/relationships/hyperlink" Target="../C++&#31243;&#24207;&#35774;&#35745;&#22522;&#30784;&#35838;&#20214;2&#29256;(&#20363;&#39064;&#32534;&#21495;)/c++&#65288;6&#65289;/6-&#36816;&#31639;&#31526;&#37325;&#36733;(6.3).ppt#-1,1,PowerPoint &#28436;&#31034;&#25991;&#31295;" TargetMode="External"/><Relationship Id="rId5" Type="http://schemas.openxmlformats.org/officeDocument/2006/relationships/slide" Target="slide4.xml"/><Relationship Id="rId15" Type="http://schemas.openxmlformats.org/officeDocument/2006/relationships/slide" Target="slide128.xml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slide" Target="slide33.xml"/><Relationship Id="rId14" Type="http://schemas.openxmlformats.org/officeDocument/2006/relationships/hyperlink" Target="../C++&#31243;&#24207;&#35774;&#35745;&#22522;&#30784;&#35838;&#20214;2&#29256;(&#20363;&#39064;&#32534;&#21495;)/c++&#65288;6&#65289;/6-&#36816;&#31639;&#31526;&#37325;&#36733;(6.4).ppt#-1,1,PowerPoint &#28436;&#31034;&#25991;&#31295;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0439" name="AutoShape 7"/>
          <p:cNvSpPr>
            <a:spLocks/>
          </p:cNvSpPr>
          <p:nvPr/>
        </p:nvSpPr>
        <p:spPr bwMode="auto">
          <a:xfrm>
            <a:off x="5562600" y="41021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1329"/>
              <a:gd name="adj5" fmla="val -132815"/>
              <a:gd name="adj6" fmla="val -74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关键字</a:t>
            </a:r>
            <a:r>
              <a:rPr lang="zh-CN" altLang="en-US" sz="1800" b="1"/>
              <a:t> 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292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operator[]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(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1573" name="AutoShape 5"/>
          <p:cNvSpPr>
            <a:spLocks/>
          </p:cNvSpPr>
          <p:nvPr/>
        </p:nvSpPr>
        <p:spPr bwMode="auto">
          <a:xfrm>
            <a:off x="5334000" y="3505200"/>
            <a:ext cx="1295400" cy="609600"/>
          </a:xfrm>
          <a:prstGeom prst="borderCallout2">
            <a:avLst>
              <a:gd name="adj1" fmla="val 18750"/>
              <a:gd name="adj2" fmla="val -5884"/>
              <a:gd name="adj3" fmla="val 18750"/>
              <a:gd name="adj4" fmla="val -22917"/>
              <a:gd name="adj5" fmla="val -130208"/>
              <a:gd name="adj6" fmla="val -7732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函数名</a:t>
            </a:r>
          </a:p>
        </p:txBody>
      </p:sp>
      <p:sp>
        <p:nvSpPr>
          <p:cNvPr id="6215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3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2597" name="AutoShape 5"/>
          <p:cNvSpPr>
            <a:spLocks/>
          </p:cNvSpPr>
          <p:nvPr/>
        </p:nvSpPr>
        <p:spPr bwMode="auto">
          <a:xfrm>
            <a:off x="1600200" y="3429000"/>
            <a:ext cx="2514600" cy="990600"/>
          </a:xfrm>
          <a:prstGeom prst="borderCallout2">
            <a:avLst>
              <a:gd name="adj1" fmla="val 11537"/>
              <a:gd name="adj2" fmla="val 103032"/>
              <a:gd name="adj3" fmla="val 11537"/>
              <a:gd name="adj4" fmla="val 114458"/>
              <a:gd name="adj5" fmla="val -69389"/>
              <a:gd name="adj6" fmla="val 151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右操作数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为符合原语义，用 </a:t>
            </a:r>
            <a:r>
              <a:rPr lang="en-US" altLang="zh-CN" sz="1800" b="1"/>
              <a:t>int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7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57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operator()  [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838200" y="3148013"/>
            <a:ext cx="5749925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例 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设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是类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的一个对象，则表达式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[ y ]</a:t>
            </a:r>
          </a:p>
          <a:p>
            <a:pPr algn="l">
              <a:lnSpc>
                <a:spcPct val="160000"/>
              </a:lnSpc>
            </a:pP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>
                <a:ea typeface="黑体" pitchFamily="2" charset="-122"/>
                <a:sym typeface="Symbol" pitchFamily="18" charset="2"/>
              </a:rPr>
              <a:t>可被解释为</a:t>
            </a: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. operator [ ] ( y )</a:t>
            </a:r>
          </a:p>
        </p:txBody>
      </p:sp>
      <p:sp>
        <p:nvSpPr>
          <p:cNvPr id="623622" name="AutoShape 6"/>
          <p:cNvSpPr>
            <a:spLocks/>
          </p:cNvSpPr>
          <p:nvPr/>
        </p:nvSpPr>
        <p:spPr bwMode="auto">
          <a:xfrm>
            <a:off x="6629400" y="2895600"/>
            <a:ext cx="1447800" cy="990600"/>
          </a:xfrm>
          <a:prstGeom prst="borderCallout2">
            <a:avLst>
              <a:gd name="adj1" fmla="val 11537"/>
              <a:gd name="adj2" fmla="val -5264"/>
              <a:gd name="adj3" fmla="val 11537"/>
              <a:gd name="adj4" fmla="val -40352"/>
              <a:gd name="adj5" fmla="val 224681"/>
              <a:gd name="adj6" fmla="val -1530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显式声明一个参数</a:t>
            </a:r>
            <a:endParaRPr lang="zh-CN" altLang="en-US" sz="1800" b="1"/>
          </a:p>
        </p:txBody>
      </p:sp>
      <p:sp>
        <p:nvSpPr>
          <p:cNvPr id="6236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1" grpId="0" autoUpdateAnimBg="0"/>
      <p:bldP spid="623622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831850" y="1196975"/>
            <a:ext cx="572135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7-7</a:t>
            </a:r>
            <a:endParaRPr lang="en-US" altLang="zh-CN" sz="1800" b="1" i="1" dirty="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vector 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n )  {  v = new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&amp; operator [ ] (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)  {  return  v [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* v ;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{  vector  a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b="1" dirty="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a [ 2 ]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a [ 2 ]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831850" y="1196975"/>
            <a:ext cx="572135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7-7</a:t>
            </a:r>
            <a:endParaRPr lang="en-US" altLang="zh-CN" sz="1800" b="1" i="1" dirty="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vector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n )  {  v = new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&amp; operator [ ]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</a:rPr>
              <a:t> )  {  return  v [ </a:t>
            </a:r>
            <a:r>
              <a:rPr lang="en-US" altLang="zh-CN" sz="1800" b="1" dirty="0" err="1">
                <a:solidFill>
                  <a:srgbClr val="0000FF"/>
                </a:solidFill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</a:rPr>
              <a:t>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 v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vector  a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dirty="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a [ 2 ]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a [ 2 ]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4724400" y="3356992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69" name="AutoShape 5"/>
          <p:cNvSpPr>
            <a:spLocks/>
          </p:cNvSpPr>
          <p:nvPr/>
        </p:nvSpPr>
        <p:spPr bwMode="auto">
          <a:xfrm>
            <a:off x="4038600" y="4746625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6366"/>
              <a:gd name="adj5" fmla="val -106250"/>
              <a:gd name="adj6" fmla="val -90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返回元素的引用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this -&gt; v[i]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1219200" y="3356992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1" name="Line 7"/>
          <p:cNvSpPr>
            <a:spLocks noChangeShapeType="1"/>
          </p:cNvSpPr>
          <p:nvPr/>
        </p:nvSpPr>
        <p:spPr bwMode="auto">
          <a:xfrm flipV="1">
            <a:off x="3429000" y="3756025"/>
            <a:ext cx="13716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  <p:bldP spid="625669" grpId="0" animBg="1" autoUpdateAnimBg="0"/>
      <p:bldP spid="625670" grpId="0" animBg="1"/>
      <p:bldP spid="62567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831850" y="1196975"/>
            <a:ext cx="572135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 i="1" dirty="0">
                <a:solidFill>
                  <a:srgbClr val="008000"/>
                </a:solidFill>
              </a:rPr>
              <a:t>// </a:t>
            </a:r>
            <a:r>
              <a:rPr lang="zh-CN" altLang="en-US" sz="18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800" b="1" i="1" dirty="0" smtClean="0">
                <a:solidFill>
                  <a:srgbClr val="008000"/>
                </a:solidFill>
              </a:rPr>
              <a:t>7-7</a:t>
            </a:r>
            <a:endParaRPr lang="en-US" altLang="zh-CN" sz="1800" b="1" i="1" dirty="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class  vector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vector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n )  {  v = new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[ n ] ; size = n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~ vector ( )  { delete [ ] v ; size = 0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&amp; operator [ ]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 err="1">
                <a:solidFill>
                  <a:srgbClr val="0000FF"/>
                </a:solidFill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</a:rPr>
              <a:t> )  {  return  v [ </a:t>
            </a:r>
            <a:r>
              <a:rPr lang="en-US" altLang="zh-CN" sz="1800" b="1" dirty="0" err="1">
                <a:solidFill>
                  <a:srgbClr val="0000FF"/>
                </a:solidFill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</a:rPr>
              <a:t> ]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private :  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 v ;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vector  </a:t>
            </a:r>
            <a:r>
              <a:rPr lang="en-US" altLang="zh-CN" sz="1800" b="1" dirty="0">
                <a:solidFill>
                  <a:srgbClr val="0000FF"/>
                </a:solidFill>
              </a:rPr>
              <a:t>a</a:t>
            </a:r>
            <a:r>
              <a:rPr lang="en-US" altLang="zh-CN" sz="1800" b="1" dirty="0">
                <a:solidFill>
                  <a:schemeClr val="accent2"/>
                </a:solidFill>
              </a:rPr>
              <a:t> </a:t>
            </a:r>
            <a:r>
              <a:rPr lang="en-US" altLang="zh-CN" sz="1800" dirty="0"/>
              <a:t>( 5 )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a [ 2 ]</a:t>
            </a:r>
            <a:r>
              <a:rPr lang="en-US" altLang="zh-CN" sz="1800" dirty="0"/>
              <a:t> = 12 ;	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a [ 2 ]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626693" name="Oval 5"/>
          <p:cNvSpPr>
            <a:spLocks noChangeArrowheads="1"/>
          </p:cNvSpPr>
          <p:nvPr/>
        </p:nvSpPr>
        <p:spPr bwMode="auto">
          <a:xfrm>
            <a:off x="1066800" y="5135563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4724400" y="3335338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1219200" y="3335338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6704" name="AutoShape 16"/>
          <p:cNvSpPr>
            <a:spLocks/>
          </p:cNvSpPr>
          <p:nvPr/>
        </p:nvSpPr>
        <p:spPr bwMode="auto">
          <a:xfrm>
            <a:off x="4267200" y="3886200"/>
            <a:ext cx="2438400" cy="914400"/>
          </a:xfrm>
          <a:prstGeom prst="borderCallout2">
            <a:avLst>
              <a:gd name="adj1" fmla="val 12500"/>
              <a:gd name="adj2" fmla="val -3125"/>
              <a:gd name="adj3" fmla="val 12500"/>
              <a:gd name="adj4" fmla="val -29231"/>
              <a:gd name="adj5" fmla="val 137676"/>
              <a:gd name="adj6" fmla="val -101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返回引用的函数调用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作左值</a:t>
            </a:r>
            <a:endParaRPr lang="zh-CN" altLang="en-US"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3" grpId="0" animBg="1"/>
      <p:bldP spid="626704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7715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8753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operator() 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参数表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38200" y="1676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()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运算符用于函数调用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38200" y="2924175"/>
            <a:ext cx="5821363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rgbClr val="008000"/>
                </a:solidFill>
                <a:sym typeface="Symbol" pitchFamily="18" charset="2"/>
              </a:rPr>
              <a:t>例 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设 </a:t>
            </a:r>
            <a:r>
              <a:rPr lang="en-US" altLang="zh-CN" sz="2000" b="1">
                <a:sym typeface="Symbol" pitchFamily="18" charset="2"/>
              </a:rPr>
              <a:t>x </a:t>
            </a:r>
            <a:r>
              <a:rPr lang="zh-CN" altLang="en-US" sz="2000" b="1">
                <a:sym typeface="Symbol" pitchFamily="18" charset="2"/>
              </a:rPr>
              <a:t>是类 </a:t>
            </a:r>
            <a:r>
              <a:rPr lang="en-US" altLang="zh-CN" sz="2000" b="1">
                <a:sym typeface="Symbol" pitchFamily="18" charset="2"/>
              </a:rPr>
              <a:t>X </a:t>
            </a:r>
            <a:r>
              <a:rPr lang="zh-CN" altLang="en-US" sz="2000" b="1">
                <a:sym typeface="Symbol" pitchFamily="18" charset="2"/>
              </a:rPr>
              <a:t>的一个对象，则表达式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x ( arg1, arg2, … )</a:t>
            </a:r>
          </a:p>
          <a:p>
            <a:pPr algn="l">
              <a:lnSpc>
                <a:spcPct val="160000"/>
              </a:lnSpc>
            </a:pPr>
            <a:r>
              <a:rPr lang="en-US" altLang="zh-CN" sz="2000" b="1">
                <a:sym typeface="Symbol" pitchFamily="18" charset="2"/>
              </a:rPr>
              <a:t>	</a:t>
            </a:r>
            <a:r>
              <a:rPr lang="zh-CN" altLang="en-US" sz="2000" b="1">
                <a:sym typeface="Symbol" pitchFamily="18" charset="2"/>
              </a:rPr>
              <a:t>可被解释为</a:t>
            </a:r>
          </a:p>
          <a:p>
            <a:pPr algn="l">
              <a:lnSpc>
                <a:spcPct val="160000"/>
              </a:lnSpc>
            </a:pPr>
            <a:r>
              <a:rPr lang="zh-CN" altLang="en-US" sz="2000" b="1">
                <a:sym typeface="Symbol" pitchFamily="18" charset="2"/>
              </a:rPr>
              <a:t>		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x .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operator () </a:t>
            </a:r>
            <a:r>
              <a:rPr lang="en-US" altLang="zh-CN" sz="2000" b="1">
                <a:solidFill>
                  <a:srgbClr val="0033CC"/>
                </a:solidFill>
                <a:sym typeface="Symbol" pitchFamily="18" charset="2"/>
              </a:rPr>
              <a:t>(arg1, arg2, … )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3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5" grpId="0" autoUpdateAnimBg="0"/>
      <p:bldP spid="627716" grpId="0" autoUpdateAnimBg="0"/>
      <p:bldP spid="627717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950913" y="1489075"/>
            <a:ext cx="5926137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 dirty="0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#include 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{ F  </a:t>
            </a:r>
            <a:r>
              <a:rPr lang="en-US" altLang="zh-CN" sz="1800" b="1" dirty="0" err="1"/>
              <a:t>f</a:t>
            </a:r>
            <a:r>
              <a:rPr lang="en-US" altLang="zh-CN" sz="1800" b="1" dirty="0"/>
              <a:t> 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f ( 5.2 , 2.5 )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/>
              <a:t>}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950913" y="1463675"/>
            <a:ext cx="5612434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 dirty="0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solidFill>
                  <a:srgbClr val="0000FF"/>
                </a:solidFill>
              </a:rPr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{ F  </a:t>
            </a:r>
            <a:r>
              <a:rPr lang="en-US" altLang="zh-CN" sz="1800" dirty="0" err="1"/>
              <a:t>f</a:t>
            </a:r>
            <a:r>
              <a:rPr lang="en-US" altLang="zh-CN" sz="1800" dirty="0"/>
              <a:t> 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b="1" dirty="0">
                <a:solidFill>
                  <a:srgbClr val="0000FF"/>
                </a:solidFill>
              </a:rPr>
              <a:t>f ( 5.2 , 2.5 )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629764" name="AutoShape 4"/>
          <p:cNvSpPr>
            <a:spLocks/>
          </p:cNvSpPr>
          <p:nvPr/>
        </p:nvSpPr>
        <p:spPr bwMode="auto">
          <a:xfrm>
            <a:off x="5257800" y="3179763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24019"/>
              <a:gd name="adj5" fmla="val 335676"/>
              <a:gd name="adj6" fmla="val -9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f . </a:t>
            </a:r>
            <a:r>
              <a:rPr lang="en-US" altLang="zh-CN" sz="1800" b="1" i="1">
                <a:solidFill>
                  <a:schemeClr val="accent2"/>
                </a:solidFill>
              </a:rPr>
              <a:t>operator()</a:t>
            </a:r>
            <a:r>
              <a:rPr lang="en-US" altLang="zh-CN" sz="1800" b="1"/>
              <a:t> (5.2, 2.5)</a:t>
            </a:r>
          </a:p>
        </p:txBody>
      </p:sp>
      <p:sp>
        <p:nvSpPr>
          <p:cNvPr id="6297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2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．重载函数调用符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950913" y="1463675"/>
            <a:ext cx="5612434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i="1" dirty="0">
                <a:solidFill>
                  <a:srgbClr val="008000"/>
                </a:solidFill>
                <a:latin typeface="宋体" pitchFamily="2" charset="-122"/>
              </a:rPr>
              <a:t>//</a:t>
            </a:r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7-8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用重载</a:t>
            </a:r>
            <a:r>
              <a:rPr lang="en-US" altLang="zh-CN" sz="2000" b="1" i="1" dirty="0">
                <a:solidFill>
                  <a:srgbClr val="008000"/>
                </a:solidFill>
                <a:latin typeface="宋体" pitchFamily="2" charset="-122"/>
              </a:rPr>
              <a:t>()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运算符实现数学函数的抽象</a:t>
            </a:r>
            <a:endParaRPr lang="zh-CN" altLang="en-US" sz="2000" i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class  F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{ public :  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      double  operator ( )  ( double x ,  double  y )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}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double  F :: operator ( )  ( double  x ,  double  y )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 { return   x * x + y * y ; }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 ( )			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{ F  </a:t>
            </a:r>
            <a:r>
              <a:rPr lang="en-US" altLang="zh-CN" sz="1800" dirty="0" err="1"/>
              <a:t>f</a:t>
            </a:r>
            <a:r>
              <a:rPr lang="en-US" altLang="zh-CN" sz="1800" dirty="0"/>
              <a:t> 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f ( 5.2 , 2.5 )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209800" y="3278188"/>
            <a:ext cx="106045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memFun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2170113" y="3925888"/>
            <a:ext cx="106045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memFun</a:t>
            </a: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1938338" y="5294313"/>
            <a:ext cx="1981200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f.memFun (5.2,2.5)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30791" name="Oval 7"/>
          <p:cNvSpPr>
            <a:spLocks noChangeArrowheads="1"/>
          </p:cNvSpPr>
          <p:nvPr/>
        </p:nvSpPr>
        <p:spPr bwMode="auto">
          <a:xfrm>
            <a:off x="5410200" y="2209800"/>
            <a:ext cx="2819400" cy="1219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</a:p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定义普通成员函数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307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 animBg="1" autoUpdateAnimBg="0"/>
      <p:bldP spid="630789" grpId="0" animBg="1" autoUpdateAnimBg="0"/>
      <p:bldP spid="630790" grpId="0" animBg="1" autoUpdateAnimBg="0"/>
      <p:bldP spid="6307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1463" name="AutoShape 7"/>
          <p:cNvSpPr>
            <a:spLocks/>
          </p:cNvSpPr>
          <p:nvPr/>
        </p:nvSpPr>
        <p:spPr bwMode="auto">
          <a:xfrm>
            <a:off x="5791200" y="41021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1329"/>
              <a:gd name="adj5" fmla="val -132815"/>
              <a:gd name="adj6" fmla="val -74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函数名</a:t>
            </a:r>
            <a:r>
              <a:rPr lang="zh-CN" altLang="en-US" sz="1800" b="1"/>
              <a:t> 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ext Box 2"/>
          <p:cNvSpPr txBox="1">
            <a:spLocks noChangeArrowheads="1"/>
          </p:cNvSpPr>
          <p:nvPr/>
        </p:nvSpPr>
        <p:spPr bwMode="auto">
          <a:xfrm>
            <a:off x="685800" y="1773238"/>
            <a:ext cx="76962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的预定义流类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cin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cout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的对象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&lt;&lt;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由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重载为插入操作，用于输出基本类型数据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由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istream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重载为提取操作，用于输入基本类型数据</a:t>
            </a:r>
          </a:p>
          <a:p>
            <a:pPr marL="457200" indent="-457200" algn="just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用友元函数重载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&lt;&lt;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&gt;&gt;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，输出和输入用户自定义的数据类型 </a:t>
            </a: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685800" y="6096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7.3.4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重载流插入和流提取运算符 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 autoUpdateAnimBg="0"/>
      <p:bldP spid="631811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&amp; operator[]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friend ostream &amp; operator &lt;&lt; ( ostream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friend istream &amp; operator &gt;&gt; ( istream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956550" y="260350"/>
            <a:ext cx="1187450" cy="73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35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ostream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ostream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istream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istream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3860" name="AutoShape 4"/>
          <p:cNvSpPr>
            <a:spLocks/>
          </p:cNvSpPr>
          <p:nvPr/>
        </p:nvSpPr>
        <p:spPr bwMode="auto">
          <a:xfrm>
            <a:off x="5334000" y="11430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2667"/>
              <a:gd name="adj5" fmla="val 170574"/>
              <a:gd name="adj6" fmla="val -82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重载几个运算符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4884" name="AutoShape 4"/>
          <p:cNvSpPr>
            <a:spLocks/>
          </p:cNvSpPr>
          <p:nvPr/>
        </p:nvSpPr>
        <p:spPr bwMode="auto">
          <a:xfrm>
            <a:off x="4038600" y="1379538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28333"/>
              <a:gd name="adj5" fmla="val 183074"/>
              <a:gd name="adj6" fmla="val -103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标准流类</a:t>
            </a:r>
          </a:p>
        </p:txBody>
      </p:sp>
      <p:sp>
        <p:nvSpPr>
          <p:cNvPr id="634885" name="Rectangle 5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854950" y="0"/>
            <a:ext cx="1289050" cy="20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4887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</a:t>
            </a:r>
            <a:r>
              <a:rPr lang="en-US" altLang="zh-CN" sz="1800" b="1"/>
              <a:t>cin &gt;&gt; k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cin &gt;&gt;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5908" name="AutoShape 4"/>
          <p:cNvSpPr>
            <a:spLocks/>
          </p:cNvSpPr>
          <p:nvPr/>
        </p:nvSpPr>
        <p:spPr bwMode="auto">
          <a:xfrm>
            <a:off x="6705600" y="28956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17620"/>
              <a:gd name="adj5" fmla="val 272657"/>
              <a:gd name="adj6" fmla="val -611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使用预定义版本</a:t>
            </a:r>
          </a:p>
        </p:txBody>
      </p:sp>
      <p:sp>
        <p:nvSpPr>
          <p:cNvPr id="635909" name="Oval 5"/>
          <p:cNvSpPr>
            <a:spLocks noChangeArrowheads="1"/>
          </p:cNvSpPr>
          <p:nvPr/>
        </p:nvSpPr>
        <p:spPr bwMode="auto">
          <a:xfrm>
            <a:off x="5029200" y="4648200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8" grpId="0" animBg="1" autoUpdateAnimBg="0"/>
      <p:bldP spid="63590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</a:t>
            </a:r>
            <a:r>
              <a:rPr lang="en-US" altLang="zh-CN" sz="1800" b="1">
                <a:solidFill>
                  <a:srgbClr val="0033CC"/>
                </a:solidFill>
              </a:rPr>
              <a:t>cin &gt;&gt; A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6932" name="AutoShape 4"/>
          <p:cNvSpPr>
            <a:spLocks/>
          </p:cNvSpPr>
          <p:nvPr/>
        </p:nvSpPr>
        <p:spPr bwMode="auto">
          <a:xfrm>
            <a:off x="1219200" y="3501008"/>
            <a:ext cx="3124200" cy="838200"/>
          </a:xfrm>
          <a:prstGeom prst="borderCallout2">
            <a:avLst>
              <a:gd name="adj1" fmla="val 13634"/>
              <a:gd name="adj2" fmla="val 102440"/>
              <a:gd name="adj3" fmla="val 13634"/>
              <a:gd name="adj4" fmla="val 111838"/>
              <a:gd name="adj5" fmla="val 206630"/>
              <a:gd name="adj6" fmla="val 141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/>
              <a:t>operator &gt;&gt; (cin , A)</a:t>
            </a:r>
          </a:p>
        </p:txBody>
      </p:sp>
      <p:sp>
        <p:nvSpPr>
          <p:cNvPr id="636933" name="Oval 5"/>
          <p:cNvSpPr>
            <a:spLocks noChangeArrowheads="1"/>
          </p:cNvSpPr>
          <p:nvPr/>
        </p:nvSpPr>
        <p:spPr bwMode="auto">
          <a:xfrm>
            <a:off x="5334000" y="5301208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4" name="Oval 6"/>
          <p:cNvSpPr>
            <a:spLocks noChangeArrowheads="1"/>
          </p:cNvSpPr>
          <p:nvPr/>
        </p:nvSpPr>
        <p:spPr bwMode="auto">
          <a:xfrm>
            <a:off x="914400" y="4941168"/>
            <a:ext cx="1676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 autoUpdateAnimBg="0"/>
      <p:bldP spid="636933" grpId="0" animBg="1"/>
      <p:bldP spid="63693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838200" y="188913"/>
            <a:ext cx="67056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#include&lt;cstdlib&gt;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vector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vector( int size =1 ) ;       ~vector()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&amp; </a:t>
            </a:r>
            <a:r>
              <a:rPr lang="en-US" altLang="zh-CN" sz="1800" b="1" i="1">
                <a:solidFill>
                  <a:srgbClr val="0033CC"/>
                </a:solidFill>
              </a:rPr>
              <a:t>operator[]</a:t>
            </a:r>
            <a:r>
              <a:rPr lang="en-US" altLang="zh-CN" sz="1800"/>
              <a:t> ( int i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ostream</a:t>
            </a:r>
            <a:r>
              <a:rPr lang="en-US" altLang="zh-CN" sz="1800"/>
              <a:t> &amp; output 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friend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/>
              <a:t>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 b="1">
                <a:solidFill>
                  <a:srgbClr val="CC3300"/>
                </a:solidFill>
              </a:rPr>
              <a:t>istream</a:t>
            </a:r>
            <a:r>
              <a:rPr lang="en-US" altLang="zh-CN" sz="1800">
                <a:solidFill>
                  <a:srgbClr val="CC3300"/>
                </a:solidFill>
              </a:rPr>
              <a:t> </a:t>
            </a:r>
            <a:r>
              <a:rPr lang="en-US" altLang="zh-CN" sz="1800"/>
              <a:t>&amp; input, vector &amp;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private :  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* v ;     int len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int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length of vector A :\n" ;     cin &gt;&gt; k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vector A( k )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"Input the elements of vector A :\n" ;     </a:t>
            </a:r>
            <a:r>
              <a:rPr lang="en-US" altLang="zh-CN" sz="1800" b="1">
                <a:solidFill>
                  <a:srgbClr val="0033CC"/>
                </a:solidFill>
              </a:rPr>
              <a:t>cin &gt;&gt; A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"Output the elements of vector A :\n"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</a:t>
            </a:r>
            <a:r>
              <a:rPr lang="en-US" altLang="zh-CN" sz="1800" b="1">
                <a:solidFill>
                  <a:srgbClr val="0033CC"/>
                </a:solidFill>
              </a:rPr>
              <a:t>cout &lt;&lt; A ;</a:t>
            </a:r>
          </a:p>
          <a:p>
            <a:pPr marL="457200" indent="-457200"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7956" name="AutoShape 4"/>
          <p:cNvSpPr>
            <a:spLocks/>
          </p:cNvSpPr>
          <p:nvPr/>
        </p:nvSpPr>
        <p:spPr bwMode="auto">
          <a:xfrm>
            <a:off x="4953000" y="3581400"/>
            <a:ext cx="3124200" cy="838200"/>
          </a:xfrm>
          <a:prstGeom prst="borderCallout2">
            <a:avLst>
              <a:gd name="adj1" fmla="val 13634"/>
              <a:gd name="adj2" fmla="val -2440"/>
              <a:gd name="adj3" fmla="val 13634"/>
              <a:gd name="adj4" fmla="val -24083"/>
              <a:gd name="adj5" fmla="val 275353"/>
              <a:gd name="adj6" fmla="val -895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800" b="1"/>
              <a:t>operator &lt;&lt; (cout , A)</a:t>
            </a:r>
          </a:p>
        </p:txBody>
      </p:sp>
      <p:sp>
        <p:nvSpPr>
          <p:cNvPr id="637957" name="Oval 5"/>
          <p:cNvSpPr>
            <a:spLocks noChangeArrowheads="1"/>
          </p:cNvSpPr>
          <p:nvPr/>
        </p:nvSpPr>
        <p:spPr bwMode="auto">
          <a:xfrm>
            <a:off x="914400" y="4941168"/>
            <a:ext cx="1676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8" name="Oval 6"/>
          <p:cNvSpPr>
            <a:spLocks noChangeArrowheads="1"/>
          </p:cNvSpPr>
          <p:nvPr/>
        </p:nvSpPr>
        <p:spPr bwMode="auto">
          <a:xfrm>
            <a:off x="990600" y="5877272"/>
            <a:ext cx="1143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795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nimBg="1" autoUpdateAnimBg="0"/>
      <p:bldP spid="63795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</a:t>
            </a:r>
            <a:r>
              <a:rPr lang="en-US" altLang="zh-CN" sz="1800" b="1" i="1">
                <a:solidFill>
                  <a:srgbClr val="0033CC"/>
                </a:solidFill>
              </a:rPr>
              <a:t>operator []</a:t>
            </a:r>
            <a:r>
              <a:rPr lang="en-US" altLang="zh-CN" sz="1800"/>
              <a:t>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&lt;&lt;</a:t>
            </a:r>
            <a:r>
              <a:rPr lang="en-US" altLang="zh-CN" sz="1800"/>
              <a:t>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</a:t>
            </a:r>
            <a:r>
              <a:rPr lang="en-US" altLang="zh-CN" sz="1800" b="1" i="1">
                <a:solidFill>
                  <a:srgbClr val="0033CC"/>
                </a:solidFill>
              </a:rPr>
              <a:t>operator &gt;&gt;</a:t>
            </a:r>
            <a:r>
              <a:rPr lang="en-US" altLang="zh-CN" sz="1800"/>
              <a:t>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38982" name="Rectangle 6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</a:t>
            </a:r>
            <a:r>
              <a:rPr lang="en-US" altLang="zh-CN" sz="1800" b="1">
                <a:solidFill>
                  <a:srgbClr val="0033CC"/>
                </a:solidFill>
              </a:rPr>
              <a:t>operator []</a:t>
            </a:r>
            <a:r>
              <a:rPr lang="en-US" altLang="zh-CN" sz="1800"/>
              <a:t>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</a:t>
            </a:r>
            <a:r>
              <a:rPr lang="en-US" altLang="zh-CN" sz="1800" b="1">
                <a:solidFill>
                  <a:srgbClr val="0033CC"/>
                </a:solidFill>
              </a:rPr>
              <a:t>ary[ i ]</a:t>
            </a:r>
            <a:r>
              <a:rPr lang="en-US" altLang="zh-CN" sz="1800"/>
              <a:t>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</a:t>
            </a:r>
            <a:r>
              <a:rPr lang="en-US" altLang="zh-CN" sz="1800" b="1">
                <a:solidFill>
                  <a:srgbClr val="0033CC"/>
                </a:solidFill>
              </a:rPr>
              <a:t>ary[ i ]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0004" name="Oval 4"/>
          <p:cNvSpPr>
            <a:spLocks noChangeArrowheads="1"/>
          </p:cNvSpPr>
          <p:nvPr/>
        </p:nvSpPr>
        <p:spPr bwMode="auto">
          <a:xfrm>
            <a:off x="4800600" y="4038600"/>
            <a:ext cx="762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5" name="Oval 5"/>
          <p:cNvSpPr>
            <a:spLocks noChangeArrowheads="1"/>
          </p:cNvSpPr>
          <p:nvPr/>
        </p:nvSpPr>
        <p:spPr bwMode="auto">
          <a:xfrm>
            <a:off x="1981200" y="2348880"/>
            <a:ext cx="1219200" cy="47052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6" name="Oval 6"/>
          <p:cNvSpPr>
            <a:spLocks noChangeArrowheads="1"/>
          </p:cNvSpPr>
          <p:nvPr/>
        </p:nvSpPr>
        <p:spPr bwMode="auto">
          <a:xfrm>
            <a:off x="4648200" y="57150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7" name="AutoShape 7"/>
          <p:cNvSpPr>
            <a:spLocks/>
          </p:cNvSpPr>
          <p:nvPr/>
        </p:nvSpPr>
        <p:spPr bwMode="auto">
          <a:xfrm>
            <a:off x="6732588" y="297180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18662"/>
              <a:gd name="adj5" fmla="val 200523"/>
              <a:gd name="adj6" fmla="val -65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使用重载版本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访问对象元素</a:t>
            </a:r>
          </a:p>
        </p:txBody>
      </p:sp>
      <p:sp>
        <p:nvSpPr>
          <p:cNvPr id="64000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nimBg="1"/>
      <p:bldP spid="640005" grpId="0" animBg="1"/>
      <p:bldP spid="640006" grpId="0" animBg="1"/>
      <p:bldP spid="640007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output </a:t>
            </a:r>
            <a:r>
              <a:rPr lang="en-US" altLang="zh-CN" sz="1800"/>
              <a:t>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</a:t>
            </a:r>
            <a:r>
              <a:rPr lang="en-US" altLang="zh-CN" sz="1800" b="1">
                <a:solidFill>
                  <a:srgbClr val="0000FF"/>
                </a:solidFill>
              </a:rPr>
              <a:t>output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3733800" y="4114800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9" name="Oval 5"/>
          <p:cNvSpPr>
            <a:spLocks noChangeArrowheads="1"/>
          </p:cNvSpPr>
          <p:nvPr/>
        </p:nvSpPr>
        <p:spPr bwMode="auto">
          <a:xfrm>
            <a:off x="3886200" y="3733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0" name="Oval 6"/>
          <p:cNvSpPr>
            <a:spLocks noChangeArrowheads="1"/>
          </p:cNvSpPr>
          <p:nvPr/>
        </p:nvSpPr>
        <p:spPr bwMode="auto">
          <a:xfrm>
            <a:off x="762000" y="4419600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1" name="AutoShape 7"/>
          <p:cNvSpPr>
            <a:spLocks/>
          </p:cNvSpPr>
          <p:nvPr/>
        </p:nvSpPr>
        <p:spPr bwMode="auto">
          <a:xfrm>
            <a:off x="6096000" y="2590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8032"/>
              <a:gd name="adj5" fmla="val 165884"/>
              <a:gd name="adj6" fmla="val -1037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cout </a:t>
            </a:r>
            <a:r>
              <a:rPr lang="zh-CN" altLang="en-US" sz="1800" b="1"/>
              <a:t>的别名</a:t>
            </a:r>
          </a:p>
        </p:txBody>
      </p:sp>
      <p:sp>
        <p:nvSpPr>
          <p:cNvPr id="641032" name="Oval 8"/>
          <p:cNvSpPr>
            <a:spLocks noChangeArrowheads="1"/>
          </p:cNvSpPr>
          <p:nvPr/>
        </p:nvSpPr>
        <p:spPr bwMode="auto">
          <a:xfrm>
            <a:off x="1447800" y="47244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nimBg="1"/>
      <p:bldP spid="641029" grpId="0" animBg="1"/>
      <p:bldP spid="641030" grpId="0" animBg="1"/>
      <p:bldP spid="641031" grpId="0" animBg="1" autoUpdateAnimBg="0"/>
      <p:bldP spid="6410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248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2487" name="AutoShape 7"/>
          <p:cNvSpPr>
            <a:spLocks/>
          </p:cNvSpPr>
          <p:nvPr/>
        </p:nvSpPr>
        <p:spPr bwMode="auto">
          <a:xfrm>
            <a:off x="1447800" y="4025900"/>
            <a:ext cx="2362200" cy="609600"/>
          </a:xfrm>
          <a:prstGeom prst="borderCallout2">
            <a:avLst>
              <a:gd name="adj1" fmla="val 18750"/>
              <a:gd name="adj2" fmla="val 103227"/>
              <a:gd name="adj3" fmla="val 18750"/>
              <a:gd name="adj4" fmla="val 118819"/>
              <a:gd name="adj5" fmla="val -130731"/>
              <a:gd name="adj6" fmla="val 169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运算符要求的操作数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7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</a:t>
            </a:r>
            <a:r>
              <a:rPr lang="en-US" altLang="zh-CN" sz="1800" b="1">
                <a:solidFill>
                  <a:srgbClr val="0000FF"/>
                </a:solidFill>
              </a:rPr>
              <a:t>input</a:t>
            </a:r>
            <a:r>
              <a:rPr lang="en-US" altLang="zh-CN" sz="1800"/>
              <a:t>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</a:t>
            </a:r>
            <a:r>
              <a:rPr lang="en-US" altLang="zh-CN" sz="1800" b="1">
                <a:solidFill>
                  <a:srgbClr val="0000FF"/>
                </a:solidFill>
              </a:rPr>
              <a:t>input </a:t>
            </a:r>
            <a:r>
              <a:rPr lang="en-US" altLang="zh-CN" sz="1800"/>
              <a:t>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</a:t>
            </a:r>
            <a:r>
              <a:rPr lang="en-US" altLang="zh-CN" sz="1800" b="1">
                <a:solidFill>
                  <a:srgbClr val="0000FF"/>
                </a:solidFill>
              </a:rPr>
              <a:t>input</a:t>
            </a:r>
            <a:r>
              <a:rPr lang="en-US" altLang="zh-CN" sz="1800"/>
              <a:t>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2052" name="Oval 4"/>
          <p:cNvSpPr>
            <a:spLocks noChangeArrowheads="1"/>
          </p:cNvSpPr>
          <p:nvPr/>
        </p:nvSpPr>
        <p:spPr bwMode="auto">
          <a:xfrm>
            <a:off x="3733800" y="5791200"/>
            <a:ext cx="9144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3" name="Oval 5"/>
          <p:cNvSpPr>
            <a:spLocks noChangeArrowheads="1"/>
          </p:cNvSpPr>
          <p:nvPr/>
        </p:nvSpPr>
        <p:spPr bwMode="auto">
          <a:xfrm>
            <a:off x="3810000" y="54102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Oval 6"/>
          <p:cNvSpPr>
            <a:spLocks noChangeArrowheads="1"/>
          </p:cNvSpPr>
          <p:nvPr/>
        </p:nvSpPr>
        <p:spPr bwMode="auto">
          <a:xfrm>
            <a:off x="1447800" y="6019800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5" name="AutoShape 7"/>
          <p:cNvSpPr>
            <a:spLocks/>
          </p:cNvSpPr>
          <p:nvPr/>
        </p:nvSpPr>
        <p:spPr bwMode="auto">
          <a:xfrm>
            <a:off x="6019800" y="41148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324"/>
              <a:gd name="adj5" fmla="val 172398"/>
              <a:gd name="adj6" fmla="val -967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b="1"/>
              <a:t>cin </a:t>
            </a:r>
            <a:r>
              <a:rPr lang="zh-CN" altLang="en-US" sz="1800" b="1"/>
              <a:t>的别名</a:t>
            </a:r>
          </a:p>
        </p:txBody>
      </p:sp>
      <p:sp>
        <p:nvSpPr>
          <p:cNvPr id="64205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2058" name="Rectangle 10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 animBg="1"/>
      <p:bldP spid="642053" grpId="0" animBg="1"/>
      <p:bldP spid="642054" grpId="0" animBg="1"/>
      <p:bldP spid="642055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ostream &amp;</a:t>
            </a:r>
            <a:r>
              <a:rPr lang="en-US" altLang="zh-CN" sz="1800"/>
              <a:t>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istream &amp;</a:t>
            </a:r>
            <a:r>
              <a:rPr lang="en-US" altLang="zh-CN" sz="1800"/>
              <a:t>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533400" y="3733800"/>
            <a:ext cx="1219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7" name="Oval 5"/>
          <p:cNvSpPr>
            <a:spLocks noChangeArrowheads="1"/>
          </p:cNvSpPr>
          <p:nvPr/>
        </p:nvSpPr>
        <p:spPr bwMode="auto">
          <a:xfrm>
            <a:off x="533400" y="5410200"/>
            <a:ext cx="1219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8" name="AutoShape 6"/>
          <p:cNvSpPr>
            <a:spLocks/>
          </p:cNvSpPr>
          <p:nvPr/>
        </p:nvSpPr>
        <p:spPr bwMode="auto">
          <a:xfrm>
            <a:off x="5867400" y="2781300"/>
            <a:ext cx="1828800" cy="914400"/>
          </a:xfrm>
          <a:prstGeom prst="borderCallout2">
            <a:avLst>
              <a:gd name="adj1" fmla="val 12500"/>
              <a:gd name="adj2" fmla="val -4167"/>
              <a:gd name="adj3" fmla="val 12500"/>
              <a:gd name="adj4" fmla="val -54602"/>
              <a:gd name="adj5" fmla="val 217537"/>
              <a:gd name="adj6" fmla="val -21701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返回流类引用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以符合原语义</a:t>
            </a:r>
          </a:p>
        </p:txBody>
      </p:sp>
      <p:sp>
        <p:nvSpPr>
          <p:cNvPr id="6430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/>
      <p:bldP spid="643077" grpId="0" animBg="1"/>
      <p:bldP spid="643078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467600" cy="636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vector::vector( int size ) 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 (size &lt;= 0 || size &gt; 100 )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{ cout &lt;&lt; "The size of " &lt;&lt; size &lt;&lt; " is null !\n" ; exit( 0 ) ; 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v = new int[ size ] ;  len = size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vector :: ~vector() { delete[] v ;  len = 0 ; 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&amp; vector :: operator [] ( int i ) 	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if( i &gt;=0 &amp;&amp; i &lt; len )  return v[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cout &lt;&lt; "The subscript " &lt;&lt; i &lt;&lt; " is outside !\n" ;  exit( 0 )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ostream &amp; operator &lt;&lt; ( ostream &amp; output, vector &amp; ary )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for(int i = 0 ; i &lt; ary.len ; i ++ )   output &lt;&lt; ary[ i ] &lt;&lt; "  "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output &lt;&lt; endl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output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istream &amp; operator &gt;&gt; ( istream &amp; input, vector &amp; ary )	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for( int i = 0 ; i &lt; ary.len ; i ++ )  input &gt;&gt; ary[ i ]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 input ;</a:t>
            </a:r>
          </a:p>
          <a:p>
            <a:pPr marL="457200" indent="-457200"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44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7.3.4  </a:t>
            </a:r>
            <a:r>
              <a:rPr lang="zh-CN" altLang="en-US" sz="100" dirty="0">
                <a:solidFill>
                  <a:schemeClr val="bg1"/>
                </a:solidFill>
              </a:rPr>
              <a:t>重载流插入和流提取运算符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4114800" y="457200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7-9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为</a:t>
            </a:r>
            <a:r>
              <a:rPr lang="en-US" altLang="zh-CN" sz="2000" b="1" i="1" dirty="0">
                <a:solidFill>
                  <a:schemeClr val="folHlink"/>
                </a:solidFill>
              </a:rPr>
              <a:t>vector</a:t>
            </a:r>
            <a:r>
              <a:rPr lang="zh-CN" altLang="en-US" sz="2000" b="1" i="1" dirty="0">
                <a:solidFill>
                  <a:schemeClr val="folHlink"/>
                </a:solidFill>
              </a:rPr>
              <a:t>类重载流插入运算符和提取运算符 </a:t>
            </a:r>
          </a:p>
        </p:txBody>
      </p:sp>
      <p:pic>
        <p:nvPicPr>
          <p:cNvPr id="64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3429000"/>
            <a:ext cx="4502150" cy="2227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715404" cy="542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setTypeHead.h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using namespace std;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集合类</a:t>
            </a:r>
            <a:endParaRPr lang="en-US" altLang="zh-CN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setType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{   public: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 unsigned e=128 );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构造函数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复制构造函数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~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();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析构函数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operator+= </a:t>
            </a:r>
            <a:r>
              <a:rPr lang="en-US" sz="2000" b="1" dirty="0" smtClean="0"/>
              <a:t>( unsigned x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+=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，把元素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operator=</a:t>
            </a:r>
            <a:r>
              <a:rPr lang="en-US" sz="2000" b="1" dirty="0" smtClean="0"/>
              <a:t> 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=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，集合变量赋值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operator() </a:t>
            </a:r>
            <a:r>
              <a:rPr lang="en-US" sz="2000" b="1" dirty="0" smtClean="0"/>
              <a:t>(unsigned x=0);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()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，集合置元素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，默认置空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operator+</a:t>
            </a:r>
            <a:r>
              <a:rPr lang="en-US" sz="2000" b="1" dirty="0" smtClean="0">
                <a:solidFill>
                  <a:srgbClr val="CC3300"/>
                </a:solidFill>
              </a:rPr>
              <a:t>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+,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operator*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*,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operator-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-,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operator&lt;=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&lt;=,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判集合蕴含</a:t>
            </a: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  <p:bldP spid="64410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285720" y="1383366"/>
            <a:ext cx="8572560" cy="47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!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运算符，判空集。集合空返回</a:t>
            </a:r>
            <a:r>
              <a:rPr lang="en-US" sz="2000" b="1" i="1" dirty="0" smtClean="0">
                <a:solidFill>
                  <a:srgbClr val="006600"/>
                </a:solidFill>
              </a:rPr>
              <a:t>false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，否则返回</a:t>
            </a:r>
            <a:r>
              <a:rPr lang="en-US" sz="2000" b="1" i="1" dirty="0" smtClean="0">
                <a:solidFill>
                  <a:srgbClr val="006600"/>
                </a:solidFill>
              </a:rPr>
              <a:t>true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 !</a:t>
            </a:r>
            <a:r>
              <a:rPr lang="en-US" sz="2000" b="1" dirty="0" smtClean="0"/>
              <a:t> ();	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，判元素属于集合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operator&lt;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smtClean="0"/>
              <a:t>( unsigned x,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 ); 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&gt;&gt;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，输入集合元素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istream</a:t>
            </a:r>
            <a:r>
              <a:rPr lang="en-US" sz="2000" b="1" dirty="0" smtClean="0"/>
              <a:t> &amp; </a:t>
            </a:r>
            <a:r>
              <a:rPr lang="en-US" sz="2000" b="1" dirty="0" smtClean="0">
                <a:solidFill>
                  <a:srgbClr val="FF0000"/>
                </a:solidFill>
              </a:rPr>
              <a:t>operator&gt;&gt;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istream</a:t>
            </a:r>
            <a:r>
              <a:rPr lang="en-US" sz="2000" b="1" dirty="0" smtClean="0"/>
              <a:t> &amp;input,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&amp;A );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重载</a:t>
            </a:r>
            <a:r>
              <a:rPr lang="en-US" sz="2000" b="1" i="1" dirty="0" smtClean="0">
                <a:solidFill>
                  <a:srgbClr val="006600"/>
                </a:solidFill>
              </a:rPr>
              <a:t>&lt;&lt;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，输出集合的全部元素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friend </a:t>
            </a:r>
            <a:r>
              <a:rPr lang="en-US" sz="2000" b="1" dirty="0" err="1" smtClean="0"/>
              <a:t>ostream</a:t>
            </a:r>
            <a:r>
              <a:rPr lang="en-US" sz="2000" b="1" dirty="0" smtClean="0"/>
              <a:t> &amp; </a:t>
            </a:r>
            <a:r>
              <a:rPr lang="en-US" sz="2000" b="1" dirty="0" smtClean="0">
                <a:solidFill>
                  <a:srgbClr val="FF0000"/>
                </a:solidFill>
              </a:rPr>
              <a:t>operator&lt;&lt; 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ostream</a:t>
            </a:r>
            <a:r>
              <a:rPr lang="en-US" sz="2000" b="1" dirty="0" smtClean="0"/>
              <a:t> &amp;output,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&amp;A );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private: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*set;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建立动态数组指针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n;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数组长度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 unsigned e;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全集元素个数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};</a:t>
            </a:r>
            <a:endParaRPr lang="zh-CN" altLang="en-US" sz="2000" b="1" dirty="0" smtClean="0"/>
          </a:p>
          <a:p>
            <a:pPr marL="457200" indent="-457200" algn="l">
              <a:lnSpc>
                <a:spcPts val="26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571472" y="1025544"/>
            <a:ext cx="8286808" cy="5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i="1" dirty="0" smtClean="0">
                <a:solidFill>
                  <a:srgbClr val="006600"/>
                </a:solidFill>
              </a:rPr>
              <a:t>//test.cpp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#</a:t>
            </a:r>
            <a:r>
              <a:rPr lang="en-US" sz="2000" b="1" dirty="0" err="1" smtClean="0"/>
              <a:t>include"setTypeHead.h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{ 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;    unsigned x;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, 1-128, until input 0 :\n";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cin</a:t>
            </a:r>
            <a:r>
              <a:rPr lang="en-US" sz="2000" b="1" dirty="0" smtClean="0">
                <a:solidFill>
                  <a:srgbClr val="FF0000"/>
                </a:solidFill>
              </a:rPr>
              <a:t> &gt;&gt;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r>
              <a:rPr lang="en-US" sz="2000" b="1" dirty="0" smtClean="0"/>
              <a:t>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, 1-128, until input 0 :\n";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= " </a:t>
            </a:r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= "&lt;&lt;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";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+= x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把元素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"Put " &lt;&lt; x &lt;&lt; " in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>
                <a:solidFill>
                  <a:srgbClr val="FF0000"/>
                </a:solidFill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setA+setB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</a:t>
            </a:r>
            <a:endParaRPr lang="zh-CN" altLang="en-US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571472" y="1142984"/>
            <a:ext cx="7929618" cy="5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*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-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/>
              <a:t>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“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setA-setB</a:t>
            </a:r>
            <a:r>
              <a:rPr lang="en-US" sz="2000" b="1" dirty="0" smtClean="0"/>
              <a:t> = ”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判断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是否蕴含于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setB</a:t>
            </a:r>
            <a:endParaRPr 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if(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&lt;=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)	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&lt;=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else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"not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&lt;= </a:t>
            </a:r>
            <a:r>
              <a:rPr lang="en-US" sz="2000" b="1" dirty="0" err="1" smtClean="0"/>
              <a:t>setB</a:t>
            </a:r>
            <a:r>
              <a:rPr lang="en-US" sz="2000" b="1" dirty="0" smtClean="0"/>
              <a:t>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";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x;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判断元素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是否属于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setA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if( </a:t>
            </a:r>
            <a:r>
              <a:rPr lang="en-US" sz="2000" b="1" dirty="0" smtClean="0">
                <a:solidFill>
                  <a:srgbClr val="FF0000"/>
                </a:solidFill>
              </a:rPr>
              <a:t>x &lt;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/>
              <a:t>)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in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"\n";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    else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not in " &lt;&lt; </a:t>
            </a:r>
            <a:r>
              <a:rPr lang="en-US" sz="2000" b="1" dirty="0" err="1" smtClean="0"/>
              <a:t>setA</a:t>
            </a:r>
            <a:r>
              <a:rPr lang="en-US" sz="2000" b="1" dirty="0" smtClean="0"/>
              <a:t> &lt;&lt; "\n";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>
                <a:solidFill>
                  <a:srgbClr val="FF0000"/>
                </a:solidFill>
              </a:rPr>
              <a:t>setA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setB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/>
              <a:t>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多个集合变量运算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setA+setB+setC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setC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b="1" dirty="0" smtClean="0"/>
              <a:t>;	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置</a:t>
            </a:r>
            <a:r>
              <a:rPr lang="en-US" sz="2000" b="1" i="1" dirty="0" err="1" smtClean="0">
                <a:solidFill>
                  <a:srgbClr val="006600"/>
                </a:solidFill>
              </a:rPr>
              <a:t>setC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为空集</a:t>
            </a:r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= " &lt;&lt; </a:t>
            </a:r>
            <a:r>
              <a:rPr lang="en-US" sz="2000" b="1" dirty="0" err="1" smtClean="0"/>
              <a:t>setC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  <a:endParaRPr lang="zh-CN" altLang="en-US" sz="2000" b="1" dirty="0" smtClean="0"/>
          </a:p>
          <a:p>
            <a:pPr algn="l">
              <a:lnSpc>
                <a:spcPts val="2600"/>
              </a:lnSpc>
            </a:pPr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571472" y="285728"/>
            <a:ext cx="8286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rgbClr val="0066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7-10  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设计一个集合类，用无符号整数数组表示集合，重载运算符实现集合的基本运算，以及集合元素的输入、输出。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228600" y="1741488"/>
            <a:ext cx="86868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数据类型转换在程序编译时或在程序运行实现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基本类型 ←→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基本类型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基本类型 ←→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类类型</a:t>
            </a:r>
          </a:p>
          <a:p>
            <a:pPr marL="457200" indent="-457200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类类型 ←→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类类型</a:t>
            </a:r>
          </a:p>
          <a:p>
            <a:pPr marL="457200" indent="-457200"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类对象的类型转换可由两种方式说明：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构造函数	转换函数</a:t>
            </a:r>
          </a:p>
          <a:p>
            <a:pPr marL="457200" indent="-457200" algn="l">
              <a:lnSpc>
                <a:spcPct val="18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称为用户定义的类型转换或类类型转换，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有隐式调用和显式调用方式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533400" y="4572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7.4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类类型转换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  </a:t>
            </a:r>
            <a:r>
              <a:rPr lang="zh-CN" altLang="en-US" sz="100" dirty="0">
                <a:solidFill>
                  <a:schemeClr val="bg1"/>
                </a:solidFill>
              </a:rPr>
              <a:t>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autoUpdateAnimBg="0"/>
      <p:bldP spid="645123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69342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当类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具有以下形式的构造函数：	</a:t>
            </a:r>
          </a:p>
          <a:p>
            <a:pPr>
              <a:lnSpc>
                <a:spcPct val="290000"/>
              </a:lnSpc>
            </a:pP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::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ClassX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( </a:t>
            </a:r>
            <a:r>
              <a:rPr lang="en-US" altLang="zh-CN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=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E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…,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=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E</a:t>
            </a:r>
            <a:r>
              <a:rPr lang="en-US" altLang="zh-CN" sz="2000" b="1" i="1" baseline="-30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n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;</a:t>
            </a:r>
          </a:p>
          <a:p>
            <a:pPr algn="l">
              <a:lnSpc>
                <a:spcPct val="29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说明了一种从参数 </a:t>
            </a:r>
            <a:r>
              <a:rPr lang="en-US" altLang="zh-CN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arg</a:t>
            </a:r>
            <a:r>
              <a:rPr lang="en-US" altLang="zh-CN" sz="2000" b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的类型到该类类型的转换</a:t>
            </a:r>
            <a:endParaRPr lang="en-US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4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/>
      <p:bldP spid="646147" grpId="0" build="p" autoUpdateAnimBg="0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1066800" y="502920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一个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运算符被重载后，原有意义没有失去，只是定义了相对一特定类的一个新运算符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operator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X  b = </a:t>
            </a:r>
            <a:r>
              <a:rPr lang="en-US" altLang="zh-CN" sz="1800" b="1"/>
              <a:t>"</a:t>
            </a:r>
            <a:r>
              <a:rPr lang="en-US" altLang="zh-CN" sz="1800" b="1">
                <a:sym typeface="Symbol" pitchFamily="18" charset="2"/>
              </a:rPr>
              <a:t>Jessie</a:t>
            </a:r>
            <a:r>
              <a:rPr lang="en-US" altLang="zh-CN" sz="1800" b="1"/>
              <a:t>"</a:t>
            </a:r>
            <a:r>
              <a:rPr lang="en-US" altLang="zh-CN" sz="1800" b="1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ym typeface="Symbol" pitchFamily="18" charset="2"/>
              </a:rPr>
              <a:t>   </a:t>
            </a:r>
            <a:r>
              <a:rPr lang="en-US" altLang="zh-CN" sz="1800" b="1" i="1">
                <a:sym typeface="Symbol" pitchFamily="18" charset="2"/>
              </a:rPr>
              <a:t>f ( 10 , 20 ) ;</a:t>
            </a:r>
            <a:r>
              <a:rPr lang="en-US" altLang="zh-CN" sz="1800" b="1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 b="1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3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3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3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2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300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6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300"/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9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300"/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8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300"/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 autoUpdateAnimBg="0" advAuto="100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1752600" y="41640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  X  a = X( 1 ) 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8198" name="AutoShape 6"/>
          <p:cNvSpPr>
            <a:spLocks/>
          </p:cNvSpPr>
          <p:nvPr/>
        </p:nvSpPr>
        <p:spPr bwMode="auto">
          <a:xfrm>
            <a:off x="5105400" y="1420813"/>
            <a:ext cx="3733800" cy="1295400"/>
          </a:xfrm>
          <a:prstGeom prst="borderCallout2">
            <a:avLst>
              <a:gd name="adj1" fmla="val 8824"/>
              <a:gd name="adj2" fmla="val -2042"/>
              <a:gd name="adj3" fmla="val 8824"/>
              <a:gd name="adj4" fmla="val -14157"/>
              <a:gd name="adj5" fmla="val 206005"/>
              <a:gd name="adj6" fmla="val -53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800" b="1"/>
              <a:t>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40000"/>
              </a:lnSpc>
            </a:pPr>
            <a:r>
              <a:rPr lang="zh-CN" altLang="en-US" sz="1800" b="1"/>
              <a:t>把 </a:t>
            </a:r>
            <a:r>
              <a:rPr lang="en-US" altLang="zh-CN" sz="1800" b="1"/>
              <a:t>1 </a:t>
            </a:r>
            <a:r>
              <a:rPr lang="zh-CN" altLang="en-US" sz="1800" b="1"/>
              <a:t>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 </a:t>
            </a:r>
            <a:r>
              <a:rPr lang="en-US" altLang="zh-CN" sz="1800" b="1"/>
              <a:t>a</a:t>
            </a:r>
          </a:p>
          <a:p>
            <a:pPr>
              <a:lnSpc>
                <a:spcPct val="140000"/>
              </a:lnSpc>
            </a:pPr>
            <a:r>
              <a:rPr lang="zh-CN" altLang="en-US" sz="1800" b="1"/>
              <a:t>也称 </a:t>
            </a:r>
            <a:r>
              <a:rPr lang="en-US" altLang="zh-CN" sz="1800" b="1"/>
              <a:t>X ( 1 ) </a:t>
            </a:r>
            <a:r>
              <a:rPr lang="zh-CN" altLang="en-US" sz="1800" b="1"/>
              <a:t>为 </a:t>
            </a:r>
            <a:r>
              <a:rPr lang="en-US" altLang="zh-CN" sz="1800" b="1"/>
              <a:t>X </a:t>
            </a:r>
            <a:r>
              <a:rPr lang="zh-CN" altLang="en-US" sz="1800" b="1"/>
              <a:t>类的类型常量</a:t>
            </a:r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8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1752600" y="45577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1752600" y="12811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  X  b = </a:t>
            </a:r>
            <a:r>
              <a:rPr lang="en-US" altLang="zh-CN" sz="1800" b="1">
                <a:solidFill>
                  <a:srgbClr val="FFFFFF"/>
                </a:solidFill>
              </a:rPr>
              <a:t>"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Jessie</a:t>
            </a:r>
            <a:r>
              <a:rPr lang="en-US" altLang="zh-CN" sz="1800" b="1">
                <a:solidFill>
                  <a:srgbClr val="FFFFFF"/>
                </a:solidFill>
              </a:rPr>
              <a:t>"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 ;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49222" name="AutoShape 6"/>
          <p:cNvSpPr>
            <a:spLocks/>
          </p:cNvSpPr>
          <p:nvPr/>
        </p:nvSpPr>
        <p:spPr bwMode="auto">
          <a:xfrm>
            <a:off x="4648200" y="1052513"/>
            <a:ext cx="4191000" cy="1295400"/>
          </a:xfrm>
          <a:prstGeom prst="borderCallout2">
            <a:avLst>
              <a:gd name="adj1" fmla="val 8824"/>
              <a:gd name="adj2" fmla="val -1819"/>
              <a:gd name="adj3" fmla="val 8824"/>
              <a:gd name="adj4" fmla="val -10037"/>
              <a:gd name="adj5" fmla="val 264829"/>
              <a:gd name="adj6" fmla="val -36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sz="1800" b="1"/>
              <a:t>调用构造函数</a:t>
            </a:r>
            <a:r>
              <a:rPr lang="en-US" altLang="zh-CN" sz="1800" b="1">
                <a:sym typeface="Symbol" pitchFamily="18" charset="2"/>
              </a:rPr>
              <a:t>X ( const  char * , int = 0 ) </a:t>
            </a:r>
            <a:endParaRPr lang="en-US" altLang="zh-CN" sz="1800" b="1"/>
          </a:p>
          <a:p>
            <a:pPr>
              <a:lnSpc>
                <a:spcPct val="180000"/>
              </a:lnSpc>
            </a:pPr>
            <a:r>
              <a:rPr lang="zh-CN" altLang="en-US" sz="1800" b="1"/>
              <a:t>把字符串转换为类类型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 </a:t>
            </a:r>
            <a:r>
              <a:rPr lang="en-US" altLang="zh-CN" sz="1800" b="1"/>
              <a:t>b</a:t>
            </a:r>
          </a:p>
        </p:txBody>
      </p:sp>
      <p:sp>
        <p:nvSpPr>
          <p:cNvPr id="6492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2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ChangeArrowheads="1"/>
          </p:cNvSpPr>
          <p:nvPr/>
        </p:nvSpPr>
        <p:spPr bwMode="auto">
          <a:xfrm>
            <a:off x="1752600" y="48498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43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a = 2 ;	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0245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0246" name="AutoShape 6"/>
          <p:cNvSpPr>
            <a:spLocks/>
          </p:cNvSpPr>
          <p:nvPr/>
        </p:nvSpPr>
        <p:spPr bwMode="auto">
          <a:xfrm>
            <a:off x="4648200" y="1649413"/>
            <a:ext cx="3810000" cy="1066800"/>
          </a:xfrm>
          <a:prstGeom prst="borderCallout2">
            <a:avLst>
              <a:gd name="adj1" fmla="val 10713"/>
              <a:gd name="adj2" fmla="val -2000"/>
              <a:gd name="adj3" fmla="val 10713"/>
              <a:gd name="adj4" fmla="val -14417"/>
              <a:gd name="adj5" fmla="val 308037"/>
              <a:gd name="adj6" fmla="val -54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800" b="1"/>
              <a:t>隐式调用构造函数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70000"/>
              </a:lnSpc>
            </a:pPr>
            <a:r>
              <a:rPr lang="zh-CN" altLang="en-US" sz="1800" b="1"/>
              <a:t>把 </a:t>
            </a:r>
            <a:r>
              <a:rPr lang="en-US" altLang="zh-CN" sz="1800" b="1"/>
              <a:t>2 </a:t>
            </a:r>
            <a:r>
              <a:rPr lang="zh-CN" altLang="en-US" sz="1800" b="1"/>
              <a:t>转换为类类型 </a:t>
            </a:r>
            <a:r>
              <a:rPr lang="en-US" altLang="zh-CN" sz="1800" b="1"/>
              <a:t>X </a:t>
            </a:r>
            <a:r>
              <a:rPr lang="zh-CN" altLang="en-US" sz="1800" b="1"/>
              <a:t>后赋给对象</a:t>
            </a:r>
          </a:p>
        </p:txBody>
      </p:sp>
      <p:sp>
        <p:nvSpPr>
          <p:cNvPr id="6502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6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1752600" y="5230813"/>
            <a:ext cx="2514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FFFFFF"/>
                </a:solidFill>
                <a:sym typeface="Symbol" pitchFamily="18" charset="2"/>
              </a:rPr>
              <a:t>f ( 3 ) ;</a:t>
            </a:r>
            <a:r>
              <a:rPr lang="en-US" altLang="zh-CN" sz="1800">
                <a:sym typeface="Symbol" pitchFamily="18" charset="2"/>
              </a:rPr>
              <a:t>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i="1"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1270" name="AutoShape 6"/>
          <p:cNvSpPr>
            <a:spLocks/>
          </p:cNvSpPr>
          <p:nvPr/>
        </p:nvSpPr>
        <p:spPr bwMode="auto">
          <a:xfrm>
            <a:off x="4343400" y="1649413"/>
            <a:ext cx="4572000" cy="1066800"/>
          </a:xfrm>
          <a:prstGeom prst="borderCallout2">
            <a:avLst>
              <a:gd name="adj1" fmla="val 10713"/>
              <a:gd name="adj2" fmla="val -1667"/>
              <a:gd name="adj3" fmla="val 10713"/>
              <a:gd name="adj4" fmla="val -9514"/>
              <a:gd name="adj5" fmla="val 332588"/>
              <a:gd name="adj6" fmla="val -34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800" b="1"/>
              <a:t>隐式调用构造函数 </a:t>
            </a:r>
            <a:r>
              <a:rPr lang="en-US" altLang="zh-CN" sz="1800" b="1">
                <a:sym typeface="Symbol" pitchFamily="18" charset="2"/>
              </a:rPr>
              <a:t>X ( int ) </a:t>
            </a:r>
            <a:endParaRPr lang="en-US" altLang="zh-CN" sz="1800" b="1"/>
          </a:p>
          <a:p>
            <a:pPr>
              <a:lnSpc>
                <a:spcPct val="170000"/>
              </a:lnSpc>
            </a:pPr>
            <a:r>
              <a:rPr lang="zh-CN" altLang="en-US" sz="1800" b="1"/>
              <a:t>对实参作类类型转换，然后做参数结合</a:t>
            </a:r>
          </a:p>
        </p:txBody>
      </p:sp>
      <p:sp>
        <p:nvSpPr>
          <p:cNvPr id="6512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a = X( 1 )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X  b = 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Jessie</a:t>
            </a:r>
            <a:r>
              <a:rPr lang="en-US" altLang="zh-CN" sz="1800"/>
              <a:t>"</a:t>
            </a:r>
            <a:r>
              <a:rPr lang="en-US" altLang="zh-CN" sz="1800">
                <a:sym typeface="Symbol" pitchFamily="18" charset="2"/>
              </a:rPr>
              <a:t> ;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b = X ( 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Jessie</a:t>
            </a:r>
            <a:r>
              <a:rPr lang="en-US" altLang="zh-CN" sz="1800" b="1" i="1">
                <a:solidFill>
                  <a:srgbClr val="006600"/>
                </a:solidFill>
              </a:rPr>
              <a:t>"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a = 2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f ( 3 ) ;		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 i="1">
                <a:solidFill>
                  <a:srgbClr val="CC3300"/>
                </a:solidFill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b="1" i="1">
                <a:solidFill>
                  <a:srgbClr val="006600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2293" name="AutoShape 5"/>
          <p:cNvSpPr>
            <a:spLocks/>
          </p:cNvSpPr>
          <p:nvPr/>
        </p:nvSpPr>
        <p:spPr bwMode="auto">
          <a:xfrm>
            <a:off x="5181600" y="3097213"/>
            <a:ext cx="3048000" cy="1066800"/>
          </a:xfrm>
          <a:prstGeom prst="borderCallout2">
            <a:avLst>
              <a:gd name="adj1" fmla="val 10713"/>
              <a:gd name="adj2" fmla="val -2500"/>
              <a:gd name="adj3" fmla="val 10713"/>
              <a:gd name="adj4" fmla="val -20106"/>
              <a:gd name="adj5" fmla="val 229912"/>
              <a:gd name="adj6" fmla="val -763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当找不到匹配的构造函数时</a:t>
            </a:r>
          </a:p>
          <a:p>
            <a:pPr>
              <a:lnSpc>
                <a:spcPct val="140000"/>
              </a:lnSpc>
            </a:pPr>
            <a:r>
              <a:rPr lang="zh-CN" altLang="en-US" sz="2000" b="1" i="1"/>
              <a:t>转换</a:t>
            </a:r>
            <a:r>
              <a:rPr lang="zh-CN" altLang="en-US" sz="1800" b="1" i="1"/>
              <a:t>失败</a:t>
            </a:r>
          </a:p>
        </p:txBody>
      </p:sp>
      <p:sp>
        <p:nvSpPr>
          <p:cNvPr id="6522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3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7.4.1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构造函数进行类类型转换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1752600" y="1268413"/>
            <a:ext cx="5486400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{ // ……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int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   X ( const  char * , int = 0 )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};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void  f ( X  arg ) 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	: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 a = X( 1 )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a = 1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X  b = </a:t>
            </a:r>
            <a:r>
              <a:rPr lang="en-US" altLang="zh-CN" sz="1800" b="1">
                <a:solidFill>
                  <a:srgbClr val="0000FF"/>
                </a:solidFill>
              </a:rPr>
              <a:t>"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Jessie</a:t>
            </a:r>
            <a:r>
              <a:rPr lang="en-US" altLang="zh-CN" sz="1800" b="1">
                <a:solidFill>
                  <a:srgbClr val="0000FF"/>
                </a:solidFill>
              </a:rPr>
              <a:t>"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b = X ( </a:t>
            </a:r>
            <a:r>
              <a:rPr lang="en-US" altLang="zh-CN" sz="1800" i="1">
                <a:solidFill>
                  <a:srgbClr val="0000FF"/>
                </a:solidFill>
              </a:rPr>
              <a:t>"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Jessie</a:t>
            </a:r>
            <a:r>
              <a:rPr lang="en-US" altLang="zh-CN" sz="1800" i="1">
                <a:solidFill>
                  <a:srgbClr val="0000FF"/>
                </a:solidFill>
              </a:rPr>
              <a:t>"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 , 0 )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a = 2 ;	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a = X ( 2 )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sym typeface="Symbol" pitchFamily="18" charset="2"/>
              </a:rPr>
              <a:t>f ( 3 ) ;</a:t>
            </a:r>
            <a:r>
              <a:rPr lang="en-US" altLang="zh-CN" sz="180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f ( X ( 3 ) )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CC3300"/>
                </a:solidFill>
                <a:sym typeface="Symbol" pitchFamily="18" charset="2"/>
              </a:rPr>
              <a:t>   </a:t>
            </a:r>
            <a:r>
              <a:rPr lang="en-US" altLang="zh-CN" sz="1800" b="1" i="1">
                <a:solidFill>
                  <a:srgbClr val="CC3300"/>
                </a:solidFill>
                <a:sym typeface="Symbol" pitchFamily="18" charset="2"/>
              </a:rPr>
              <a:t>f ( 10 , 20 ) ;</a:t>
            </a:r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CN" sz="1800">
                <a:sym typeface="Symbol" pitchFamily="18" charset="2"/>
              </a:rPr>
              <a:t>	</a:t>
            </a:r>
            <a:r>
              <a:rPr lang="en-US" altLang="zh-CN" sz="1800" i="1">
                <a:solidFill>
                  <a:srgbClr val="0000FF"/>
                </a:solidFill>
                <a:sym typeface="Symbol" pitchFamily="18" charset="2"/>
              </a:rPr>
              <a:t>// error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685800" y="1295400"/>
            <a:ext cx="785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</a:t>
            </a:r>
          </a:p>
        </p:txBody>
      </p:sp>
      <p:sp>
        <p:nvSpPr>
          <p:cNvPr id="653317" name="Oval 5"/>
          <p:cNvSpPr>
            <a:spLocks noChangeArrowheads="1"/>
          </p:cNvSpPr>
          <p:nvPr/>
        </p:nvSpPr>
        <p:spPr bwMode="auto">
          <a:xfrm>
            <a:off x="4648200" y="1371600"/>
            <a:ext cx="3716338" cy="1371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7" dist="115003" dir="15819588">
              <a:srgbClr val="FFCC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hlink"/>
                </a:solidFill>
              </a:rPr>
              <a:t>这样的隐式类型转换</a:t>
            </a:r>
          </a:p>
          <a:p>
            <a:pPr>
              <a:lnSpc>
                <a:spcPct val="160000"/>
              </a:lnSpc>
            </a:pPr>
            <a:r>
              <a:rPr lang="zh-CN" altLang="en-US" sz="1800" b="1">
                <a:solidFill>
                  <a:schemeClr val="hlink"/>
                </a:solidFill>
              </a:rPr>
              <a:t>由系统自动完成</a:t>
            </a:r>
          </a:p>
        </p:txBody>
      </p:sp>
      <p:sp>
        <p:nvSpPr>
          <p:cNvPr id="6533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7.4.1  </a:t>
            </a:r>
            <a:r>
              <a:rPr lang="zh-CN" altLang="en-US" sz="100" dirty="0">
                <a:solidFill>
                  <a:schemeClr val="bg1"/>
                </a:solidFill>
              </a:rPr>
              <a:t>构造函数进行类类型转换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 animBg="1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1219200" y="2360613"/>
            <a:ext cx="7010400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带参数的构造函数不能把一个类类型转换成基本类型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类类型转换函数是一种特殊的成员函数，提供类对象之间</a:t>
            </a:r>
          </a:p>
          <a:p>
            <a:pPr algn="l">
              <a:lnSpc>
                <a:spcPct val="24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显式类型转换的机制</a:t>
            </a:r>
            <a:endParaRPr lang="en-US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5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8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utoUpdateAnimBg="0"/>
      <p:bldP spid="654339" grpId="0" build="p" autoUpdateAnimBg="0" advAuto="200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611188" y="1371600"/>
            <a:ext cx="80740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>
                <a:ea typeface="黑体" pitchFamily="2" charset="-122"/>
                <a:sym typeface="Symbol" pitchFamily="18" charset="2"/>
              </a:rPr>
              <a:t>语法形式：</a:t>
            </a:r>
          </a:p>
          <a:p>
            <a:pPr algn="l">
              <a:lnSpc>
                <a:spcPct val="140000"/>
              </a:lnSpc>
            </a:pPr>
            <a:r>
              <a:rPr lang="en-US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X ::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operator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( )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{  ……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  	   return  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 </a:t>
            </a:r>
            <a:r>
              <a:rPr lang="zh-CN" altLang="zh-CN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类型的对象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endParaRPr lang="zh-CN" altLang="en-US" sz="2000" b="1"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	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功能：将类型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X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的对象转换为类型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T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的对象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 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T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可以是预定义类型，也可以是用户定义类型</a:t>
            </a:r>
          </a:p>
          <a:p>
            <a:pPr algn="l">
              <a:lnSpc>
                <a:spcPct val="140000"/>
              </a:lnSpc>
              <a:buFont typeface="Symbol" pitchFamily="18" charset="2"/>
              <a:buChar char="·"/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 函数没有参数，没有返回类型，但必须有一条 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return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语句，返回  </a:t>
            </a:r>
          </a:p>
          <a:p>
            <a:pPr algn="l">
              <a:lnSpc>
                <a:spcPct val="140000"/>
              </a:lnSpc>
              <a:buFont typeface="Symbol" pitchFamily="18" charset="2"/>
              <a:buNone/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   </a:t>
            </a:r>
            <a:r>
              <a:rPr lang="en-US" altLang="zh-CN" sz="2000" i="1">
                <a:latin typeface="黑体" pitchFamily="2" charset="-122"/>
                <a:ea typeface="黑体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类型的对象</a:t>
            </a:r>
          </a:p>
          <a:p>
            <a:pPr algn="l">
              <a:lnSpc>
                <a:spcPct val="140000"/>
              </a:lnSpc>
            </a:pP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  该函数只能为成员函数，不能为友元</a:t>
            </a:r>
            <a:endParaRPr lang="en-US" altLang="en-US" sz="2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>
                <a:sym typeface="Symbol" pitchFamily="18" charset="2"/>
              </a:rPr>
              <a:t>int ( a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( int )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operator()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</p:txBody>
      </p:sp>
      <p:sp>
        <p:nvSpPr>
          <p:cNvPr id="53453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return value ;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 </a:t>
            </a:r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3453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utoUpdateAnimBg="0"/>
      <p:bldP spid="534534" grpId="0" autoUpdateAnimBg="0"/>
      <p:bldP spid="534535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int ( a )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( int )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 =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auto">
          <a:xfrm>
            <a:off x="4800600" y="1676400"/>
            <a:ext cx="3124200" cy="1524000"/>
          </a:xfrm>
          <a:prstGeom prst="cloudCallout">
            <a:avLst>
              <a:gd name="adj1" fmla="val -105282"/>
              <a:gd name="adj2" fmla="val 148542"/>
            </a:avLst>
          </a:prstGeom>
          <a:gradFill rotWithShape="0">
            <a:gsLst>
              <a:gs pos="0">
                <a:srgbClr val="FFFFFF"/>
              </a:gs>
              <a:gs pos="100000">
                <a:srgbClr val="FFDC45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1800" b="1" i="1"/>
              <a:t>使用三种</a:t>
            </a:r>
          </a:p>
          <a:p>
            <a:pPr>
              <a:lnSpc>
                <a:spcPct val="150000"/>
              </a:lnSpc>
            </a:pPr>
            <a:r>
              <a:rPr lang="zh-CN" altLang="en-US" sz="1800" b="1" i="1"/>
              <a:t>类型转换规则？</a:t>
            </a:r>
          </a:p>
        </p:txBody>
      </p:sp>
      <p:sp>
        <p:nvSpPr>
          <p:cNvPr id="657413" name="Oval 5"/>
          <p:cNvSpPr>
            <a:spLocks noChangeArrowheads="1"/>
          </p:cNvSpPr>
          <p:nvPr/>
        </p:nvSpPr>
        <p:spPr bwMode="auto">
          <a:xfrm>
            <a:off x="3962400" y="3200400"/>
            <a:ext cx="4191000" cy="1981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2000" b="1" i="1">
                <a:solidFill>
                  <a:srgbClr val="FF3300"/>
                </a:solidFill>
              </a:rPr>
              <a:t>No</a:t>
            </a:r>
            <a:endParaRPr lang="en-US" altLang="zh-CN" sz="2000" b="1" i="1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/>
              <a:t>a </a:t>
            </a:r>
            <a:r>
              <a:rPr lang="zh-CN" altLang="zh-CN" sz="1800" b="1"/>
              <a:t>是一个类对象，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它们都用类型转换函数作类型转换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X :: operator  int ()</a:t>
            </a:r>
          </a:p>
        </p:txBody>
      </p:sp>
      <p:sp>
        <p:nvSpPr>
          <p:cNvPr id="65741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2" grpId="0" animBg="1" autoUpdateAnimBg="0"/>
      <p:bldP spid="657413" grpId="0" animBg="1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int ( a )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i =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( int )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i = a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8436" name="Oval 4"/>
          <p:cNvSpPr>
            <a:spLocks noChangeArrowheads="1"/>
          </p:cNvSpPr>
          <p:nvPr/>
        </p:nvSpPr>
        <p:spPr bwMode="auto">
          <a:xfrm>
            <a:off x="3962400" y="3200400"/>
            <a:ext cx="4191000" cy="1981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2000" b="1" i="1">
                <a:solidFill>
                  <a:srgbClr val="FF3300"/>
                </a:solidFill>
              </a:rPr>
              <a:t>No</a:t>
            </a:r>
            <a:endParaRPr lang="en-US" altLang="zh-CN" sz="2000" b="1" i="1">
              <a:solidFill>
                <a:schemeClr val="hlink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b="1"/>
              <a:t>a </a:t>
            </a:r>
            <a:r>
              <a:rPr lang="zh-CN" altLang="zh-CN" sz="1800" b="1"/>
              <a:t>是一个类对象，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它们都用类型转换函数作类型转换</a:t>
            </a:r>
          </a:p>
          <a:p>
            <a:pPr>
              <a:lnSpc>
                <a:spcPct val="130000"/>
              </a:lnSpc>
            </a:pPr>
            <a:r>
              <a:rPr lang="en-US" altLang="zh-CN" sz="1800" b="1"/>
              <a:t>X :: operator  int ()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1066800" y="1196975"/>
            <a:ext cx="35052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例如：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class  X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public :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operator  int (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f ( X  a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</a:t>
            </a:r>
            <a:r>
              <a:rPr lang="en-US" altLang="zh-CN" sz="2000">
                <a:solidFill>
                  <a:schemeClr val="hlink"/>
                </a:solidFill>
                <a:sym typeface="Symbol" pitchFamily="18" charset="2"/>
              </a:rPr>
              <a:t>int  i = </a:t>
            </a:r>
            <a:r>
              <a:rPr lang="en-US" altLang="zh-CN" sz="2000">
                <a:sym typeface="Symbol" pitchFamily="18" charset="2"/>
              </a:rPr>
              <a:t>int ( a )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( int )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 = a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4343400" y="2701925"/>
            <a:ext cx="4038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void  g ( X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, X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)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{ int  i = 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)  ?  1 +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 :  0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int  j  =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&amp;&amp;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)   ? 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CN" sz="2000">
                <a:sym typeface="Symbol" pitchFamily="18" charset="2"/>
              </a:rPr>
              <a:t> +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CN" sz="2000">
                <a:sym typeface="Symbol" pitchFamily="18" charset="2"/>
              </a:rPr>
              <a:t>  :  i 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   if ( </a:t>
            </a:r>
            <a:r>
              <a:rPr lang="en-US" altLang="zh-CN" sz="2000" b="1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altLang="zh-CN" sz="2000">
                <a:sym typeface="Symbol" pitchFamily="18" charset="2"/>
              </a:rPr>
              <a:t>) { ……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4352925" y="1349375"/>
            <a:ext cx="3740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除了赋值和初始化，</a:t>
            </a:r>
          </a:p>
          <a:p>
            <a:pPr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  <a:sym typeface="Symbol" pitchFamily="18" charset="2"/>
              </a:rPr>
              <a:t>类型转换函数还可以这样使用：</a:t>
            </a: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329113" y="4975225"/>
            <a:ext cx="44529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对象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、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b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可用在整型变量出现的地方</a:t>
            </a:r>
          </a:p>
        </p:txBody>
      </p:sp>
      <p:sp>
        <p:nvSpPr>
          <p:cNvPr id="6594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5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5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5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9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5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3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5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 build="p" autoUpdateAnimBg="0" advAuto="1000"/>
      <p:bldP spid="659461" grpId="0" autoUpdateAnimBg="0"/>
      <p:bldP spid="659462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ChangeArrowheads="1"/>
          </p:cNvSpPr>
          <p:nvPr/>
        </p:nvSpPr>
        <p:spPr bwMode="auto">
          <a:xfrm>
            <a:off x="685800" y="381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7.4.2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cs typeface="Times New Roman" pitchFamily="18" charset="0"/>
              </a:rPr>
              <a:t>类型转换函数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914400" y="1403350"/>
            <a:ext cx="7332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转换函数有两种使用方式：</a:t>
            </a:r>
          </a:p>
          <a:p>
            <a:pPr algn="l">
              <a:lnSpc>
                <a:spcPct val="170000"/>
              </a:lnSpc>
            </a:pPr>
            <a:r>
              <a:rPr lang="zh-CN" altLang="zh-CN" sz="2000" b="1">
                <a:sym typeface="Symbol" pitchFamily="18" charset="2"/>
              </a:rPr>
              <a:t>    隐式使用	</a:t>
            </a:r>
            <a:r>
              <a:rPr lang="en-US" altLang="zh-CN" sz="2000" b="1">
                <a:sym typeface="Symbol" pitchFamily="18" charset="2"/>
              </a:rPr>
              <a:t>i = a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ym typeface="Symbol" pitchFamily="18" charset="2"/>
              </a:rPr>
              <a:t>    </a:t>
            </a:r>
            <a:r>
              <a:rPr lang="zh-CN" altLang="en-US" sz="2000" b="1">
                <a:sym typeface="Symbol" pitchFamily="18" charset="2"/>
              </a:rPr>
              <a:t>显式使用	</a:t>
            </a:r>
            <a:r>
              <a:rPr lang="en-US" altLang="zh-CN" sz="2000" b="1">
                <a:sym typeface="Symbol" pitchFamily="18" charset="2"/>
              </a:rPr>
              <a:t>i = a . operator  int ( )	</a:t>
            </a:r>
            <a:r>
              <a:rPr lang="en-US" altLang="zh-CN" sz="2000" b="1" i="1">
                <a:solidFill>
                  <a:srgbClr val="0000FF"/>
                </a:solidFill>
                <a:sym typeface="Symbol" pitchFamily="18" charset="2"/>
              </a:rPr>
              <a:t>// int ( a )      ( int ) a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14400" y="3536950"/>
            <a:ext cx="7332663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使用不同函数作类型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转换函数：</a:t>
            </a:r>
          </a:p>
          <a:p>
            <a:pPr algn="l">
              <a:lnSpc>
                <a:spcPct val="170000"/>
              </a:lnSpc>
            </a:pPr>
            <a:r>
              <a:rPr lang="zh-CN" altLang="en-US" sz="2000" b="1">
                <a:sym typeface="Symbol" pitchFamily="18" charset="2"/>
              </a:rPr>
              <a:t>     </a:t>
            </a:r>
            <a:r>
              <a:rPr lang="en-US" altLang="zh-CN" sz="2000" b="1">
                <a:sym typeface="Symbol" pitchFamily="18" charset="2"/>
              </a:rPr>
              <a:t>int  i = a ;	</a:t>
            </a:r>
            <a:r>
              <a:rPr lang="en-US" altLang="zh-CN" sz="2000" b="1" i="1">
                <a:solidFill>
                  <a:srgbClr val="006600"/>
                </a:solidFill>
                <a:sym typeface="Symbol" pitchFamily="18" charset="2"/>
              </a:rPr>
              <a:t>// </a:t>
            </a:r>
            <a:r>
              <a:rPr lang="zh-CN" altLang="en-US" sz="2000" b="1" i="1">
                <a:solidFill>
                  <a:srgbClr val="006600"/>
                </a:solidFill>
                <a:sym typeface="Symbol" pitchFamily="18" charset="2"/>
              </a:rPr>
              <a:t>用类型转换函数进行转换</a:t>
            </a:r>
          </a:p>
          <a:p>
            <a:pPr algn="l">
              <a:lnSpc>
                <a:spcPct val="170000"/>
              </a:lnSpc>
            </a:pPr>
            <a:r>
              <a:rPr lang="en-US" altLang="en-US" sz="2000" b="1">
                <a:sym typeface="Symbol" pitchFamily="18" charset="2"/>
              </a:rPr>
              <a:t>     </a:t>
            </a:r>
            <a:r>
              <a:rPr lang="en-US" altLang="zh-CN" sz="2000" b="1">
                <a:sym typeface="Symbol" pitchFamily="18" charset="2"/>
              </a:rPr>
              <a:t>X  i = a ;	</a:t>
            </a:r>
            <a:r>
              <a:rPr lang="en-US" altLang="zh-CN" sz="2000" b="1" i="1">
                <a:solidFill>
                  <a:srgbClr val="006600"/>
                </a:solidFill>
                <a:sym typeface="Symbol" pitchFamily="18" charset="2"/>
              </a:rPr>
              <a:t>// </a:t>
            </a:r>
            <a:r>
              <a:rPr lang="zh-CN" altLang="en-US" sz="2000" b="1" i="1">
                <a:solidFill>
                  <a:srgbClr val="006600"/>
                </a:solidFill>
                <a:sym typeface="Symbol" pitchFamily="18" charset="2"/>
              </a:rPr>
              <a:t>用构造函数进行转换</a:t>
            </a:r>
            <a:endParaRPr lang="en-US" altLang="en-US" sz="2000" b="1" i="1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6604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4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"/>
                                        <p:tgtEl>
                                          <p:spTgt spid="66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9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300"/>
                                        <p:tgtEl>
                                          <p:spTgt spid="66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300"/>
                                        <p:tgtEl>
                                          <p:spTgt spid="66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 autoUpdateAnimBg="0" advAuto="1000"/>
      <p:bldP spid="660484" grpId="0" build="p" autoUpdateAnimBg="0" advAuto="100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/>
              <a:t>#include&lt;iostream&gt;</a:t>
            </a:r>
          </a:p>
          <a:p>
            <a:pPr algn="l"/>
            <a:r>
              <a:rPr lang="en-US" altLang="zh-CN" sz="1600" b="1"/>
              <a:t>using namespace std;</a:t>
            </a:r>
          </a:p>
          <a:p>
            <a:pPr algn="l"/>
            <a:r>
              <a:rPr lang="en-US" altLang="zh-CN" sz="1600" b="1"/>
              <a:t>class Rational</a:t>
            </a:r>
          </a:p>
          <a:p>
            <a:pPr algn="l"/>
            <a:r>
              <a:rPr lang="en-US" altLang="zh-CN" sz="1600" b="1"/>
              <a:t>{ public :</a:t>
            </a:r>
          </a:p>
          <a:p>
            <a:pPr algn="l"/>
            <a:r>
              <a:rPr lang="en-US" altLang="zh-CN" sz="1600" b="1"/>
              <a:t>       Rational() ;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Rational(double x)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 b="1"/>
              <a:t>       operator double() ; 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b="1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 b="1"/>
              <a:t>       friend Rational operator+(const Rational &amp;,const Rational &amp;);	</a:t>
            </a:r>
          </a:p>
          <a:p>
            <a:pPr algn="l"/>
            <a:r>
              <a:rPr lang="en-US" altLang="zh-CN" sz="1600" b="1"/>
              <a:t>       friend ostream &amp; operator&lt;&lt;(ostream &amp;,const Rational &amp;); </a:t>
            </a:r>
          </a:p>
          <a:p>
            <a:pPr algn="l"/>
            <a:r>
              <a:rPr lang="en-US" altLang="zh-CN" sz="1600" b="1"/>
              <a:t>  private :</a:t>
            </a:r>
          </a:p>
          <a:p>
            <a:pPr algn="l"/>
            <a:r>
              <a:rPr lang="en-US" altLang="zh-CN" sz="1600" b="1"/>
              <a:t>      int  Numerator , Denominator ;</a:t>
            </a:r>
          </a:p>
          <a:p>
            <a:pPr algn="l"/>
            <a:r>
              <a:rPr lang="en-US" altLang="zh-CN" sz="1600" b="1"/>
              <a:t>} ;</a:t>
            </a:r>
          </a:p>
          <a:p>
            <a:pPr algn="l"/>
            <a:r>
              <a:rPr lang="en-US" altLang="zh-CN" sz="1600" b="1"/>
              <a:t>int gcd( int a, int b );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 b="1"/>
              <a:t>int main()</a:t>
            </a:r>
          </a:p>
          <a:p>
            <a:pPr algn="l"/>
            <a:r>
              <a:rPr lang="en-US" altLang="zh-CN" sz="1600" b="1"/>
              <a:t>{ Rational a( 2, 4 );</a:t>
            </a:r>
          </a:p>
          <a:p>
            <a:pPr algn="l"/>
            <a:r>
              <a:rPr lang="en-US" altLang="zh-CN" sz="1600" b="1"/>
              <a:t>  Rational b = 0.3;</a:t>
            </a:r>
          </a:p>
          <a:p>
            <a:pPr algn="l"/>
            <a:r>
              <a:rPr lang="en-US" altLang="zh-CN" sz="1600" b="1"/>
              <a:t>  Rational c = a + b;	</a:t>
            </a:r>
          </a:p>
          <a:p>
            <a:pPr algn="l"/>
            <a:r>
              <a:rPr lang="en-US" altLang="zh-CN" sz="1600" b="1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 b="1"/>
              <a:t>  cout &lt;&lt; a &lt;&lt; " + " &lt;&lt; b &lt;&lt; " = " &lt;&lt; c &lt;&lt; endl;</a:t>
            </a:r>
          </a:p>
          <a:p>
            <a:pPr algn="l"/>
            <a:r>
              <a:rPr lang="en-US" altLang="zh-CN" sz="1600" b="1"/>
              <a:t>  double x = b ;</a:t>
            </a:r>
          </a:p>
          <a:p>
            <a:pPr algn="l"/>
            <a:r>
              <a:rPr lang="en-US" altLang="zh-CN" sz="1600" b="1"/>
              <a:t>  c = x + 1 + 0.6 ; </a:t>
            </a:r>
          </a:p>
          <a:p>
            <a:pPr algn="l"/>
            <a:r>
              <a:rPr lang="en-US" altLang="zh-CN" sz="1600" b="1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 b="1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 b="1"/>
              <a:t>} </a:t>
            </a:r>
          </a:p>
          <a:p>
            <a:pPr algn="l"/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7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684213" y="1833563"/>
            <a:ext cx="2354262" cy="2905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Rational(double x) ;</a:t>
            </a: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468313" y="4281488"/>
            <a:ext cx="1992312" cy="2905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 b = 0.3;</a:t>
            </a:r>
          </a:p>
        </p:txBody>
      </p:sp>
      <p:sp>
        <p:nvSpPr>
          <p:cNvPr id="678919" name="AutoShape 7"/>
          <p:cNvSpPr>
            <a:spLocks/>
          </p:cNvSpPr>
          <p:nvPr/>
        </p:nvSpPr>
        <p:spPr bwMode="auto">
          <a:xfrm>
            <a:off x="4881563" y="3200400"/>
            <a:ext cx="2590800" cy="609600"/>
          </a:xfrm>
          <a:prstGeom prst="borderCallout2">
            <a:avLst>
              <a:gd name="adj1" fmla="val 18750"/>
              <a:gd name="adj2" fmla="val -2940"/>
              <a:gd name="adj3" fmla="val 18750"/>
              <a:gd name="adj4" fmla="val -22241"/>
              <a:gd name="adj5" fmla="val 204690"/>
              <a:gd name="adj6" fmla="val -8443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构造函数做类型转换</a:t>
            </a:r>
          </a:p>
        </p:txBody>
      </p:sp>
      <p:sp>
        <p:nvSpPr>
          <p:cNvPr id="678920" name="Line 8"/>
          <p:cNvSpPr>
            <a:spLocks noChangeShapeType="1"/>
          </p:cNvSpPr>
          <p:nvPr/>
        </p:nvSpPr>
        <p:spPr bwMode="auto">
          <a:xfrm flipH="1" flipV="1">
            <a:off x="3132138" y="2060575"/>
            <a:ext cx="1152525" cy="12239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1" name="Rectangle 9"/>
          <p:cNvSpPr>
            <a:spLocks noChangeArrowheads="1"/>
          </p:cNvSpPr>
          <p:nvPr/>
        </p:nvSpPr>
        <p:spPr bwMode="auto">
          <a:xfrm>
            <a:off x="1047750" y="5949950"/>
            <a:ext cx="1363663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Rational(x)</a:t>
            </a:r>
          </a:p>
        </p:txBody>
      </p:sp>
      <p:sp>
        <p:nvSpPr>
          <p:cNvPr id="678922" name="Rectangle 10"/>
          <p:cNvSpPr>
            <a:spLocks noChangeArrowheads="1"/>
          </p:cNvSpPr>
          <p:nvPr/>
        </p:nvSpPr>
        <p:spPr bwMode="auto">
          <a:xfrm>
            <a:off x="2776538" y="5949950"/>
            <a:ext cx="1363662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Rational(1)</a:t>
            </a:r>
          </a:p>
        </p:txBody>
      </p:sp>
      <p:sp>
        <p:nvSpPr>
          <p:cNvPr id="678923" name="Rectangle 11"/>
          <p:cNvSpPr>
            <a:spLocks noChangeArrowheads="1"/>
          </p:cNvSpPr>
          <p:nvPr/>
        </p:nvSpPr>
        <p:spPr bwMode="auto">
          <a:xfrm>
            <a:off x="4721225" y="5949950"/>
            <a:ext cx="1579563" cy="29051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b="1"/>
              <a:t>Rational(0.6)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7" grpId="0" animBg="1"/>
      <p:bldP spid="678918" grpId="0" animBg="1"/>
      <p:bldP spid="678919" grpId="0" animBg="1" autoUpdateAnimBg="0"/>
      <p:bldP spid="678920" grpId="0" animBg="1"/>
      <p:bldP spid="678921" grpId="0" animBg="1"/>
      <p:bldP spid="678922" grpId="0" animBg="1"/>
      <p:bldP spid="67892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79953" name="AutoShape 17"/>
          <p:cNvSpPr>
            <a:spLocks/>
          </p:cNvSpPr>
          <p:nvPr/>
        </p:nvSpPr>
        <p:spPr bwMode="auto">
          <a:xfrm>
            <a:off x="5435600" y="3200400"/>
            <a:ext cx="2089150" cy="804863"/>
          </a:xfrm>
          <a:prstGeom prst="borderCallout2">
            <a:avLst>
              <a:gd name="adj1" fmla="val 14199"/>
              <a:gd name="adj2" fmla="val -3648"/>
              <a:gd name="adj3" fmla="val 14199"/>
              <a:gd name="adj4" fmla="val -23329"/>
              <a:gd name="adj5" fmla="val 146352"/>
              <a:gd name="adj6" fmla="val -867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类型转换函数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800" b="1"/>
              <a:t>做类型转换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 flipV="1">
            <a:off x="3203575" y="2276475"/>
            <a:ext cx="1728788" cy="10080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955" name="Rectangle 19"/>
          <p:cNvSpPr>
            <a:spLocks noChangeArrowheads="1"/>
          </p:cNvSpPr>
          <p:nvPr/>
        </p:nvSpPr>
        <p:spPr bwMode="auto">
          <a:xfrm>
            <a:off x="684213" y="2036763"/>
            <a:ext cx="22415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operator double() ;</a:t>
            </a:r>
          </a:p>
        </p:txBody>
      </p:sp>
      <p:sp>
        <p:nvSpPr>
          <p:cNvPr id="679956" name="Rectangle 20"/>
          <p:cNvSpPr>
            <a:spLocks noChangeArrowheads="1"/>
          </p:cNvSpPr>
          <p:nvPr/>
        </p:nvSpPr>
        <p:spPr bwMode="auto">
          <a:xfrm>
            <a:off x="1116013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double(a)</a:t>
            </a:r>
          </a:p>
        </p:txBody>
      </p:sp>
      <p:sp>
        <p:nvSpPr>
          <p:cNvPr id="679957" name="Rectangle 21"/>
          <p:cNvSpPr>
            <a:spLocks noChangeArrowheads="1"/>
          </p:cNvSpPr>
          <p:nvPr/>
        </p:nvSpPr>
        <p:spPr bwMode="auto">
          <a:xfrm>
            <a:off x="3059113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double(b)</a:t>
            </a:r>
          </a:p>
        </p:txBody>
      </p:sp>
      <p:sp>
        <p:nvSpPr>
          <p:cNvPr id="679958" name="Rectangle 22"/>
          <p:cNvSpPr>
            <a:spLocks noChangeArrowheads="1"/>
          </p:cNvSpPr>
          <p:nvPr/>
        </p:nvSpPr>
        <p:spPr bwMode="auto">
          <a:xfrm>
            <a:off x="5075238" y="4724400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double(c)</a:t>
            </a: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4716463" y="5716588"/>
            <a:ext cx="11525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double(c)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5288" y="5229225"/>
            <a:ext cx="1512887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 b="1"/>
              <a:t>double x=b;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53" grpId="0" animBg="1" autoUpdateAnimBg="0"/>
      <p:bldP spid="679954" grpId="0" animBg="1"/>
      <p:bldP spid="679955" grpId="0" animBg="1"/>
      <p:bldP spid="679956" grpId="0" animBg="1"/>
      <p:bldP spid="679957" grpId="0" animBg="1"/>
      <p:bldP spid="679958" grpId="0" animBg="1"/>
      <p:bldP spid="679959" grpId="0" animBg="1"/>
      <p:bldP spid="679960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</a:t>
            </a:r>
            <a:r>
              <a:rPr lang="en-US" altLang="zh-CN" sz="1600" b="1"/>
              <a:t>Rational() ;</a:t>
            </a:r>
            <a:r>
              <a:rPr lang="en-US" altLang="zh-CN" sz="1600"/>
              <a:t>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0964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0975" name="Rectangle 15"/>
          <p:cNvSpPr>
            <a:spLocks noChangeArrowheads="1"/>
          </p:cNvSpPr>
          <p:nvPr/>
        </p:nvSpPr>
        <p:spPr bwMode="auto">
          <a:xfrm>
            <a:off x="688975" y="1323975"/>
            <a:ext cx="1493838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 () ;</a:t>
            </a:r>
          </a:p>
        </p:txBody>
      </p:sp>
      <p:sp>
        <p:nvSpPr>
          <p:cNvPr id="680974" name="AutoShape 14"/>
          <p:cNvSpPr>
            <a:spLocks/>
          </p:cNvSpPr>
          <p:nvPr/>
        </p:nvSpPr>
        <p:spPr bwMode="auto">
          <a:xfrm>
            <a:off x="2484438" y="2133600"/>
            <a:ext cx="5113337" cy="1008063"/>
          </a:xfrm>
          <a:prstGeom prst="borderCallout2">
            <a:avLst>
              <a:gd name="adj1" fmla="val 11338"/>
              <a:gd name="adj2" fmla="val -1491"/>
              <a:gd name="adj3" fmla="val 11338"/>
              <a:gd name="adj4" fmla="val -6769"/>
              <a:gd name="adj5" fmla="val -51338"/>
              <a:gd name="adj6" fmla="val -237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Rational::Rational()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构造等于</a:t>
            </a:r>
            <a:r>
              <a:rPr lang="en-US" altLang="zh-CN" sz="2000" b="1" i="1">
                <a:solidFill>
                  <a:srgbClr val="006600"/>
                </a:solidFill>
              </a:rPr>
              <a:t>0</a:t>
            </a:r>
            <a:r>
              <a:rPr lang="zh-CN" altLang="en-US" sz="2000" b="1" i="1">
                <a:solidFill>
                  <a:srgbClr val="006600"/>
                </a:solidFill>
              </a:rPr>
              <a:t>的对象</a:t>
            </a:r>
          </a:p>
          <a:p>
            <a:pPr algn="l"/>
            <a:r>
              <a:rPr lang="zh-CN" altLang="en-US" sz="2000" b="1"/>
              <a:t> </a:t>
            </a:r>
            <a:r>
              <a:rPr lang="en-US" altLang="zh-CN" sz="2000" b="1"/>
              <a:t>{ Numerator=0; Denominator=0;</a:t>
            </a:r>
          </a:p>
          <a:p>
            <a:pPr algn="l"/>
            <a:r>
              <a:rPr lang="en-US" altLang="zh-CN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5" grpId="0" animBg="1"/>
      <p:bldP spid="680974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688975" y="1557338"/>
            <a:ext cx="289242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Rational(int n , int d=1) ;</a:t>
            </a:r>
          </a:p>
        </p:txBody>
      </p:sp>
      <p:sp>
        <p:nvSpPr>
          <p:cNvPr id="681990" name="AutoShape 6"/>
          <p:cNvSpPr>
            <a:spLocks/>
          </p:cNvSpPr>
          <p:nvPr/>
        </p:nvSpPr>
        <p:spPr bwMode="auto">
          <a:xfrm>
            <a:off x="2268538" y="2276475"/>
            <a:ext cx="6696075" cy="3887788"/>
          </a:xfrm>
          <a:prstGeom prst="borderCallout2">
            <a:avLst>
              <a:gd name="adj1" fmla="val 2940"/>
              <a:gd name="adj2" fmla="val -1139"/>
              <a:gd name="adj3" fmla="val 2940"/>
              <a:gd name="adj4" fmla="val -2491"/>
              <a:gd name="adj5" fmla="val -9472"/>
              <a:gd name="adj6" fmla="val -685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Rational::Rational(int n , int d)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用分子、分母构造对象</a:t>
            </a:r>
          </a:p>
          <a:p>
            <a:pPr algn="l"/>
            <a:r>
              <a:rPr lang="en-US" altLang="zh-CN" sz="2000" b="1"/>
              <a:t>{ int g;</a:t>
            </a:r>
          </a:p>
          <a:p>
            <a:pPr algn="l"/>
            <a:r>
              <a:rPr lang="en-US" altLang="zh-CN" sz="2000" b="1"/>
              <a:t>  if( d==1 )	        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分母等于</a:t>
            </a:r>
            <a:r>
              <a:rPr lang="en-US" altLang="zh-CN" sz="2000" b="1" i="1">
                <a:solidFill>
                  <a:srgbClr val="006600"/>
                </a:solidFill>
              </a:rPr>
              <a:t>1</a:t>
            </a:r>
          </a:p>
          <a:p>
            <a:pPr algn="l"/>
            <a:r>
              <a:rPr lang="en-US" altLang="zh-CN" sz="2000" b="1"/>
              <a:t>     { Numerator = n 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分子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Denominator = d 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}</a:t>
            </a:r>
          </a:p>
          <a:p>
            <a:pPr algn="l"/>
            <a:r>
              <a:rPr lang="en-US" altLang="zh-CN" sz="2000" b="1"/>
              <a:t>  else		        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分母不等于</a:t>
            </a:r>
            <a:r>
              <a:rPr lang="en-US" altLang="zh-CN" sz="2000" b="1" i="1">
                <a:solidFill>
                  <a:srgbClr val="006600"/>
                </a:solidFill>
              </a:rPr>
              <a:t>1</a:t>
            </a:r>
            <a:r>
              <a:rPr lang="zh-CN" altLang="en-US" sz="2000" b="1" i="1">
                <a:solidFill>
                  <a:srgbClr val="006600"/>
                </a:solidFill>
              </a:rPr>
              <a:t>的有理数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{ g = gcd( n,d );	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求分子、分母的最大公约数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Numerator = n/g;       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约分</a:t>
            </a:r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Denominator = d/g;</a:t>
            </a:r>
          </a:p>
          <a:p>
            <a:pPr algn="l"/>
            <a:r>
              <a:rPr lang="en-US" altLang="zh-CN" sz="2000" b="1"/>
              <a:t>     };</a:t>
            </a:r>
          </a:p>
          <a:p>
            <a:pPr algn="l"/>
            <a:r>
              <a:rPr lang="en-US" altLang="zh-CN" sz="2000" b="1"/>
              <a:t>}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1" grpId="0" animBg="1"/>
      <p:bldP spid="681990" grpId="0" animBg="1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</a:t>
            </a:r>
            <a:r>
              <a:rPr lang="en-US" altLang="zh-CN" sz="1600" b="1"/>
              <a:t>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3012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688975" y="1828800"/>
            <a:ext cx="2354263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Rational(double x) ;</a:t>
            </a:r>
          </a:p>
        </p:txBody>
      </p:sp>
      <p:sp>
        <p:nvSpPr>
          <p:cNvPr id="683013" name="AutoShape 5"/>
          <p:cNvSpPr>
            <a:spLocks/>
          </p:cNvSpPr>
          <p:nvPr/>
        </p:nvSpPr>
        <p:spPr bwMode="auto">
          <a:xfrm>
            <a:off x="2268538" y="2563813"/>
            <a:ext cx="6696075" cy="3097212"/>
          </a:xfrm>
          <a:prstGeom prst="borderCallout2">
            <a:avLst>
              <a:gd name="adj1" fmla="val 3690"/>
              <a:gd name="adj2" fmla="val -1139"/>
              <a:gd name="adj3" fmla="val 3690"/>
              <a:gd name="adj4" fmla="val -3722"/>
              <a:gd name="adj5" fmla="val -14148"/>
              <a:gd name="adj6" fmla="val -1204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Rational::Rational(double x)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用实数构造对象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{ int a, b, g;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  a = int( x*1e5 );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分子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b = int( 1e5 );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分母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g = gcd( a,b );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求分子、分母的最大公约数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Numerator = a/g;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约分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Denominator = b/g;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4" grpId="0" animBg="1"/>
      <p:bldP spid="6830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operator()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return value ;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 </a:t>
            </a:r>
          </a:p>
        </p:txBody>
      </p:sp>
      <p:sp>
        <p:nvSpPr>
          <p:cNvPr id="535560" name="Oval 8"/>
          <p:cNvSpPr>
            <a:spLocks noChangeArrowheads="1"/>
          </p:cNvSpPr>
          <p:nvPr/>
        </p:nvSpPr>
        <p:spPr bwMode="auto">
          <a:xfrm>
            <a:off x="2514600" y="2667000"/>
            <a:ext cx="2362200" cy="1219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重载了</a:t>
            </a:r>
          </a:p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个算符</a:t>
            </a:r>
          </a:p>
        </p:txBody>
      </p:sp>
      <p:sp>
        <p:nvSpPr>
          <p:cNvPr id="535563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5566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0" grpId="0" animBg="1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688975" y="2044700"/>
            <a:ext cx="22415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operator double() ;</a:t>
            </a:r>
          </a:p>
        </p:txBody>
      </p:sp>
      <p:sp>
        <p:nvSpPr>
          <p:cNvPr id="684037" name="AutoShape 5"/>
          <p:cNvSpPr>
            <a:spLocks/>
          </p:cNvSpPr>
          <p:nvPr/>
        </p:nvSpPr>
        <p:spPr bwMode="auto">
          <a:xfrm>
            <a:off x="1692275" y="2852738"/>
            <a:ext cx="7272338" cy="1223962"/>
          </a:xfrm>
          <a:prstGeom prst="borderCallout2">
            <a:avLst>
              <a:gd name="adj1" fmla="val 9338"/>
              <a:gd name="adj2" fmla="val -1046"/>
              <a:gd name="adj3" fmla="val 9338"/>
              <a:gd name="adj4" fmla="val -1551"/>
              <a:gd name="adj5" fmla="val -35796"/>
              <a:gd name="adj6" fmla="val -31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000" b="1" dirty="0"/>
              <a:t>Rational::operator double()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类型转换函数，</a:t>
            </a:r>
            <a:r>
              <a:rPr lang="en-US" altLang="zh-CN" sz="2000" b="1" i="1" dirty="0">
                <a:solidFill>
                  <a:srgbClr val="006600"/>
                </a:solidFill>
              </a:rPr>
              <a:t>Rational--&gt;double</a:t>
            </a:r>
            <a:endParaRPr lang="en-US" altLang="zh-CN" sz="2000" b="1" dirty="0"/>
          </a:p>
          <a:p>
            <a:pPr algn="l">
              <a:lnSpc>
                <a:spcPct val="120000"/>
              </a:lnSpc>
            </a:pPr>
            <a:r>
              <a:rPr lang="en-US" altLang="zh-CN" sz="2000" b="1" dirty="0"/>
              <a:t>{ return double( Numerator ) / double( Denominator ); 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8" grpId="0" animBg="1"/>
      <p:bldP spid="684037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506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688975" y="2276475"/>
            <a:ext cx="7267575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friend Rational operator+(const Rational &amp;,const Rational &amp;);</a:t>
            </a:r>
          </a:p>
        </p:txBody>
      </p:sp>
      <p:sp>
        <p:nvSpPr>
          <p:cNvPr id="685062" name="AutoShape 6"/>
          <p:cNvSpPr>
            <a:spLocks/>
          </p:cNvSpPr>
          <p:nvPr/>
        </p:nvSpPr>
        <p:spPr bwMode="auto">
          <a:xfrm>
            <a:off x="1619250" y="3141663"/>
            <a:ext cx="7235825" cy="2808287"/>
          </a:xfrm>
          <a:prstGeom prst="borderCallout2">
            <a:avLst>
              <a:gd name="adj1" fmla="val 4069"/>
              <a:gd name="adj2" fmla="val -1051"/>
              <a:gd name="adj3" fmla="val 4069"/>
              <a:gd name="adj4" fmla="val -1051"/>
              <a:gd name="adj5" fmla="val -17921"/>
              <a:gd name="adj6" fmla="val -49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重载运算符 </a:t>
            </a:r>
            <a:r>
              <a:rPr lang="en-US" altLang="zh-CN" sz="2000" b="1" i="1">
                <a:solidFill>
                  <a:srgbClr val="006600"/>
                </a:solidFill>
              </a:rPr>
              <a:t>+ </a:t>
            </a:r>
          </a:p>
          <a:p>
            <a:pPr algn="l"/>
            <a:r>
              <a:rPr lang="en-US" altLang="zh-CN" sz="2000" b="1"/>
              <a:t>Rational operator+( const Rational &amp; r1, const Rational &amp; r2 ) </a:t>
            </a:r>
          </a:p>
          <a:p>
            <a:pPr algn="l"/>
            <a:r>
              <a:rPr lang="en-US" altLang="zh-CN" sz="2000" b="1"/>
              <a:t>{ int n , d ;</a:t>
            </a:r>
          </a:p>
          <a:p>
            <a:pPr algn="l"/>
            <a:r>
              <a:rPr lang="en-US" altLang="zh-CN" sz="2000" b="1"/>
              <a:t>   n = r1.Numerator * r2.Denominator</a:t>
            </a:r>
          </a:p>
          <a:p>
            <a:pPr algn="l"/>
            <a:r>
              <a:rPr lang="en-US" altLang="zh-CN" sz="2000" b="1"/>
              <a:t>         + r1.Denominator * r2.Numerator ;</a:t>
            </a:r>
          </a:p>
          <a:p>
            <a:pPr algn="l"/>
            <a:r>
              <a:rPr lang="en-US" altLang="zh-CN" sz="2000" b="1"/>
              <a:t>   d = r1.Denominator * r2.Denominator ;</a:t>
            </a:r>
          </a:p>
          <a:p>
            <a:pPr algn="l"/>
            <a:r>
              <a:rPr lang="en-US" altLang="zh-CN" sz="2000" b="1"/>
              <a:t>   return  Rational( n, d ) ;</a:t>
            </a:r>
          </a:p>
          <a:p>
            <a:pPr algn="l"/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1" grpId="0" animBg="1"/>
      <p:bldP spid="685062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688975" y="2547938"/>
            <a:ext cx="6978650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friend ostream &amp; operator&lt;&lt;(ostream &amp;,const Rational &amp;); </a:t>
            </a:r>
          </a:p>
        </p:txBody>
      </p:sp>
      <p:sp>
        <p:nvSpPr>
          <p:cNvPr id="687110" name="AutoShape 6"/>
          <p:cNvSpPr>
            <a:spLocks/>
          </p:cNvSpPr>
          <p:nvPr/>
        </p:nvSpPr>
        <p:spPr bwMode="auto">
          <a:xfrm>
            <a:off x="1187450" y="3357563"/>
            <a:ext cx="7235825" cy="2376487"/>
          </a:xfrm>
          <a:prstGeom prst="borderCallout2">
            <a:avLst>
              <a:gd name="adj1" fmla="val 4810"/>
              <a:gd name="adj2" fmla="val -1051"/>
              <a:gd name="adj3" fmla="val 4810"/>
              <a:gd name="adj4" fmla="val -1051"/>
              <a:gd name="adj5" fmla="val -21176"/>
              <a:gd name="adj6" fmla="val -399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重载运算符 </a:t>
            </a:r>
            <a:r>
              <a:rPr lang="en-US" altLang="zh-CN" sz="2000" b="1" i="1">
                <a:solidFill>
                  <a:srgbClr val="006600"/>
                </a:solidFill>
              </a:rPr>
              <a:t>&lt;&lt; </a:t>
            </a:r>
          </a:p>
          <a:p>
            <a:pPr algn="l"/>
            <a:r>
              <a:rPr lang="en-US" altLang="zh-CN" sz="2000" b="1"/>
              <a:t>ostream &amp; operator&lt;&lt;(ostream &amp; output, const Rational &amp; x) { output &lt;&lt; x.Numerator;</a:t>
            </a:r>
          </a:p>
          <a:p>
            <a:pPr algn="l"/>
            <a:r>
              <a:rPr lang="en-US" altLang="zh-CN" sz="2000" b="1"/>
              <a:t>  if( x.Denominator!=1 ) </a:t>
            </a:r>
          </a:p>
          <a:p>
            <a:pPr algn="l"/>
            <a:r>
              <a:rPr lang="en-US" altLang="zh-CN" sz="2000" b="1"/>
              <a:t>      output&lt;&lt; "/" &lt;&lt; x.Denominator ;</a:t>
            </a:r>
          </a:p>
          <a:p>
            <a:pPr algn="l"/>
            <a:r>
              <a:rPr lang="en-US" altLang="zh-CN" sz="2000" b="1"/>
              <a:t>  return output;</a:t>
            </a:r>
          </a:p>
          <a:p>
            <a:pPr algn="l"/>
            <a:r>
              <a:rPr lang="en-US" altLang="zh-CN" sz="20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9" grpId="0" animBg="1"/>
      <p:bldP spid="687110" grpId="0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/>
              <a:t>#include&lt;iostream&gt;</a:t>
            </a:r>
          </a:p>
          <a:p>
            <a:pPr algn="l"/>
            <a:r>
              <a:rPr lang="en-US" altLang="zh-CN" sz="1600"/>
              <a:t>using namespace std;</a:t>
            </a:r>
          </a:p>
          <a:p>
            <a:pPr algn="l"/>
            <a:r>
              <a:rPr lang="en-US" altLang="zh-CN" sz="1600"/>
              <a:t>class Rational</a:t>
            </a:r>
          </a:p>
          <a:p>
            <a:pPr algn="l"/>
            <a:r>
              <a:rPr lang="en-US" altLang="zh-CN" sz="1600"/>
              <a:t>{ public :</a:t>
            </a:r>
          </a:p>
          <a:p>
            <a:pPr algn="l"/>
            <a:r>
              <a:rPr lang="en-US" altLang="zh-CN" sz="1600"/>
              <a:t>       Rational() ;	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Rational(int n , int d=1)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/>
              <a:t>       </a:t>
            </a:r>
            <a:r>
              <a:rPr lang="en-US" altLang="zh-CN" sz="1600"/>
              <a:t>Rational(double x) 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构造函数，</a:t>
            </a:r>
            <a:r>
              <a:rPr lang="en-US" altLang="zh-CN" sz="1600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/>
              <a:t>       operator double() ;</a:t>
            </a:r>
            <a:r>
              <a:rPr lang="en-US" altLang="zh-CN" sz="1600" b="1"/>
              <a:t> 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/>
              <a:t>       friend Rational operator+(const Rational &amp;,const Rational &amp;);	</a:t>
            </a:r>
          </a:p>
          <a:p>
            <a:pPr algn="l"/>
            <a:r>
              <a:rPr lang="en-US" altLang="zh-CN" sz="1600"/>
              <a:t>       friend ostream &amp; operator&lt;&lt;(ostream &amp;,const Rational &amp;); </a:t>
            </a:r>
          </a:p>
          <a:p>
            <a:pPr algn="l"/>
            <a:r>
              <a:rPr lang="en-US" altLang="zh-CN" sz="1600"/>
              <a:t>  private :</a:t>
            </a:r>
          </a:p>
          <a:p>
            <a:pPr algn="l"/>
            <a:r>
              <a:rPr lang="en-US" altLang="zh-CN" sz="1600"/>
              <a:t>      int  Numerator , Denominator ;</a:t>
            </a:r>
          </a:p>
          <a:p>
            <a:pPr algn="l"/>
            <a:r>
              <a:rPr lang="en-US" altLang="zh-CN" sz="1600"/>
              <a:t>} ;</a:t>
            </a:r>
          </a:p>
          <a:p>
            <a:pPr algn="l"/>
            <a:r>
              <a:rPr lang="en-US" altLang="zh-CN" sz="1600"/>
              <a:t>int gcd( int a, int b );		</a:t>
            </a:r>
            <a:r>
              <a:rPr lang="en-US" altLang="zh-CN" sz="1600" i="1">
                <a:solidFill>
                  <a:srgbClr val="006600"/>
                </a:solidFill>
              </a:rPr>
              <a:t>//</a:t>
            </a:r>
            <a:r>
              <a:rPr lang="zh-CN" altLang="en-US" sz="1600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/>
              <a:t>int main()</a:t>
            </a:r>
          </a:p>
          <a:p>
            <a:pPr algn="l"/>
            <a:r>
              <a:rPr lang="en-US" altLang="zh-CN" sz="1600"/>
              <a:t>{ Rational a( 2, 4 );</a:t>
            </a:r>
          </a:p>
          <a:p>
            <a:pPr algn="l"/>
            <a:r>
              <a:rPr lang="en-US" altLang="zh-CN" sz="1600"/>
              <a:t>  Rational b = 0.3;</a:t>
            </a:r>
          </a:p>
          <a:p>
            <a:pPr algn="l"/>
            <a:r>
              <a:rPr lang="en-US" altLang="zh-CN" sz="1600"/>
              <a:t>  Rational c = a + b;	</a:t>
            </a:r>
          </a:p>
          <a:p>
            <a:pPr algn="l"/>
            <a:r>
              <a:rPr lang="en-US" altLang="zh-CN" sz="1600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/>
              <a:t>  cout &lt;&lt; a &lt;&lt; " + " &lt;&lt; b &lt;&lt; " = " &lt;&lt; c &lt;&lt; endl;</a:t>
            </a:r>
          </a:p>
          <a:p>
            <a:pPr algn="l"/>
            <a:r>
              <a:rPr lang="en-US" altLang="zh-CN" sz="1600"/>
              <a:t>  double x = b ;</a:t>
            </a:r>
          </a:p>
          <a:p>
            <a:pPr algn="l"/>
            <a:r>
              <a:rPr lang="en-US" altLang="zh-CN" sz="1600"/>
              <a:t>  c = x + 1 + 0.6 ; </a:t>
            </a:r>
          </a:p>
          <a:p>
            <a:pPr algn="l"/>
            <a:r>
              <a:rPr lang="en-US" altLang="zh-CN" sz="1600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/>
              <a:t>} </a:t>
            </a:r>
          </a:p>
          <a:p>
            <a:pPr algn="l"/>
            <a:endParaRPr lang="en-US" altLang="zh-CN" sz="1600" i="1">
              <a:solidFill>
                <a:srgbClr val="006600"/>
              </a:solidFill>
            </a:endParaRP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8132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330200" y="3484563"/>
            <a:ext cx="3954463" cy="30480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b="1"/>
              <a:t>int gcd( int a, int b );</a:t>
            </a:r>
          </a:p>
        </p:txBody>
      </p:sp>
      <p:sp>
        <p:nvSpPr>
          <p:cNvPr id="688134" name="AutoShape 6"/>
          <p:cNvSpPr>
            <a:spLocks/>
          </p:cNvSpPr>
          <p:nvPr/>
        </p:nvSpPr>
        <p:spPr bwMode="auto">
          <a:xfrm>
            <a:off x="3276600" y="1555750"/>
            <a:ext cx="4967288" cy="2160588"/>
          </a:xfrm>
          <a:prstGeom prst="borderCallout2">
            <a:avLst>
              <a:gd name="adj1" fmla="val 5292"/>
              <a:gd name="adj2" fmla="val -1532"/>
              <a:gd name="adj3" fmla="val 5292"/>
              <a:gd name="adj4" fmla="val -1532"/>
              <a:gd name="adj5" fmla="val 83690"/>
              <a:gd name="adj6" fmla="val -37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l"/>
            <a:r>
              <a:rPr lang="en-US" altLang="zh-CN" sz="2000" b="1"/>
              <a:t>int gcd( int a, int b )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2000" b="1"/>
              <a:t>{ int g ;</a:t>
            </a:r>
          </a:p>
          <a:p>
            <a:pPr algn="l"/>
            <a:r>
              <a:rPr lang="en-US" altLang="zh-CN" sz="2000" b="1"/>
              <a:t>  if( b==0 ) g = a ;</a:t>
            </a:r>
          </a:p>
          <a:p>
            <a:pPr algn="l"/>
            <a:r>
              <a:rPr lang="en-US" altLang="zh-CN" sz="2000" b="1"/>
              <a:t>    else g = gcd( b, a%b ) ;</a:t>
            </a:r>
          </a:p>
          <a:p>
            <a:pPr algn="l"/>
            <a:r>
              <a:rPr lang="en-US" altLang="zh-CN" sz="2000" b="1"/>
              <a:t>  return g ;</a:t>
            </a:r>
          </a:p>
          <a:p>
            <a:pPr algn="l"/>
            <a:r>
              <a:rPr lang="en-US" altLang="zh-CN" sz="2000" b="1"/>
              <a:t>}</a:t>
            </a:r>
            <a:r>
              <a:rPr lang="en-US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3" grpId="0" animBg="1"/>
      <p:bldP spid="688134" grpId="0" animBg="1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Text Box 2"/>
          <p:cNvSpPr txBox="1">
            <a:spLocks noChangeArrowheads="1"/>
          </p:cNvSpPr>
          <p:nvPr/>
        </p:nvSpPr>
        <p:spPr bwMode="auto">
          <a:xfrm>
            <a:off x="323850" y="293688"/>
            <a:ext cx="860425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/>
              <a:t>#include&lt;iostream&gt;</a:t>
            </a:r>
          </a:p>
          <a:p>
            <a:pPr algn="l"/>
            <a:r>
              <a:rPr lang="en-US" altLang="zh-CN" sz="1600" b="1"/>
              <a:t>using namespace std;</a:t>
            </a:r>
          </a:p>
          <a:p>
            <a:pPr algn="l"/>
            <a:r>
              <a:rPr lang="en-US" altLang="zh-CN" sz="1600" b="1"/>
              <a:t>class Rational</a:t>
            </a:r>
          </a:p>
          <a:p>
            <a:pPr algn="l"/>
            <a:r>
              <a:rPr lang="en-US" altLang="zh-CN" sz="1600" b="1"/>
              <a:t>{ public :</a:t>
            </a:r>
          </a:p>
          <a:p>
            <a:pPr algn="l"/>
            <a:r>
              <a:rPr lang="en-US" altLang="zh-CN" sz="1600" b="1"/>
              <a:t>       Rational() ;	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Rational(int n , int d=1)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</a:t>
            </a:r>
          </a:p>
          <a:p>
            <a:pPr algn="l"/>
            <a:r>
              <a:rPr lang="zh-CN" altLang="en-US" sz="1600" b="1"/>
              <a:t>       </a:t>
            </a:r>
            <a:r>
              <a:rPr lang="en-US" altLang="zh-CN" sz="1600" b="1"/>
              <a:t>Rational(double x) 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构造函数，</a:t>
            </a:r>
            <a:r>
              <a:rPr lang="en-US" altLang="zh-CN" sz="1600" b="1" i="1">
                <a:solidFill>
                  <a:srgbClr val="006600"/>
                </a:solidFill>
              </a:rPr>
              <a:t>double--&gt;Rational</a:t>
            </a:r>
          </a:p>
          <a:p>
            <a:pPr algn="l"/>
            <a:r>
              <a:rPr lang="en-US" altLang="zh-CN" sz="1600" b="1"/>
              <a:t>       operator double() ; 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类型转换函数，</a:t>
            </a:r>
            <a:r>
              <a:rPr lang="en-US" altLang="zh-CN" sz="1600" b="1" i="1">
                <a:solidFill>
                  <a:srgbClr val="006600"/>
                </a:solidFill>
              </a:rPr>
              <a:t>Rational--&gt;double</a:t>
            </a:r>
          </a:p>
          <a:p>
            <a:pPr algn="l"/>
            <a:r>
              <a:rPr lang="en-US" altLang="zh-CN" sz="1600" b="1"/>
              <a:t>       friend Rational operator+(const Rational &amp;,const Rational &amp;);	</a:t>
            </a:r>
          </a:p>
          <a:p>
            <a:pPr algn="l"/>
            <a:r>
              <a:rPr lang="en-US" altLang="zh-CN" sz="1600" b="1"/>
              <a:t>       friend ostream &amp; operator&lt;&lt;(ostream &amp;,const Rational &amp;); </a:t>
            </a:r>
          </a:p>
          <a:p>
            <a:pPr algn="l"/>
            <a:r>
              <a:rPr lang="en-US" altLang="zh-CN" sz="1600" b="1"/>
              <a:t>  private :</a:t>
            </a:r>
          </a:p>
          <a:p>
            <a:pPr algn="l"/>
            <a:r>
              <a:rPr lang="en-US" altLang="zh-CN" sz="1600" b="1"/>
              <a:t>      int  Numerator , Denominator ;</a:t>
            </a:r>
          </a:p>
          <a:p>
            <a:pPr algn="l"/>
            <a:r>
              <a:rPr lang="en-US" altLang="zh-CN" sz="1600" b="1"/>
              <a:t>} ;</a:t>
            </a:r>
          </a:p>
          <a:p>
            <a:pPr algn="l"/>
            <a:r>
              <a:rPr lang="en-US" altLang="zh-CN" sz="1600" b="1"/>
              <a:t>int gcd( int a, int b );		</a:t>
            </a:r>
            <a:r>
              <a:rPr lang="en-US" altLang="zh-CN" sz="1600" b="1" i="1">
                <a:solidFill>
                  <a:srgbClr val="006600"/>
                </a:solidFill>
              </a:rPr>
              <a:t>//</a:t>
            </a:r>
            <a:r>
              <a:rPr lang="zh-CN" altLang="en-US" sz="1600" b="1" i="1">
                <a:solidFill>
                  <a:srgbClr val="006600"/>
                </a:solidFill>
              </a:rPr>
              <a:t>求最大公约数</a:t>
            </a:r>
          </a:p>
          <a:p>
            <a:pPr algn="l"/>
            <a:r>
              <a:rPr lang="en-US" altLang="zh-CN" sz="1600" b="1"/>
              <a:t>int main()</a:t>
            </a:r>
          </a:p>
          <a:p>
            <a:pPr algn="l"/>
            <a:r>
              <a:rPr lang="en-US" altLang="zh-CN" sz="1600" b="1"/>
              <a:t>{ Rational a( 2, 4 );</a:t>
            </a:r>
          </a:p>
          <a:p>
            <a:pPr algn="l"/>
            <a:r>
              <a:rPr lang="en-US" altLang="zh-CN" sz="1600" b="1"/>
              <a:t>  Rational b = 0.3;</a:t>
            </a:r>
          </a:p>
          <a:p>
            <a:pPr algn="l"/>
            <a:r>
              <a:rPr lang="en-US" altLang="zh-CN" sz="1600" b="1"/>
              <a:t>  Rational c = a + b;	</a:t>
            </a:r>
          </a:p>
          <a:p>
            <a:pPr algn="l"/>
            <a:r>
              <a:rPr lang="en-US" altLang="zh-CN" sz="1600" b="1"/>
              <a:t>  cout  &lt;&lt; double(a)  &lt;&lt;  " + “  &lt;&lt;  double(b)  &lt;&lt;  " = "  &lt;&lt;  double(c)  &lt;&lt;  endl ; </a:t>
            </a:r>
          </a:p>
          <a:p>
            <a:pPr algn="l"/>
            <a:r>
              <a:rPr lang="en-US" altLang="zh-CN" sz="1600" b="1"/>
              <a:t>  cout &lt;&lt; a &lt;&lt; " + " &lt;&lt; b &lt;&lt; " = " &lt;&lt; c &lt;&lt; endl;</a:t>
            </a:r>
          </a:p>
          <a:p>
            <a:pPr algn="l"/>
            <a:r>
              <a:rPr lang="en-US" altLang="zh-CN" sz="1600" b="1"/>
              <a:t>  double x = b ;</a:t>
            </a:r>
          </a:p>
          <a:p>
            <a:pPr algn="l"/>
            <a:r>
              <a:rPr lang="en-US" altLang="zh-CN" sz="1600" b="1"/>
              <a:t>  c = x + 1 + 0.6 ; </a:t>
            </a:r>
          </a:p>
          <a:p>
            <a:pPr algn="l"/>
            <a:r>
              <a:rPr lang="en-US" altLang="zh-CN" sz="1600" b="1"/>
              <a:t>  cout &lt;&lt; x &lt;&lt; " + " &lt;&lt; 1 &lt;&lt; " + " &lt;&lt; 0.6 &lt;&lt; " = " &lt;&lt; double(c) &lt;&lt; endl ;</a:t>
            </a:r>
          </a:p>
          <a:p>
            <a:pPr algn="l"/>
            <a:r>
              <a:rPr lang="en-US" altLang="zh-CN" sz="1600" b="1"/>
              <a:t>  cout&lt;&lt; Rational(x) &lt;&lt; " + " &lt;&lt; Rational(1) &lt;&lt; " + " &lt;&lt; Rational(0.6) &lt;&lt; " = " &lt;&lt; c &lt;&lt; endl ;</a:t>
            </a:r>
          </a:p>
          <a:p>
            <a:pPr algn="l"/>
            <a:r>
              <a:rPr lang="en-US" altLang="zh-CN" sz="1600" b="1"/>
              <a:t>} </a:t>
            </a:r>
          </a:p>
          <a:p>
            <a:pPr algn="l"/>
            <a:endParaRPr lang="en-US" altLang="zh-CN" sz="1600" b="1" i="1">
              <a:solidFill>
                <a:srgbClr val="006600"/>
              </a:solidFill>
            </a:endParaRPr>
          </a:p>
        </p:txBody>
      </p:sp>
      <p:sp>
        <p:nvSpPr>
          <p:cNvPr id="689155" name="Rectangle 3"/>
          <p:cNvSpPr>
            <a:spLocks noChangeArrowheads="1"/>
          </p:cNvSpPr>
          <p:nvPr/>
        </p:nvSpPr>
        <p:spPr bwMode="auto">
          <a:xfrm>
            <a:off x="5867400" y="45720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7-10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有理数计算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  <a:endParaRPr lang="zh-CN" altLang="en-US" sz="2000" i="1" dirty="0">
              <a:solidFill>
                <a:srgbClr val="008000"/>
              </a:solidFill>
            </a:endParaRPr>
          </a:p>
        </p:txBody>
      </p:sp>
      <p:sp>
        <p:nvSpPr>
          <p:cNvPr id="689156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343775" y="104775"/>
            <a:ext cx="1800225" cy="8413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7.4.2  </a:t>
            </a:r>
            <a:r>
              <a:rPr lang="zh-CN" altLang="en-US" sz="100" dirty="0">
                <a:solidFill>
                  <a:schemeClr val="bg1"/>
                </a:solidFill>
              </a:rPr>
              <a:t>类类型转换函数</a:t>
            </a:r>
          </a:p>
        </p:txBody>
      </p:sp>
      <p:pic>
        <p:nvPicPr>
          <p:cNvPr id="68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3463" y="2425700"/>
            <a:ext cx="3689350" cy="2011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457200" y="908050"/>
            <a:ext cx="80010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运算符重载可以像基本数据类型一样，用简洁明确的运算符操作自定义的类对象。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重载运算符函数可以对运算符作出新的解释，但原有基本语义不变。</a:t>
            </a:r>
            <a:endParaRPr lang="zh-CN" altLang="en-US" sz="1800" b="1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运算符函数既可以重载为成员函数，也可以重载为友元函数或普通函数。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当一元运算符的操作数，或者二元运算符的左操作数是类的一个对象时，以成员函数重载；当一个运算符的操作需要修改类对象状态时，应该以成员函数重载。如果以成友元函数重载，则使用引用参数修改对象。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当运算符的操作数（尤其是第一个操作数）希望有隐式转换，则重载算符时必须用友元函数。</a:t>
            </a:r>
          </a:p>
          <a:p>
            <a:pPr marL="457200" indent="-457200" algn="just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18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构造函数和类型转换函数可以实现基本类型与类类型，以及类类型之间的类型转换。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33375"/>
            <a:ext cx="1447800" cy="4572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03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 b="1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 b="1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</a:t>
            </a:r>
            <a:r>
              <a:rPr lang="en-US" altLang="zh-CN" sz="14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 b="1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/>
              <a:t>}</a:t>
            </a:r>
          </a:p>
        </p:txBody>
      </p:sp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 b="1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return value ; }</a:t>
            </a:r>
          </a:p>
        </p:txBody>
      </p:sp>
      <p:sp>
        <p:nvSpPr>
          <p:cNvPr id="536584" name="Oval 8"/>
          <p:cNvSpPr>
            <a:spLocks noChangeArrowheads="1"/>
          </p:cNvSpPr>
          <p:nvPr/>
        </p:nvSpPr>
        <p:spPr bwMode="auto">
          <a:xfrm>
            <a:off x="2514600" y="2667000"/>
            <a:ext cx="2362200" cy="1219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重载了</a:t>
            </a:r>
          </a:p>
          <a:p>
            <a:pPr>
              <a:lnSpc>
                <a:spcPct val="120000"/>
              </a:lnSpc>
            </a:pPr>
            <a:r>
              <a:rPr lang="en-US" altLang="zh-CN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个算符</a:t>
            </a:r>
          </a:p>
        </p:txBody>
      </p:sp>
      <p:sp>
        <p:nvSpPr>
          <p:cNvPr id="536588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6591" name="Rectangle 15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4267200" y="1143000"/>
            <a:ext cx="4495800" cy="224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void Calculator ::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800" b="1"/>
              <a:t> </a:t>
            </a:r>
            <a:r>
              <a:rPr lang="en-US" altLang="zh-CN" sz="1800"/>
              <a:t>()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&lt; 65535 ) value ++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"\nData overflow !" &lt;&lt; endl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 </a:t>
            </a:r>
          </a:p>
        </p:txBody>
      </p:sp>
      <p:sp>
        <p:nvSpPr>
          <p:cNvPr id="537611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7614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400"/>
              <a:t>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r>
              <a:rPr lang="en-US" altLang="zh-CN" sz="1400"/>
              <a:t>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267200" y="1143000"/>
            <a:ext cx="4495800" cy="224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void Calculator ::</a:t>
            </a:r>
            <a:r>
              <a:rPr lang="en-US" altLang="zh-CN" sz="1800" b="1"/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++</a:t>
            </a:r>
            <a:r>
              <a:rPr lang="en-US" altLang="zh-CN" sz="1800" b="1"/>
              <a:t> </a:t>
            </a:r>
            <a:r>
              <a:rPr lang="en-US" altLang="zh-CN" sz="1800"/>
              <a:t>()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&lt; 65535 ) </a:t>
            </a:r>
            <a:r>
              <a:rPr lang="en-US" altLang="zh-CN" sz="1800" b="1">
                <a:solidFill>
                  <a:srgbClr val="0000FF"/>
                </a:solidFill>
              </a:rPr>
              <a:t>value ++</a:t>
            </a:r>
            <a:r>
              <a:rPr lang="en-US" altLang="zh-CN" sz="1800"/>
              <a:t>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"\nData overflow !" &lt;&lt; endl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538633" name="Group 9"/>
          <p:cNvGrpSpPr>
            <a:grpSpLocks/>
          </p:cNvGrpSpPr>
          <p:nvPr/>
        </p:nvGrpSpPr>
        <p:grpSpPr bwMode="auto">
          <a:xfrm>
            <a:off x="7620000" y="1295400"/>
            <a:ext cx="708025" cy="690563"/>
            <a:chOff x="2589" y="920"/>
            <a:chExt cx="446" cy="435"/>
          </a:xfrm>
        </p:grpSpPr>
        <p:sp>
          <p:nvSpPr>
            <p:cNvPr id="538634" name="Freeform 10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5" name="Freeform 11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6" name="Freeform 12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7" name="Freeform 13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638" name="Freeform 14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8639" name="Oval 15"/>
          <p:cNvSpPr>
            <a:spLocks noChangeArrowheads="1"/>
          </p:cNvSpPr>
          <p:nvPr/>
        </p:nvSpPr>
        <p:spPr bwMode="auto">
          <a:xfrm>
            <a:off x="6248400" y="1600200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40" name="AutoShape 16"/>
          <p:cNvSpPr>
            <a:spLocks/>
          </p:cNvSpPr>
          <p:nvPr/>
        </p:nvSpPr>
        <p:spPr bwMode="auto">
          <a:xfrm>
            <a:off x="2057400" y="2362200"/>
            <a:ext cx="1981200" cy="990600"/>
          </a:xfrm>
          <a:prstGeom prst="borderCallout2">
            <a:avLst>
              <a:gd name="adj1" fmla="val 11537"/>
              <a:gd name="adj2" fmla="val 103847"/>
              <a:gd name="adj3" fmla="val 11537"/>
              <a:gd name="adj4" fmla="val 127486"/>
              <a:gd name="adj5" fmla="val -50963"/>
              <a:gd name="adj6" fmla="val 211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系统预定义版本</a:t>
            </a:r>
          </a:p>
        </p:txBody>
      </p:sp>
      <p:sp>
        <p:nvSpPr>
          <p:cNvPr id="538643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9" grpId="0" animBg="1"/>
      <p:bldP spid="53864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4267200" y="2667000"/>
            <a:ext cx="4495800" cy="270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/>
              <a:t>void Calculator ::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800"/>
              <a:t>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539659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0" name="Picture 10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2251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762000"/>
            <a:ext cx="5561012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运算符重载</a:t>
            </a:r>
          </a:p>
        </p:txBody>
      </p:sp>
      <p:grpSp>
        <p:nvGrpSpPr>
          <p:cNvPr id="522259" name="Group 19"/>
          <p:cNvGrpSpPr>
            <a:grpSpLocks/>
          </p:cNvGrpSpPr>
          <p:nvPr/>
        </p:nvGrpSpPr>
        <p:grpSpPr bwMode="auto">
          <a:xfrm>
            <a:off x="1295400" y="2884488"/>
            <a:ext cx="6705600" cy="468312"/>
            <a:chOff x="816" y="1817"/>
            <a:chExt cx="4224" cy="295"/>
          </a:xfrm>
        </p:grpSpPr>
        <p:sp>
          <p:nvSpPr>
            <p:cNvPr id="522245" name="Rectangle 5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1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7.1  </a:t>
              </a:r>
              <a:r>
                <a:rPr lang="zh-CN" altLang="en-US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5" action="ppaction://hlinksldjump"/>
                </a:rPr>
                <a:t>运算符重载规则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80" name="Object 4"/>
            <p:cNvGraphicFramePr>
              <a:graphicFrameLocks noChangeAspect="1"/>
            </p:cNvGraphicFramePr>
            <p:nvPr/>
          </p:nvGraphicFramePr>
          <p:xfrm>
            <a:off x="1357" y="185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91" name="BMP 图象" r:id="rId6" imgW="1276190" imgH="1286055" progId="PBrush">
                    <p:embed/>
                  </p:oleObj>
                </mc:Choice>
                <mc:Fallback>
                  <p:oleObj name="BMP 图象" r:id="rId6" imgW="1276190" imgH="1286055" progId="PBrush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850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260" name="Group 20"/>
          <p:cNvGrpSpPr>
            <a:grpSpLocks/>
          </p:cNvGrpSpPr>
          <p:nvPr/>
        </p:nvGrpSpPr>
        <p:grpSpPr bwMode="auto">
          <a:xfrm>
            <a:off x="1295400" y="3417888"/>
            <a:ext cx="6705600" cy="468312"/>
            <a:chOff x="816" y="2153"/>
            <a:chExt cx="4224" cy="295"/>
          </a:xfrm>
        </p:grpSpPr>
        <p:sp>
          <p:nvSpPr>
            <p:cNvPr id="522246" name="Rectangle 6">
              <a:hlinkClick r:id="rId8" action="ppaction://hlinkpres?slideindex=1&amp;slidetitle=6.2  用成员或友员函数重载运算符 "/>
            </p:cNvPr>
            <p:cNvSpPr>
              <a:spLocks noChangeArrowheads="1"/>
            </p:cNvSpPr>
            <p:nvPr/>
          </p:nvSpPr>
          <p:spPr bwMode="auto">
            <a:xfrm>
              <a:off x="816" y="215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7.2  </a:t>
              </a:r>
              <a:r>
                <a:rPr lang="zh-CN" altLang="en-US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9" action="ppaction://hlinksldjump"/>
                </a:rPr>
                <a:t>用成员或友元函数重载运算符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9" name="Object 3"/>
            <p:cNvGraphicFramePr>
              <a:graphicFrameLocks noChangeAspect="1"/>
            </p:cNvGraphicFramePr>
            <p:nvPr/>
          </p:nvGraphicFramePr>
          <p:xfrm>
            <a:off x="1357" y="218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92" name="BMP 图象" r:id="rId10" imgW="1276190" imgH="1286055" progId="PBrush">
                    <p:embed/>
                  </p:oleObj>
                </mc:Choice>
                <mc:Fallback>
                  <p:oleObj name="BMP 图象" r:id="rId10" imgW="1276190" imgH="1286055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2186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261" name="Group 21"/>
          <p:cNvGrpSpPr>
            <a:grpSpLocks/>
          </p:cNvGrpSpPr>
          <p:nvPr/>
        </p:nvGrpSpPr>
        <p:grpSpPr bwMode="auto">
          <a:xfrm>
            <a:off x="1295400" y="3951288"/>
            <a:ext cx="6705600" cy="468312"/>
            <a:chOff x="816" y="2489"/>
            <a:chExt cx="4224" cy="295"/>
          </a:xfrm>
        </p:grpSpPr>
        <p:sp>
          <p:nvSpPr>
            <p:cNvPr id="522247" name="Rectangle 7">
              <a:hlinkClick r:id="rId11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489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7.3  </a:t>
              </a:r>
              <a:r>
                <a:rPr lang="zh-CN" altLang="en-US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2" action="ppaction://hlinksldjump"/>
                </a:rPr>
                <a:t>几个典型运算符重载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8" name="Object 2"/>
            <p:cNvGraphicFramePr>
              <a:graphicFrameLocks noChangeAspect="1"/>
            </p:cNvGraphicFramePr>
            <p:nvPr/>
          </p:nvGraphicFramePr>
          <p:xfrm>
            <a:off x="1357" y="2522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93" name="BMP 图象" r:id="rId13" imgW="1276190" imgH="1286055" progId="PBrush">
                    <p:embed/>
                  </p:oleObj>
                </mc:Choice>
                <mc:Fallback>
                  <p:oleObj name="BMP 图象" r:id="rId13" imgW="1276190" imgH="1286055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2522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262" name="Group 22"/>
          <p:cNvGrpSpPr>
            <a:grpSpLocks/>
          </p:cNvGrpSpPr>
          <p:nvPr/>
        </p:nvGrpSpPr>
        <p:grpSpPr bwMode="auto">
          <a:xfrm>
            <a:off x="1295400" y="4484688"/>
            <a:ext cx="6705600" cy="468312"/>
            <a:chOff x="816" y="2825"/>
            <a:chExt cx="4224" cy="295"/>
          </a:xfrm>
        </p:grpSpPr>
        <p:sp>
          <p:nvSpPr>
            <p:cNvPr id="522248" name="Rectangle 8">
              <a:hlinkClick r:id="rId14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25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</a:rPr>
                <a:t>	    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5" action="ppaction://hlinksldjump"/>
                </a:rPr>
                <a:t>7.4  </a:t>
              </a:r>
              <a:r>
                <a:rPr lang="zh-CN" altLang="en-US" sz="2000" b="1" dirty="0">
                  <a:solidFill>
                    <a:srgbClr val="FFFFFF"/>
                  </a:solidFill>
                  <a:latin typeface="楷体_GB2312" pitchFamily="49" charset="-122"/>
                  <a:ea typeface="Arial Unicode MS" pitchFamily="34" charset="-122"/>
                  <a:cs typeface="Arial Unicode MS" pitchFamily="34" charset="-122"/>
                  <a:hlinkClick r:id="rId15" action="ppaction://hlinksldjump"/>
                </a:rPr>
                <a:t>类类型转换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7" name="Object 1"/>
            <p:cNvGraphicFramePr>
              <a:graphicFrameLocks noChangeAspect="1"/>
            </p:cNvGraphicFramePr>
            <p:nvPr/>
          </p:nvGraphicFramePr>
          <p:xfrm>
            <a:off x="1357" y="2858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94" name="BMP 图象" r:id="rId16" imgW="1276190" imgH="1286055" progId="PBrush">
                    <p:embed/>
                  </p:oleObj>
                </mc:Choice>
                <mc:Fallback>
                  <p:oleObj name="BMP 图象" r:id="rId16" imgW="1276190" imgH="1286055" progId="PBrush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2858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263" name="Group 23"/>
          <p:cNvGrpSpPr>
            <a:grpSpLocks/>
          </p:cNvGrpSpPr>
          <p:nvPr/>
        </p:nvGrpSpPr>
        <p:grpSpPr bwMode="auto">
          <a:xfrm>
            <a:off x="1295400" y="5018088"/>
            <a:ext cx="6705600" cy="468312"/>
            <a:chOff x="816" y="3161"/>
            <a:chExt cx="4224" cy="295"/>
          </a:xfrm>
        </p:grpSpPr>
        <p:sp>
          <p:nvSpPr>
            <p:cNvPr id="522252" name="Rectangle 12">
              <a:hlinkClick r:id="rId17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16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</a:rPr>
                <a:t>	        </a:t>
              </a:r>
              <a:r>
                <a:rPr lang="zh-CN" altLang="en-US" sz="2000" b="1">
                  <a:solidFill>
                    <a:srgbClr val="FFFFFF"/>
                  </a:solidFill>
                  <a:ea typeface="Arial Unicode MS" pitchFamily="34" charset="-122"/>
                  <a:cs typeface="Arial Unicode MS" pitchFamily="34" charset="-122"/>
                  <a:hlinkClick r:id="rId18" action="ppaction://hlinksldjump"/>
                </a:rPr>
                <a:t>小结</a:t>
              </a:r>
              <a:endParaRPr lang="zh-CN" altLang="en-US" sz="2000" b="1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690176" name="Object 0"/>
            <p:cNvGraphicFramePr>
              <a:graphicFrameLocks noChangeAspect="1"/>
            </p:cNvGraphicFramePr>
            <p:nvPr/>
          </p:nvGraphicFramePr>
          <p:xfrm>
            <a:off x="1357" y="3194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95" name="BMP 图象" r:id="rId19" imgW="1276190" imgH="1286055" progId="PBrush">
                    <p:embed/>
                  </p:oleObj>
                </mc:Choice>
                <mc:Fallback>
                  <p:oleObj name="BMP 图象" r:id="rId19" imgW="1276190" imgH="1286055" progId="PBrush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3194"/>
                          <a:ext cx="227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22266" name="Picture 26" descr="129">
            <a:hlinkClick r:id="rId20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2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2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2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</a:t>
            </a:r>
            <a:r>
              <a:rPr lang="en-US" altLang="zh-CN" sz="14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400"/>
              <a:t>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067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0680" name="Rectangle 8"/>
          <p:cNvSpPr>
            <a:spLocks noChangeArrowheads="1"/>
          </p:cNvSpPr>
          <p:nvPr/>
        </p:nvSpPr>
        <p:spPr bwMode="auto">
          <a:xfrm>
            <a:off x="4267200" y="2667000"/>
            <a:ext cx="4495800" cy="2708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/>
              <a:t>void Calculator ::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--</a:t>
            </a:r>
            <a:r>
              <a:rPr lang="en-US" altLang="zh-CN" sz="1800"/>
              <a:t>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{ if ( value &gt; 0 ) </a:t>
            </a:r>
            <a:r>
              <a:rPr lang="en-US" altLang="zh-CN" sz="1800" b="1">
                <a:solidFill>
                  <a:srgbClr val="0000FF"/>
                </a:solidFill>
              </a:rPr>
              <a:t>value --</a:t>
            </a:r>
            <a:r>
              <a:rPr lang="en-US" altLang="zh-CN" sz="1800"/>
              <a:t>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grpSp>
        <p:nvGrpSpPr>
          <p:cNvPr id="540681" name="Group 9"/>
          <p:cNvGrpSpPr>
            <a:grpSpLocks/>
          </p:cNvGrpSpPr>
          <p:nvPr/>
        </p:nvGrpSpPr>
        <p:grpSpPr bwMode="auto">
          <a:xfrm>
            <a:off x="7620000" y="2814638"/>
            <a:ext cx="708025" cy="690562"/>
            <a:chOff x="2589" y="920"/>
            <a:chExt cx="446" cy="435"/>
          </a:xfrm>
        </p:grpSpPr>
        <p:sp>
          <p:nvSpPr>
            <p:cNvPr id="540682" name="Freeform 10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3" name="Freeform 11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4" name="Freeform 12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5" name="Freeform 13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6" name="Freeform 14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87" name="Oval 15"/>
          <p:cNvSpPr>
            <a:spLocks noChangeArrowheads="1"/>
          </p:cNvSpPr>
          <p:nvPr/>
        </p:nvSpPr>
        <p:spPr bwMode="auto">
          <a:xfrm>
            <a:off x="5867400" y="3124200"/>
            <a:ext cx="1066800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88" name="AutoShape 16"/>
          <p:cNvSpPr>
            <a:spLocks/>
          </p:cNvSpPr>
          <p:nvPr/>
        </p:nvSpPr>
        <p:spPr bwMode="auto">
          <a:xfrm>
            <a:off x="2286000" y="1295400"/>
            <a:ext cx="2057400" cy="990600"/>
          </a:xfrm>
          <a:prstGeom prst="borderCallout2">
            <a:avLst>
              <a:gd name="adj1" fmla="val 11537"/>
              <a:gd name="adj2" fmla="val 103704"/>
              <a:gd name="adj3" fmla="val 11537"/>
              <a:gd name="adj4" fmla="val 121065"/>
              <a:gd name="adj5" fmla="val 179648"/>
              <a:gd name="adj6" fmla="val 18263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使用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系统预定义版本</a:t>
            </a:r>
          </a:p>
        </p:txBody>
      </p:sp>
      <p:sp>
        <p:nvSpPr>
          <p:cNvPr id="540691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0694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7" grpId="0" animBg="1"/>
      <p:bldP spid="54068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1066800" y="4168775"/>
            <a:ext cx="13906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++ Counter;</a:t>
            </a:r>
          </a:p>
        </p:txBody>
      </p:sp>
      <p:sp>
        <p:nvSpPr>
          <p:cNvPr id="541705" name="AutoShape 9"/>
          <p:cNvSpPr>
            <a:spLocks/>
          </p:cNvSpPr>
          <p:nvPr/>
        </p:nvSpPr>
        <p:spPr bwMode="auto">
          <a:xfrm>
            <a:off x="3695700" y="3200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  <p:sp>
        <p:nvSpPr>
          <p:cNvPr id="541709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4" grpId="0" animBg="1" autoUpdateAnimBg="0"/>
      <p:bldP spid="541705" grpId="0" animBg="1" autoUpdateAnimBg="0"/>
      <p:bldP spid="54170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2730" name="AutoShape 10"/>
          <p:cNvSpPr>
            <a:spLocks/>
          </p:cNvSpPr>
          <p:nvPr/>
        </p:nvSpPr>
        <p:spPr bwMode="auto">
          <a:xfrm>
            <a:off x="3695700" y="32004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2733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2736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2737" name="Rectangle 17"/>
          <p:cNvSpPr>
            <a:spLocks noChangeArrowheads="1"/>
          </p:cNvSpPr>
          <p:nvPr/>
        </p:nvSpPr>
        <p:spPr bwMode="auto">
          <a:xfrm>
            <a:off x="1066800" y="4168775"/>
            <a:ext cx="13906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++ Counter;</a:t>
            </a:r>
          </a:p>
        </p:txBody>
      </p:sp>
      <p:sp>
        <p:nvSpPr>
          <p:cNvPr id="542738" name="Rectangle 18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3753" name="AutoShape 9"/>
          <p:cNvSpPr>
            <a:spLocks/>
          </p:cNvSpPr>
          <p:nvPr/>
        </p:nvSpPr>
        <p:spPr bwMode="auto">
          <a:xfrm>
            <a:off x="3746500" y="299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1052513" y="4221163"/>
            <a:ext cx="2605087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Counter.operator++()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3757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3761" name="Rectangle 17"/>
          <p:cNvSpPr>
            <a:spLocks noChangeArrowheads="1"/>
          </p:cNvSpPr>
          <p:nvPr/>
        </p:nvSpPr>
        <p:spPr bwMode="auto">
          <a:xfrm>
            <a:off x="762000" y="1628775"/>
            <a:ext cx="217170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++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1066800" y="5373688"/>
            <a:ext cx="12827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-- Counter;</a:t>
            </a:r>
          </a:p>
        </p:txBody>
      </p:sp>
      <p:sp>
        <p:nvSpPr>
          <p:cNvPr id="544777" name="AutoShape 9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  <p:sp>
        <p:nvSpPr>
          <p:cNvPr id="544781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4784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nimBg="1" autoUpdateAnimBg="0"/>
      <p:bldP spid="544777" grpId="0" animBg="1" autoUpdateAnimBg="0"/>
      <p:bldP spid="54477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5801" name="AutoShape 9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5805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1066800" y="5373688"/>
            <a:ext cx="12827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-- Counter;</a:t>
            </a: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6824" name="AutoShape 8"/>
          <p:cNvSpPr>
            <a:spLocks/>
          </p:cNvSpPr>
          <p:nvPr/>
        </p:nvSpPr>
        <p:spPr bwMode="auto">
          <a:xfrm>
            <a:off x="2819400" y="42672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16417"/>
              <a:gd name="adj5" fmla="val 183074"/>
              <a:gd name="adj6" fmla="val -60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1052513" y="5373688"/>
            <a:ext cx="2497137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Counter.operator--()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6829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6832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762000" y="1916113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-- ()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3059113" y="5661025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7849" name="AutoShape 9"/>
          <p:cNvSpPr>
            <a:spLocks/>
          </p:cNvSpPr>
          <p:nvPr/>
        </p:nvSpPr>
        <p:spPr bwMode="auto">
          <a:xfrm>
            <a:off x="914400" y="44958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14417"/>
              <a:gd name="adj5" fmla="val 191667"/>
              <a:gd name="adj6" fmla="val 151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调用重载版本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7856" name="Rectangle 16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8" grpId="0" animBg="1" autoUpdateAnimBg="0"/>
      <p:bldP spid="547849" grpId="0" animBg="1" autoUpdateAnimBg="0"/>
      <p:bldP spid="54785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return value ; }</a:t>
            </a:r>
          </a:p>
        </p:txBody>
      </p:sp>
      <p:sp>
        <p:nvSpPr>
          <p:cNvPr id="548878" name="Rectangle 14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3059113" y="5661025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2133600" y="1905000"/>
            <a:ext cx="3048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8875" name="AutoShape 11"/>
          <p:cNvSpPr>
            <a:spLocks/>
          </p:cNvSpPr>
          <p:nvPr/>
        </p:nvSpPr>
        <p:spPr bwMode="auto">
          <a:xfrm>
            <a:off x="3962400" y="3657600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20833"/>
              <a:gd name="adj5" fmla="val -169273"/>
              <a:gd name="adj6" fmla="val -81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被重载的运算符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4" grpId="0" animBg="1"/>
      <p:bldP spid="54887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{ return value ; }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3079750" y="5715000"/>
            <a:ext cx="133985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Counter () ;</a:t>
            </a:r>
          </a:p>
        </p:txBody>
      </p:sp>
      <p:sp>
        <p:nvSpPr>
          <p:cNvPr id="549900" name="Rectangle 12"/>
          <p:cNvSpPr>
            <a:spLocks noChangeArrowheads="1"/>
          </p:cNvSpPr>
          <p:nvPr/>
        </p:nvSpPr>
        <p:spPr bwMode="auto">
          <a:xfrm>
            <a:off x="3057525" y="5661025"/>
            <a:ext cx="2667000" cy="339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Counter.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operator()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() 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549903" name="Rectangle 15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49906" name="Rectangle 18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762000" y="2133600"/>
            <a:ext cx="2063750" cy="393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void operator () () ;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2362200" y="1905000"/>
            <a:ext cx="3048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9899" name="AutoShape 11"/>
          <p:cNvSpPr>
            <a:spLocks/>
          </p:cNvSpPr>
          <p:nvPr/>
        </p:nvSpPr>
        <p:spPr bwMode="auto">
          <a:xfrm>
            <a:off x="4419600" y="34290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6421"/>
              <a:gd name="adj5" fmla="val -152083"/>
              <a:gd name="adj6" fmla="val -1050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函数参数表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00" grpId="0" animBg="1" autoUpdateAnimBg="0"/>
      <p:bldP spid="549898" grpId="0" animBg="1"/>
      <p:bldP spid="54989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278" name="Picture 14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609600" y="1905000"/>
            <a:ext cx="7145338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/>
              <a:t> </a:t>
            </a:r>
            <a:r>
              <a:rPr lang="zh-CN" altLang="en-US" sz="2000" b="1"/>
              <a:t>运算符重载使得用户自定义的数据以一种更简洁的方式工作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4800600" cy="1419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例如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1800" b="1"/>
              <a:t>int  x , y	;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/>
              <a:t>	y = x + y ; </a:t>
            </a: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600200" y="4876800"/>
            <a:ext cx="5854700" cy="91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matrix</a:t>
            </a:r>
            <a:r>
              <a:rPr lang="en-US" altLang="zh-CN" sz="1800" b="1"/>
              <a:t>  m1 , m2 ;	</a:t>
            </a:r>
            <a:r>
              <a:rPr lang="en-US" altLang="zh-CN" sz="1800" b="1">
                <a:solidFill>
                  <a:schemeClr val="folHlink"/>
                </a:solidFill>
              </a:rPr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矩阵类对象</a:t>
            </a:r>
            <a:r>
              <a:rPr lang="zh-CN" altLang="en-US" sz="1800" b="1">
                <a:solidFill>
                  <a:schemeClr val="folHlink"/>
                </a:solidFill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/>
              <a:t>m1 = Madd ( m1 , m2 ) ;</a:t>
            </a:r>
            <a:r>
              <a:rPr lang="en-US" altLang="zh-CN" sz="1800" b="1">
                <a:solidFill>
                  <a:schemeClr val="folHlink"/>
                </a:solidFill>
              </a:rPr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调用函数计算两个矩阵的和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1600200" y="3962400"/>
            <a:ext cx="5854700" cy="91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accent2"/>
                </a:solidFill>
              </a:rPr>
              <a:t>complex</a:t>
            </a:r>
            <a:r>
              <a:rPr lang="en-US" altLang="zh-CN" sz="1800" b="1">
                <a:solidFill>
                  <a:schemeClr val="hlink"/>
                </a:solidFill>
              </a:rPr>
              <a:t>  c1 , c2 ;  	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复数类对象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solidFill>
                  <a:schemeClr val="hlink"/>
                </a:solidFill>
              </a:rPr>
              <a:t>c1 = Cadd (c1 , c2 ) ;	</a:t>
            </a:r>
            <a:r>
              <a:rPr lang="en-US" altLang="zh-CN" sz="1800" b="1" i="1">
                <a:solidFill>
                  <a:srgbClr val="0000FF"/>
                </a:solidFill>
              </a:rPr>
              <a:t>// </a:t>
            </a:r>
            <a:r>
              <a:rPr lang="zh-CN" altLang="en-US" sz="1800" b="1" i="1">
                <a:solidFill>
                  <a:srgbClr val="0000FF"/>
                </a:solidFill>
              </a:rPr>
              <a:t>调用函数计算两个复数的和</a:t>
            </a:r>
          </a:p>
        </p:txBody>
      </p:sp>
      <p:sp>
        <p:nvSpPr>
          <p:cNvPr id="523273" name="AutoShape 9"/>
          <p:cNvSpPr>
            <a:spLocks noChangeArrowheads="1"/>
          </p:cNvSpPr>
          <p:nvPr/>
        </p:nvSpPr>
        <p:spPr bwMode="auto">
          <a:xfrm>
            <a:off x="3733800" y="1981200"/>
            <a:ext cx="4267200" cy="1508125"/>
          </a:xfrm>
          <a:prstGeom prst="cloudCallout">
            <a:avLst>
              <a:gd name="adj1" fmla="val -55954"/>
              <a:gd name="adj2" fmla="val 122000"/>
            </a:avLst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/>
              <a:t>能表示为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c1 = c1 + c2 ;</a:t>
            </a:r>
            <a:r>
              <a:rPr lang="en-US" altLang="zh-CN" sz="2000" b="1"/>
              <a:t> 	</a:t>
            </a:r>
            <a:r>
              <a:rPr lang="en-US" altLang="zh-CN" sz="3600" b="1">
                <a:solidFill>
                  <a:srgbClr val="FF3300"/>
                </a:solidFill>
              </a:rPr>
              <a:t>?</a:t>
            </a:r>
            <a:endParaRPr lang="en-US" altLang="zh-CN" sz="3600" b="1"/>
          </a:p>
        </p:txBody>
      </p:sp>
      <p:sp>
        <p:nvSpPr>
          <p:cNvPr id="523274" name="AutoShape 10"/>
          <p:cNvSpPr>
            <a:spLocks noChangeArrowheads="1"/>
          </p:cNvSpPr>
          <p:nvPr/>
        </p:nvSpPr>
        <p:spPr bwMode="auto">
          <a:xfrm>
            <a:off x="3886200" y="3292475"/>
            <a:ext cx="4267200" cy="1508125"/>
          </a:xfrm>
          <a:prstGeom prst="cloudCallout">
            <a:avLst>
              <a:gd name="adj1" fmla="val -54019"/>
              <a:gd name="adj2" fmla="val 95157"/>
            </a:avLst>
          </a:prstGeom>
          <a:gradFill rotWithShape="0">
            <a:gsLst>
              <a:gs pos="0">
                <a:srgbClr val="66FF99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000" b="1"/>
              <a:t>能表示为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m1 = m1 + m2 ;</a:t>
            </a:r>
            <a:r>
              <a:rPr lang="en-US" altLang="zh-CN" sz="2000" b="1"/>
              <a:t> 	</a:t>
            </a:r>
            <a:r>
              <a:rPr lang="en-US" altLang="zh-CN" sz="3600" b="1">
                <a:solidFill>
                  <a:srgbClr val="FF3300"/>
                </a:solidFill>
              </a:rPr>
              <a:t>?</a:t>
            </a:r>
            <a:endParaRPr lang="en-US" altLang="zh-CN" sz="3600" b="1"/>
          </a:p>
        </p:txBody>
      </p:sp>
      <p:sp>
        <p:nvSpPr>
          <p:cNvPr id="523275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762000"/>
            <a:ext cx="5561012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 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运算符重载</a:t>
            </a: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3505200" y="3200400"/>
            <a:ext cx="3962400" cy="1447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运算符重载函数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3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23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 build="p" animBg="1" autoUpdateAnimBg="0" advAuto="2000"/>
      <p:bldP spid="523270" grpId="0" animBg="1" autoUpdateAnimBg="0"/>
      <p:bldP spid="523271" grpId="0" animBg="1" autoUpdateAnimBg="0"/>
      <p:bldP spid="523272" grpId="0" animBg="1" autoUpdateAnimBg="0"/>
      <p:bldP spid="523273" grpId="0" animBg="1" autoUpdateAnimBg="0"/>
      <p:bldP spid="523274" grpId="0" animBg="1" autoUpdateAnimBg="0"/>
      <p:bldP spid="52327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&lt;=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50918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50926" name="Rectangle 14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50929" name="Rectangle 17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093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692150"/>
            <a:ext cx="3095625" cy="366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609600" y="188913"/>
            <a:ext cx="365760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#include&lt;cstdlib&gt;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class Calculator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Calculator() { value = 0 ; }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++ 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void operator -- () 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operator()</a:t>
            </a:r>
            <a:r>
              <a:rPr lang="en-US" altLang="zh-CN" sz="1400" b="1" i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400"/>
              <a:t>()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private: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unsigned int value;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};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int main()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Calculator Counter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int i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i &lt; 5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++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for( i = 0 ;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&lt;= 5</a:t>
            </a:r>
            <a:r>
              <a:rPr lang="en-US" altLang="zh-CN" sz="1400"/>
              <a:t> ; i ++ 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{ -- Counter;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   cout &lt;&lt; "\n Counter = " &lt;&lt; Counter()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 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5029200" y="1374775"/>
            <a:ext cx="35814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++ ()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{ if ( value &lt; 65535 ) value ++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{ cout &lt;&lt; "\nData overflow !" &lt;&lt; endl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  exit( 0 ) ;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}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400"/>
              <a:t>void Calculator::operator --()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if ( value &gt; 0 ) value --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else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{ </a:t>
            </a:r>
            <a:r>
              <a:rPr lang="en-US" altLang="zh-CN" sz="1400" b="1">
                <a:solidFill>
                  <a:srgbClr val="0000FF"/>
                </a:solidFill>
              </a:rPr>
              <a:t>cout &lt;&lt; "\n Data overflow !" &lt;&lt; endl 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exit( 0 ) ;</a:t>
            </a:r>
            <a:endParaRPr lang="en-US" altLang="zh-CN" sz="1400"/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    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}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unsigned int Calculator::operator() ()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/>
              <a:t>{ return value ; }</a:t>
            </a:r>
          </a:p>
        </p:txBody>
      </p:sp>
      <p:sp>
        <p:nvSpPr>
          <p:cNvPr id="551948" name="Oval 12"/>
          <p:cNvSpPr>
            <a:spLocks noChangeArrowheads="1"/>
          </p:cNvSpPr>
          <p:nvPr/>
        </p:nvSpPr>
        <p:spPr bwMode="auto">
          <a:xfrm>
            <a:off x="1476375" y="5157788"/>
            <a:ext cx="719138" cy="228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9" name="Oval 13"/>
          <p:cNvSpPr>
            <a:spLocks noChangeArrowheads="1"/>
          </p:cNvSpPr>
          <p:nvPr/>
        </p:nvSpPr>
        <p:spPr bwMode="auto">
          <a:xfrm>
            <a:off x="5181600" y="4191000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5" name="Rectangle 19"/>
          <p:cNvSpPr>
            <a:spLocks noGrp="1" noChangeArrowheads="1"/>
          </p:cNvSpPr>
          <p:nvPr>
            <p:ph type="subTitle" idx="4294967295"/>
          </p:nvPr>
        </p:nvSpPr>
        <p:spPr>
          <a:xfrm>
            <a:off x="6477000" y="152400"/>
            <a:ext cx="2438400" cy="2286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altLang="zh-CN" sz="1000" dirty="0" smtClean="0">
                <a:solidFill>
                  <a:srgbClr val="ECE6C0"/>
                </a:solidFill>
                <a:latin typeface="宋体" pitchFamily="2" charset="-122"/>
              </a:rPr>
              <a:t>7.1.2  </a:t>
            </a:r>
            <a:r>
              <a:rPr lang="zh-CN" altLang="en-US" sz="1000" dirty="0">
                <a:solidFill>
                  <a:srgbClr val="ECE6C0"/>
                </a:solidFill>
                <a:latin typeface="宋体" pitchFamily="2" charset="-122"/>
              </a:rPr>
              <a:t>运算符重载的语法形式</a:t>
            </a:r>
          </a:p>
        </p:txBody>
      </p:sp>
      <p:sp>
        <p:nvSpPr>
          <p:cNvPr id="551958" name="Rectangle 22"/>
          <p:cNvSpPr>
            <a:spLocks noChangeArrowheads="1"/>
          </p:cNvSpPr>
          <p:nvPr/>
        </p:nvSpPr>
        <p:spPr bwMode="auto">
          <a:xfrm>
            <a:off x="4953000" y="533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7-1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设计一个安全计数器</a:t>
            </a:r>
            <a:r>
              <a:rPr lang="zh-CN" altLang="en-US" sz="2000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51962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692150"/>
            <a:ext cx="3095625" cy="3667125"/>
          </a:xfrm>
          <a:prstGeom prst="rect">
            <a:avLst/>
          </a:prstGeom>
          <a:noFill/>
        </p:spPr>
      </p:pic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3059113" y="3860800"/>
            <a:ext cx="2017712" cy="5762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 flipH="1">
            <a:off x="1979613" y="3933825"/>
            <a:ext cx="360362" cy="12239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52" name="Oval 16"/>
          <p:cNvSpPr>
            <a:spLocks noChangeArrowheads="1"/>
          </p:cNvSpPr>
          <p:nvPr/>
        </p:nvSpPr>
        <p:spPr bwMode="auto">
          <a:xfrm>
            <a:off x="1042988" y="3357563"/>
            <a:ext cx="20574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8" grpId="0" animBg="1"/>
      <p:bldP spid="551949" grpId="0" animBg="1"/>
      <p:bldP spid="551951" grpId="0" animBg="1"/>
      <p:bldP spid="551950" grpId="0" animBg="1"/>
      <p:bldP spid="5519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914400" y="1916113"/>
            <a:ext cx="75453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运算符函数可以重载为成员函数或友元函数 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关键区别在于成员函数具有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指针，友元函数没有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不管是成员函数还是友元函数重载，运算符的使用方法相同。</a:t>
            </a:r>
          </a:p>
          <a:p>
            <a:pPr algn="l">
              <a:lnSpc>
                <a:spcPct val="2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但传递参数的方式不同，实现代码不同，应用场合也不同 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utoUpdateAnimBg="0"/>
      <p:bldP spid="55398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952500" y="2781300"/>
            <a:ext cx="73914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重载为成员函数，解释为：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 .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操作数由对象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指针隐含传递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重载为友元函数，解释为：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(Object)</a:t>
            </a:r>
          </a:p>
          <a:p>
            <a:pPr algn="l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操作数由参数表的参数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提供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 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615950" y="14224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1</a:t>
            </a: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．一元运算符</a:t>
            </a:r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3063875" y="2193925"/>
            <a:ext cx="317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或  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utoUpdateAnimBg="0"/>
      <p:bldP spid="555012" grpId="0" autoUpdateAnimBg="0"/>
      <p:bldP spid="5550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685800" y="2708275"/>
            <a:ext cx="81534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重载为成员函数，解释为：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 . </a:t>
            </a: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 ObjectR )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左操作数由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指针传递，右操作数由参数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ObjectR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传递 </a:t>
            </a:r>
          </a:p>
          <a:p>
            <a:pPr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重载为友元函数，解释为：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operator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 ObjectL, ObjectR )</a:t>
            </a:r>
          </a:p>
          <a:p>
            <a:pPr algn="l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左右操作数都由参数传递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64770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7.2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用成员或友元函数重载运算符</a:t>
            </a:r>
            <a:r>
              <a:rPr lang="zh-CN" altLang="en-US" sz="1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615950" y="14224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2</a:t>
            </a:r>
            <a:r>
              <a:rPr lang="zh-CN" altLang="en-US" sz="2000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．二元运算符</a:t>
            </a: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3427413" y="2193925"/>
            <a:ext cx="2446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ObjectL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ObjectR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utoUpdateAnimBg="0"/>
      <p:bldP spid="556036" grpId="0" autoUpdateAnimBg="0"/>
      <p:bldP spid="5560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1371600" y="2590800"/>
            <a:ext cx="647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当一元运算符的操作数，或者二元运算符的左操作数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是类的对象时，定义重载算符函数为成员函数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34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7.2.1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用成员函数重载运算符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 autoUpdateAnimBg="0"/>
      <p:bldP spid="55705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1266825" y="1916113"/>
            <a:ext cx="6400800" cy="265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b="1" i="1" dirty="0">
              <a:solidFill>
                <a:schemeClr val="folHlink"/>
              </a:solidFill>
              <a:latin typeface="宋体" pitchFamily="2" charset="-122"/>
            </a:endParaRP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建立一个描述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维坐标的类 </a:t>
            </a:r>
            <a:r>
              <a:rPr lang="en-US" altLang="zh-CN" sz="2000" b="1" dirty="0" err="1">
                <a:latin typeface="宋体" pitchFamily="2" charset="-122"/>
                <a:cs typeface="Times New Roman" pitchFamily="18" charset="0"/>
              </a:rPr>
              <a:t>Tri_Coor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，重载运算符 </a:t>
            </a:r>
            <a:r>
              <a:rPr lang="zh-CN" altLang="en-US" sz="2000" b="1" dirty="0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+</a:t>
            </a:r>
            <a:r>
              <a:rPr lang="en-US" altLang="zh-CN" sz="2000" b="1" dirty="0">
                <a:latin typeface="Times New Roman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、</a:t>
            </a:r>
            <a:r>
              <a:rPr lang="zh-CN" altLang="en-US" sz="2000" b="1" dirty="0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++</a:t>
            </a:r>
            <a:r>
              <a:rPr lang="en-US" altLang="zh-CN" sz="2000" b="1" dirty="0">
                <a:latin typeface="Times New Roman"/>
                <a:cs typeface="Times New Roman" pitchFamily="18" charset="0"/>
              </a:rPr>
              <a:t>”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、和 </a:t>
            </a:r>
            <a:r>
              <a:rPr lang="zh-CN" altLang="en-US" sz="2000" b="1" dirty="0">
                <a:latin typeface="Times New Roman"/>
                <a:cs typeface="Times New Roman" pitchFamily="18" charset="0"/>
              </a:rPr>
              <a:t>“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sz="2000" b="1" dirty="0">
                <a:latin typeface="Times New Roman"/>
                <a:cs typeface="Times New Roman" pitchFamily="18" charset="0"/>
              </a:rPr>
              <a:t>”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，实现简单的算术运算</a:t>
            </a:r>
            <a:r>
              <a:rPr lang="zh-CN" altLang="en-US" sz="2000" b="1" dirty="0">
                <a:latin typeface="宋体" pitchFamily="2" charset="-122"/>
              </a:rPr>
              <a:t> 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533400" y="838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7.2.1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用成员函数重载</a:t>
            </a:r>
            <a:r>
              <a:rPr lang="zh-CN" altLang="en-US" b="1" dirty="0">
                <a:solidFill>
                  <a:srgbClr val="CC3300"/>
                </a:solidFill>
              </a:rPr>
              <a:t>运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算符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451725" y="0"/>
            <a:ext cx="1441450" cy="40481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private:       int x, y, z ;	</a:t>
            </a:r>
            <a:r>
              <a:rPr lang="en-US" altLang="zh-CN" sz="1600" b="1" i="1">
                <a:solidFill>
                  <a:srgbClr val="00800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for( int i = 0;  i &lt; 5;  i ++ )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}</a:t>
            </a:r>
            <a:r>
              <a:rPr lang="en-US" altLang="zh-CN" sz="1600" b="1"/>
              <a:t> 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#include&lt;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iostream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class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endParaRPr lang="en-US" altLang="zh-CN" sz="1600" dirty="0">
              <a:solidFill>
                <a:srgbClr val="C0C0C0"/>
              </a:solidFill>
              <a:cs typeface="Times New Roman" pitchFamily="18" charset="0"/>
            </a:endParaRP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my = 0,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y = my ;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operator + (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{ </a:t>
            </a:r>
            <a:r>
              <a:rPr lang="en-US" altLang="zh-CN" sz="1600" b="1" dirty="0" err="1">
                <a:cs typeface="Times New Roman" pitchFamily="18" charset="0"/>
              </a:rPr>
              <a:t>TriCoor</a:t>
            </a:r>
            <a:r>
              <a:rPr lang="en-US" altLang="zh-CN" sz="1600" b="1" dirty="0">
                <a:cs typeface="Times New Roman" pitchFamily="18" charset="0"/>
              </a:rPr>
              <a:t>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   </a:t>
            </a:r>
            <a:r>
              <a:rPr lang="en-US" altLang="zh-CN" sz="1600" b="1" dirty="0" err="1">
                <a:cs typeface="Times New Roman" pitchFamily="18" charset="0"/>
              </a:rPr>
              <a:t>temp.x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x+t.x</a:t>
            </a:r>
            <a:r>
              <a:rPr lang="en-US" altLang="zh-CN" sz="1600" b="1" dirty="0">
                <a:cs typeface="Times New Roman" pitchFamily="18" charset="0"/>
              </a:rPr>
              <a:t> ;  </a:t>
            </a:r>
            <a:r>
              <a:rPr lang="en-US" altLang="zh-CN" sz="1600" b="1" dirty="0" err="1">
                <a:cs typeface="Times New Roman" pitchFamily="18" charset="0"/>
              </a:rPr>
              <a:t>temp.y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y+t.y</a:t>
            </a:r>
            <a:r>
              <a:rPr lang="en-US" altLang="zh-CN" sz="1600" b="1" dirty="0">
                <a:cs typeface="Times New Roman" pitchFamily="18" charset="0"/>
              </a:rPr>
              <a:t> ;  </a:t>
            </a:r>
            <a:r>
              <a:rPr lang="en-US" altLang="zh-CN" sz="1600" b="1" dirty="0" err="1">
                <a:cs typeface="Times New Roman" pitchFamily="18" charset="0"/>
              </a:rPr>
              <a:t>temp.z</a:t>
            </a:r>
            <a:r>
              <a:rPr lang="en-US" altLang="zh-CN" sz="1600" b="1" dirty="0">
                <a:cs typeface="Times New Roman" pitchFamily="18" charset="0"/>
              </a:rPr>
              <a:t> = </a:t>
            </a:r>
            <a:r>
              <a:rPr lang="en-US" altLang="zh-CN" sz="1600" b="1" dirty="0" err="1">
                <a:cs typeface="Times New Roman" pitchFamily="18" charset="0"/>
              </a:rPr>
              <a:t>z+t.z</a:t>
            </a:r>
            <a:r>
              <a:rPr lang="en-US" altLang="zh-CN" sz="1600" b="1" dirty="0">
                <a:cs typeface="Times New Roman" pitchFamily="18" charset="0"/>
              </a:rPr>
              <a:t>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 dirty="0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operator = 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t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y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t.y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t.z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void show() {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cout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   void assign(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my,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) { x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mx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;  y = my;  z =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mz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private: 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x, y, z ;	</a:t>
            </a:r>
            <a:r>
              <a:rPr lang="en-US" altLang="zh-CN" sz="1600" i="1" dirty="0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{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TriCoor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a.show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b.show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for(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int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= 0;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&lt; 5;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i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++ )  ++ b;  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b.show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c.assign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( 3, 3, 3 ) ;    </a:t>
            </a:r>
            <a:r>
              <a:rPr lang="en-US" altLang="zh-CN" sz="1600" b="1" dirty="0">
                <a:cs typeface="Times New Roman" pitchFamily="18" charset="0"/>
              </a:rPr>
              <a:t>c = a + b + c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 dirty="0">
                <a:cs typeface="Times New Roman" pitchFamily="18" charset="0"/>
              </a:rPr>
              <a:t>;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  c = b = a ;    </a:t>
            </a:r>
            <a:r>
              <a:rPr lang="en-US" altLang="zh-CN" sz="1600" dirty="0" err="1">
                <a:solidFill>
                  <a:srgbClr val="C0C0C0"/>
                </a:solidFill>
                <a:cs typeface="Times New Roman" pitchFamily="18" charset="0"/>
              </a:rPr>
              <a:t>c.show</a:t>
            </a: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 dirty="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0133" name="Oval 5"/>
          <p:cNvSpPr>
            <a:spLocks noChangeArrowheads="1"/>
          </p:cNvSpPr>
          <p:nvPr/>
        </p:nvSpPr>
        <p:spPr bwMode="auto">
          <a:xfrm>
            <a:off x="1143000" y="2209800"/>
            <a:ext cx="1828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4" name="Line 6"/>
          <p:cNvSpPr>
            <a:spLocks noChangeShapeType="1"/>
          </p:cNvSpPr>
          <p:nvPr/>
        </p:nvSpPr>
        <p:spPr bwMode="auto">
          <a:xfrm flipH="1" flipV="1">
            <a:off x="2667000" y="2590800"/>
            <a:ext cx="8382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lg" len="lg"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4194175" y="3451225"/>
            <a:ext cx="4340225" cy="41626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a + b</a:t>
            </a:r>
            <a:r>
              <a:rPr lang="en-US" altLang="zh-CN" sz="1800" b="1" dirty="0"/>
              <a:t>  </a:t>
            </a:r>
            <a:r>
              <a:rPr lang="en-US" altLang="zh-CN" sz="1800" b="1" dirty="0">
                <a:sym typeface="Wingdings" pitchFamily="2" charset="2"/>
              </a:rPr>
              <a:t>  </a:t>
            </a:r>
            <a:r>
              <a:rPr lang="en-US" altLang="zh-CN" sz="1800" b="1" dirty="0" err="1">
                <a:solidFill>
                  <a:srgbClr val="0000FF"/>
                </a:solidFill>
                <a:sym typeface="Wingdings" pitchFamily="2" charset="2"/>
              </a:rPr>
              <a:t>a.operator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 + (b)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4191000" y="3886200"/>
            <a:ext cx="4343400" cy="5909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  <a:sym typeface="Wingdings" pitchFamily="2" charset="2"/>
              </a:rPr>
              <a:t>           </a:t>
            </a:r>
            <a:r>
              <a:rPr lang="en-US" altLang="zh-CN" sz="1800" b="1" dirty="0">
                <a:solidFill>
                  <a:srgbClr val="C00000"/>
                </a:solidFill>
                <a:sym typeface="Wingdings" pitchFamily="2" charset="2"/>
              </a:rPr>
              <a:t>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</a:t>
            </a:r>
            <a:r>
              <a:rPr lang="en-US" altLang="zh-CN" sz="1800" b="1" i="1" dirty="0">
                <a:solidFill>
                  <a:srgbClr val="C00000"/>
                </a:solidFill>
                <a:sym typeface="Wingdings" pitchFamily="2" charset="2"/>
              </a:rPr>
              <a:t>Object1</a:t>
            </a:r>
          </a:p>
        </p:txBody>
      </p:sp>
      <p:sp>
        <p:nvSpPr>
          <p:cNvPr id="560137" name="AutoShape 9"/>
          <p:cNvSpPr>
            <a:spLocks/>
          </p:cNvSpPr>
          <p:nvPr/>
        </p:nvSpPr>
        <p:spPr bwMode="auto">
          <a:xfrm>
            <a:off x="611188" y="44196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18620"/>
              <a:gd name="adj5" fmla="val -64102"/>
              <a:gd name="adj6" fmla="val 168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通过匿名对象</a:t>
            </a:r>
            <a:r>
              <a:rPr lang="en-US" altLang="zh-CN" sz="1800" b="1" i="1"/>
              <a:t>Object1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返回运算结果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39050" y="188913"/>
            <a:ext cx="1254125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nimBg="1" autoUpdateAnimBg="0"/>
      <p:bldP spid="560132" grpId="0" animBg="1" autoUpdateAnimBg="0"/>
      <p:bldP spid="560133" grpId="0" animBg="1"/>
      <p:bldP spid="560134" grpId="0" animBg="1"/>
      <p:bldP spid="560135" grpId="0" animBg="1" autoUpdateAnimBg="0"/>
      <p:bldP spid="560136" grpId="0" animBg="1" autoUpdateAnimBg="0"/>
      <p:bldP spid="56013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34988" y="457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运算符重载规则 </a:t>
            </a:r>
          </a:p>
        </p:txBody>
      </p:sp>
      <p:sp>
        <p:nvSpPr>
          <p:cNvPr id="52429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143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7.1.1 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重载运算符的限制 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609600" y="1828800"/>
            <a:ext cx="79962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可以重载的运算符</a:t>
            </a:r>
            <a:r>
              <a:rPr lang="zh-CN" altLang="en-US" sz="1800" b="1"/>
              <a:t> 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+	-	*	/	%	^	&amp;	|	~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!	=	&lt;	&gt;	+=	-=	*=	/=	%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^=	&amp;=	|=	&lt;&lt;	&gt;&gt;	&gt;&gt;=	&lt;&lt;=	==	!=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&lt;=	&gt;=	&amp;&amp;	||	++	--	-&gt;*	‘	-&gt;</a:t>
            </a:r>
          </a:p>
          <a:p>
            <a:pPr algn="just">
              <a:lnSpc>
                <a:spcPct val="170000"/>
              </a:lnSpc>
            </a:pPr>
            <a:r>
              <a:rPr lang="en-US" altLang="zh-CN" sz="1800" b="1"/>
              <a:t>[]	()	new	delete	new[]	delete[] 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609600" y="5029200"/>
            <a:ext cx="4876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2000" b="1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不能重载的算符</a:t>
            </a:r>
            <a:r>
              <a:rPr lang="zh-CN" altLang="en-US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 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/>
              <a:t>.	::	.*	?:	sizeof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utoUpdateAnimBg="0"/>
      <p:bldP spid="524294" grpId="0" animBg="1" autoUpdateAnimBg="0"/>
      <p:bldP spid="524295" grpId="0" autoUpdateAnimBg="0"/>
      <p:bldP spid="52429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64" name="Rectangle 12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740650" y="188913"/>
            <a:ext cx="1146175" cy="2603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4194175" y="3451225"/>
            <a:ext cx="4340225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 </a:t>
            </a:r>
            <a:r>
              <a:rPr lang="en-US" altLang="zh-CN" sz="1800"/>
              <a:t>a + b  </a:t>
            </a:r>
            <a:r>
              <a:rPr lang="en-US" altLang="zh-CN" sz="1800">
                <a:sym typeface="Wingdings" pitchFamily="2" charset="2"/>
              </a:rPr>
              <a:t>  a.operator + (b)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1143000" y="2209800"/>
            <a:ext cx="1828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59" name="Line 7"/>
          <p:cNvSpPr>
            <a:spLocks noChangeShapeType="1"/>
          </p:cNvSpPr>
          <p:nvPr/>
        </p:nvSpPr>
        <p:spPr bwMode="auto">
          <a:xfrm flipH="1" flipV="1">
            <a:off x="2743200" y="2590800"/>
            <a:ext cx="76200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4191000" y="3886200"/>
            <a:ext cx="4343400" cy="587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i="1">
                <a:sym typeface="Wingdings" pitchFamily="2" charset="2"/>
              </a:rPr>
              <a:t>Object1</a:t>
            </a:r>
          </a:p>
        </p:txBody>
      </p:sp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4191000" y="3886200"/>
            <a:ext cx="4343400" cy="88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</a:rPr>
              <a:t>②</a:t>
            </a:r>
            <a:r>
              <a:rPr lang="en-US" altLang="zh-CN" sz="1800" b="1" dirty="0"/>
              <a:t>     </a:t>
            </a:r>
            <a:r>
              <a:rPr lang="en-US" altLang="zh-CN" sz="1800" b="1" i="1" dirty="0"/>
              <a:t>a + b</a:t>
            </a:r>
            <a:r>
              <a:rPr lang="en-US" altLang="zh-CN" sz="1800" b="1" dirty="0">
                <a:solidFill>
                  <a:srgbClr val="0000FF"/>
                </a:solidFill>
              </a:rPr>
              <a:t> + c</a:t>
            </a:r>
            <a:endParaRPr lang="en-US" altLang="zh-CN" sz="1800" b="1" dirty="0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</a:t>
            </a:r>
            <a:r>
              <a:rPr lang="en-US" altLang="zh-CN" sz="1800" b="1" i="1" dirty="0"/>
              <a:t>Object1</a:t>
            </a:r>
            <a:r>
              <a:rPr lang="en-US" altLang="zh-CN" sz="1800" b="1" i="1" dirty="0">
                <a:solidFill>
                  <a:srgbClr val="0000FF"/>
                </a:solidFill>
              </a:rPr>
              <a:t> + c</a:t>
            </a:r>
            <a:r>
              <a:rPr lang="en-US" altLang="zh-CN" sz="1800" b="1" dirty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ym typeface="Wingdings" pitchFamily="2" charset="2"/>
              </a:rPr>
              <a:t>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1800" b="1" i="1" dirty="0">
                <a:solidFill>
                  <a:srgbClr val="0000FF"/>
                </a:solidFill>
              </a:rPr>
              <a:t>Object1</a:t>
            </a:r>
            <a:r>
              <a:rPr lang="en-US" altLang="zh-CN" sz="1800" b="1" dirty="0">
                <a:solidFill>
                  <a:srgbClr val="0000FF"/>
                </a:solidFill>
                <a:sym typeface="Wingdings" pitchFamily="2" charset="2"/>
              </a:rPr>
              <a:t>.operator + (c)</a:t>
            </a:r>
          </a:p>
        </p:txBody>
      </p:sp>
      <p:sp>
        <p:nvSpPr>
          <p:cNvPr id="561162" name="AutoShape 10"/>
          <p:cNvSpPr>
            <a:spLocks/>
          </p:cNvSpPr>
          <p:nvPr/>
        </p:nvSpPr>
        <p:spPr bwMode="auto">
          <a:xfrm>
            <a:off x="685800" y="3810000"/>
            <a:ext cx="2438400" cy="990600"/>
          </a:xfrm>
          <a:prstGeom prst="borderCallout2">
            <a:avLst>
              <a:gd name="adj1" fmla="val 11537"/>
              <a:gd name="adj2" fmla="val 103125"/>
              <a:gd name="adj3" fmla="val 11537"/>
              <a:gd name="adj4" fmla="val 117708"/>
              <a:gd name="adj5" fmla="val 62338"/>
              <a:gd name="adj6" fmla="val 164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通过匿名对象</a:t>
            </a:r>
            <a:r>
              <a:rPr lang="en-US" altLang="zh-CN" sz="1800" b="1" i="1"/>
              <a:t>Object2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返回运算结果</a:t>
            </a:r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4191000" y="4724400"/>
            <a:ext cx="4343400" cy="618631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olidFill>
                  <a:srgbClr val="FF3300"/>
                </a:solidFill>
                <a:sym typeface="Wingdings" pitchFamily="2" charset="2"/>
              </a:rPr>
              <a:t>                 </a:t>
            </a:r>
            <a:r>
              <a:rPr lang="en-US" altLang="zh-CN" sz="1800" b="1" dirty="0">
                <a:solidFill>
                  <a:srgbClr val="C00000"/>
                </a:solidFill>
                <a:sym typeface="Wingdings" pitchFamily="2" charset="2"/>
              </a:rPr>
              <a:t>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 dirty="0">
                <a:sym typeface="Wingdings" pitchFamily="2" charset="2"/>
              </a:rPr>
              <a:t>             </a:t>
            </a:r>
            <a:r>
              <a:rPr lang="en-US" altLang="zh-CN" sz="1800" b="1" i="1" dirty="0">
                <a:solidFill>
                  <a:srgbClr val="C00000"/>
                </a:solidFill>
                <a:sym typeface="Wingdings" pitchFamily="2" charset="2"/>
              </a:rPr>
              <a:t>Object2</a:t>
            </a: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8" grpId="0" animBg="1"/>
      <p:bldP spid="561159" grpId="0" animBg="1"/>
      <p:bldP spid="561161" grpId="0" animBg="1" autoUpdateAnimBg="0"/>
      <p:bldP spid="561162" grpId="0" animBg="1" autoUpdateAnimBg="0"/>
      <p:bldP spid="56116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914400" y="1295400"/>
            <a:ext cx="7467600" cy="16049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 ( TriCoor t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TriCoor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temp.x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x+t.x ;  temp.y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y+t.y ;  temp.z =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z+t.z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   return temp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}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438400" y="5661025"/>
            <a:ext cx="1495425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a + b + c ;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194175" y="3451225"/>
            <a:ext cx="4340225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 </a:t>
            </a:r>
            <a:r>
              <a:rPr lang="en-US" altLang="zh-CN" sz="1800"/>
              <a:t>a + b  </a:t>
            </a:r>
            <a:r>
              <a:rPr lang="en-US" altLang="zh-CN" sz="1800">
                <a:sym typeface="Wingdings" pitchFamily="2" charset="2"/>
              </a:rPr>
              <a:t>  a.operator + (b)</a:t>
            </a: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4191000" y="3886200"/>
            <a:ext cx="4343400" cy="587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i="1">
                <a:sym typeface="Wingdings" pitchFamily="2" charset="2"/>
              </a:rPr>
              <a:t>Object1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4191000" y="3886200"/>
            <a:ext cx="4343400" cy="889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/>
              <a:t>     </a:t>
            </a:r>
            <a:r>
              <a:rPr lang="en-US" altLang="zh-CN" sz="1800" i="1"/>
              <a:t>a + b</a:t>
            </a:r>
            <a:r>
              <a:rPr lang="en-US" altLang="zh-CN" sz="1800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+ c</a:t>
            </a:r>
            <a:endParaRPr lang="en-US" altLang="zh-CN" sz="1800" b="1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>
                <a:sym typeface="Wingdings" pitchFamily="2" charset="2"/>
              </a:rPr>
              <a:t>         </a:t>
            </a:r>
            <a:r>
              <a:rPr lang="en-US" altLang="zh-CN" sz="1800" i="1"/>
              <a:t>Object1 + c</a:t>
            </a:r>
            <a:r>
              <a:rPr lang="en-US" altLang="zh-CN" sz="1800"/>
              <a:t>  </a:t>
            </a:r>
            <a:r>
              <a:rPr lang="en-US" altLang="zh-CN" sz="1800">
                <a:sym typeface="Wingdings" pitchFamily="2" charset="2"/>
              </a:rPr>
              <a:t> </a:t>
            </a:r>
            <a:r>
              <a:rPr lang="en-US" altLang="zh-CN" sz="1800" i="1"/>
              <a:t>Object1</a:t>
            </a:r>
            <a:r>
              <a:rPr lang="en-US" altLang="zh-CN" sz="1800">
                <a:sym typeface="Wingdings" pitchFamily="2" charset="2"/>
              </a:rPr>
              <a:t>.operator + (c)</a:t>
            </a:r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4191000" y="4724400"/>
            <a:ext cx="4343400" cy="6143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  <a:sym typeface="Wingdings" pitchFamily="2" charset="2"/>
              </a:rPr>
              <a:t>                 ↓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    </a:t>
            </a:r>
            <a:r>
              <a:rPr lang="en-US" altLang="zh-CN" sz="1800" i="1">
                <a:sym typeface="Wingdings" pitchFamily="2" charset="2"/>
              </a:rPr>
              <a:t>Object2</a:t>
            </a:r>
          </a:p>
        </p:txBody>
      </p:sp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4191000" y="4724400"/>
            <a:ext cx="4343400" cy="806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③</a:t>
            </a: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0000FF"/>
                </a:solidFill>
                <a:sym typeface="Wingdings" pitchFamily="2" charset="2"/>
              </a:rPr>
              <a:t>c =</a:t>
            </a:r>
            <a:r>
              <a:rPr lang="en-US" altLang="zh-CN" sz="1800" b="1">
                <a:sym typeface="Wingdings" pitchFamily="2" charset="2"/>
              </a:rPr>
              <a:t> </a:t>
            </a:r>
            <a:r>
              <a:rPr lang="en-US" altLang="zh-CN" sz="1800" b="1" i="1">
                <a:sym typeface="Wingdings" pitchFamily="2" charset="2"/>
              </a:rPr>
              <a:t>a + b + c</a:t>
            </a:r>
            <a:r>
              <a:rPr lang="en-US" altLang="zh-CN" sz="1800" b="1">
                <a:sym typeface="Wingdings" pitchFamily="2" charset="2"/>
              </a:rPr>
              <a:t> ;</a:t>
            </a:r>
          </a:p>
          <a:p>
            <a:pPr marL="457200" indent="-457200"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1800" b="1">
                <a:sym typeface="Wingdings" pitchFamily="2" charset="2"/>
              </a:rPr>
              <a:t>         </a:t>
            </a:r>
            <a:r>
              <a:rPr lang="en-US" altLang="zh-CN" sz="1800" b="1">
                <a:solidFill>
                  <a:srgbClr val="0000FF"/>
                </a:solidFill>
                <a:sym typeface="Wingdings" pitchFamily="2" charset="2"/>
              </a:rPr>
              <a:t>c =</a:t>
            </a:r>
            <a:r>
              <a:rPr lang="en-US" altLang="zh-CN" sz="1800" b="1">
                <a:sym typeface="Wingdings" pitchFamily="2" charset="2"/>
              </a:rPr>
              <a:t> </a:t>
            </a:r>
            <a:r>
              <a:rPr lang="en-US" altLang="zh-CN" sz="1800" b="1" i="1">
                <a:sym typeface="Wingdings" pitchFamily="2" charset="2"/>
              </a:rPr>
              <a:t>Object2</a:t>
            </a:r>
            <a:r>
              <a:rPr lang="en-US" altLang="zh-CN" sz="1800" b="1">
                <a:sym typeface="Wingdings" pitchFamily="2" charset="2"/>
              </a:rPr>
              <a:t> ;</a:t>
            </a:r>
          </a:p>
        </p:txBody>
      </p:sp>
      <p:sp>
        <p:nvSpPr>
          <p:cNvPr id="56218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5508625" y="533400"/>
            <a:ext cx="2873375" cy="30321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2189" name="Rectangle 13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c = b = a 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990600" y="2590800"/>
            <a:ext cx="7467600" cy="860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>
            <a:spAutoFit/>
            <a:flatTx/>
          </a:bodyPr>
          <a:lstStyle/>
          <a:p>
            <a:pPr algn="l" eaLnBrk="0" hangingPunct="0">
              <a:lnSpc>
                <a:spcPct val="14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</a:t>
            </a:r>
          </a:p>
          <a:p>
            <a:pPr algn="l" eaLnBrk="0" hangingPunct="0">
              <a:lnSpc>
                <a:spcPct val="140000"/>
              </a:lnSpc>
            </a:pPr>
            <a:r>
              <a:rPr lang="en-US" altLang="zh-CN" sz="1800" b="1">
                <a:cs typeface="Times New Roman" pitchFamily="18" charset="0"/>
              </a:rPr>
              <a:t>    {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 = t.x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 = t.y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 = t.z ;  return * this ; }</a:t>
            </a: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685800" y="5949950"/>
            <a:ext cx="1149350" cy="3667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CC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c = b = a ;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2682875" y="4330700"/>
            <a:ext cx="3565525" cy="585788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80000"/>
              </a:lnSpc>
              <a:buClr>
                <a:srgbClr val="FF3300"/>
              </a:buClr>
              <a:buFontTx/>
              <a:buAutoNum type="circleNumDbPlain"/>
            </a:pPr>
            <a:r>
              <a:rPr lang="en-US" altLang="zh-CN" sz="1800" b="1"/>
              <a:t>b = a  </a:t>
            </a:r>
            <a:r>
              <a:rPr lang="en-US" altLang="zh-CN" sz="1800" b="1">
                <a:sym typeface="Wingdings" pitchFamily="2" charset="2"/>
              </a:rPr>
              <a:t>  b.operator = (a)</a:t>
            </a:r>
          </a:p>
        </p:txBody>
      </p:sp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2667000" y="4876800"/>
            <a:ext cx="3581400" cy="531813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60000"/>
              </a:lnSpc>
              <a:buClr>
                <a:srgbClr val="FF3300"/>
              </a:buClr>
            </a:pPr>
            <a:r>
              <a:rPr lang="en-US" altLang="zh-CN" sz="1800" b="1">
                <a:solidFill>
                  <a:srgbClr val="FF3300"/>
                </a:solidFill>
              </a:rPr>
              <a:t>②</a:t>
            </a:r>
            <a:r>
              <a:rPr lang="en-US" altLang="zh-CN" sz="1800" b="1"/>
              <a:t>    c = b  </a:t>
            </a:r>
            <a:r>
              <a:rPr lang="en-US" altLang="zh-CN" sz="1800" b="1">
                <a:sym typeface="Wingdings" pitchFamily="2" charset="2"/>
              </a:rPr>
              <a:t>  c.operator = (b)</a:t>
            </a:r>
          </a:p>
        </p:txBody>
      </p:sp>
      <p:sp>
        <p:nvSpPr>
          <p:cNvPr id="563207" name="Oval 7"/>
          <p:cNvSpPr>
            <a:spLocks noChangeArrowheads="1"/>
          </p:cNvSpPr>
          <p:nvPr/>
        </p:nvSpPr>
        <p:spPr bwMode="auto">
          <a:xfrm>
            <a:off x="5486400" y="2971800"/>
            <a:ext cx="14478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08" name="AutoShape 8"/>
          <p:cNvSpPr>
            <a:spLocks/>
          </p:cNvSpPr>
          <p:nvPr/>
        </p:nvSpPr>
        <p:spPr bwMode="auto">
          <a:xfrm>
            <a:off x="1600200" y="1143000"/>
            <a:ext cx="2438400" cy="609600"/>
          </a:xfrm>
          <a:prstGeom prst="borderCallout2">
            <a:avLst>
              <a:gd name="adj1" fmla="val 18750"/>
              <a:gd name="adj2" fmla="val 103125"/>
              <a:gd name="adj3" fmla="val 18750"/>
              <a:gd name="adj4" fmla="val 121093"/>
              <a:gd name="adj5" fmla="val 298699"/>
              <a:gd name="adj6" fmla="val 17942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返回调用函数的对象</a:t>
            </a:r>
            <a:r>
              <a:rPr lang="zh-CN" altLang="en-US" sz="1800" b="1"/>
              <a:t> </a:t>
            </a:r>
          </a:p>
        </p:txBody>
      </p:sp>
      <p:sp>
        <p:nvSpPr>
          <p:cNvPr id="5632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651500" y="188913"/>
            <a:ext cx="2935288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6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animBg="1" autoUpdateAnimBg="0"/>
      <p:bldP spid="563204" grpId="0" animBg="1" autoUpdateAnimBg="0"/>
      <p:bldP spid="563205" grpId="0" animBg="1" autoUpdateAnimBg="0"/>
      <p:bldP spid="563206" grpId="0" animBg="1" autoUpdateAnimBg="0"/>
      <p:bldP spid="563207" grpId="0" animBg="1"/>
      <p:bldP spid="56320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</a:t>
            </a:r>
            <a:r>
              <a:rPr lang="en-US" altLang="zh-CN" sz="1600" b="1">
                <a:cs typeface="Times New Roman" pitchFamily="18" charset="0"/>
              </a:rPr>
              <a:t>++ b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c = a + b + c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C0C0C0"/>
                </a:solidFill>
                <a:cs typeface="Times New Roman" pitchFamily="18" charset="0"/>
              </a:rPr>
              <a:t>;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 b="1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990600" y="2774950"/>
            <a:ext cx="6781800" cy="806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TriCoor operator ++ ()</a:t>
            </a:r>
          </a:p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    {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x ++ ; 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y ++ ; </a:t>
            </a:r>
            <a:r>
              <a:rPr lang="en-US" altLang="zh-CN" sz="1800" b="1" i="1">
                <a:solidFill>
                  <a:schemeClr val="accent2"/>
                </a:solidFill>
                <a:cs typeface="Times New Roman" pitchFamily="18" charset="0"/>
              </a:rPr>
              <a:t>this-&gt;</a:t>
            </a:r>
            <a:r>
              <a:rPr lang="en-US" altLang="zh-CN" sz="1800" b="1">
                <a:cs typeface="Times New Roman" pitchFamily="18" charset="0"/>
              </a:rPr>
              <a:t>z ++ ;  return *this ; }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2819400" y="5373688"/>
            <a:ext cx="704850" cy="3667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9FFCC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 wrap="none">
            <a:spAutoFit/>
            <a:flatTx/>
          </a:bodyPr>
          <a:lstStyle/>
          <a:p>
            <a:pPr algn="l"/>
            <a:r>
              <a:rPr lang="en-US" altLang="zh-CN" sz="1800" b="1">
                <a:cs typeface="Times New Roman" pitchFamily="18" charset="0"/>
              </a:rPr>
              <a:t>++ b;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2590800" y="4419600"/>
            <a:ext cx="3382963" cy="449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1800" b="1"/>
              <a:t>    ++ b </a:t>
            </a:r>
            <a:r>
              <a:rPr lang="en-US" altLang="zh-CN" sz="1800" b="1">
                <a:sym typeface="Wingdings" pitchFamily="2" charset="2"/>
              </a:rPr>
              <a:t>  b.operator ++ ()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3124200" y="2819400"/>
            <a:ext cx="381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231" name="AutoShape 7"/>
          <p:cNvSpPr>
            <a:spLocks/>
          </p:cNvSpPr>
          <p:nvPr/>
        </p:nvSpPr>
        <p:spPr bwMode="auto">
          <a:xfrm>
            <a:off x="4419600" y="16002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18648"/>
              <a:gd name="adj5" fmla="val 198699"/>
              <a:gd name="adj6" fmla="val -62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没有参数</a:t>
            </a:r>
            <a:endParaRPr lang="zh-CN" altLang="en-US" sz="1800" b="1"/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00563" y="188913"/>
            <a:ext cx="3738562" cy="231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4235" name="Rectangle 11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nimBg="1" autoUpdateAnimBg="0"/>
      <p:bldP spid="564228" grpId="0" animBg="1" autoUpdateAnimBg="0"/>
      <p:bldP spid="564229" grpId="0" animBg="1" autoUpdateAnimBg="0"/>
      <p:bldP spid="564230" grpId="0" animBg="1"/>
      <p:bldP spid="564231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990600" y="2713038"/>
            <a:ext cx="7604125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{ x = t.x ;  y = t.y ;  z = t.z ;  return * this ; }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990600" y="3552825"/>
            <a:ext cx="6400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8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DD8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void assign( int mx, int my, int mz ) { x = mx;  y = my;  z = mz; }</a:t>
            </a:r>
          </a:p>
        </p:txBody>
      </p:sp>
      <p:sp>
        <p:nvSpPr>
          <p:cNvPr id="565253" name="AutoShape 5"/>
          <p:cNvSpPr>
            <a:spLocks noChangeArrowheads="1"/>
          </p:cNvSpPr>
          <p:nvPr/>
        </p:nvSpPr>
        <p:spPr bwMode="auto">
          <a:xfrm>
            <a:off x="4267200" y="609600"/>
            <a:ext cx="2514600" cy="990600"/>
          </a:xfrm>
          <a:prstGeom prst="cloudCallout">
            <a:avLst>
              <a:gd name="adj1" fmla="val -54481"/>
              <a:gd name="adj2" fmla="val 161218"/>
            </a:avLst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i="1">
                <a:solidFill>
                  <a:schemeClr val="accent2"/>
                </a:solidFill>
              </a:rPr>
              <a:t>它们</a:t>
            </a:r>
          </a:p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有何区别？</a:t>
            </a: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5257" name="Rectangle 9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nimBg="1" autoUpdateAnimBg="0"/>
      <p:bldP spid="565252" grpId="0" animBg="1" autoUpdateAnimBg="0"/>
      <p:bldP spid="56525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</a:t>
            </a:r>
            <a:r>
              <a:rPr lang="en-US" altLang="zh-CN" sz="1600" b="1">
                <a:cs typeface="Times New Roman" pitchFamily="18" charset="0"/>
              </a:rPr>
              <a:t>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</a:t>
            </a: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private:       int x, y, z ;	</a:t>
            </a:r>
            <a:r>
              <a:rPr lang="en-US" altLang="zh-CN" sz="1600" i="1">
                <a:solidFill>
                  <a:srgbClr val="C0C0C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solidFill>
                  <a:srgbClr val="C0C0C0"/>
                </a:solidFill>
                <a:cs typeface="Times New Roman" pitchFamily="18" charset="0"/>
              </a:rPr>
              <a:t>}</a:t>
            </a:r>
            <a:r>
              <a:rPr lang="en-US" altLang="zh-CN" sz="160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90600" y="2701925"/>
            <a:ext cx="7604125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cs typeface="Times New Roman" pitchFamily="18" charset="0"/>
              </a:rPr>
              <a:t>TriCoor operator = ( TriCoor t ) { x = t.x ;  y = t.y ;  z = t.z ;  return * this ; }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990600" y="3552825"/>
            <a:ext cx="6400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DD8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DD8FF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cs typeface="Times New Roman" pitchFamily="18" charset="0"/>
              </a:rPr>
              <a:t>void assign( int mx, int my, int mz ) { x = mx;  y = my;  z = mz; }</a:t>
            </a: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3124200" y="609600"/>
            <a:ext cx="2514600" cy="990600"/>
          </a:xfrm>
          <a:prstGeom prst="cloudCallout">
            <a:avLst>
              <a:gd name="adj1" fmla="val -66162"/>
              <a:gd name="adj2" fmla="val 157213"/>
            </a:avLst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1800" b="1" i="1">
                <a:solidFill>
                  <a:schemeClr val="accent2"/>
                </a:solidFill>
              </a:rPr>
              <a:t>可以吗？</a:t>
            </a:r>
          </a:p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如何调用？</a:t>
            </a:r>
          </a:p>
        </p:txBody>
      </p:sp>
      <p:sp>
        <p:nvSpPr>
          <p:cNvPr id="566278" name="Rectangle 6"/>
          <p:cNvSpPr>
            <a:spLocks noChangeArrowheads="1"/>
          </p:cNvSpPr>
          <p:nvPr/>
        </p:nvSpPr>
        <p:spPr bwMode="auto">
          <a:xfrm>
            <a:off x="1960563" y="2701925"/>
            <a:ext cx="1066800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>
            <a:spAutoFit/>
            <a:flatTx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i="1">
                <a:solidFill>
                  <a:srgbClr val="0000FF"/>
                </a:solidFill>
                <a:cs typeface="Times New Roman" pitchFamily="18" charset="0"/>
              </a:rPr>
              <a:t>Assign</a:t>
            </a:r>
          </a:p>
        </p:txBody>
      </p:sp>
      <p:sp>
        <p:nvSpPr>
          <p:cNvPr id="5662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 animBg="1" autoUpdateAnimBg="0"/>
      <p:bldP spid="566278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23900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#include&lt;iostream&gt;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class TriCoor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{ public: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TriCoor( int mx = 0, int my = 0, int mz = 0 ) { x = mx ; y = my ; z = mz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TriCoor operator + ( TriCoor t ) 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   { TriCoor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      temp.x = x+t.x ;  temp.y = y+t.y ;  temp.z = z+t.z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      return temp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  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TriCoor operator = ( TriCoor t ) { x = t.x ;  y = t.y ;  z = t.z ;  return * 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TriCoor operator ++ () { x ++ ;  y ++ ;  z ++ ;  return *this 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void show() { cout &lt;&lt; x &lt;&lt; " , " &lt;&lt; y &lt;&lt; " , " &lt;&lt; z &lt;&lt; "\n";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     void assign( int mx, int my, int mz ) { x = mx;  y = my;  z = mz; }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private:       int x, y, z ;	</a:t>
            </a:r>
            <a:r>
              <a:rPr lang="en-US" altLang="zh-CN" sz="1600" i="1">
                <a:solidFill>
                  <a:srgbClr val="008000"/>
                </a:solidFill>
                <a:cs typeface="Times New Roman" pitchFamily="18" charset="0"/>
              </a:rPr>
              <a:t>// 3_d coordinates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}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 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int main()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{ TriCoor a( 1, 2, 3 ), b, c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a.show();  b.show();  c.show();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for( int i = 0;  i &lt; 5;  i ++ )  ++ b;      b.show()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c.assign( 3, 3, 3 ) ;    c = a + b + c ;    c.show() ;</a:t>
            </a:r>
          </a:p>
          <a:p>
            <a:pPr algn="just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  c = b = a ;    c.show() ;</a:t>
            </a:r>
          </a:p>
          <a:p>
            <a:pPr algn="l">
              <a:lnSpc>
                <a:spcPct val="10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>
                <a:cs typeface="Times New Roman" pitchFamily="18" charset="0"/>
              </a:rPr>
              <a:t>}</a:t>
            </a:r>
            <a:r>
              <a:rPr lang="en-US" altLang="zh-CN" sz="1600"/>
              <a:t> 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7.2.1  </a:t>
            </a:r>
            <a:r>
              <a:rPr lang="zh-CN" altLang="en-US" sz="100" dirty="0">
                <a:solidFill>
                  <a:schemeClr val="bg1"/>
                </a:solidFill>
              </a:rPr>
              <a:t>用成员函数重载算符</a:t>
            </a:r>
          </a:p>
        </p:txBody>
      </p:sp>
      <p:sp>
        <p:nvSpPr>
          <p:cNvPr id="567303" name="Rectangle 7"/>
          <p:cNvSpPr>
            <a:spLocks noChangeArrowheads="1"/>
          </p:cNvSpPr>
          <p:nvPr/>
        </p:nvSpPr>
        <p:spPr bwMode="auto">
          <a:xfrm>
            <a:off x="7912100" y="457200"/>
            <a:ext cx="98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7-2</a:t>
            </a:r>
            <a:endParaRPr lang="en-US" altLang="zh-CN" sz="2000" b="1" i="1" dirty="0">
              <a:solidFill>
                <a:schemeClr val="folHlink"/>
              </a:solidFill>
              <a:latin typeface="宋体" pitchFamily="2" charset="-122"/>
            </a:endParaRPr>
          </a:p>
        </p:txBody>
      </p:sp>
      <p:pic>
        <p:nvPicPr>
          <p:cNvPr id="5673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5638" y="3535363"/>
            <a:ext cx="2724150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grpSp>
        <p:nvGrpSpPr>
          <p:cNvPr id="568329" name="Group 9"/>
          <p:cNvGrpSpPr>
            <a:grpSpLocks/>
          </p:cNvGrpSpPr>
          <p:nvPr/>
        </p:nvGrpSpPr>
        <p:grpSpPr bwMode="auto">
          <a:xfrm>
            <a:off x="676275" y="1981200"/>
            <a:ext cx="7019925" cy="4567238"/>
            <a:chOff x="426" y="1248"/>
            <a:chExt cx="4422" cy="2877"/>
          </a:xfrm>
        </p:grpSpPr>
        <p:sp>
          <p:nvSpPr>
            <p:cNvPr id="568324" name="Text Box 4"/>
            <p:cNvSpPr txBox="1">
              <a:spLocks noChangeArrowheads="1"/>
            </p:cNvSpPr>
            <p:nvPr/>
          </p:nvSpPr>
          <p:spPr bwMode="auto">
            <a:xfrm>
              <a:off x="1104" y="1378"/>
              <a:ext cx="3744" cy="2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class   Complex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{     </a:t>
              </a:r>
              <a:r>
                <a:rPr lang="en-US" altLang="zh-CN" sz="1800" dirty="0" err="1"/>
                <a:t>int</a:t>
              </a:r>
              <a:r>
                <a:rPr lang="en-US" altLang="zh-CN" sz="1800" dirty="0"/>
                <a:t>    Real ;	</a:t>
              </a:r>
              <a:r>
                <a:rPr lang="en-US" altLang="zh-CN" sz="1800" dirty="0" err="1"/>
                <a:t>int</a:t>
              </a:r>
              <a:r>
                <a:rPr lang="en-US" altLang="zh-CN" sz="1800" dirty="0"/>
                <a:t>    </a:t>
              </a:r>
              <a:r>
                <a:rPr lang="en-US" altLang="zh-CN" sz="1800" dirty="0" err="1"/>
                <a:t>Imag</a:t>
              </a:r>
              <a:r>
                <a:rPr lang="en-US" altLang="zh-CN" sz="1800" dirty="0"/>
                <a:t>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public :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    Complex ( </a:t>
              </a:r>
              <a:r>
                <a:rPr lang="en-US" altLang="zh-CN" sz="1800" dirty="0" err="1"/>
                <a:t>int</a:t>
              </a:r>
              <a:r>
                <a:rPr lang="en-US" altLang="zh-CN" sz="1800" dirty="0"/>
                <a:t> a ) { Real = a ;   </a:t>
              </a:r>
              <a:r>
                <a:rPr lang="en-US" altLang="zh-CN" sz="1800" dirty="0" err="1"/>
                <a:t>Imag</a:t>
              </a:r>
              <a:r>
                <a:rPr lang="en-US" altLang="zh-CN" sz="1800" dirty="0"/>
                <a:t> = 0 ; }     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    Complex ( </a:t>
              </a:r>
              <a:r>
                <a:rPr lang="en-US" altLang="zh-CN" sz="1800" dirty="0" err="1"/>
                <a:t>int</a:t>
              </a:r>
              <a:r>
                <a:rPr lang="en-US" altLang="zh-CN" sz="1800" dirty="0"/>
                <a:t>  a  , </a:t>
              </a:r>
              <a:r>
                <a:rPr lang="en-US" altLang="zh-CN" sz="1800" dirty="0" err="1"/>
                <a:t>int</a:t>
              </a:r>
              <a:r>
                <a:rPr lang="en-US" altLang="zh-CN" sz="1800" dirty="0"/>
                <a:t>  b ) { Real = a ;   </a:t>
              </a:r>
              <a:r>
                <a:rPr lang="en-US" altLang="zh-CN" sz="1800" dirty="0" err="1"/>
                <a:t>Imag</a:t>
              </a:r>
              <a:r>
                <a:rPr lang="en-US" altLang="zh-CN" sz="1800" dirty="0"/>
                <a:t> = b ; }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    Complex  </a:t>
              </a:r>
              <a:r>
                <a:rPr lang="en-US" altLang="zh-CN" sz="1800" b="1" dirty="0">
                  <a:solidFill>
                    <a:srgbClr val="0000FF"/>
                  </a:solidFill>
                </a:rPr>
                <a:t>operator +</a:t>
              </a:r>
              <a:r>
                <a:rPr lang="en-US" altLang="zh-CN" sz="1800" dirty="0"/>
                <a:t> ( Complex )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	…...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} ;   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 err="1"/>
                <a:t>int</a:t>
              </a:r>
              <a:r>
                <a:rPr lang="en-US" altLang="zh-CN" sz="1800" dirty="0"/>
                <a:t>   f ( )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{ Complex  z ( 2 , 3 ) ,   k ( 3 , 4 ) ;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z = z + </a:t>
              </a:r>
              <a:r>
                <a:rPr lang="en-US" altLang="zh-CN" sz="1800" dirty="0" smtClean="0"/>
                <a:t>27 </a:t>
              </a:r>
              <a:r>
                <a:rPr lang="en-US" altLang="zh-CN" sz="1800" dirty="0"/>
                <a:t>;		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z = </a:t>
              </a:r>
              <a:r>
                <a:rPr lang="en-US" altLang="zh-CN" sz="1800" dirty="0" smtClean="0"/>
                <a:t>27 </a:t>
              </a:r>
              <a:r>
                <a:rPr lang="en-US" altLang="zh-CN" sz="1800" dirty="0"/>
                <a:t>+ z ;		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      …...</a:t>
              </a:r>
            </a:p>
            <a:p>
              <a:pPr algn="l">
                <a:lnSpc>
                  <a:spcPct val="110000"/>
                </a:lnSpc>
              </a:pPr>
              <a:r>
                <a:rPr lang="en-US" altLang="zh-CN" sz="1800" dirty="0"/>
                <a:t>}</a:t>
              </a:r>
            </a:p>
          </p:txBody>
        </p:sp>
        <p:sp>
          <p:nvSpPr>
            <p:cNvPr id="568325" name="Rectangle 5"/>
            <p:cNvSpPr>
              <a:spLocks noChangeArrowheads="1"/>
            </p:cNvSpPr>
            <p:nvPr/>
          </p:nvSpPr>
          <p:spPr bwMode="auto">
            <a:xfrm>
              <a:off x="426" y="124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i="1">
                  <a:solidFill>
                    <a:srgbClr val="008000"/>
                  </a:solidFill>
                </a:rPr>
                <a:t>例如</a:t>
              </a:r>
            </a:p>
          </p:txBody>
        </p:sp>
      </p:grpSp>
      <p:sp>
        <p:nvSpPr>
          <p:cNvPr id="5683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380288" y="260350"/>
            <a:ext cx="1577975" cy="14446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utoUpdateAnimBg="0"/>
      <p:bldP spid="56832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752600" y="2187064"/>
            <a:ext cx="5943600" cy="436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dirty="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Real 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a 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b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 </a:t>
            </a:r>
            <a:r>
              <a:rPr lang="en-US" altLang="zh-CN" sz="1800" b="1" dirty="0">
                <a:solidFill>
                  <a:srgbClr val="0000FF"/>
                </a:solidFill>
              </a:rPr>
              <a:t>operator +</a:t>
            </a:r>
            <a:r>
              <a:rPr lang="en-US" altLang="zh-CN" sz="1800" dirty="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z = z +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27 </a:t>
            </a:r>
            <a:r>
              <a:rPr lang="en-US" altLang="zh-CN" sz="1800" b="1" dirty="0">
                <a:solidFill>
                  <a:srgbClr val="0000FF"/>
                </a:solidFill>
              </a:rPr>
              <a:t>;</a:t>
            </a:r>
            <a:r>
              <a:rPr lang="en-US" altLang="zh-CN" sz="1800" dirty="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</a:t>
            </a:r>
            <a:r>
              <a:rPr lang="en-US" altLang="zh-CN" sz="1800" dirty="0" smtClean="0"/>
              <a:t>27 </a:t>
            </a:r>
            <a:r>
              <a:rPr lang="en-US" altLang="zh-CN" sz="1800" dirty="0"/>
              <a:t>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69350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1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dirty="0"/>
              <a:t>z . operator + ( </a:t>
            </a:r>
            <a:r>
              <a:rPr lang="en-US" altLang="zh-CN" sz="1800" b="1" dirty="0" smtClean="0"/>
              <a:t>27 </a:t>
            </a:r>
            <a:r>
              <a:rPr lang="en-US" altLang="zh-CN" sz="1800" b="1" dirty="0"/>
              <a:t>)</a:t>
            </a:r>
          </a:p>
        </p:txBody>
      </p:sp>
      <p:sp>
        <p:nvSpPr>
          <p:cNvPr id="569352" name="Line 8"/>
          <p:cNvSpPr>
            <a:spLocks noChangeShapeType="1"/>
          </p:cNvSpPr>
          <p:nvPr/>
        </p:nvSpPr>
        <p:spPr bwMode="auto">
          <a:xfrm flipH="1" flipV="1">
            <a:off x="4953000" y="4038600"/>
            <a:ext cx="609600" cy="533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3" name="Line 9"/>
          <p:cNvSpPr>
            <a:spLocks noChangeShapeType="1"/>
          </p:cNvSpPr>
          <p:nvPr/>
        </p:nvSpPr>
        <p:spPr bwMode="auto">
          <a:xfrm flipH="1" flipV="1">
            <a:off x="3657600" y="3505200"/>
            <a:ext cx="990600" cy="381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5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0" grpId="0" animBg="1"/>
      <p:bldP spid="569351" grpId="0" animBg="1" autoUpdateAnimBg="0"/>
      <p:bldP spid="569352" grpId="0" animBg="1"/>
      <p:bldP spid="5693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1752600" y="2187064"/>
            <a:ext cx="5943600" cy="436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dirty="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Real 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b="1" dirty="0">
                <a:solidFill>
                  <a:srgbClr val="0000FF"/>
                </a:solidFill>
              </a:rPr>
              <a:t>Complex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a ) { Real = a ;   </a:t>
            </a:r>
            <a:r>
              <a:rPr lang="en-US" altLang="zh-CN" sz="1800" b="1" dirty="0" err="1">
                <a:solidFill>
                  <a:srgbClr val="0000FF"/>
                </a:solidFill>
              </a:rPr>
              <a:t>Imag</a:t>
            </a:r>
            <a:r>
              <a:rPr lang="en-US" altLang="zh-CN" sz="1800" b="1" dirty="0">
                <a:solidFill>
                  <a:srgbClr val="0000FF"/>
                </a:solidFill>
              </a:rPr>
              <a:t> = 0 ; }</a:t>
            </a:r>
            <a:r>
              <a:rPr lang="en-US" altLang="zh-CN" sz="1800" dirty="0"/>
              <a:t>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a 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b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 </a:t>
            </a:r>
            <a:r>
              <a:rPr lang="en-US" altLang="zh-CN" sz="1800" b="1" dirty="0">
                <a:solidFill>
                  <a:srgbClr val="0000FF"/>
                </a:solidFill>
              </a:rPr>
              <a:t>operator +</a:t>
            </a:r>
            <a:r>
              <a:rPr lang="en-US" altLang="zh-CN" sz="1800" dirty="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z = z +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27 </a:t>
            </a:r>
            <a:r>
              <a:rPr lang="en-US" altLang="zh-CN" sz="1800" b="1" dirty="0">
                <a:solidFill>
                  <a:srgbClr val="0000FF"/>
                </a:solidFill>
              </a:rPr>
              <a:t>;</a:t>
            </a:r>
            <a:r>
              <a:rPr lang="en-US" altLang="zh-CN" sz="1800" dirty="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</a:t>
            </a:r>
            <a:r>
              <a:rPr lang="en-US" altLang="zh-CN" sz="1800" dirty="0" smtClean="0"/>
              <a:t>27 </a:t>
            </a:r>
            <a:r>
              <a:rPr lang="en-US" altLang="zh-CN" sz="1800" dirty="0"/>
              <a:t>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0374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5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dirty="0"/>
              <a:t>z . operator + ( </a:t>
            </a:r>
            <a:r>
              <a:rPr lang="en-US" altLang="zh-CN" sz="1800" b="1" dirty="0" smtClean="0"/>
              <a:t>27 </a:t>
            </a:r>
            <a:r>
              <a:rPr lang="en-US" altLang="zh-CN" sz="1800" b="1" dirty="0"/>
              <a:t>)</a:t>
            </a:r>
          </a:p>
        </p:txBody>
      </p:sp>
      <p:sp>
        <p:nvSpPr>
          <p:cNvPr id="570376" name="Line 8"/>
          <p:cNvSpPr>
            <a:spLocks noChangeShapeType="1"/>
          </p:cNvSpPr>
          <p:nvPr/>
        </p:nvSpPr>
        <p:spPr bwMode="auto">
          <a:xfrm flipH="1" flipV="1">
            <a:off x="3657600" y="3505200"/>
            <a:ext cx="990600" cy="381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7" name="Oval 9"/>
          <p:cNvSpPr>
            <a:spLocks noChangeArrowheads="1"/>
          </p:cNvSpPr>
          <p:nvPr/>
        </p:nvSpPr>
        <p:spPr bwMode="auto">
          <a:xfrm>
            <a:off x="4724400" y="1828800"/>
            <a:ext cx="4095750" cy="1371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/>
              <a:t>调用构造函数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将</a:t>
            </a:r>
            <a:r>
              <a:rPr lang="en-US" altLang="zh-CN" sz="1800" b="1" dirty="0" smtClean="0"/>
              <a:t>27 </a:t>
            </a:r>
            <a:r>
              <a:rPr lang="zh-CN" altLang="en-US" sz="1800" b="1" dirty="0"/>
              <a:t>转换为 </a:t>
            </a:r>
            <a:r>
              <a:rPr lang="en-US" altLang="zh-CN" sz="1800" b="1" dirty="0"/>
              <a:t>Complex </a:t>
            </a:r>
            <a:r>
              <a:rPr lang="zh-CN" altLang="en-US" sz="1800" b="1" dirty="0"/>
              <a:t>类常量</a:t>
            </a:r>
          </a:p>
        </p:txBody>
      </p:sp>
      <p:sp>
        <p:nvSpPr>
          <p:cNvPr id="570378" name="Line 10"/>
          <p:cNvSpPr>
            <a:spLocks noChangeShapeType="1"/>
          </p:cNvSpPr>
          <p:nvPr/>
        </p:nvSpPr>
        <p:spPr bwMode="auto">
          <a:xfrm flipH="1" flipV="1">
            <a:off x="4953000" y="4038600"/>
            <a:ext cx="609600" cy="533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7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534988" y="4572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7.1  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运算符重载规则 </a:t>
            </a:r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143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7.1.1 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重载运算符的限制 </a:t>
            </a: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09600" y="2197100"/>
            <a:ext cx="81534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重载运算符函数可以对运算符作出新的解释，但原有基本语义不变：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不改变运算符的优先级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不改变运算符的结合性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不改变运算符所需要的操作数 </a:t>
            </a:r>
          </a:p>
          <a:p>
            <a:pPr lvl="1" algn="l">
              <a:lnSpc>
                <a:spcPct val="22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不能创建新的运算符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1752600" y="2187064"/>
            <a:ext cx="5943600" cy="436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dirty="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Real 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</a:t>
            </a:r>
            <a:r>
              <a:rPr lang="en-US" altLang="zh-CN" sz="1800" b="1" dirty="0">
                <a:solidFill>
                  <a:srgbClr val="0000FF"/>
                </a:solidFill>
              </a:rPr>
              <a:t>Complex ( 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>
                <a:solidFill>
                  <a:srgbClr val="0000FF"/>
                </a:solidFill>
              </a:rPr>
              <a:t> a ) { Real = a ;   </a:t>
            </a:r>
            <a:r>
              <a:rPr lang="en-US" altLang="zh-CN" sz="1800" b="1" dirty="0" err="1">
                <a:solidFill>
                  <a:srgbClr val="0000FF"/>
                </a:solidFill>
              </a:rPr>
              <a:t>Imag</a:t>
            </a:r>
            <a:r>
              <a:rPr lang="en-US" altLang="zh-CN" sz="1800" b="1" dirty="0">
                <a:solidFill>
                  <a:srgbClr val="0000FF"/>
                </a:solidFill>
              </a:rPr>
              <a:t> = 0 ; }</a:t>
            </a:r>
            <a:r>
              <a:rPr lang="en-US" altLang="zh-CN" sz="1800" dirty="0"/>
              <a:t>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a 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b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 </a:t>
            </a:r>
            <a:r>
              <a:rPr lang="en-US" altLang="zh-CN" sz="1800" b="1" dirty="0">
                <a:solidFill>
                  <a:srgbClr val="0000FF"/>
                </a:solidFill>
              </a:rPr>
              <a:t>operator +</a:t>
            </a:r>
            <a:r>
              <a:rPr lang="en-US" altLang="zh-CN" sz="1800" dirty="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z = z +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27 </a:t>
            </a:r>
            <a:r>
              <a:rPr lang="en-US" altLang="zh-CN" sz="1800" b="1" dirty="0">
                <a:solidFill>
                  <a:srgbClr val="0000FF"/>
                </a:solidFill>
              </a:rPr>
              <a:t>;</a:t>
            </a:r>
            <a:r>
              <a:rPr lang="en-US" altLang="zh-CN" sz="1800" dirty="0"/>
              <a:t>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</a:t>
            </a:r>
            <a:r>
              <a:rPr lang="en-US" altLang="zh-CN" sz="1800" dirty="0" smtClean="0"/>
              <a:t>27 </a:t>
            </a:r>
            <a:r>
              <a:rPr lang="en-US" altLang="zh-CN" sz="1800" dirty="0"/>
              <a:t>+ z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1398" name="Oval 6"/>
          <p:cNvSpPr>
            <a:spLocks noChangeArrowheads="1"/>
          </p:cNvSpPr>
          <p:nvPr/>
        </p:nvSpPr>
        <p:spPr bwMode="auto">
          <a:xfrm>
            <a:off x="2286000" y="52578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399" name="AutoShape 7"/>
          <p:cNvSpPr>
            <a:spLocks/>
          </p:cNvSpPr>
          <p:nvPr/>
        </p:nvSpPr>
        <p:spPr bwMode="auto">
          <a:xfrm>
            <a:off x="3962400" y="4419600"/>
            <a:ext cx="2133600" cy="457200"/>
          </a:xfrm>
          <a:prstGeom prst="borderCallout2">
            <a:avLst>
              <a:gd name="adj1" fmla="val 25000"/>
              <a:gd name="adj2" fmla="val -3569"/>
              <a:gd name="adj3" fmla="val 25000"/>
              <a:gd name="adj4" fmla="val -13616"/>
              <a:gd name="adj5" fmla="val 197917"/>
              <a:gd name="adj6" fmla="val -4620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dirty="0"/>
              <a:t>z . operator + ( </a:t>
            </a:r>
            <a:r>
              <a:rPr lang="en-US" altLang="zh-CN" sz="1800" b="1" dirty="0" smtClean="0"/>
              <a:t>27 </a:t>
            </a:r>
            <a:r>
              <a:rPr lang="en-US" altLang="zh-CN" sz="1800" b="1" dirty="0"/>
              <a:t>)</a:t>
            </a:r>
          </a:p>
        </p:txBody>
      </p:sp>
      <p:sp>
        <p:nvSpPr>
          <p:cNvPr id="571400" name="Oval 8"/>
          <p:cNvSpPr>
            <a:spLocks noChangeArrowheads="1"/>
          </p:cNvSpPr>
          <p:nvPr/>
        </p:nvSpPr>
        <p:spPr bwMode="auto">
          <a:xfrm>
            <a:off x="3657600" y="4953000"/>
            <a:ext cx="1676400" cy="762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>
                <a:solidFill>
                  <a:srgbClr val="008000"/>
                </a:solidFill>
              </a:rPr>
              <a:t>OK</a:t>
            </a:r>
          </a:p>
        </p:txBody>
      </p:sp>
      <p:sp>
        <p:nvSpPr>
          <p:cNvPr id="5714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1752600" y="2187064"/>
            <a:ext cx="5943600" cy="436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dirty="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Real 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a 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b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 </a:t>
            </a:r>
            <a:r>
              <a:rPr lang="en-US" altLang="zh-CN" sz="1800" b="1" dirty="0">
                <a:solidFill>
                  <a:srgbClr val="0000FF"/>
                </a:solidFill>
              </a:rPr>
              <a:t>operator +</a:t>
            </a:r>
            <a:r>
              <a:rPr lang="en-US" altLang="zh-CN" sz="1800" dirty="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z + </a:t>
            </a:r>
            <a:r>
              <a:rPr lang="en-US" altLang="zh-CN" sz="1800" dirty="0" smtClean="0"/>
              <a:t>27 </a:t>
            </a:r>
            <a:r>
              <a:rPr lang="en-US" altLang="zh-CN" sz="1800" dirty="0"/>
              <a:t>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</a:t>
            </a:r>
            <a:r>
              <a:rPr lang="en-US" altLang="zh-CN" sz="1800" b="1" i="1" dirty="0" smtClean="0">
                <a:solidFill>
                  <a:srgbClr val="FF0000"/>
                </a:solidFill>
              </a:rPr>
              <a:t>27 </a:t>
            </a:r>
            <a:r>
              <a:rPr lang="en-US" altLang="zh-CN" sz="1800" b="1" i="1" dirty="0">
                <a:solidFill>
                  <a:srgbClr val="FF0000"/>
                </a:solidFill>
              </a:rPr>
              <a:t>+ z</a:t>
            </a:r>
            <a:r>
              <a:rPr lang="en-US" altLang="zh-CN" sz="1800" dirty="0"/>
              <a:t>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2422" name="Oval 6"/>
          <p:cNvSpPr>
            <a:spLocks noChangeArrowheads="1"/>
          </p:cNvSpPr>
          <p:nvPr/>
        </p:nvSpPr>
        <p:spPr bwMode="auto">
          <a:xfrm>
            <a:off x="2286000" y="5562600"/>
            <a:ext cx="762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23" name="AutoShape 7"/>
          <p:cNvSpPr>
            <a:spLocks/>
          </p:cNvSpPr>
          <p:nvPr/>
        </p:nvSpPr>
        <p:spPr bwMode="auto">
          <a:xfrm>
            <a:off x="3962400" y="4648200"/>
            <a:ext cx="2590800" cy="457200"/>
          </a:xfrm>
          <a:prstGeom prst="borderCallout2">
            <a:avLst>
              <a:gd name="adj1" fmla="val 25000"/>
              <a:gd name="adj2" fmla="val -2940"/>
              <a:gd name="adj3" fmla="val 25000"/>
              <a:gd name="adj4" fmla="val -11213"/>
              <a:gd name="adj5" fmla="val 197917"/>
              <a:gd name="adj6" fmla="val -380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1800" b="1" i="1" dirty="0" smtClean="0">
                <a:solidFill>
                  <a:srgbClr val="FF0000"/>
                </a:solidFill>
              </a:rPr>
              <a:t>27 </a:t>
            </a:r>
            <a:r>
              <a:rPr lang="en-US" altLang="zh-CN" sz="1800" b="1" i="1" dirty="0"/>
              <a:t>. operator + ( z )</a:t>
            </a:r>
          </a:p>
        </p:txBody>
      </p:sp>
      <p:sp>
        <p:nvSpPr>
          <p:cNvPr id="572424" name="Oval 8"/>
          <p:cNvSpPr>
            <a:spLocks noChangeArrowheads="1"/>
          </p:cNvSpPr>
          <p:nvPr/>
        </p:nvSpPr>
        <p:spPr bwMode="auto">
          <a:xfrm>
            <a:off x="4343400" y="3200400"/>
            <a:ext cx="3829050" cy="1600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  <a:p>
            <a:pPr>
              <a:lnSpc>
                <a:spcPct val="140000"/>
              </a:lnSpc>
            </a:pPr>
            <a:r>
              <a:rPr lang="en-US" altLang="zh-CN" sz="1800" b="1" dirty="0" smtClean="0">
                <a:solidFill>
                  <a:schemeClr val="accent2"/>
                </a:solidFill>
              </a:rPr>
              <a:t>27 </a:t>
            </a:r>
            <a:r>
              <a:rPr lang="zh-CN" altLang="en-US" sz="1800" b="1" dirty="0"/>
              <a:t>不是</a:t>
            </a:r>
            <a:r>
              <a:rPr lang="en-US" altLang="zh-CN" sz="1800" b="1" dirty="0"/>
              <a:t>Complex</a:t>
            </a:r>
            <a:r>
              <a:rPr lang="zh-CN" altLang="en-US" sz="1800" b="1" dirty="0"/>
              <a:t>对象</a:t>
            </a:r>
          </a:p>
          <a:p>
            <a:pPr>
              <a:lnSpc>
                <a:spcPct val="140000"/>
              </a:lnSpc>
            </a:pPr>
            <a:r>
              <a:rPr lang="zh-CN" altLang="en-US" sz="1800" b="1" dirty="0"/>
              <a:t>不能调用函数</a:t>
            </a:r>
            <a:endParaRPr lang="zh-CN" altLang="en-US" sz="1800" b="1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</a:pPr>
            <a:endParaRPr lang="en-US" altLang="zh-CN" sz="1800" b="1" dirty="0">
              <a:solidFill>
                <a:schemeClr val="accent2"/>
              </a:solidFill>
            </a:endParaRPr>
          </a:p>
        </p:txBody>
      </p:sp>
      <p:sp>
        <p:nvSpPr>
          <p:cNvPr id="57242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animBg="1"/>
      <p:bldP spid="572423" grpId="0" animBg="1" autoUpdateAnimBg="0"/>
      <p:bldP spid="57242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7772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友元函数重载运算符常用于运算符的左右操作数类型不同的情况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752600" y="2187064"/>
            <a:ext cx="5943600" cy="436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dirty="0"/>
              <a:t>class   Complex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Real ;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public :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0 ; }  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a  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b ) { Real = a ;   </a:t>
            </a:r>
            <a:r>
              <a:rPr lang="en-US" altLang="zh-CN" sz="1800" dirty="0" err="1"/>
              <a:t>Imag</a:t>
            </a:r>
            <a:r>
              <a:rPr lang="en-US" altLang="zh-CN" sz="1800" dirty="0"/>
              <a:t> = b ; }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 Complex  </a:t>
            </a:r>
            <a:r>
              <a:rPr lang="en-US" altLang="zh-CN" sz="1800" b="1" dirty="0">
                <a:solidFill>
                  <a:srgbClr val="0000FF"/>
                </a:solidFill>
              </a:rPr>
              <a:t>operator +</a:t>
            </a:r>
            <a:r>
              <a:rPr lang="en-US" altLang="zh-CN" sz="1800" dirty="0"/>
              <a:t> ( Complex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	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 ;  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f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{ Complex  z ( 2 , 3 ) ,   k ( 3 , 4 )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z + </a:t>
            </a:r>
            <a:r>
              <a:rPr lang="en-US" altLang="zh-CN" sz="1800" dirty="0" smtClean="0"/>
              <a:t>27 </a:t>
            </a:r>
            <a:r>
              <a:rPr lang="en-US" altLang="zh-CN" sz="1800" dirty="0"/>
              <a:t>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z = </a:t>
            </a:r>
            <a:r>
              <a:rPr lang="en-US" altLang="zh-CN" sz="1800" b="1" i="1" dirty="0" smtClean="0">
                <a:solidFill>
                  <a:srgbClr val="FF0000"/>
                </a:solidFill>
              </a:rPr>
              <a:t>27 </a:t>
            </a:r>
            <a:r>
              <a:rPr lang="en-US" altLang="zh-CN" sz="1800" b="1" i="1" dirty="0">
                <a:solidFill>
                  <a:srgbClr val="FF0000"/>
                </a:solidFill>
              </a:rPr>
              <a:t>+ z</a:t>
            </a:r>
            <a:r>
              <a:rPr lang="en-US" altLang="zh-CN" sz="1800" dirty="0"/>
              <a:t> ;		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      …...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676275" y="1981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573446" name="Oval 6"/>
          <p:cNvSpPr>
            <a:spLocks noChangeArrowheads="1"/>
          </p:cNvSpPr>
          <p:nvPr/>
        </p:nvSpPr>
        <p:spPr bwMode="auto">
          <a:xfrm>
            <a:off x="2286000" y="5181600"/>
            <a:ext cx="76200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47" name="AutoShape 7"/>
          <p:cNvSpPr>
            <a:spLocks/>
          </p:cNvSpPr>
          <p:nvPr/>
        </p:nvSpPr>
        <p:spPr bwMode="auto">
          <a:xfrm>
            <a:off x="4648200" y="3886200"/>
            <a:ext cx="3452813" cy="990600"/>
          </a:xfrm>
          <a:prstGeom prst="borderCallout2">
            <a:avLst>
              <a:gd name="adj1" fmla="val 11537"/>
              <a:gd name="adj2" fmla="val -2208"/>
              <a:gd name="adj3" fmla="val 11537"/>
              <a:gd name="adj4" fmla="val -11634"/>
              <a:gd name="adj5" fmla="val 149519"/>
              <a:gd name="adj6" fmla="val -42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/>
              <a:t>成员函数重载的“ </a:t>
            </a:r>
            <a:r>
              <a:rPr lang="en-US" altLang="zh-CN" sz="1800" b="1"/>
              <a:t>+ ”</a:t>
            </a:r>
            <a:r>
              <a:rPr lang="zh-CN" altLang="en-US" sz="1800" b="1"/>
              <a:t>运算符</a:t>
            </a:r>
          </a:p>
          <a:p>
            <a:pPr>
              <a:lnSpc>
                <a:spcPct val="150000"/>
              </a:lnSpc>
            </a:pPr>
            <a:r>
              <a:rPr lang="zh-CN" altLang="en-US" sz="1800" b="1"/>
              <a:t>不支持交换律</a:t>
            </a:r>
          </a:p>
        </p:txBody>
      </p:sp>
      <p:sp>
        <p:nvSpPr>
          <p:cNvPr id="5734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animBg="1"/>
      <p:bldP spid="57344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7.2.2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用友元函数重载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74467" name="Text Box 3"/>
          <p:cNvSpPr txBox="1">
            <a:spLocks noChangeArrowheads="1"/>
          </p:cNvSpPr>
          <p:nvPr/>
        </p:nvSpPr>
        <p:spPr bwMode="auto">
          <a:xfrm>
            <a:off x="1143000" y="1784350"/>
            <a:ext cx="701040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在第一个参数需要隐式转换的情形下，使用友元函数重载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运算符是正确的选择</a:t>
            </a: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友元函数没有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指针，所需操作数都必须在参数表显式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声明，很容易实现类型的隐式转换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中不能用友元函数重载的运算符有</a:t>
            </a:r>
          </a:p>
          <a:p>
            <a:pPr algn="just">
              <a:lnSpc>
                <a:spcPct val="2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=   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（）    ［］    －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en-US" altLang="zh-CN" sz="20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utoUpdateAnimBg="0"/>
      <p:bldP spid="57549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/>
              <a:t>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>
                <a:solidFill>
                  <a:srgbClr val="C0C0C0"/>
                </a:solidFill>
              </a:rPr>
              <a:t>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838200" y="1982788"/>
            <a:ext cx="7248525" cy="366712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operator+</a:t>
            </a:r>
            <a:r>
              <a:rPr lang="en-US" altLang="zh-CN" sz="1800" b="1"/>
              <a:t> ( const Complex &amp; c1, const Complex &amp; c2 ) ;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609600" y="3311525"/>
            <a:ext cx="6705600" cy="1412875"/>
          </a:xfrm>
          <a:prstGeom prst="rect">
            <a:avLst/>
          </a:prstGeom>
          <a:solidFill>
            <a:srgbClr val="FFD9D9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 +</a:t>
            </a:r>
            <a:r>
              <a:rPr lang="en-US" altLang="zh-CN" sz="1800" b="1"/>
              <a:t> ( const Complex &amp; c1, const Complex &amp; c2 )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double r = c1.Real + c2.Real ;  double i = c1.Image+c2.Image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return Complex ( r,  i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}</a:t>
            </a:r>
          </a:p>
        </p:txBody>
      </p:sp>
      <p:sp>
        <p:nvSpPr>
          <p:cNvPr id="576517" name="Oval 5"/>
          <p:cNvSpPr>
            <a:spLocks noChangeArrowheads="1"/>
          </p:cNvSpPr>
          <p:nvPr/>
        </p:nvSpPr>
        <p:spPr bwMode="auto">
          <a:xfrm>
            <a:off x="1600200" y="4038600"/>
            <a:ext cx="16764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8" name="AutoShape 6"/>
          <p:cNvSpPr>
            <a:spLocks/>
          </p:cNvSpPr>
          <p:nvPr/>
        </p:nvSpPr>
        <p:spPr bwMode="auto">
          <a:xfrm>
            <a:off x="4038600" y="49530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14880"/>
              <a:gd name="adj5" fmla="val -76565"/>
              <a:gd name="adj6" fmla="val -5171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b="1"/>
              <a:t>构造返回对象</a:t>
            </a:r>
          </a:p>
        </p:txBody>
      </p:sp>
      <p:sp>
        <p:nvSpPr>
          <p:cNvPr id="57652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6522" name="Rectangle 10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animBg="1" autoUpdateAnimBg="0"/>
      <p:bldP spid="576516" grpId="0" animBg="1" autoUpdateAnimBg="0"/>
      <p:bldP spid="576517" grpId="0" animBg="1"/>
      <p:bldP spid="576518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>
                <a:solidFill>
                  <a:srgbClr val="C0C0C0"/>
                </a:solidFill>
              </a:rPr>
              <a:t>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400" b="1"/>
              <a:t>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790575" y="2270125"/>
            <a:ext cx="7194550" cy="36671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c1, const Complex &amp; c2 ) ;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09600" y="4114800"/>
            <a:ext cx="6705600" cy="141287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 -</a:t>
            </a:r>
            <a:r>
              <a:rPr lang="en-US" altLang="zh-CN" sz="1800" b="1"/>
              <a:t> ( const Complex &amp; c1, const Complex &amp; c2 )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double r = c1.Real - c2.Real ;  double i = c1.Image - c2.Image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return Complex ( r,  i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}</a:t>
            </a:r>
          </a:p>
        </p:txBody>
      </p:sp>
      <p:sp>
        <p:nvSpPr>
          <p:cNvPr id="577542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67625" y="133350"/>
            <a:ext cx="1289050" cy="2000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animBg="1" autoUpdateAnimBg="0"/>
      <p:bldP spid="577540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</a:t>
            </a:r>
            <a:r>
              <a:rPr lang="en-US" altLang="zh-CN" sz="1400" b="1"/>
              <a:t>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cout &lt;&lt; '(' &lt;&lt; Real &lt;&lt; " , " &lt;&lt; Image &lt;&lt; ')' &lt;&lt; endl ; }</a:t>
            </a:r>
          </a:p>
        </p:txBody>
      </p:sp>
      <p:sp>
        <p:nvSpPr>
          <p:cNvPr id="578563" name="Rectangle 3"/>
          <p:cNvSpPr>
            <a:spLocks noChangeArrowheads="1"/>
          </p:cNvSpPr>
          <p:nvPr/>
        </p:nvSpPr>
        <p:spPr bwMode="auto">
          <a:xfrm>
            <a:off x="838200" y="2486025"/>
            <a:ext cx="5003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</a:rPr>
              <a:t>friend</a:t>
            </a:r>
            <a:r>
              <a:rPr lang="en-US" altLang="zh-CN" sz="1800" b="1"/>
              <a:t> 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 ) ;</a:t>
            </a:r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609600" y="5289550"/>
            <a:ext cx="5486400" cy="80645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Complex </a:t>
            </a:r>
            <a:r>
              <a:rPr lang="en-US" altLang="zh-CN" sz="1800" b="1">
                <a:solidFill>
                  <a:srgbClr val="FF3300"/>
                </a:solidFill>
              </a:rPr>
              <a:t>operator-</a:t>
            </a:r>
            <a:r>
              <a:rPr lang="en-US" altLang="zh-CN" sz="1800" b="1"/>
              <a:t> ( const Complex &amp; c )</a:t>
            </a:r>
          </a:p>
          <a:p>
            <a:pPr algn="just">
              <a:lnSpc>
                <a:spcPct val="1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return Complex ( -c.Real, - c.Image ) ; }</a:t>
            </a:r>
          </a:p>
        </p:txBody>
      </p:sp>
      <p:sp>
        <p:nvSpPr>
          <p:cNvPr id="578565" name="Oval 5"/>
          <p:cNvSpPr>
            <a:spLocks noChangeArrowheads="1"/>
          </p:cNvSpPr>
          <p:nvPr/>
        </p:nvSpPr>
        <p:spPr bwMode="auto">
          <a:xfrm>
            <a:off x="4343400" y="3505200"/>
            <a:ext cx="296545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单目 “ </a:t>
            </a:r>
            <a:r>
              <a:rPr lang="en-US" altLang="zh-CN" sz="1800" b="1" i="1"/>
              <a:t>- ” </a:t>
            </a:r>
            <a:r>
              <a:rPr lang="zh-CN" altLang="en-US" sz="1800" b="1" i="1"/>
              <a:t>运算</a:t>
            </a:r>
            <a:endParaRPr lang="zh-CN" altLang="en-US" sz="1800" b="1"/>
          </a:p>
        </p:txBody>
      </p:sp>
      <p:sp>
        <p:nvSpPr>
          <p:cNvPr id="578567" name="Rectangle 7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8382000" y="115888"/>
            <a:ext cx="582613" cy="2730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animBg="1" autoUpdateAnimBg="0"/>
      <p:bldP spid="578564" grpId="0" animBg="1" autoUpdateAnimBg="0"/>
      <p:bldP spid="57856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</a:t>
            </a:r>
            <a:r>
              <a:rPr lang="en-US" altLang="zh-CN" sz="1400" b="1"/>
              <a:t>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>
                <a:solidFill>
                  <a:srgbClr val="C0C0C0"/>
                </a:solidFill>
              </a:rPr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914400" y="1766888"/>
            <a:ext cx="2006600" cy="3667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91581" dir="2021404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1800" b="1"/>
              <a:t>void print() const ;</a:t>
            </a:r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609600" y="5734050"/>
            <a:ext cx="6324600" cy="7524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99190" dir="2388334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void Complex :: print() const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{ cout &lt;&lt; '(' &lt;&lt; Real &lt;&lt; " , " &lt;&lt; Image &lt;&lt; ')' &lt;&lt; endl ; }</a:t>
            </a:r>
          </a:p>
        </p:txBody>
      </p:sp>
      <p:sp>
        <p:nvSpPr>
          <p:cNvPr id="579589" name="Oval 5"/>
          <p:cNvSpPr>
            <a:spLocks noChangeArrowheads="1"/>
          </p:cNvSpPr>
          <p:nvPr/>
        </p:nvSpPr>
        <p:spPr bwMode="auto">
          <a:xfrm>
            <a:off x="2667000" y="2971800"/>
            <a:ext cx="2984500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zh-CN" altLang="en-US" sz="1800" b="1" i="1"/>
              <a:t>成员函数</a:t>
            </a:r>
            <a:endParaRPr lang="zh-CN" altLang="en-US" sz="1800" b="1"/>
          </a:p>
        </p:txBody>
      </p:sp>
      <p:sp>
        <p:nvSpPr>
          <p:cNvPr id="579591" name="Rectangle 7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667625" y="188913"/>
            <a:ext cx="1081088" cy="2159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animBg="1" autoUpdateAnimBg="0"/>
      <p:bldP spid="579588" grpId="0" animBg="1" autoUpdateAnimBg="0"/>
      <p:bldP spid="57958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 b="1"/>
              <a:t>  { cout &lt;&lt; '(' &lt;&lt; Real &lt;&lt; " , " &lt;&lt; Image &lt;&lt; ')' &lt;&lt; endl ; }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{ Complex  c1( </a:t>
            </a:r>
            <a:r>
              <a:rPr lang="en-US" altLang="zh-CN" sz="1800" b="1" dirty="0" smtClean="0"/>
              <a:t>2.5,3.7 </a:t>
            </a:r>
            <a:r>
              <a:rPr lang="en-US" altLang="zh-CN" sz="1800" b="1" dirty="0"/>
              <a:t>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c = c1 - c2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c.print</a:t>
            </a:r>
            <a:r>
              <a:rPr lang="en-US" altLang="zh-CN" sz="1800" b="1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c = 25 + c2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c.print</a:t>
            </a:r>
            <a:r>
              <a:rPr lang="en-US" altLang="zh-CN" sz="1800" b="1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c = c2 + 25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operator+(c2,52)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c.print</a:t>
            </a:r>
            <a:r>
              <a:rPr lang="en-US" altLang="zh-CN" sz="1800" b="1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c = - c1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c.print</a:t>
            </a:r>
            <a:r>
              <a:rPr lang="en-US" altLang="zh-CN" sz="1800" b="1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/>
              <a:t>}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8382000" y="260350"/>
            <a:ext cx="511175" cy="144463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 autoUpdateAnimBg="0"/>
      <p:bldP spid="52634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609600" y="301625"/>
            <a:ext cx="670560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</a:t>
            </a:r>
            <a:r>
              <a:rPr lang="en-US" altLang="zh-CN" sz="1600" b="1">
                <a:solidFill>
                  <a:srgbClr val="0033CC"/>
                </a:solidFill>
              </a:rPr>
              <a:t>Complex(int a) { Real = a ;  Image = 0 ; }</a:t>
            </a:r>
            <a:r>
              <a:rPr lang="en-US" altLang="zh-CN" sz="1400"/>
              <a:t>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+ ( </a:t>
            </a:r>
            <a:r>
              <a:rPr lang="en-US" altLang="zh-CN" sz="1600" b="1">
                <a:solidFill>
                  <a:srgbClr val="0033CC"/>
                </a:solidFill>
              </a:rPr>
              <a:t>const Complex &amp; c1</a:t>
            </a:r>
            <a:r>
              <a:rPr lang="en-US" altLang="zh-CN" sz="1400"/>
              <a:t>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cout &lt;&lt; '(' &lt;&lt; Real &lt;&lt; " , " &lt;&lt; Image &lt;&lt; ')' &lt;&lt; endl ; }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{ Complex  c1( </a:t>
            </a:r>
            <a:r>
              <a:rPr lang="en-US" altLang="zh-CN" sz="1800" dirty="0" smtClean="0"/>
              <a:t>2.5,3.7 </a:t>
            </a:r>
            <a:r>
              <a:rPr lang="en-US" altLang="zh-CN" sz="1800" dirty="0"/>
              <a:t>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c = c1 - c2 ;	</a:t>
            </a:r>
            <a:r>
              <a:rPr lang="en-US" altLang="zh-CN" sz="1800" i="1" dirty="0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c = </a:t>
            </a:r>
            <a:r>
              <a:rPr lang="en-US" altLang="zh-CN" sz="1800" b="1" dirty="0">
                <a:solidFill>
                  <a:srgbClr val="0033CC"/>
                </a:solidFill>
              </a:rPr>
              <a:t>25</a:t>
            </a:r>
            <a:r>
              <a:rPr lang="en-US" altLang="zh-CN" sz="1800" b="1" dirty="0"/>
              <a:t> + c2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c = c2 + 25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operator+(c2,52</a:t>
            </a:r>
            <a:r>
              <a:rPr lang="en-US" altLang="zh-CN" sz="1800" i="1" dirty="0">
                <a:solidFill>
                  <a:srgbClr val="0033CC"/>
                </a:solidFill>
              </a:rPr>
              <a:t>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c = - c1 ;	</a:t>
            </a:r>
            <a:r>
              <a:rPr lang="en-US" altLang="zh-CN" sz="1800" i="1" dirty="0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581637" name="Oval 5"/>
          <p:cNvSpPr>
            <a:spLocks noChangeArrowheads="1"/>
          </p:cNvSpPr>
          <p:nvPr/>
        </p:nvSpPr>
        <p:spPr bwMode="auto">
          <a:xfrm>
            <a:off x="5029200" y="25146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8" name="Oval 6"/>
          <p:cNvSpPr>
            <a:spLocks noChangeArrowheads="1"/>
          </p:cNvSpPr>
          <p:nvPr/>
        </p:nvSpPr>
        <p:spPr bwMode="auto">
          <a:xfrm>
            <a:off x="2209800" y="3476625"/>
            <a:ext cx="19050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 flipH="1">
            <a:off x="3276600" y="2743200"/>
            <a:ext cx="1752600" cy="7620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0" name="Line 8"/>
          <p:cNvSpPr>
            <a:spLocks noChangeShapeType="1"/>
          </p:cNvSpPr>
          <p:nvPr/>
        </p:nvSpPr>
        <p:spPr bwMode="auto">
          <a:xfrm flipH="1" flipV="1">
            <a:off x="2133600" y="1824038"/>
            <a:ext cx="914400" cy="1676400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41" name="AutoShape 9"/>
          <p:cNvSpPr>
            <a:spLocks/>
          </p:cNvSpPr>
          <p:nvPr/>
        </p:nvSpPr>
        <p:spPr bwMode="auto">
          <a:xfrm>
            <a:off x="5334000" y="457200"/>
            <a:ext cx="2895600" cy="1219200"/>
          </a:xfrm>
          <a:prstGeom prst="borderCallout2">
            <a:avLst>
              <a:gd name="adj1" fmla="val 9375"/>
              <a:gd name="adj2" fmla="val -2630"/>
              <a:gd name="adj3" fmla="val 9375"/>
              <a:gd name="adj4" fmla="val -20120"/>
              <a:gd name="adj5" fmla="val 162759"/>
              <a:gd name="adj6" fmla="val -76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b="1"/>
              <a:t>构造形参对象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把整型常数</a:t>
            </a:r>
            <a:r>
              <a:rPr lang="en-US" altLang="zh-CN" sz="1800" b="1"/>
              <a:t>25</a:t>
            </a:r>
            <a:r>
              <a:rPr lang="zh-CN" altLang="en-US" sz="1800" b="1"/>
              <a:t>转换成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复数对象（</a:t>
            </a:r>
            <a:r>
              <a:rPr lang="en-US" altLang="zh-CN" sz="1800" b="1"/>
              <a:t>25</a:t>
            </a:r>
            <a:r>
              <a:rPr lang="zh-CN" altLang="en-US" sz="1800" b="1"/>
              <a:t>，</a:t>
            </a:r>
            <a:r>
              <a:rPr lang="en-US" altLang="zh-CN" sz="1800" b="1"/>
              <a:t>0</a:t>
            </a:r>
            <a:r>
              <a:rPr lang="zh-CN" altLang="en-US" sz="1800" b="1"/>
              <a:t>）</a:t>
            </a:r>
          </a:p>
        </p:txBody>
      </p:sp>
      <p:sp>
        <p:nvSpPr>
          <p:cNvPr id="5816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5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7" grpId="0" animBg="1"/>
      <p:bldP spid="581638" grpId="0" animBg="1"/>
      <p:bldP spid="581639" grpId="0" animBg="1"/>
      <p:bldP spid="581640" grpId="0" animBg="1"/>
      <p:bldP spid="58164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09600" y="338138"/>
            <a:ext cx="6705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using namespace std;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class Complex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{ public: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 double r =0, double i =0 ) { Real = r ;   Image = i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Complex(int a) { Real = a ;  Image = 0 ; }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void print() const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operator+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c1, const Complex &amp; c2 )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friend Complex operator- ( const Complex &amp; c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private:  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 double  Real, 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};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+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+ c2.Real ;  double i = c1.Image+c2.Image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 - ( const Complex &amp; c1, const Complex &amp; c2 )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double r = c1.Real - c2.Real ;  double i = c1.Image - c2.Image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   return Complex ( r,  i ) ;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Complex operator- ( const Complex &amp; c )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return Complex ( -c.Real, - c.Image ) ; }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void Complex :: print() const</a:t>
            </a:r>
          </a:p>
          <a:p>
            <a:pPr algn="just">
              <a:lnSpc>
                <a:spcPct val="11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400"/>
              <a:t>  { cout &lt;&lt; '(' &lt;&lt; Real &lt;&lt; " , " &lt;&lt; Image &lt;&lt; ')' &lt;&lt; endl ; }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4495800" y="838200"/>
            <a:ext cx="4191000" cy="40544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CC6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lIns="90000" tIns="46800" rIns="90000" bIns="46800" anchor="ctr">
            <a:spAutoFit/>
            <a:flatTx/>
          </a:bodyPr>
          <a:lstStyle/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{ Complex  c1( </a:t>
            </a:r>
            <a:r>
              <a:rPr lang="en-US" altLang="zh-CN" sz="1800" dirty="0" smtClean="0"/>
              <a:t>2.5,3.7 </a:t>
            </a:r>
            <a:r>
              <a:rPr lang="en-US" altLang="zh-CN" sz="1800" dirty="0"/>
              <a:t>), c2( 4.2, 6.5 )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Complex c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c = c1 - c2 ;	</a:t>
            </a:r>
            <a:r>
              <a:rPr lang="en-US" altLang="zh-CN" sz="1800" i="1" dirty="0">
                <a:solidFill>
                  <a:srgbClr val="0033CC"/>
                </a:solidFill>
              </a:rPr>
              <a:t>// operator-(c1,c2)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c = </a:t>
            </a:r>
            <a:r>
              <a:rPr lang="en-US" altLang="zh-CN" sz="1800" dirty="0"/>
              <a:t>25 </a:t>
            </a:r>
            <a:r>
              <a:rPr lang="en-US" altLang="zh-CN" sz="1800" b="1" dirty="0"/>
              <a:t>+ c2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operator+(25,c2)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c = c2 + 25 ;	</a:t>
            </a:r>
            <a:r>
              <a:rPr lang="en-US" altLang="zh-CN" sz="1800" b="1" i="1" dirty="0">
                <a:solidFill>
                  <a:srgbClr val="0033CC"/>
                </a:solidFill>
              </a:rPr>
              <a:t>// operator+(c2,52</a:t>
            </a:r>
            <a:r>
              <a:rPr lang="en-US" altLang="zh-CN" sz="1800" i="1" dirty="0">
                <a:solidFill>
                  <a:srgbClr val="0033CC"/>
                </a:solidFill>
              </a:rPr>
              <a:t>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c = - c1 ;	</a:t>
            </a:r>
            <a:r>
              <a:rPr lang="en-US" altLang="zh-CN" sz="1800" i="1" dirty="0">
                <a:solidFill>
                  <a:srgbClr val="0033CC"/>
                </a:solidFill>
              </a:rPr>
              <a:t>// operator-(c1)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c.print</a:t>
            </a:r>
            <a:r>
              <a:rPr lang="en-US" altLang="zh-CN" sz="1800" dirty="0"/>
              <a:t>() ;</a:t>
            </a:r>
          </a:p>
          <a:p>
            <a:pPr algn="just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582662" name="Rectangle 6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747000" y="144463"/>
            <a:ext cx="1001713" cy="18891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6324600" y="4572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  <a:latin typeface="宋体" pitchFamily="2" charset="-122"/>
              </a:rPr>
              <a:t>7-3  </a:t>
            </a:r>
            <a:r>
              <a:rPr lang="zh-CN" altLang="en-US" sz="2000" b="1" i="1" dirty="0">
                <a:solidFill>
                  <a:srgbClr val="008000"/>
                </a:solidFill>
                <a:latin typeface="宋体" pitchFamily="2" charset="-122"/>
              </a:rPr>
              <a:t>复数运算</a:t>
            </a:r>
            <a:r>
              <a:rPr lang="zh-CN" altLang="en-US" sz="2000" b="1" i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8266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292600"/>
            <a:ext cx="2965450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571500" y="1524000"/>
            <a:ext cx="81534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用友元函数重载像“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++”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这样的运算符时，有时会碰到问题。</a:t>
            </a:r>
          </a:p>
          <a:p>
            <a:pPr algn="l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   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533400" y="2492375"/>
            <a:ext cx="8359775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例如</a:t>
            </a:r>
            <a:r>
              <a:rPr lang="zh-CN" altLang="en-US" sz="18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类 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zh-CN" altLang="en-US" sz="1800" b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成员函数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重载“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++”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的版本是：</a:t>
            </a:r>
          </a:p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TriCoor TriCoor :: operator ++ () </a:t>
            </a:r>
          </a:p>
          <a:p>
            <a:pPr algn="l">
              <a:lnSpc>
                <a:spcPct val="1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	 { x ++ ;  y ++ ;  z ++ ;  return *this ; }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// ok , 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修改了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指针所指对象</a:t>
            </a:r>
            <a:endParaRPr lang="zh-CN" altLang="en-US" sz="1800" b="1">
              <a:solidFill>
                <a:srgbClr val="008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用成员函数重载一元运算符时，所需要的唯一变元通过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指针传递，</a:t>
            </a:r>
            <a:endParaRPr lang="zh-CN" altLang="en-US" sz="18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对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this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所指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对象数据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的任何改变都会影响到激活运算符函数的对象。</a:t>
            </a:r>
            <a:endParaRPr lang="zh-CN" altLang="en-US" sz="1800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utoUpdateAnimBg="0"/>
      <p:bldP spid="583683" grpId="0" autoUpdateAnimBg="0"/>
      <p:bldP spid="58368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990600" y="1693863"/>
            <a:ext cx="71628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1.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若定义友元函数  </a:t>
            </a:r>
            <a:r>
              <a:rPr lang="en-US" altLang="zh-CN" sz="1800" b="1" i="1">
                <a:solidFill>
                  <a:schemeClr val="accent2"/>
                </a:solidFill>
                <a:ea typeface="Arial Unicode MS" pitchFamily="34" charset="-122"/>
                <a:cs typeface="Arial Unicode MS" pitchFamily="34" charset="-122"/>
              </a:rPr>
              <a:t>friend  operator  ++( )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版本：</a:t>
            </a:r>
          </a:p>
          <a:p>
            <a:pPr algn="l">
              <a:lnSpc>
                <a:spcPct val="18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TriCoor operator ++ (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TriCoor opl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80000"/>
              </a:lnSpc>
            </a:pP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	{ opl . x ++ ;   opl . y ++ ;    opl . z ++ ;    return   opl ; }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990600" y="3500438"/>
            <a:ext cx="7118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</a:rPr>
              <a:t>	函数使用传值参数，对 </a:t>
            </a:r>
            <a:r>
              <a:rPr lang="en-US" altLang="zh-CN" sz="2000" b="1">
                <a:solidFill>
                  <a:schemeClr val="hlink"/>
                </a:solidFill>
              </a:rPr>
              <a:t>opl </a:t>
            </a:r>
            <a:r>
              <a:rPr lang="zh-CN" altLang="zh-CN" sz="2000" b="1">
                <a:solidFill>
                  <a:schemeClr val="hlink"/>
                </a:solidFill>
              </a:rPr>
              <a:t>的所有修改都无法传到函数体外，不会影响被调用的对象</a:t>
            </a:r>
            <a:endParaRPr lang="zh-CN" altLang="en-US" sz="2000" b="1" i="1">
              <a:solidFill>
                <a:srgbClr val="FF6600"/>
              </a:solidFill>
            </a:endParaRP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8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 advAuto="1000"/>
      <p:bldP spid="58470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762000" y="1281113"/>
            <a:ext cx="80010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2.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用指向激活对象的指针定义友元函数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l">
              <a:lnSpc>
                <a:spcPct val="19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TriCoor operator ++ ( TriCoor </a:t>
            </a: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* opl</a:t>
            </a: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90000"/>
              </a:lnSpc>
            </a:pPr>
            <a:r>
              <a:rPr lang="en-US" altLang="zh-CN" sz="1800" b="1" i="1">
                <a:ea typeface="Arial Unicode MS" pitchFamily="34" charset="-122"/>
                <a:cs typeface="Arial Unicode MS" pitchFamily="34" charset="-122"/>
              </a:rPr>
              <a:t>	{ opl -&gt; x ++ ;   opl -&gt; y ++ ;    opl -&gt; z ++ ;    return   *opl ; }</a:t>
            </a:r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806450" y="3106738"/>
            <a:ext cx="711835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zh-CN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问题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C++ </a:t>
            </a: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不知道如何激活该函数，下述代码无法编译：</a:t>
            </a:r>
          </a:p>
          <a:p>
            <a:pPr algn="l">
              <a:lnSpc>
                <a:spcPct val="180000"/>
              </a:lnSpc>
            </a:pPr>
            <a:r>
              <a:rPr lang="zh-CN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2000" b="1" i="1">
                <a:ea typeface="Arial Unicode MS" pitchFamily="34" charset="-122"/>
                <a:cs typeface="Arial Unicode MS" pitchFamily="34" charset="-122"/>
              </a:rPr>
              <a:t>TriCoor  ob ( 1 , 2 , 3 ) ;</a:t>
            </a:r>
          </a:p>
          <a:p>
            <a:pPr algn="l">
              <a:lnSpc>
                <a:spcPct val="180000"/>
              </a:lnSpc>
            </a:pPr>
            <a:r>
              <a:rPr lang="en-US" altLang="zh-CN" sz="2000" b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i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&amp;ob ++ ;</a:t>
            </a:r>
            <a:r>
              <a:rPr lang="en-US" altLang="zh-CN" sz="2000" b="1">
                <a:solidFill>
                  <a:srgbClr val="CC3300"/>
                </a:solidFill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b="1" i="1">
                <a:solidFill>
                  <a:srgbClr val="006600"/>
                </a:solidFill>
                <a:ea typeface="Arial Unicode MS" pitchFamily="34" charset="-122"/>
                <a:cs typeface="Arial Unicode MS" pitchFamily="34" charset="-122"/>
              </a:rPr>
              <a:t>// error</a:t>
            </a:r>
          </a:p>
        </p:txBody>
      </p:sp>
      <p:sp>
        <p:nvSpPr>
          <p:cNvPr id="585733" name="AutoShape 5"/>
          <p:cNvSpPr>
            <a:spLocks/>
          </p:cNvSpPr>
          <p:nvPr/>
        </p:nvSpPr>
        <p:spPr bwMode="auto">
          <a:xfrm>
            <a:off x="5410200" y="2852738"/>
            <a:ext cx="2895600" cy="1676400"/>
          </a:xfrm>
          <a:prstGeom prst="borderCallout2">
            <a:avLst>
              <a:gd name="adj1" fmla="val 6819"/>
              <a:gd name="adj2" fmla="val -2630"/>
              <a:gd name="adj3" fmla="val 6819"/>
              <a:gd name="adj4" fmla="val -24671"/>
              <a:gd name="adj5" fmla="val 130491"/>
              <a:gd name="adj6" fmla="val -95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</a:rPr>
              <a:t>二义性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对 </a:t>
            </a:r>
            <a:r>
              <a:rPr lang="en-US" altLang="zh-CN" sz="1800" b="1"/>
              <a:t>ob </a:t>
            </a:r>
            <a:r>
              <a:rPr lang="zh-CN" altLang="en-US" sz="1800" b="1"/>
              <a:t>的地址进行递加？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还是</a:t>
            </a:r>
          </a:p>
          <a:p>
            <a:pPr>
              <a:lnSpc>
                <a:spcPct val="130000"/>
              </a:lnSpc>
            </a:pPr>
            <a:r>
              <a:rPr lang="zh-CN" altLang="en-US" sz="1800" b="1"/>
              <a:t>将对象 </a:t>
            </a:r>
            <a:r>
              <a:rPr lang="en-US" altLang="zh-CN" sz="1800" b="1"/>
              <a:t>ob </a:t>
            </a:r>
            <a:r>
              <a:rPr lang="zh-CN" altLang="en-US" sz="1800" b="1"/>
              <a:t>递加？</a:t>
            </a:r>
          </a:p>
        </p:txBody>
      </p:sp>
      <p:sp>
        <p:nvSpPr>
          <p:cNvPr id="585734" name="Oval 6"/>
          <p:cNvSpPr>
            <a:spLocks noChangeArrowheads="1"/>
          </p:cNvSpPr>
          <p:nvPr/>
        </p:nvSpPr>
        <p:spPr bwMode="auto">
          <a:xfrm>
            <a:off x="1676400" y="5008563"/>
            <a:ext cx="1066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autoUpdateAnimBg="0"/>
      <p:bldP spid="585732" grpId="0" autoUpdateAnimBg="0"/>
      <p:bldP spid="585733" grpId="0" animBg="1" autoUpdateAnimBg="0"/>
      <p:bldP spid="5857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762000" y="1444625"/>
            <a:ext cx="8001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3.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使用引用参数</a:t>
            </a: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 operator ++ ( TriCoor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&amp; opl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)	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	    { opl . x ++;   opl . y ++;    opl . z ++;    return   opl ; }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11835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zh-CN" sz="1800" b="1">
                <a:ea typeface="Arial Unicode MS" pitchFamily="34" charset="-122"/>
                <a:cs typeface="Arial Unicode MS" pitchFamily="34" charset="-122"/>
              </a:rPr>
              <a:t>下述代码是正确的：</a:t>
            </a:r>
            <a:endParaRPr lang="zh-CN" altLang="zh-CN" sz="18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TriCoor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ob ( 1 , 2 , 3 ) ;</a:t>
            </a:r>
          </a:p>
          <a:p>
            <a:pPr algn="l">
              <a:lnSpc>
                <a:spcPct val="160000"/>
              </a:lnSpc>
            </a:pP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ob ++;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// ok</a:t>
            </a:r>
            <a:r>
              <a:rPr lang="zh-CN" altLang="en-US" sz="1800" b="1" i="1">
                <a:solidFill>
                  <a:srgbClr val="008000"/>
                </a:solidFill>
                <a:ea typeface="Arial Unicode MS" pitchFamily="34" charset="-122"/>
                <a:cs typeface="Arial Unicode MS" pitchFamily="34" charset="-122"/>
              </a:rPr>
              <a:t>，传名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762000" y="4632325"/>
            <a:ext cx="7553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>
                <a:ea typeface="Arial Unicode MS" pitchFamily="34" charset="-122"/>
                <a:cs typeface="Arial Unicode MS" pitchFamily="34" charset="-122"/>
              </a:rPr>
              <a:t>如果一个运算符的操作要修改类的对象的状态，要重载为友元函数时，应该使用引用参数。</a:t>
            </a:r>
          </a:p>
        </p:txBody>
      </p:sp>
      <p:grpSp>
        <p:nvGrpSpPr>
          <p:cNvPr id="586758" name="Group 6"/>
          <p:cNvGrpSpPr>
            <a:grpSpLocks/>
          </p:cNvGrpSpPr>
          <p:nvPr/>
        </p:nvGrpSpPr>
        <p:grpSpPr bwMode="auto">
          <a:xfrm>
            <a:off x="762000" y="4495800"/>
            <a:ext cx="708025" cy="690563"/>
            <a:chOff x="2589" y="920"/>
            <a:chExt cx="446" cy="435"/>
          </a:xfrm>
        </p:grpSpPr>
        <p:sp>
          <p:nvSpPr>
            <p:cNvPr id="586759" name="Freeform 7"/>
            <p:cNvSpPr>
              <a:spLocks/>
            </p:cNvSpPr>
            <p:nvPr/>
          </p:nvSpPr>
          <p:spPr bwMode="auto">
            <a:xfrm>
              <a:off x="2749" y="1089"/>
              <a:ext cx="150" cy="266"/>
            </a:xfrm>
            <a:custGeom>
              <a:avLst/>
              <a:gdLst/>
              <a:ahLst/>
              <a:cxnLst>
                <a:cxn ang="0">
                  <a:pos x="48" y="241"/>
                </a:cxn>
                <a:cxn ang="0">
                  <a:pos x="50" y="198"/>
                </a:cxn>
                <a:cxn ang="0">
                  <a:pos x="40" y="165"/>
                </a:cxn>
                <a:cxn ang="0">
                  <a:pos x="22" y="136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7" y="30"/>
                </a:cxn>
                <a:cxn ang="0">
                  <a:pos x="45" y="7"/>
                </a:cxn>
                <a:cxn ang="0">
                  <a:pos x="70" y="0"/>
                </a:cxn>
                <a:cxn ang="0">
                  <a:pos x="96" y="5"/>
                </a:cxn>
                <a:cxn ang="0">
                  <a:pos x="113" y="15"/>
                </a:cxn>
                <a:cxn ang="0">
                  <a:pos x="137" y="35"/>
                </a:cxn>
                <a:cxn ang="0">
                  <a:pos x="150" y="65"/>
                </a:cxn>
                <a:cxn ang="0">
                  <a:pos x="145" y="96"/>
                </a:cxn>
                <a:cxn ang="0">
                  <a:pos x="126" y="123"/>
                </a:cxn>
                <a:cxn ang="0">
                  <a:pos x="101" y="167"/>
                </a:cxn>
                <a:cxn ang="0">
                  <a:pos x="96" y="198"/>
                </a:cxn>
                <a:cxn ang="0">
                  <a:pos x="98" y="223"/>
                </a:cxn>
                <a:cxn ang="0">
                  <a:pos x="86" y="248"/>
                </a:cxn>
                <a:cxn ang="0">
                  <a:pos x="73" y="266"/>
                </a:cxn>
                <a:cxn ang="0">
                  <a:pos x="48" y="241"/>
                </a:cxn>
              </a:cxnLst>
              <a:rect l="0" t="0" r="r" b="b"/>
              <a:pathLst>
                <a:path w="150" h="266">
                  <a:moveTo>
                    <a:pt x="48" y="241"/>
                  </a:moveTo>
                  <a:lnTo>
                    <a:pt x="50" y="198"/>
                  </a:lnTo>
                  <a:lnTo>
                    <a:pt x="40" y="165"/>
                  </a:lnTo>
                  <a:lnTo>
                    <a:pt x="22" y="136"/>
                  </a:lnTo>
                  <a:lnTo>
                    <a:pt x="0" y="93"/>
                  </a:lnTo>
                  <a:lnTo>
                    <a:pt x="2" y="65"/>
                  </a:lnTo>
                  <a:lnTo>
                    <a:pt x="17" y="30"/>
                  </a:lnTo>
                  <a:lnTo>
                    <a:pt x="45" y="7"/>
                  </a:lnTo>
                  <a:lnTo>
                    <a:pt x="70" y="0"/>
                  </a:lnTo>
                  <a:lnTo>
                    <a:pt x="96" y="5"/>
                  </a:lnTo>
                  <a:lnTo>
                    <a:pt x="113" y="15"/>
                  </a:lnTo>
                  <a:lnTo>
                    <a:pt x="137" y="35"/>
                  </a:lnTo>
                  <a:lnTo>
                    <a:pt x="150" y="65"/>
                  </a:lnTo>
                  <a:lnTo>
                    <a:pt x="145" y="96"/>
                  </a:lnTo>
                  <a:lnTo>
                    <a:pt x="126" y="123"/>
                  </a:lnTo>
                  <a:lnTo>
                    <a:pt x="101" y="167"/>
                  </a:lnTo>
                  <a:lnTo>
                    <a:pt x="96" y="198"/>
                  </a:lnTo>
                  <a:lnTo>
                    <a:pt x="98" y="223"/>
                  </a:lnTo>
                  <a:lnTo>
                    <a:pt x="86" y="248"/>
                  </a:lnTo>
                  <a:lnTo>
                    <a:pt x="73" y="266"/>
                  </a:lnTo>
                  <a:lnTo>
                    <a:pt x="48" y="24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0" name="Freeform 8"/>
            <p:cNvSpPr>
              <a:spLocks/>
            </p:cNvSpPr>
            <p:nvPr/>
          </p:nvSpPr>
          <p:spPr bwMode="auto">
            <a:xfrm>
              <a:off x="2589" y="1075"/>
              <a:ext cx="109" cy="51"/>
            </a:xfrm>
            <a:custGeom>
              <a:avLst/>
              <a:gdLst/>
              <a:ahLst/>
              <a:cxnLst>
                <a:cxn ang="0">
                  <a:pos x="109" y="51"/>
                </a:cxn>
                <a:cxn ang="0">
                  <a:pos x="18" y="35"/>
                </a:cxn>
                <a:cxn ang="0">
                  <a:pos x="0" y="17"/>
                </a:cxn>
                <a:cxn ang="0">
                  <a:pos x="7" y="2"/>
                </a:cxn>
                <a:cxn ang="0">
                  <a:pos x="28" y="0"/>
                </a:cxn>
                <a:cxn ang="0">
                  <a:pos x="109" y="51"/>
                </a:cxn>
              </a:cxnLst>
              <a:rect l="0" t="0" r="r" b="b"/>
              <a:pathLst>
                <a:path w="109" h="51">
                  <a:moveTo>
                    <a:pt x="109" y="51"/>
                  </a:moveTo>
                  <a:lnTo>
                    <a:pt x="18" y="35"/>
                  </a:lnTo>
                  <a:lnTo>
                    <a:pt x="0" y="17"/>
                  </a:lnTo>
                  <a:lnTo>
                    <a:pt x="7" y="2"/>
                  </a:lnTo>
                  <a:lnTo>
                    <a:pt x="28" y="0"/>
                  </a:lnTo>
                  <a:lnTo>
                    <a:pt x="109" y="5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1" name="Freeform 9"/>
            <p:cNvSpPr>
              <a:spLocks/>
            </p:cNvSpPr>
            <p:nvPr/>
          </p:nvSpPr>
          <p:spPr bwMode="auto">
            <a:xfrm>
              <a:off x="2698" y="942"/>
              <a:ext cx="48" cy="84"/>
            </a:xfrm>
            <a:custGeom>
              <a:avLst/>
              <a:gdLst/>
              <a:ahLst/>
              <a:cxnLst>
                <a:cxn ang="0">
                  <a:pos x="48" y="84"/>
                </a:cxn>
                <a:cxn ang="0">
                  <a:pos x="0" y="31"/>
                </a:cxn>
                <a:cxn ang="0">
                  <a:pos x="5" y="8"/>
                </a:cxn>
                <a:cxn ang="0">
                  <a:pos x="28" y="0"/>
                </a:cxn>
                <a:cxn ang="0">
                  <a:pos x="41" y="16"/>
                </a:cxn>
                <a:cxn ang="0">
                  <a:pos x="48" y="84"/>
                </a:cxn>
              </a:cxnLst>
              <a:rect l="0" t="0" r="r" b="b"/>
              <a:pathLst>
                <a:path w="48" h="84">
                  <a:moveTo>
                    <a:pt x="48" y="84"/>
                  </a:moveTo>
                  <a:lnTo>
                    <a:pt x="0" y="31"/>
                  </a:lnTo>
                  <a:lnTo>
                    <a:pt x="5" y="8"/>
                  </a:lnTo>
                  <a:lnTo>
                    <a:pt x="28" y="0"/>
                  </a:lnTo>
                  <a:lnTo>
                    <a:pt x="41" y="16"/>
                  </a:lnTo>
                  <a:lnTo>
                    <a:pt x="48" y="8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2" name="Freeform 10"/>
            <p:cNvSpPr>
              <a:spLocks/>
            </p:cNvSpPr>
            <p:nvPr/>
          </p:nvSpPr>
          <p:spPr bwMode="auto">
            <a:xfrm>
              <a:off x="2852" y="920"/>
              <a:ext cx="42" cy="101"/>
            </a:xfrm>
            <a:custGeom>
              <a:avLst/>
              <a:gdLst/>
              <a:ahLst/>
              <a:cxnLst>
                <a:cxn ang="0">
                  <a:pos x="6" y="101"/>
                </a:cxn>
                <a:cxn ang="0">
                  <a:pos x="0" y="26"/>
                </a:cxn>
                <a:cxn ang="0">
                  <a:pos x="22" y="0"/>
                </a:cxn>
                <a:cxn ang="0">
                  <a:pos x="42" y="11"/>
                </a:cxn>
                <a:cxn ang="0">
                  <a:pos x="39" y="31"/>
                </a:cxn>
                <a:cxn ang="0">
                  <a:pos x="6" y="101"/>
                </a:cxn>
              </a:cxnLst>
              <a:rect l="0" t="0" r="r" b="b"/>
              <a:pathLst>
                <a:path w="42" h="101">
                  <a:moveTo>
                    <a:pt x="6" y="101"/>
                  </a:moveTo>
                  <a:lnTo>
                    <a:pt x="0" y="26"/>
                  </a:lnTo>
                  <a:lnTo>
                    <a:pt x="22" y="0"/>
                  </a:lnTo>
                  <a:lnTo>
                    <a:pt x="42" y="11"/>
                  </a:lnTo>
                  <a:lnTo>
                    <a:pt x="39" y="31"/>
                  </a:lnTo>
                  <a:lnTo>
                    <a:pt x="6" y="10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763" name="Freeform 11"/>
            <p:cNvSpPr>
              <a:spLocks/>
            </p:cNvSpPr>
            <p:nvPr/>
          </p:nvSpPr>
          <p:spPr bwMode="auto">
            <a:xfrm>
              <a:off x="2937" y="998"/>
              <a:ext cx="98" cy="6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73" y="0"/>
                </a:cxn>
                <a:cxn ang="0">
                  <a:pos x="98" y="12"/>
                </a:cxn>
                <a:cxn ang="0">
                  <a:pos x="96" y="33"/>
                </a:cxn>
                <a:cxn ang="0">
                  <a:pos x="83" y="43"/>
                </a:cxn>
                <a:cxn ang="0">
                  <a:pos x="0" y="63"/>
                </a:cxn>
              </a:cxnLst>
              <a:rect l="0" t="0" r="r" b="b"/>
              <a:pathLst>
                <a:path w="98" h="63">
                  <a:moveTo>
                    <a:pt x="0" y="63"/>
                  </a:moveTo>
                  <a:lnTo>
                    <a:pt x="73" y="0"/>
                  </a:lnTo>
                  <a:lnTo>
                    <a:pt x="98" y="12"/>
                  </a:lnTo>
                  <a:lnTo>
                    <a:pt x="96" y="33"/>
                  </a:lnTo>
                  <a:lnTo>
                    <a:pt x="83" y="43"/>
                  </a:lnTo>
                  <a:lnTo>
                    <a:pt x="0" y="6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6600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676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300"/>
                                        <p:tgtEl>
                                          <p:spTgt spid="58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 autoUpdateAnimBg="0" advAuto="1000"/>
      <p:bldP spid="586756" grpId="0" autoUpdateAnimBg="0"/>
      <p:bldP spid="586757" grpId="0" build="p" autoUpdateAnimBg="0" advAuto="100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533400" y="533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使用友元重载运算符的讨论 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533400" y="1495425"/>
            <a:ext cx="807720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若一运算符的操作需要修改类对象状态时，应该用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成员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函数重载；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需要左值操作数的运算符（如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--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），若重载为</a:t>
            </a:r>
            <a:r>
              <a:rPr lang="zh-CN" altLang="en-US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函数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时要用引用参数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不能用友元重载的运算符：    </a:t>
            </a:r>
            <a:r>
              <a:rPr lang="en-US" altLang="zh-CN" sz="2000" b="1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=    ()    []    -&gt;</a:t>
            </a: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如果运算符的操作数（尤其是第一个操作数）希望有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隐式转换，则</a:t>
            </a:r>
            <a:endParaRPr lang="zh-CN" altLang="en-US" sz="2000" b="1"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2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必须用</a:t>
            </a:r>
            <a:r>
              <a:rPr lang="zh-CN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友元</a:t>
            </a:r>
            <a:r>
              <a:rPr lang="zh-CN" altLang="zh-CN" sz="2000" b="1">
                <a:ea typeface="Arial Unicode MS" pitchFamily="34" charset="-122"/>
                <a:cs typeface="Arial Unicode MS" pitchFamily="34" charset="-122"/>
              </a:rPr>
              <a:t>函数重载</a:t>
            </a:r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7.2.2  </a:t>
            </a:r>
            <a:r>
              <a:rPr lang="zh-CN" altLang="en-US" sz="100" dirty="0">
                <a:solidFill>
                  <a:schemeClr val="bg1"/>
                </a:solidFill>
              </a:rPr>
              <a:t>用友元函数重载算符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533400" y="914400"/>
            <a:ext cx="5561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7.3  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几个典型运算符重载 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331913" y="2809875"/>
            <a:ext cx="67246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8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数学类中常用的几个运算符重载的特点和应用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  </a:t>
            </a:r>
            <a:r>
              <a:rPr lang="zh-CN" altLang="en-US" sz="100" dirty="0">
                <a:solidFill>
                  <a:schemeClr val="bg1"/>
                </a:solidFill>
              </a:rPr>
              <a:t>几个典型运算符重载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2" grpId="0" autoUpdateAnimBg="0"/>
      <p:bldP spid="58880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4953000" y="26035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7.3.1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重载 </a:t>
            </a:r>
            <a:r>
              <a:rPr lang="en-US" altLang="zh-CN" b="1" dirty="0">
                <a:solidFill>
                  <a:srgbClr val="CC3300"/>
                </a:solidFill>
              </a:rPr>
              <a:t>++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与 </a:t>
            </a:r>
            <a:r>
              <a:rPr lang="en-US" altLang="zh-CN" b="1" dirty="0">
                <a:solidFill>
                  <a:srgbClr val="CC3300"/>
                </a:solidFill>
              </a:rPr>
              <a:t>--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635000" y="717550"/>
            <a:ext cx="6248400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1800">
                <a:ea typeface="黑体" pitchFamily="2" charset="-122"/>
              </a:rPr>
              <a:t>设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  Aobject 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algn="l">
              <a:lnSpc>
                <a:spcPct val="16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运算符 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++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- -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有两种方式：</a:t>
            </a:r>
          </a:p>
          <a:p>
            <a:pPr algn="l">
              <a:lnSpc>
                <a:spcPct val="160000"/>
              </a:lnSpc>
            </a:pPr>
            <a:r>
              <a:rPr lang="zh-CN" altLang="en-US" sz="1800" b="1" i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前置方式：</a:t>
            </a:r>
            <a:r>
              <a:rPr lang="zh-CN" altLang="en-US" sz="1800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++Aobject	 --Aobject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635000" y="3860800"/>
            <a:ext cx="48323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 i="1">
                <a:solidFill>
                  <a:schemeClr val="accent2"/>
                </a:solidFill>
                <a:ea typeface="黑体" pitchFamily="2" charset="-122"/>
              </a:rPr>
              <a:t>后置方式：</a:t>
            </a:r>
            <a:r>
              <a:rPr lang="zh-CN" altLang="en-US" sz="1800">
                <a:solidFill>
                  <a:srgbClr val="FF9933"/>
                </a:solidFill>
                <a:ea typeface="Arial Unicode MS" pitchFamily="34" charset="-122"/>
                <a:cs typeface="Arial Unicode MS" pitchFamily="34" charset="-122"/>
              </a:rPr>
              <a:t>	 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</a:t>
            </a:r>
            <a:r>
              <a:rPr lang="en-US" altLang="zh-CN" sz="1800">
                <a:solidFill>
                  <a:srgbClr val="FF9933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++	 Aobject --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1600200" y="2133600"/>
            <a:ext cx="6584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一元</a:t>
            </a:r>
            <a:r>
              <a:rPr lang="zh-CN" altLang="en-US" sz="180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 b="1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成员函数</a:t>
            </a:r>
            <a:r>
              <a:rPr lang="zh-CN" altLang="en-US" sz="1800">
                <a:solidFill>
                  <a:srgbClr val="33CC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 :: A operator++ ()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	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 . operator ++(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友元函数</a:t>
            </a:r>
            <a:r>
              <a:rPr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friend A operator++ (A &amp;) ;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：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operator ++( Aobject ) ;		</a:t>
            </a:r>
          </a:p>
        </p:txBody>
      </p:sp>
      <p:sp>
        <p:nvSpPr>
          <p:cNvPr id="589830" name="Text Box 6"/>
          <p:cNvSpPr txBox="1">
            <a:spLocks noChangeArrowheads="1"/>
          </p:cNvSpPr>
          <p:nvPr/>
        </p:nvSpPr>
        <p:spPr bwMode="auto">
          <a:xfrm>
            <a:off x="1600200" y="4365625"/>
            <a:ext cx="6584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二元</a:t>
            </a:r>
            <a:r>
              <a:rPr lang="zh-CN" altLang="en-US" sz="1800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 b="1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成员函数</a:t>
            </a:r>
            <a:r>
              <a:rPr lang="zh-CN" altLang="en-US" sz="1800">
                <a:solidFill>
                  <a:srgbClr val="33CC33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 :: A  operator++ (int)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Aobject . operator ++( 0 ) ;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zh-CN" altLang="en-US" sz="1800" b="1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友元函数</a:t>
            </a:r>
            <a:r>
              <a:rPr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重载：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1800" b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friend A operator++ (A &amp;, int) ;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 	</a:t>
            </a:r>
          </a:p>
          <a:p>
            <a:pPr algn="l">
              <a:lnSpc>
                <a:spcPct val="140000"/>
              </a:lnSpc>
            </a:pP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1800">
                <a:ea typeface="黑体" pitchFamily="2" charset="-122"/>
              </a:rPr>
              <a:t>解释为：</a:t>
            </a:r>
            <a:r>
              <a:rPr lang="zh-CN" altLang="en-US" sz="1800"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sz="1800">
                <a:ea typeface="Arial Unicode MS" pitchFamily="34" charset="-122"/>
                <a:cs typeface="Arial Unicode MS" pitchFamily="34" charset="-122"/>
              </a:rPr>
              <a:t>operator++(Aobject, 0) </a:t>
            </a:r>
          </a:p>
        </p:txBody>
      </p:sp>
      <p:sp>
        <p:nvSpPr>
          <p:cNvPr id="589831" name="Oval 7"/>
          <p:cNvSpPr>
            <a:spLocks noChangeArrowheads="1"/>
          </p:cNvSpPr>
          <p:nvPr/>
        </p:nvSpPr>
        <p:spPr bwMode="auto">
          <a:xfrm>
            <a:off x="6300192" y="4437063"/>
            <a:ext cx="405408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6948264" y="5229200"/>
            <a:ext cx="443136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3" name="Oval 9"/>
          <p:cNvSpPr>
            <a:spLocks noChangeArrowheads="1"/>
          </p:cNvSpPr>
          <p:nvPr/>
        </p:nvSpPr>
        <p:spPr bwMode="auto">
          <a:xfrm>
            <a:off x="6444208" y="4848200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4" name="Oval 10"/>
          <p:cNvSpPr>
            <a:spLocks noChangeArrowheads="1"/>
          </p:cNvSpPr>
          <p:nvPr/>
        </p:nvSpPr>
        <p:spPr bwMode="auto">
          <a:xfrm>
            <a:off x="6283424" y="5589588"/>
            <a:ext cx="304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9835" name="AutoShape 11"/>
          <p:cNvSpPr>
            <a:spLocks/>
          </p:cNvSpPr>
          <p:nvPr/>
        </p:nvSpPr>
        <p:spPr bwMode="auto">
          <a:xfrm>
            <a:off x="3348038" y="3429000"/>
            <a:ext cx="1219200" cy="561975"/>
          </a:xfrm>
          <a:prstGeom prst="borderCallout2">
            <a:avLst>
              <a:gd name="adj1" fmla="val 20338"/>
              <a:gd name="adj2" fmla="val 106250"/>
              <a:gd name="adj3" fmla="val 20338"/>
              <a:gd name="adj4" fmla="val 138153"/>
              <a:gd name="adj5" fmla="val 287005"/>
              <a:gd name="adj6" fmla="val 2337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伪参数</a:t>
            </a:r>
          </a:p>
        </p:txBody>
      </p:sp>
      <p:sp>
        <p:nvSpPr>
          <p:cNvPr id="589836" name="Rectangle 12"/>
          <p:cNvSpPr>
            <a:spLocks noGrp="1" noChangeArrowheads="1"/>
          </p:cNvSpPr>
          <p:nvPr>
            <p:ph type="title" idx="4294967295"/>
          </p:nvPr>
        </p:nvSpPr>
        <p:spPr>
          <a:xfrm flipH="1" flipV="1">
            <a:off x="7956550" y="144463"/>
            <a:ext cx="1187450" cy="18891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8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8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utoUpdateAnimBg="0"/>
      <p:bldP spid="589827" grpId="0"/>
      <p:bldP spid="589828" grpId="0"/>
      <p:bldP spid="589829" grpId="0" autoUpdateAnimBg="0"/>
      <p:bldP spid="589830" grpId="0" autoUpdateAnimBg="0"/>
      <p:bldP spid="589831" grpId="0" animBg="1"/>
      <p:bldP spid="589832" grpId="0" animBg="1"/>
      <p:bldP spid="589833" grpId="0" animBg="1"/>
      <p:bldP spid="589834" grpId="0" animBg="1"/>
      <p:bldP spid="58983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7367" name="AutoShape 7"/>
          <p:cNvSpPr>
            <a:spLocks/>
          </p:cNvSpPr>
          <p:nvPr/>
        </p:nvSpPr>
        <p:spPr bwMode="auto">
          <a:xfrm>
            <a:off x="4419600" y="40259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31819"/>
              <a:gd name="adj5" fmla="val -136981"/>
              <a:gd name="adj6" fmla="val -1196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函数返回类型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7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5878561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7-4  </a:t>
            </a:r>
            <a:r>
              <a:rPr lang="zh-CN" altLang="en-US" sz="2000" b="1" i="1" dirty="0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) 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int )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1219200" y="2205038"/>
            <a:ext cx="2716213" cy="3397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/>
              <a:t>Increase  operator ++ ( ) ;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990600" y="3238500"/>
            <a:ext cx="3810000" cy="6953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Increase  Increase :: operator ++ ( ) 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{ value ++ ;   return * this ; }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3733800" y="5592763"/>
            <a:ext cx="914400" cy="2841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1879" name="Oval 7"/>
          <p:cNvSpPr>
            <a:spLocks noChangeArrowheads="1"/>
          </p:cNvSpPr>
          <p:nvPr/>
        </p:nvSpPr>
        <p:spPr bwMode="auto">
          <a:xfrm>
            <a:off x="1295400" y="35734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80" name="AutoShape 8"/>
          <p:cNvSpPr>
            <a:spLocks/>
          </p:cNvSpPr>
          <p:nvPr/>
        </p:nvSpPr>
        <p:spPr bwMode="auto">
          <a:xfrm>
            <a:off x="5334000" y="21336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54565"/>
              <a:gd name="adj5" fmla="val 242449"/>
              <a:gd name="adj6" fmla="val -1938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预定义版本</a:t>
            </a:r>
          </a:p>
        </p:txBody>
      </p:sp>
      <p:sp>
        <p:nvSpPr>
          <p:cNvPr id="59188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5878561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7-4  </a:t>
            </a:r>
            <a:r>
              <a:rPr lang="zh-CN" altLang="en-US" sz="2000" b="1" i="1" dirty="0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 autoUpdateAnimBg="0"/>
      <p:bldP spid="591877" grpId="0" animBg="1" autoUpdateAnimBg="0"/>
      <p:bldP spid="591878" grpId="0" animBg="1" autoUpdateAnimBg="0"/>
      <p:bldP spid="591879" grpId="0" animBg="1"/>
      <p:bldP spid="591880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2904" name="AutoShape 8"/>
          <p:cNvSpPr>
            <a:spLocks/>
          </p:cNvSpPr>
          <p:nvPr/>
        </p:nvSpPr>
        <p:spPr bwMode="auto">
          <a:xfrm>
            <a:off x="6019800" y="3200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028"/>
              <a:gd name="adj5" fmla="val 365106"/>
              <a:gd name="adj6" fmla="val -11567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重载版本</a:t>
            </a:r>
          </a:p>
        </p:txBody>
      </p:sp>
      <p:sp>
        <p:nvSpPr>
          <p:cNvPr id="59290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5878561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7-4  </a:t>
            </a:r>
            <a:r>
              <a:rPr lang="zh-CN" altLang="en-US" sz="2000" b="1" i="1" dirty="0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1219200" y="2205038"/>
            <a:ext cx="2716213" cy="3397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) ;</a:t>
            </a:r>
          </a:p>
        </p:txBody>
      </p:sp>
      <p:sp>
        <p:nvSpPr>
          <p:cNvPr id="592909" name="Rectangle 13"/>
          <p:cNvSpPr>
            <a:spLocks noChangeArrowheads="1"/>
          </p:cNvSpPr>
          <p:nvPr/>
        </p:nvSpPr>
        <p:spPr bwMode="auto">
          <a:xfrm>
            <a:off x="990600" y="3238500"/>
            <a:ext cx="3810000" cy="6953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Increase  Increase :: operator ++ ( ) 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{ value ++ ;   return * this ; }</a:t>
            </a:r>
          </a:p>
        </p:txBody>
      </p:sp>
      <p:sp>
        <p:nvSpPr>
          <p:cNvPr id="592910" name="Rectangle 14"/>
          <p:cNvSpPr>
            <a:spLocks noChangeArrowheads="1"/>
          </p:cNvSpPr>
          <p:nvPr/>
        </p:nvSpPr>
        <p:spPr bwMode="auto">
          <a:xfrm>
            <a:off x="3733800" y="5592763"/>
            <a:ext cx="914400" cy="2841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99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2903" name="Oval 7"/>
          <p:cNvSpPr>
            <a:spLocks noChangeArrowheads="1"/>
          </p:cNvSpPr>
          <p:nvPr/>
        </p:nvSpPr>
        <p:spPr bwMode="auto">
          <a:xfrm>
            <a:off x="3635375" y="55165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4" grpId="0" animBg="1" autoUpdateAnimBg="0"/>
      <p:bldP spid="59290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143000" y="2441575"/>
            <a:ext cx="3048000" cy="3397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int ) ;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914400" y="3684588"/>
            <a:ext cx="6019800" cy="752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Increase :: operator ++ ( int )	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temp;   temp.value = value ++ ;   return  temp; }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3635896" y="5016500"/>
            <a:ext cx="685800" cy="2841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 dirty="0"/>
              <a:t>n ++ ;</a:t>
            </a:r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4191000" y="4056063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8" name="AutoShape 8"/>
          <p:cNvSpPr>
            <a:spLocks/>
          </p:cNvSpPr>
          <p:nvPr/>
        </p:nvSpPr>
        <p:spPr bwMode="auto">
          <a:xfrm>
            <a:off x="6477000" y="206057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9958"/>
              <a:gd name="adj5" fmla="val 307292"/>
              <a:gd name="adj6" fmla="val -100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预定义版本</a:t>
            </a:r>
          </a:p>
        </p:txBody>
      </p:sp>
      <p:sp>
        <p:nvSpPr>
          <p:cNvPr id="59392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5878561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7-4  </a:t>
            </a:r>
            <a:r>
              <a:rPr lang="zh-CN" altLang="en-US" sz="2000" b="1" i="1" dirty="0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 animBg="1" autoUpdateAnimBg="0"/>
      <p:bldP spid="593925" grpId="0" animBg="1" autoUpdateAnimBg="0"/>
      <p:bldP spid="593926" grpId="0" animBg="1" autoUpdateAnimBg="0"/>
      <p:bldP spid="593927" grpId="0" animBg="1"/>
      <p:bldP spid="593928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Increase  operator ++ ( int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) 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Increase :: operator ++ ( int )	</a:t>
            </a:r>
            <a:endParaRPr lang="en-US" altLang="zh-CN" sz="1600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143000" y="2441575"/>
            <a:ext cx="3048000" cy="33972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/>
              <a:t>Increase  operator ++ ( int ) ;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914400" y="3684588"/>
            <a:ext cx="6019800" cy="75247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Increase :: operator ++ ( int )	</a:t>
            </a:r>
            <a:endParaRPr lang="en-US" altLang="zh-CN" sz="1800" b="1" i="1">
              <a:solidFill>
                <a:srgbClr val="0033CC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temp;   temp.value = value ++ ;   return  temp; }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640088" y="5016500"/>
            <a:ext cx="685800" cy="28416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66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 dirty="0"/>
              <a:t>n ++ ;</a:t>
            </a:r>
          </a:p>
        </p:txBody>
      </p:sp>
      <p:sp>
        <p:nvSpPr>
          <p:cNvPr id="594951" name="Oval 7"/>
          <p:cNvSpPr>
            <a:spLocks noChangeArrowheads="1"/>
          </p:cNvSpPr>
          <p:nvPr/>
        </p:nvSpPr>
        <p:spPr bwMode="auto">
          <a:xfrm>
            <a:off x="3563888" y="4992688"/>
            <a:ext cx="9144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52" name="AutoShape 8"/>
          <p:cNvSpPr>
            <a:spLocks/>
          </p:cNvSpPr>
          <p:nvPr/>
        </p:nvSpPr>
        <p:spPr bwMode="auto">
          <a:xfrm>
            <a:off x="6324600" y="2565400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34028"/>
              <a:gd name="adj5" fmla="val 381322"/>
              <a:gd name="adj6" fmla="val -1210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重载版本</a:t>
            </a:r>
          </a:p>
        </p:txBody>
      </p:sp>
      <p:sp>
        <p:nvSpPr>
          <p:cNvPr id="59495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4955" name="Rectangle 11"/>
          <p:cNvSpPr>
            <a:spLocks noChangeArrowheads="1"/>
          </p:cNvSpPr>
          <p:nvPr/>
        </p:nvSpPr>
        <p:spPr bwMode="auto">
          <a:xfrm>
            <a:off x="5878561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7-4  </a:t>
            </a:r>
            <a:r>
              <a:rPr lang="zh-CN" altLang="en-US" sz="2000" b="1" i="1" dirty="0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1" grpId="0" animBg="1"/>
      <p:bldP spid="594952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 operator ++ ( ) ; 	 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Increase  operator ++ ( int ) ;   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) 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value ++ ;   return *this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Increase :: operator ++ ( int )	</a:t>
            </a:r>
            <a:endParaRPr lang="en-US" altLang="zh-CN" sz="1600" b="1" i="1">
              <a:solidFill>
                <a:srgbClr val="0033CC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temp;   temp.value = 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596188" y="188913"/>
            <a:ext cx="1504950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5878561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7-4  </a:t>
            </a:r>
            <a:r>
              <a:rPr lang="zh-CN" altLang="en-US" sz="2000" b="1" i="1" dirty="0">
                <a:solidFill>
                  <a:srgbClr val="008000"/>
                </a:solidFill>
              </a:rPr>
              <a:t>成员函数重载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pic>
        <p:nvPicPr>
          <p:cNvPr id="5959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743325"/>
            <a:ext cx="320675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983336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7-5  </a:t>
            </a:r>
            <a:r>
              <a:rPr lang="zh-CN" altLang="en-US" sz="2000" b="1" i="1" dirty="0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 b="1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utoUpdateAnimBg="0"/>
      <p:bldP spid="59699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6001568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7-5  </a:t>
            </a:r>
            <a:r>
              <a:rPr lang="zh-CN" altLang="en-US" sz="2000" b="1" i="1" dirty="0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/>
              <a:t>     </a:t>
            </a:r>
            <a:r>
              <a:rPr lang="en-US" altLang="zh-CN" sz="1600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/>
              <a:t>  </a:t>
            </a:r>
            <a:r>
              <a:rPr lang="en-US" altLang="zh-CN" sz="160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/>
              <a:t> }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1219200" y="2205038"/>
            <a:ext cx="4468813" cy="33972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friend</a:t>
            </a:r>
            <a:r>
              <a:rPr lang="en-US" altLang="zh-CN" sz="1800" b="1"/>
              <a:t> Increase  operator ++ ( Increase &amp; ) ;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914400" y="3181350"/>
            <a:ext cx="4114800" cy="7524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operator ++ ( Increase &amp; a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 { a.value ++ ;   return a ; }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3733800" y="5517232"/>
            <a:ext cx="914400" cy="2841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CC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++ n ;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3276600" y="3212976"/>
            <a:ext cx="1371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4" name="AutoShape 8"/>
          <p:cNvSpPr>
            <a:spLocks/>
          </p:cNvSpPr>
          <p:nvPr/>
        </p:nvSpPr>
        <p:spPr bwMode="auto">
          <a:xfrm>
            <a:off x="6248400" y="4119686"/>
            <a:ext cx="1676400" cy="914400"/>
          </a:xfrm>
          <a:prstGeom prst="borderCallout2">
            <a:avLst>
              <a:gd name="adj1" fmla="val 12500"/>
              <a:gd name="adj2" fmla="val -4546"/>
              <a:gd name="adj3" fmla="val 12500"/>
              <a:gd name="adj4" fmla="val -34185"/>
              <a:gd name="adj5" fmla="val 152259"/>
              <a:gd name="adj6" fmla="val -1165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通过引用参数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操作对象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3657600" y="5445224"/>
            <a:ext cx="6858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6" name="Line 10"/>
          <p:cNvSpPr>
            <a:spLocks noChangeShapeType="1"/>
          </p:cNvSpPr>
          <p:nvPr/>
        </p:nvSpPr>
        <p:spPr bwMode="auto">
          <a:xfrm>
            <a:off x="4211638" y="3645024"/>
            <a:ext cx="1439862" cy="5762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7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animBg="1" autoUpdateAnimBg="0"/>
      <p:bldP spid="598021" grpId="0" animBg="1" autoUpdateAnimBg="0"/>
      <p:bldP spid="598022" grpId="0" animBg="1" autoUpdateAnimBg="0"/>
      <p:bldP spid="598023" grpId="0" animBg="1"/>
      <p:bldP spid="598024" grpId="0" animBg="1" autoUpdateAnimBg="0"/>
      <p:bldP spid="598025" grpId="0" animBg="1"/>
      <p:bldP spid="59802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6001568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7-5  </a:t>
            </a:r>
            <a:r>
              <a:rPr lang="zh-CN" altLang="en-US" sz="2000" b="1" i="1" dirty="0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void  display( )  const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friend Increase  operator ++ ( Increase &amp; ) ; 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r>
              <a:rPr lang="zh-CN" altLang="en-US" sz="1600" dirty="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friend Increase  operator ++ ( Increase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 ;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{ Increase  temp(a);  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Increase   a ,  b , n ;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&lt;&lt;"n= " ;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&lt;&lt;"a= " ;   </a:t>
            </a:r>
            <a:r>
              <a:rPr lang="en-US" altLang="zh-CN" sz="1600" dirty="0" err="1"/>
              <a:t>a.display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"n= " ; 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"b= " ;   </a:t>
            </a:r>
            <a:r>
              <a:rPr lang="en-US" altLang="zh-CN" sz="1600" dirty="0" err="1"/>
              <a:t>b.display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}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143000" y="2441575"/>
            <a:ext cx="4876800" cy="33972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rgbClr val="0033CC"/>
                </a:solidFill>
              </a:rPr>
              <a:t>friend</a:t>
            </a:r>
            <a:r>
              <a:rPr lang="en-US" altLang="zh-CN" sz="1800" b="1" dirty="0"/>
              <a:t> Increase  operator ++ ( Increase &amp;,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 ;</a:t>
            </a: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990600" y="3684588"/>
            <a:ext cx="5334000" cy="75247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Increase  operator ++ ( Increase &amp; a, int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 { Increase  temp(a);   a.value ++ ;   return  temp; }</a:t>
            </a:r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3657600" y="5016500"/>
            <a:ext cx="914400" cy="284163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n ++ ;</a:t>
            </a:r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1219200" y="4076700"/>
            <a:ext cx="1905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8" name="AutoShape 8"/>
          <p:cNvSpPr>
            <a:spLocks/>
          </p:cNvSpPr>
          <p:nvPr/>
        </p:nvSpPr>
        <p:spPr bwMode="auto">
          <a:xfrm>
            <a:off x="6172200" y="2743200"/>
            <a:ext cx="1676400" cy="914400"/>
          </a:xfrm>
          <a:prstGeom prst="borderCallout2">
            <a:avLst>
              <a:gd name="adj1" fmla="val 12500"/>
              <a:gd name="adj2" fmla="val -4546"/>
              <a:gd name="adj3" fmla="val 12500"/>
              <a:gd name="adj4" fmla="val -53125"/>
              <a:gd name="adj5" fmla="val 138194"/>
              <a:gd name="adj6" fmla="val -1876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复制构造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局部对象</a:t>
            </a:r>
          </a:p>
        </p:txBody>
      </p:sp>
      <p:sp>
        <p:nvSpPr>
          <p:cNvPr id="5990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 autoUpdateAnimBg="0"/>
      <p:bldP spid="599045" grpId="0" animBg="1" autoUpdateAnimBg="0"/>
      <p:bldP spid="599046" grpId="0" animBg="1" autoUpdateAnimBg="0"/>
      <p:bldP spid="599047" grpId="0" animBg="1"/>
      <p:bldP spid="599048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void  display( )  const 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friend Increase  operator ++ ( Increase &amp; ) ; 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前置</a:t>
            </a:r>
            <a:r>
              <a:rPr lang="zh-CN" altLang="en-US" sz="1600" dirty="0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   </a:t>
            </a:r>
            <a:r>
              <a:rPr lang="en-US" altLang="zh-CN" sz="1600" dirty="0"/>
              <a:t>friend Increase  operator ++ ( Increase &amp;,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 ;	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后置</a:t>
            </a:r>
            <a:endParaRPr lang="zh-CN" altLang="en-US" sz="1600" b="1" dirty="0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dirty="0"/>
              <a:t>  </a:t>
            </a:r>
            <a:r>
              <a:rPr lang="en-US" altLang="zh-CN" sz="1600" dirty="0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Increase  operator ++ ( Increase 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{ Increase  temp(a);   </a:t>
            </a:r>
            <a:r>
              <a:rPr lang="en-US" altLang="zh-CN" sz="1600" dirty="0" err="1"/>
              <a:t>a.value</a:t>
            </a:r>
            <a:r>
              <a:rPr lang="en-US" altLang="zh-CN" sz="1600" dirty="0"/>
              <a:t>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{ Increase   a ,  b , n ;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&lt;&lt;"n= " ;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&lt;&lt;"a= " ;   </a:t>
            </a:r>
            <a:r>
              <a:rPr lang="en-US" altLang="zh-CN" sz="1600" dirty="0" err="1"/>
              <a:t>a.display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for (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 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"n= " ;   </a:t>
            </a:r>
            <a:r>
              <a:rPr lang="en-US" altLang="zh-CN" sz="1600" dirty="0" err="1"/>
              <a:t>n.display</a:t>
            </a:r>
            <a:r>
              <a:rPr lang="en-US" altLang="zh-CN" sz="1600" dirty="0"/>
              <a:t>( ) ;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"b= " ;   </a:t>
            </a:r>
            <a:r>
              <a:rPr lang="en-US" altLang="zh-CN" sz="1600" dirty="0" err="1"/>
              <a:t>b.display</a:t>
            </a:r>
            <a:r>
              <a:rPr lang="en-US" altLang="zh-CN" sz="1600" dirty="0"/>
              <a:t>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dirty="0"/>
              <a:t> 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90600" y="3684588"/>
            <a:ext cx="5334000" cy="75247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 dirty="0"/>
              <a:t>Increase  operator ++ ( Increase &amp; a,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 dirty="0"/>
              <a:t> { Increase  temp(a);   </a:t>
            </a:r>
            <a:r>
              <a:rPr lang="en-US" altLang="zh-CN" sz="1800" b="1" dirty="0" err="1"/>
              <a:t>a.value</a:t>
            </a:r>
            <a:r>
              <a:rPr lang="en-US" altLang="zh-CN" sz="1800" b="1" dirty="0"/>
              <a:t> ++ ;   return  temp; }</a:t>
            </a:r>
          </a:p>
        </p:txBody>
      </p:sp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6001568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7-5  </a:t>
            </a:r>
            <a:r>
              <a:rPr lang="zh-CN" altLang="en-US" sz="2000" b="1" i="1" dirty="0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4648200" y="3657600"/>
            <a:ext cx="4572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2" name="AutoShape 8"/>
          <p:cNvSpPr>
            <a:spLocks/>
          </p:cNvSpPr>
          <p:nvPr/>
        </p:nvSpPr>
        <p:spPr bwMode="auto">
          <a:xfrm>
            <a:off x="6858000" y="24384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46356"/>
              <a:gd name="adj5" fmla="val 194273"/>
              <a:gd name="adj6" fmla="val -1574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伪参数</a:t>
            </a:r>
          </a:p>
        </p:txBody>
      </p:sp>
      <p:sp>
        <p:nvSpPr>
          <p:cNvPr id="6000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3000" y="2441575"/>
            <a:ext cx="4876800" cy="339725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1" dirty="0">
                <a:solidFill>
                  <a:srgbClr val="0033CC"/>
                </a:solidFill>
              </a:rPr>
              <a:t>friend</a:t>
            </a:r>
            <a:r>
              <a:rPr lang="en-US" altLang="zh-CN" sz="1800" b="1" dirty="0"/>
              <a:t> Increase  operator ++ ( Increase &amp;,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) ;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657600" y="5016500"/>
            <a:ext cx="914400" cy="284163"/>
          </a:xfrm>
          <a:prstGeom prst="rect">
            <a:avLst/>
          </a:prstGeom>
          <a:solidFill>
            <a:srgbClr val="FFDC45"/>
          </a:solidFill>
          <a:ln w="9525">
            <a:noFill/>
            <a:miter lim="800000"/>
            <a:headEnd/>
            <a:tailEnd/>
          </a:ln>
          <a:effectLst>
            <a:prstShdw prst="shdw17" dist="53882" dir="2700000">
              <a:srgbClr val="FFDC45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1800" b="1"/>
              <a:t>n ++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838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8391" name="AutoShape 7"/>
          <p:cNvSpPr>
            <a:spLocks/>
          </p:cNvSpPr>
          <p:nvPr/>
        </p:nvSpPr>
        <p:spPr bwMode="auto">
          <a:xfrm>
            <a:off x="4419600" y="42545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7602"/>
              <a:gd name="adj5" fmla="val -174481"/>
              <a:gd name="adj6" fmla="val -632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重载该运算符的类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1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6001568" y="441325"/>
            <a:ext cx="2752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7-5  </a:t>
            </a:r>
            <a:r>
              <a:rPr lang="zh-CN" altLang="en-US" sz="2000" b="1" i="1" dirty="0">
                <a:solidFill>
                  <a:srgbClr val="008000"/>
                </a:solidFill>
              </a:rPr>
              <a:t>友元函数重载</a:t>
            </a:r>
            <a:r>
              <a:rPr lang="en-US" altLang="zh-CN" sz="2000" b="1" i="1" dirty="0">
                <a:solidFill>
                  <a:srgbClr val="008000"/>
                </a:solidFill>
              </a:rPr>
              <a:t>++</a:t>
            </a: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914400" y="444500"/>
            <a:ext cx="5791200" cy="5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1600" b="1"/>
              <a:t>#include&lt;iostream&gt;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using namespace std;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class  Increase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{ public :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Increase ( ) { value=0;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void  display( )  const { cout&lt;&lt;value&lt;&lt;'\n'; }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friend Increase  operator ++ ( Increase &amp; ) ; 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前置</a:t>
            </a:r>
            <a:r>
              <a:rPr lang="zh-CN" altLang="en-US" sz="1600" b="1"/>
              <a:t>	</a:t>
            </a: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   </a:t>
            </a:r>
            <a:r>
              <a:rPr lang="en-US" altLang="zh-CN" sz="1600" b="1"/>
              <a:t>friend Increase  operator ++ ( Increase &amp;, int ) ;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后置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lnSpc>
                <a:spcPct val="115000"/>
              </a:lnSpc>
            </a:pPr>
            <a:r>
              <a:rPr lang="zh-CN" altLang="en-US" sz="1600" b="1"/>
              <a:t>  </a:t>
            </a:r>
            <a:r>
              <a:rPr lang="en-US" altLang="zh-CN" sz="1600" b="1"/>
              <a:t>private:   unsigned  value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};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a.value ++ ;   return a ; }	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Increase  operator ++ ( Increase &amp; a, int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{ Increase  temp(a);   a.value ++ ;   return  temp; }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int main( )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{ Increase   a ,  b , n ;    int  i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a = n ++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&lt;&lt;"n= " ;  n.display( ) ;   cout &lt;&lt;"a= " ;   a.display(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for ( i = 0 ; i &lt; 10 ; i ++ )  b = ++ n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    cout &lt;&lt; "n= " ;   n.display( ) ;   cout &lt;&lt; "b= " ;   b.display( ) ;</a:t>
            </a:r>
          </a:p>
          <a:p>
            <a:pPr algn="l">
              <a:lnSpc>
                <a:spcPct val="115000"/>
              </a:lnSpc>
            </a:pPr>
            <a:r>
              <a:rPr lang="en-US" altLang="zh-CN" sz="1600" b="1"/>
              <a:t> }</a:t>
            </a:r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7.3.1  </a:t>
            </a:r>
            <a:r>
              <a:rPr lang="zh-CN" altLang="en-US" sz="100" dirty="0">
                <a:solidFill>
                  <a:schemeClr val="bg1"/>
                </a:solidFill>
              </a:rPr>
              <a:t>重载</a:t>
            </a:r>
            <a:r>
              <a:rPr lang="en-US" altLang="zh-CN" sz="100" dirty="0">
                <a:solidFill>
                  <a:schemeClr val="bg1"/>
                </a:solidFill>
              </a:rPr>
              <a:t>++</a:t>
            </a:r>
            <a:r>
              <a:rPr lang="zh-CN" altLang="en-US" sz="100" dirty="0">
                <a:solidFill>
                  <a:schemeClr val="bg1"/>
                </a:solidFill>
              </a:rPr>
              <a:t>与</a:t>
            </a:r>
            <a:r>
              <a:rPr lang="en-US" altLang="zh-CN" sz="100" dirty="0">
                <a:solidFill>
                  <a:schemeClr val="bg1"/>
                </a:solidFill>
              </a:rPr>
              <a:t>--</a:t>
            </a:r>
          </a:p>
        </p:txBody>
      </p:sp>
      <p:pic>
        <p:nvPicPr>
          <p:cNvPr id="6010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743325"/>
            <a:ext cx="3206750" cy="199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762000" y="914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7.3.2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重载赋值运算符</a:t>
            </a:r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1447800" y="1981200"/>
            <a:ext cx="64008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赋值运算符重载用于对象数据的复制 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operator=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必须重载为成员函数 </a:t>
            </a:r>
          </a:p>
          <a:p>
            <a:pPr algn="just">
              <a:lnSpc>
                <a:spcPct val="2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重载函数原型为：</a:t>
            </a:r>
          </a:p>
          <a:p>
            <a:pPr algn="l">
              <a:lnSpc>
                <a:spcPct val="23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&amp; 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:: operator=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) ;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 b="1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>
                <a:solidFill>
                  <a:srgbClr val="008000"/>
                </a:solidFill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</a:t>
            </a:r>
            <a:r>
              <a:rPr lang="en-US" altLang="zh-CN" sz="1800" b="1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 idx="4294967295"/>
          </p:nvPr>
        </p:nvSpPr>
        <p:spPr>
          <a:xfrm flipV="1">
            <a:off x="7962900" y="188913"/>
            <a:ext cx="930275" cy="1444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  <p:bldP spid="603139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838200" y="333375"/>
            <a:ext cx="675798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endParaRPr lang="zh-CN" altLang="en-US" sz="1800" b="1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Name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4164" name="Oval 4"/>
          <p:cNvSpPr>
            <a:spLocks noChangeArrowheads="1"/>
          </p:cNvSpPr>
          <p:nvPr/>
        </p:nvSpPr>
        <p:spPr bwMode="auto">
          <a:xfrm>
            <a:off x="838200" y="5157788"/>
            <a:ext cx="2514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5" name="AutoShape 5"/>
          <p:cNvSpPr>
            <a:spLocks/>
          </p:cNvSpPr>
          <p:nvPr/>
        </p:nvSpPr>
        <p:spPr bwMode="auto">
          <a:xfrm>
            <a:off x="4800600" y="3352800"/>
            <a:ext cx="2133600" cy="914400"/>
          </a:xfrm>
          <a:prstGeom prst="borderCallout2">
            <a:avLst>
              <a:gd name="adj1" fmla="val 12500"/>
              <a:gd name="adj2" fmla="val -3569"/>
              <a:gd name="adj3" fmla="val 12500"/>
              <a:gd name="adj4" fmla="val -27528"/>
              <a:gd name="adj5" fmla="val 185940"/>
              <a:gd name="adj6" fmla="val -938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初始化对象时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调用复制构造函数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6041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4" grpId="0" animBg="1"/>
      <p:bldP spid="604165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endParaRPr lang="zh-CN" altLang="en-US" sz="1800" b="1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 b="1">
                <a:solidFill>
                  <a:srgbClr val="0000FF"/>
                </a:solidFill>
              </a:rPr>
              <a:t>Name&amp; operator=( const Name&amp; ) ;    </a:t>
            </a:r>
            <a:r>
              <a:rPr lang="en-US" altLang="zh-CN" sz="1800"/>
              <a:t>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>
                <a:solidFill>
                  <a:srgbClr val="008000"/>
                </a:solidFill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Obj3 =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5188" name="Oval 4"/>
          <p:cNvSpPr>
            <a:spLocks noChangeArrowheads="1"/>
          </p:cNvSpPr>
          <p:nvPr/>
        </p:nvSpPr>
        <p:spPr bwMode="auto">
          <a:xfrm>
            <a:off x="838200" y="5784850"/>
            <a:ext cx="25146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89" name="AutoShape 5"/>
          <p:cNvSpPr>
            <a:spLocks/>
          </p:cNvSpPr>
          <p:nvPr/>
        </p:nvSpPr>
        <p:spPr bwMode="auto">
          <a:xfrm>
            <a:off x="4343400" y="3733800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17963"/>
              <a:gd name="adj5" fmla="val 210940"/>
              <a:gd name="adj6" fmla="val -601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修改对象时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调用重载赋值运算符函数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endParaRPr lang="en-US" altLang="zh-CN" sz="1800" b="1"/>
          </a:p>
        </p:txBody>
      </p:sp>
      <p:sp>
        <p:nvSpPr>
          <p:cNvPr id="6051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nimBg="1"/>
      <p:bldP spid="605189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50" name="Text Box 42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609600" y="501650"/>
            <a:ext cx="6770688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Name &amp; Name::operator= ( const Name &amp; Obj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zh-CN" b="1"/>
          </a:p>
        </p:txBody>
      </p:sp>
      <p:grpSp>
        <p:nvGrpSpPr>
          <p:cNvPr id="606214" name="Group 6"/>
          <p:cNvGrpSpPr>
            <a:grpSpLocks/>
          </p:cNvGrpSpPr>
          <p:nvPr/>
        </p:nvGrpSpPr>
        <p:grpSpPr bwMode="auto">
          <a:xfrm>
            <a:off x="4037013" y="685800"/>
            <a:ext cx="2439987" cy="2438400"/>
            <a:chOff x="2543" y="432"/>
            <a:chExt cx="1537" cy="1536"/>
          </a:xfrm>
        </p:grpSpPr>
        <p:grpSp>
          <p:nvGrpSpPr>
            <p:cNvPr id="606215" name="Group 7"/>
            <p:cNvGrpSpPr>
              <a:grpSpLocks/>
            </p:cNvGrpSpPr>
            <p:nvPr/>
          </p:nvGrpSpPr>
          <p:grpSpPr bwMode="auto">
            <a:xfrm>
              <a:off x="2543" y="432"/>
              <a:ext cx="1537" cy="1536"/>
              <a:chOff x="2543" y="432"/>
              <a:chExt cx="1537" cy="1536"/>
            </a:xfrm>
          </p:grpSpPr>
          <p:grpSp>
            <p:nvGrpSpPr>
              <p:cNvPr id="606216" name="Group 8"/>
              <p:cNvGrpSpPr>
                <a:grpSpLocks/>
              </p:cNvGrpSpPr>
              <p:nvPr/>
            </p:nvGrpSpPr>
            <p:grpSpPr bwMode="auto">
              <a:xfrm>
                <a:off x="3456" y="528"/>
                <a:ext cx="624" cy="1440"/>
                <a:chOff x="1728" y="1536"/>
                <a:chExt cx="624" cy="1440"/>
              </a:xfrm>
            </p:grpSpPr>
            <p:sp>
              <p:nvSpPr>
                <p:cNvPr id="606217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624" cy="144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C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h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e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n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g</a:t>
                  </a:r>
                </a:p>
                <a:p>
                  <a:pPr>
                    <a:lnSpc>
                      <a:spcPct val="90000"/>
                    </a:lnSpc>
                  </a:pPr>
                  <a:endParaRPr lang="en-US" altLang="zh-CN" sz="1600" b="1"/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M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i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n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600" b="1"/>
                    <a:t>g</a:t>
                  </a:r>
                </a:p>
              </p:txBody>
            </p:sp>
            <p:sp>
              <p:nvSpPr>
                <p:cNvPr id="606218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19" name="Line 11"/>
                <p:cNvSpPr>
                  <a:spLocks noChangeShapeType="1"/>
                </p:cNvSpPr>
                <p:nvPr/>
              </p:nvSpPr>
              <p:spPr bwMode="auto">
                <a:xfrm>
                  <a:off x="1728" y="18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0" name="Line 12"/>
                <p:cNvSpPr>
                  <a:spLocks noChangeShapeType="1"/>
                </p:cNvSpPr>
                <p:nvPr/>
              </p:nvSpPr>
              <p:spPr bwMode="auto">
                <a:xfrm>
                  <a:off x="1728" y="196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1" name="Line 13"/>
                <p:cNvSpPr>
                  <a:spLocks noChangeShapeType="1"/>
                </p:cNvSpPr>
                <p:nvPr/>
              </p:nvSpPr>
              <p:spPr bwMode="auto">
                <a:xfrm>
                  <a:off x="1728" y="211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2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2256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3" name="Line 15"/>
                <p:cNvSpPr>
                  <a:spLocks noChangeShapeType="1"/>
                </p:cNvSpPr>
                <p:nvPr/>
              </p:nvSpPr>
              <p:spPr bwMode="auto">
                <a:xfrm>
                  <a:off x="1728" y="2400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4" name="Line 16"/>
                <p:cNvSpPr>
                  <a:spLocks noChangeShapeType="1"/>
                </p:cNvSpPr>
                <p:nvPr/>
              </p:nvSpPr>
              <p:spPr bwMode="auto">
                <a:xfrm>
                  <a:off x="1728" y="254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5" name="Line 17"/>
                <p:cNvSpPr>
                  <a:spLocks noChangeShapeType="1"/>
                </p:cNvSpPr>
                <p:nvPr/>
              </p:nvSpPr>
              <p:spPr bwMode="auto">
                <a:xfrm>
                  <a:off x="1728" y="2688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26" name="Line 18"/>
                <p:cNvSpPr>
                  <a:spLocks noChangeShapeType="1"/>
                </p:cNvSpPr>
                <p:nvPr/>
              </p:nvSpPr>
              <p:spPr bwMode="auto">
                <a:xfrm>
                  <a:off x="1728" y="2832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6227" name="Line 19"/>
              <p:cNvSpPr>
                <a:spLocks noChangeShapeType="1"/>
              </p:cNvSpPr>
              <p:nvPr/>
            </p:nvSpPr>
            <p:spPr bwMode="auto">
              <a:xfrm>
                <a:off x="3072" y="624"/>
                <a:ext cx="384" cy="1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06228" name="Group 20"/>
              <p:cNvGrpSpPr>
                <a:grpSpLocks/>
              </p:cNvGrpSpPr>
              <p:nvPr/>
            </p:nvGrpSpPr>
            <p:grpSpPr bwMode="auto">
              <a:xfrm>
                <a:off x="2543" y="432"/>
                <a:ext cx="823" cy="240"/>
                <a:chOff x="815" y="1440"/>
                <a:chExt cx="823" cy="240"/>
              </a:xfrm>
            </p:grpSpPr>
            <p:sp>
              <p:nvSpPr>
                <p:cNvPr id="606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056" y="1584"/>
                  <a:ext cx="336" cy="9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62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15" y="1440"/>
                  <a:ext cx="82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60000"/>
                    </a:lnSpc>
                  </a:pPr>
                  <a:r>
                    <a:rPr lang="en-US" altLang="zh-CN" sz="1600" b="1"/>
                    <a:t>this-&gt;pName</a:t>
                  </a:r>
                </a:p>
              </p:txBody>
            </p:sp>
          </p:grpSp>
        </p:grpSp>
        <p:grpSp>
          <p:nvGrpSpPr>
            <p:cNvPr id="606231" name="Group 23"/>
            <p:cNvGrpSpPr>
              <a:grpSpLocks/>
            </p:cNvGrpSpPr>
            <p:nvPr/>
          </p:nvGrpSpPr>
          <p:grpSpPr bwMode="auto">
            <a:xfrm>
              <a:off x="2640" y="1612"/>
              <a:ext cx="632" cy="356"/>
              <a:chOff x="5032" y="3004"/>
              <a:chExt cx="632" cy="356"/>
            </a:xfrm>
          </p:grpSpPr>
          <p:sp>
            <p:nvSpPr>
              <p:cNvPr id="606232" name="Rectangle 24"/>
              <p:cNvSpPr>
                <a:spLocks noChangeArrowheads="1"/>
              </p:cNvSpPr>
              <p:nvPr/>
            </p:nvSpPr>
            <p:spPr bwMode="auto">
              <a:xfrm>
                <a:off x="5108" y="3168"/>
                <a:ext cx="480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10</a:t>
                </a:r>
              </a:p>
            </p:txBody>
          </p:sp>
          <p:sp>
            <p:nvSpPr>
              <p:cNvPr id="606233" name="Text Box 25"/>
              <p:cNvSpPr txBox="1">
                <a:spLocks noChangeArrowheads="1"/>
              </p:cNvSpPr>
              <p:nvPr/>
            </p:nvSpPr>
            <p:spPr bwMode="auto">
              <a:xfrm>
                <a:off x="5032" y="3004"/>
                <a:ext cx="63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this-&gt;size</a:t>
                </a:r>
              </a:p>
            </p:txBody>
          </p:sp>
        </p:grpSp>
      </p:grpSp>
      <p:sp>
        <p:nvSpPr>
          <p:cNvPr id="60624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6781800" y="76200"/>
            <a:ext cx="2286000" cy="3048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6252" name="Group 44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6236" name="Group 28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6237" name="Rectangle 29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6238" name="Line 30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39" name="Line 31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0" name="Line 32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1" name="Line 33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42" name="Line 34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6243" name="Text Box 35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6244" name="Group 36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6245" name="Rectangle 37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6246" name="Text Box 38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6251" name="Line 43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autoUpdateAnimBg="0"/>
      <p:bldP spid="606212" grpId="0" animBg="1" autoUpdateAnimBg="0"/>
      <p:bldP spid="606213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73" name="Text Box 41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38" name="Group 6"/>
          <p:cNvGrpSpPr>
            <a:grpSpLocks/>
          </p:cNvGrpSpPr>
          <p:nvPr/>
        </p:nvGrpSpPr>
        <p:grpSpPr bwMode="auto">
          <a:xfrm>
            <a:off x="4033838" y="685800"/>
            <a:ext cx="2443162" cy="2438400"/>
            <a:chOff x="2541" y="432"/>
            <a:chExt cx="1539" cy="1536"/>
          </a:xfrm>
        </p:grpSpPr>
        <p:grpSp>
          <p:nvGrpSpPr>
            <p:cNvPr id="607239" name="Group 7"/>
            <p:cNvGrpSpPr>
              <a:grpSpLocks/>
            </p:cNvGrpSpPr>
            <p:nvPr/>
          </p:nvGrpSpPr>
          <p:grpSpPr bwMode="auto">
            <a:xfrm>
              <a:off x="3456" y="528"/>
              <a:ext cx="624" cy="1440"/>
              <a:chOff x="1728" y="1536"/>
              <a:chExt cx="624" cy="1440"/>
            </a:xfrm>
          </p:grpSpPr>
          <p:sp>
            <p:nvSpPr>
              <p:cNvPr id="607240" name="Rectangle 8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624" cy="1440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g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600" b="1"/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/>
                  <a:t>g</a:t>
                </a:r>
              </a:p>
            </p:txBody>
          </p:sp>
          <p:sp>
            <p:nvSpPr>
              <p:cNvPr id="607241" name="Line 9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2" name="Line 10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4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5" name="Line 13"/>
              <p:cNvSpPr>
                <a:spLocks noChangeShapeType="1"/>
              </p:cNvSpPr>
              <p:nvPr/>
            </p:nvSpPr>
            <p:spPr bwMode="auto">
              <a:xfrm>
                <a:off x="172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6" name="Line 14"/>
              <p:cNvSpPr>
                <a:spLocks noChangeShapeType="1"/>
              </p:cNvSpPr>
              <p:nvPr/>
            </p:nvSpPr>
            <p:spPr bwMode="auto">
              <a:xfrm>
                <a:off x="1728" y="24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7" name="Line 15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8" name="Line 16"/>
              <p:cNvSpPr>
                <a:spLocks noChangeShapeType="1"/>
              </p:cNvSpPr>
              <p:nvPr/>
            </p:nvSpPr>
            <p:spPr bwMode="auto">
              <a:xfrm>
                <a:off x="1728" y="26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49" name="Line 17"/>
              <p:cNvSpPr>
                <a:spLocks noChangeShapeType="1"/>
              </p:cNvSpPr>
              <p:nvPr/>
            </p:nvSpPr>
            <p:spPr bwMode="auto">
              <a:xfrm>
                <a:off x="1728" y="28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7250" name="Line 18"/>
            <p:cNvSpPr>
              <a:spLocks noChangeShapeType="1"/>
            </p:cNvSpPr>
            <p:nvPr/>
          </p:nvSpPr>
          <p:spPr bwMode="auto">
            <a:xfrm>
              <a:off x="3072" y="624"/>
              <a:ext cx="384" cy="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7251" name="Group 19"/>
            <p:cNvGrpSpPr>
              <a:grpSpLocks/>
            </p:cNvGrpSpPr>
            <p:nvPr/>
          </p:nvGrpSpPr>
          <p:grpSpPr bwMode="auto">
            <a:xfrm>
              <a:off x="2541" y="432"/>
              <a:ext cx="823" cy="240"/>
              <a:chOff x="813" y="1440"/>
              <a:chExt cx="823" cy="240"/>
            </a:xfrm>
          </p:grpSpPr>
          <p:sp>
            <p:nvSpPr>
              <p:cNvPr id="607252" name="Rectangle 20"/>
              <p:cNvSpPr>
                <a:spLocks noChangeArrowheads="1"/>
              </p:cNvSpPr>
              <p:nvPr/>
            </p:nvSpPr>
            <p:spPr bwMode="auto">
              <a:xfrm>
                <a:off x="1056" y="1584"/>
                <a:ext cx="336" cy="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53" name="Text Box 21"/>
              <p:cNvSpPr txBox="1">
                <a:spLocks noChangeArrowheads="1"/>
              </p:cNvSpPr>
              <p:nvPr/>
            </p:nvSpPr>
            <p:spPr bwMode="auto">
              <a:xfrm>
                <a:off x="813" y="1440"/>
                <a:ext cx="82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sz="1600" b="1"/>
                  <a:t>this-&gt;pName</a:t>
                </a:r>
              </a:p>
            </p:txBody>
          </p:sp>
        </p:grpSp>
      </p:grpSp>
      <p:sp>
        <p:nvSpPr>
          <p:cNvPr id="607263" name="Rectangle 31"/>
          <p:cNvSpPr>
            <a:spLocks noChangeArrowheads="1"/>
          </p:cNvSpPr>
          <p:nvPr/>
        </p:nvSpPr>
        <p:spPr bwMode="auto">
          <a:xfrm>
            <a:off x="5486400" y="765175"/>
            <a:ext cx="1066800" cy="2435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7264" name="Group 32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7265" name="Rectangle 33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7266" name="Text Box 34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72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7274" name="Group 42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7275" name="Group 43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7276" name="Rectangle 44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7277" name="Line 45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8" name="Line 46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79" name="Line 47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0" name="Line 48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281" name="Line 49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7283" name="Group 51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7284" name="Rectangle 52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7285" name="Text Box 53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7286" name="Line 54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90" name="Text Box 34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8263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08264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5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08275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08276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08277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8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9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80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81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8282" name="Group 26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8283" name="Rectangle 27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8284" name="Text Box 28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828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8291" name="Group 35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8292" name="Group 36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8293" name="Rectangle 37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8294" name="Line 38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5" name="Line 39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6" name="Line 40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7" name="Line 41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298" name="Line 42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8300" name="Group 44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8301" name="Rectangle 45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8302" name="Text Box 46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8303" name="Line 47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322" name="Text Box 42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9287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09299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09301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2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4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5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9306" name="Group 26"/>
          <p:cNvGrpSpPr>
            <a:grpSpLocks/>
          </p:cNvGrpSpPr>
          <p:nvPr/>
        </p:nvGrpSpPr>
        <p:grpSpPr bwMode="auto">
          <a:xfrm>
            <a:off x="6477000" y="914400"/>
            <a:ext cx="914400" cy="1143000"/>
            <a:chOff x="2352" y="1584"/>
            <a:chExt cx="576" cy="720"/>
          </a:xfrm>
        </p:grpSpPr>
        <p:sp>
          <p:nvSpPr>
            <p:cNvPr id="609307" name="Line 27"/>
            <p:cNvSpPr>
              <a:spLocks noChangeShapeType="1"/>
            </p:cNvSpPr>
            <p:nvPr/>
          </p:nvSpPr>
          <p:spPr bwMode="auto">
            <a:xfrm flipH="1">
              <a:off x="2352" y="1584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8" name="Line 28"/>
            <p:cNvSpPr>
              <a:spLocks noChangeShapeType="1"/>
            </p:cNvSpPr>
            <p:nvPr/>
          </p:nvSpPr>
          <p:spPr bwMode="auto">
            <a:xfrm flipH="1">
              <a:off x="2352" y="1728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9" name="Line 29"/>
            <p:cNvSpPr>
              <a:spLocks noChangeShapeType="1"/>
            </p:cNvSpPr>
            <p:nvPr/>
          </p:nvSpPr>
          <p:spPr bwMode="auto">
            <a:xfrm flipH="1">
              <a:off x="2352" y="1872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0" name="Line 30"/>
            <p:cNvSpPr>
              <a:spLocks noChangeShapeType="1"/>
            </p:cNvSpPr>
            <p:nvPr/>
          </p:nvSpPr>
          <p:spPr bwMode="auto">
            <a:xfrm flipH="1">
              <a:off x="2352" y="2016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1" name="Line 31"/>
            <p:cNvSpPr>
              <a:spLocks noChangeShapeType="1"/>
            </p:cNvSpPr>
            <p:nvPr/>
          </p:nvSpPr>
          <p:spPr bwMode="auto">
            <a:xfrm flipH="1">
              <a:off x="2352" y="2160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12" name="Line 32"/>
            <p:cNvSpPr>
              <a:spLocks noChangeShapeType="1"/>
            </p:cNvSpPr>
            <p:nvPr/>
          </p:nvSpPr>
          <p:spPr bwMode="auto">
            <a:xfrm flipH="1">
              <a:off x="2352" y="2304"/>
              <a:ext cx="57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9313" name="Rectangle 33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09314" name="Group 34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09315" name="Rectangle 35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09316" name="Text Box 36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093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09323" name="Group 43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09324" name="Group 44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09325" name="Rectangle 45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09326" name="Line 46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7" name="Line 47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8" name="Line 48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29" name="Line 49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30" name="Line 50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9331" name="Text Box 51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09332" name="Group 52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09333" name="Rectangle 53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09334" name="Text Box 54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09335" name="Line 55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9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9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13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41" name="Text Box 37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10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0311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3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10323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10324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10325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6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7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8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9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0330" name="Rectangle 26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10331" name="Group 27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10</a:t>
              </a:r>
            </a:p>
          </p:txBody>
        </p:sp>
        <p:sp>
          <p:nvSpPr>
            <p:cNvPr id="610333" name="Text Box 29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10337" name="Line 33"/>
          <p:cNvSpPr>
            <a:spLocks noChangeShapeType="1"/>
          </p:cNvSpPr>
          <p:nvPr/>
        </p:nvSpPr>
        <p:spPr bwMode="auto">
          <a:xfrm flipH="1">
            <a:off x="5029200" y="2971800"/>
            <a:ext cx="2362200" cy="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38" name="Rectangle 34"/>
          <p:cNvSpPr>
            <a:spLocks noChangeArrowheads="1"/>
          </p:cNvSpPr>
          <p:nvPr/>
        </p:nvSpPr>
        <p:spPr bwMode="auto">
          <a:xfrm>
            <a:off x="4572000" y="2852936"/>
            <a:ext cx="285750" cy="2585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 dirty="0"/>
              <a:t>6</a:t>
            </a:r>
          </a:p>
        </p:txBody>
      </p:sp>
      <p:sp>
        <p:nvSpPr>
          <p:cNvPr id="610339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10342" name="Group 38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10343" name="Group 39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10345" name="Line 41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6" name="Line 4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7" name="Line 43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8" name="Line 44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49" name="Line 45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0350" name="Text Box 46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10351" name="Group 47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10352" name="Rectangle 48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10353" name="Text Box 49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10354" name="Line 50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7" grpId="0" animBg="1"/>
      <p:bldP spid="61033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762000"/>
            <a:ext cx="5638800" cy="6096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7.1.2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运算符重载的语法形式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066800" y="1447800"/>
            <a:ext cx="7086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33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运算符函数是一种特殊的成员函数或友元函数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成员函数的语法形式为：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</a:rPr>
              <a:t>类型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类名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::  operator  </a:t>
            </a:r>
            <a:r>
              <a:rPr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op</a:t>
            </a:r>
            <a:r>
              <a:rPr lang="en-US" altLang="zh-CN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lang="zh-CN" altLang="en-US" sz="2000" b="1" i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参数表</a:t>
            </a:r>
            <a:r>
              <a:rPr lang="zh-CN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{</a:t>
            </a: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      </a:t>
            </a:r>
            <a:r>
              <a:rPr lang="en-US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相对于该类定义的操作</a:t>
            </a:r>
            <a:endParaRPr lang="en-US" altLang="en-US" sz="2000" b="1" i="1">
              <a:solidFill>
                <a:srgbClr val="0000FF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l">
              <a:lnSpc>
                <a:spcPct val="1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	}</a:t>
            </a:r>
            <a:endParaRPr lang="en-US" altLang="zh-CN" sz="2000" b="1">
              <a:solidFill>
                <a:schemeClr val="hlink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9415" name="AutoShape 7"/>
          <p:cNvSpPr>
            <a:spLocks/>
          </p:cNvSpPr>
          <p:nvPr/>
        </p:nvSpPr>
        <p:spPr bwMode="auto">
          <a:xfrm>
            <a:off x="6019800" y="41021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15444"/>
              <a:gd name="adj5" fmla="val -132815"/>
              <a:gd name="adj6" fmla="val -5409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被重载的运算符</a:t>
            </a:r>
            <a:r>
              <a:rPr lang="zh-CN" altLang="en-US" sz="1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63" name="Text Box 35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609600" y="501650"/>
            <a:ext cx="6629400" cy="595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 ( char  *pN 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{ cout &lt;&lt;" Constructing " &lt;&lt; pN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pName = new char[ strlen( pN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if( pName != 0 ) strcpy( pName,pN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 size = strlen( pN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Name::Name(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</a:t>
            </a:r>
            <a:r>
              <a:rPr lang="zh-CN" altLang="en-US" sz="1600" b="1" i="1">
                <a:solidFill>
                  <a:srgbClr val="008000"/>
                </a:solidFill>
              </a:rPr>
              <a:t>复制构造函数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Copying " &lt;&lt; Obj.pName &lt;&lt; " into its own block\n";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 &amp; Name::operator= ( const Name &amp; Obj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重载赋值运算符</a:t>
            </a:r>
            <a:endParaRPr lang="zh-CN" altLang="en-US" sz="1600" b="1">
              <a:solidFill>
                <a:srgbClr val="008000"/>
              </a:solidFill>
            </a:endParaRP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pName = new char[ strlen( Obj.pName ) + 1 ]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if ( pName != 0 ) strcpy( pName , Obj.pName )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Obj.size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return *this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Name::~ Name()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{ cout &lt;&lt; " Destructing " &lt;&lt; pName &lt;&lt; endl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delete  []pName 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   size = 0;</a:t>
            </a:r>
          </a:p>
          <a:p>
            <a:pPr algn="l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600"/>
              <a:t>}</a:t>
            </a: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5800" y="3505200"/>
            <a:ext cx="7086600" cy="24542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63500" dir="3187806">
              <a:srgbClr val="FFCC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Name &amp; Name::operator= ( const Name &amp; Obj )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delete  []pName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pName = new char[ strlen( Obj.pName ) + 1 ]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if ( pName != 0 ) strcpy( pName , Obj.pName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size = Obj.size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return *this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4038600" y="381000"/>
            <a:ext cx="48006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81320" dir="2319588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4" name="Line 6"/>
          <p:cNvSpPr>
            <a:spLocks noChangeShapeType="1"/>
          </p:cNvSpPr>
          <p:nvPr/>
        </p:nvSpPr>
        <p:spPr bwMode="auto">
          <a:xfrm>
            <a:off x="4876800" y="990600"/>
            <a:ext cx="609600" cy="158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1335" name="Group 7"/>
          <p:cNvGrpSpPr>
            <a:grpSpLocks/>
          </p:cNvGrpSpPr>
          <p:nvPr/>
        </p:nvGrpSpPr>
        <p:grpSpPr bwMode="auto">
          <a:xfrm>
            <a:off x="4033838" y="685800"/>
            <a:ext cx="1306512" cy="381000"/>
            <a:chOff x="813" y="1440"/>
            <a:chExt cx="823" cy="240"/>
          </a:xfrm>
        </p:grpSpPr>
        <p:sp>
          <p:nvSpPr>
            <p:cNvPr id="611336" name="Rectangle 8"/>
            <p:cNvSpPr>
              <a:spLocks noChangeArrowheads="1"/>
            </p:cNvSpPr>
            <p:nvPr/>
          </p:nvSpPr>
          <p:spPr bwMode="auto">
            <a:xfrm>
              <a:off x="1056" y="1584"/>
              <a:ext cx="33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7" name="Text Box 9"/>
            <p:cNvSpPr txBox="1">
              <a:spLocks noChangeArrowheads="1"/>
            </p:cNvSpPr>
            <p:nvPr/>
          </p:nvSpPr>
          <p:spPr bwMode="auto">
            <a:xfrm>
              <a:off x="813" y="1440"/>
              <a:ext cx="82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600" b="1"/>
                <a:t>this-&gt;pName</a:t>
              </a:r>
            </a:p>
          </p:txBody>
        </p:sp>
      </p:grpSp>
      <p:grpSp>
        <p:nvGrpSpPr>
          <p:cNvPr id="611347" name="Group 19"/>
          <p:cNvGrpSpPr>
            <a:grpSpLocks/>
          </p:cNvGrpSpPr>
          <p:nvPr/>
        </p:nvGrpSpPr>
        <p:grpSpPr bwMode="auto">
          <a:xfrm>
            <a:off x="5486400" y="838200"/>
            <a:ext cx="990600" cy="1371600"/>
            <a:chOff x="2832" y="1536"/>
            <a:chExt cx="624" cy="864"/>
          </a:xfrm>
        </p:grpSpPr>
        <p:sp>
          <p:nvSpPr>
            <p:cNvPr id="611348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624" cy="86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zh-CN" sz="1600" b="1"/>
            </a:p>
          </p:txBody>
        </p:sp>
        <p:sp>
          <p:nvSpPr>
            <p:cNvPr id="611349" name="Line 21"/>
            <p:cNvSpPr>
              <a:spLocks noChangeShapeType="1"/>
            </p:cNvSpPr>
            <p:nvPr/>
          </p:nvSpPr>
          <p:spPr bwMode="auto">
            <a:xfrm>
              <a:off x="28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0" name="Line 22"/>
            <p:cNvSpPr>
              <a:spLocks noChangeShapeType="1"/>
            </p:cNvSpPr>
            <p:nvPr/>
          </p:nvSpPr>
          <p:spPr bwMode="auto">
            <a:xfrm>
              <a:off x="2832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283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2" name="Line 24"/>
            <p:cNvSpPr>
              <a:spLocks noChangeShapeType="1"/>
            </p:cNvSpPr>
            <p:nvPr/>
          </p:nvSpPr>
          <p:spPr bwMode="auto">
            <a:xfrm>
              <a:off x="283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3" name="Line 25"/>
            <p:cNvSpPr>
              <a:spLocks noChangeShapeType="1"/>
            </p:cNvSpPr>
            <p:nvPr/>
          </p:nvSpPr>
          <p:spPr bwMode="auto">
            <a:xfrm>
              <a:off x="283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1354" name="Rectangle 26"/>
          <p:cNvSpPr>
            <a:spLocks noChangeArrowheads="1"/>
          </p:cNvSpPr>
          <p:nvPr/>
        </p:nvSpPr>
        <p:spPr bwMode="auto">
          <a:xfrm>
            <a:off x="5791200" y="8382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</a:pPr>
            <a:r>
              <a:rPr lang="en-US" altLang="zh-CN" sz="1600" b="1"/>
              <a:t>L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  <a:p>
            <a:pPr>
              <a:lnSpc>
                <a:spcPct val="93000"/>
              </a:lnSpc>
            </a:pPr>
            <a:endParaRPr lang="en-US" altLang="zh-CN" sz="1600" b="1"/>
          </a:p>
          <a:p>
            <a:pPr>
              <a:lnSpc>
                <a:spcPct val="93000"/>
              </a:lnSpc>
            </a:pPr>
            <a:r>
              <a:rPr lang="en-US" altLang="zh-CN" sz="1600" b="1"/>
              <a:t>H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a</a:t>
            </a:r>
          </a:p>
          <a:p>
            <a:pPr>
              <a:lnSpc>
                <a:spcPct val="93000"/>
              </a:lnSpc>
            </a:pPr>
            <a:r>
              <a:rPr lang="en-US" altLang="zh-CN" sz="1600" b="1"/>
              <a:t>i</a:t>
            </a:r>
          </a:p>
        </p:txBody>
      </p:sp>
      <p:grpSp>
        <p:nvGrpSpPr>
          <p:cNvPr id="611355" name="Group 27"/>
          <p:cNvGrpSpPr>
            <a:grpSpLocks/>
          </p:cNvGrpSpPr>
          <p:nvPr/>
        </p:nvGrpSpPr>
        <p:grpSpPr bwMode="auto">
          <a:xfrm>
            <a:off x="4191000" y="2559050"/>
            <a:ext cx="1003300" cy="565150"/>
            <a:chOff x="5032" y="3004"/>
            <a:chExt cx="632" cy="356"/>
          </a:xfrm>
        </p:grpSpPr>
        <p:sp>
          <p:nvSpPr>
            <p:cNvPr id="611356" name="Rectangle 28"/>
            <p:cNvSpPr>
              <a:spLocks noChangeArrowheads="1"/>
            </p:cNvSpPr>
            <p:nvPr/>
          </p:nvSpPr>
          <p:spPr bwMode="auto">
            <a:xfrm>
              <a:off x="5108" y="3168"/>
              <a:ext cx="480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b="1"/>
                <a:t>6</a:t>
              </a:r>
            </a:p>
          </p:txBody>
        </p:sp>
        <p:sp>
          <p:nvSpPr>
            <p:cNvPr id="611357" name="Text Box 29"/>
            <p:cNvSpPr txBox="1">
              <a:spLocks noChangeArrowheads="1"/>
            </p:cNvSpPr>
            <p:nvPr/>
          </p:nvSpPr>
          <p:spPr bwMode="auto">
            <a:xfrm>
              <a:off x="5032" y="3004"/>
              <a:ext cx="63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600" b="1"/>
                <a:t>this-&gt;size</a:t>
              </a:r>
            </a:p>
          </p:txBody>
        </p:sp>
      </p:grpSp>
      <p:sp>
        <p:nvSpPr>
          <p:cNvPr id="611361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grpSp>
        <p:nvGrpSpPr>
          <p:cNvPr id="611364" name="Group 36"/>
          <p:cNvGrpSpPr>
            <a:grpSpLocks/>
          </p:cNvGrpSpPr>
          <p:nvPr/>
        </p:nvGrpSpPr>
        <p:grpSpPr bwMode="auto">
          <a:xfrm>
            <a:off x="7138988" y="381000"/>
            <a:ext cx="1195387" cy="2743200"/>
            <a:chOff x="4497" y="240"/>
            <a:chExt cx="753" cy="1728"/>
          </a:xfrm>
        </p:grpSpPr>
        <p:grpSp>
          <p:nvGrpSpPr>
            <p:cNvPr id="611365" name="Group 37"/>
            <p:cNvGrpSpPr>
              <a:grpSpLocks/>
            </p:cNvGrpSpPr>
            <p:nvPr/>
          </p:nvGrpSpPr>
          <p:grpSpPr bwMode="auto">
            <a:xfrm>
              <a:off x="4561" y="528"/>
              <a:ext cx="624" cy="864"/>
              <a:chOff x="2832" y="1536"/>
              <a:chExt cx="624" cy="864"/>
            </a:xfrm>
          </p:grpSpPr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2832" y="1536"/>
                <a:ext cx="624" cy="864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L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  <a:p>
                <a:pPr>
                  <a:lnSpc>
                    <a:spcPct val="93000"/>
                  </a:lnSpc>
                </a:pPr>
                <a:endParaRPr lang="en-US" altLang="zh-CN" sz="1600" b="1"/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H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a</a:t>
                </a:r>
              </a:p>
              <a:p>
                <a:pPr>
                  <a:lnSpc>
                    <a:spcPct val="93000"/>
                  </a:lnSpc>
                </a:pPr>
                <a:r>
                  <a:rPr lang="en-US" altLang="zh-CN" sz="1600" b="1"/>
                  <a:t>i</a:t>
                </a:r>
              </a:p>
            </p:txBody>
          </p:sp>
          <p:sp>
            <p:nvSpPr>
              <p:cNvPr id="611367" name="Line 39"/>
              <p:cNvSpPr>
                <a:spLocks noChangeShapeType="1"/>
              </p:cNvSpPr>
              <p:nvPr/>
            </p:nvSpPr>
            <p:spPr bwMode="auto">
              <a:xfrm>
                <a:off x="2832" y="16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68" name="Line 40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69" name="Line 41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70" name="Line 42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71" name="Line 43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1372" name="Text Box 44"/>
            <p:cNvSpPr txBox="1">
              <a:spLocks noChangeArrowheads="1"/>
            </p:cNvSpPr>
            <p:nvPr/>
          </p:nvSpPr>
          <p:spPr bwMode="auto">
            <a:xfrm>
              <a:off x="4497" y="240"/>
              <a:ext cx="75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1600" b="1"/>
                <a:t>Obj.pName</a:t>
              </a:r>
            </a:p>
          </p:txBody>
        </p:sp>
        <p:grpSp>
          <p:nvGrpSpPr>
            <p:cNvPr id="611373" name="Group 45"/>
            <p:cNvGrpSpPr>
              <a:grpSpLocks/>
            </p:cNvGrpSpPr>
            <p:nvPr/>
          </p:nvGrpSpPr>
          <p:grpSpPr bwMode="auto">
            <a:xfrm>
              <a:off x="4588" y="1612"/>
              <a:ext cx="562" cy="356"/>
              <a:chOff x="4588" y="1612"/>
              <a:chExt cx="562" cy="356"/>
            </a:xfrm>
          </p:grpSpPr>
          <p:sp>
            <p:nvSpPr>
              <p:cNvPr id="611374" name="Rectangle 46"/>
              <p:cNvSpPr>
                <a:spLocks noChangeArrowheads="1"/>
              </p:cNvSpPr>
              <p:nvPr/>
            </p:nvSpPr>
            <p:spPr bwMode="auto">
              <a:xfrm>
                <a:off x="4628" y="1776"/>
                <a:ext cx="480" cy="192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600" b="1"/>
                  <a:t>6</a:t>
                </a:r>
              </a:p>
            </p:txBody>
          </p:sp>
          <p:sp>
            <p:nvSpPr>
              <p:cNvPr id="611375" name="Text Box 47"/>
              <p:cNvSpPr txBox="1">
                <a:spLocks noChangeArrowheads="1"/>
              </p:cNvSpPr>
              <p:nvPr/>
            </p:nvSpPr>
            <p:spPr bwMode="auto">
              <a:xfrm>
                <a:off x="4588" y="1612"/>
                <a:ext cx="562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600" b="1"/>
                  <a:t>Obj.size</a:t>
                </a:r>
              </a:p>
            </p:txBody>
          </p:sp>
        </p:grpSp>
        <p:sp>
          <p:nvSpPr>
            <p:cNvPr id="611376" name="Line 48"/>
            <p:cNvSpPr>
              <a:spLocks noChangeShapeType="1"/>
            </p:cNvSpPr>
            <p:nvPr/>
          </p:nvSpPr>
          <p:spPr bwMode="auto">
            <a:xfrm>
              <a:off x="4873" y="4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using namespace std;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Name( const Name &amp; ) ;		 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Name&amp; operator=( const Name&amp; ) ;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  </a:t>
            </a:r>
            <a:r>
              <a:rPr lang="en-US" altLang="zh-CN" sz="1800" b="1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 b="1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/>
              <a:t>   </a:t>
            </a:r>
            <a:r>
              <a:rPr lang="en-US" altLang="zh-CN" sz="1800" b="1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 b="1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2359" name="Text Box 7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  <p:pic>
        <p:nvPicPr>
          <p:cNvPr id="61236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38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838200" y="333375"/>
            <a:ext cx="6686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3381" name="Oval 5"/>
          <p:cNvSpPr>
            <a:spLocks noChangeArrowheads="1"/>
          </p:cNvSpPr>
          <p:nvPr/>
        </p:nvSpPr>
        <p:spPr bwMode="auto">
          <a:xfrm>
            <a:off x="3924300" y="3048000"/>
            <a:ext cx="2735263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3389" name="Group 13"/>
          <p:cNvGrpSpPr>
            <a:grpSpLocks/>
          </p:cNvGrpSpPr>
          <p:nvPr/>
        </p:nvGrpSpPr>
        <p:grpSpPr bwMode="auto">
          <a:xfrm>
            <a:off x="755650" y="2636838"/>
            <a:ext cx="1871663" cy="2232025"/>
            <a:chOff x="476" y="1661"/>
            <a:chExt cx="1179" cy="1406"/>
          </a:xfrm>
        </p:grpSpPr>
        <p:sp>
          <p:nvSpPr>
            <p:cNvPr id="613383" name="AutoShape 7"/>
            <p:cNvSpPr>
              <a:spLocks/>
            </p:cNvSpPr>
            <p:nvPr/>
          </p:nvSpPr>
          <p:spPr bwMode="auto">
            <a:xfrm>
              <a:off x="476" y="1661"/>
              <a:ext cx="864" cy="336"/>
            </a:xfrm>
            <a:prstGeom prst="borderCallout2">
              <a:avLst>
                <a:gd name="adj1" fmla="val 21431"/>
                <a:gd name="adj2" fmla="val 105556"/>
                <a:gd name="adj3" fmla="val 21431"/>
                <a:gd name="adj4" fmla="val 134954"/>
                <a:gd name="adj5" fmla="val 111903"/>
                <a:gd name="adj6" fmla="val 220486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构造对象</a:t>
              </a:r>
            </a:p>
          </p:txBody>
        </p:sp>
        <p:sp>
          <p:nvSpPr>
            <p:cNvPr id="613384" name="Line 8"/>
            <p:cNvSpPr>
              <a:spLocks noChangeShapeType="1"/>
            </p:cNvSpPr>
            <p:nvPr/>
          </p:nvSpPr>
          <p:spPr bwMode="auto">
            <a:xfrm flipH="1">
              <a:off x="1519" y="1752"/>
              <a:ext cx="136" cy="131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33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3387" name="Text Box 11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3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838200" y="333375"/>
            <a:ext cx="682942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Name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4405" name="Oval 5"/>
          <p:cNvSpPr>
            <a:spLocks noChangeArrowheads="1"/>
          </p:cNvSpPr>
          <p:nvPr/>
        </p:nvSpPr>
        <p:spPr bwMode="auto">
          <a:xfrm>
            <a:off x="3851275" y="3276600"/>
            <a:ext cx="4465638" cy="3683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13" name="Group 13"/>
          <p:cNvGrpSpPr>
            <a:grpSpLocks/>
          </p:cNvGrpSpPr>
          <p:nvPr/>
        </p:nvGrpSpPr>
        <p:grpSpPr bwMode="auto">
          <a:xfrm>
            <a:off x="684213" y="2498725"/>
            <a:ext cx="2232025" cy="2771775"/>
            <a:chOff x="431" y="1574"/>
            <a:chExt cx="1406" cy="1746"/>
          </a:xfrm>
        </p:grpSpPr>
        <p:sp>
          <p:nvSpPr>
            <p:cNvPr id="614407" name="AutoShape 7"/>
            <p:cNvSpPr>
              <a:spLocks/>
            </p:cNvSpPr>
            <p:nvPr/>
          </p:nvSpPr>
          <p:spPr bwMode="auto">
            <a:xfrm>
              <a:off x="431" y="1574"/>
              <a:ext cx="1044" cy="336"/>
            </a:xfrm>
            <a:prstGeom prst="borderCallout2">
              <a:avLst>
                <a:gd name="adj1" fmla="val 21431"/>
                <a:gd name="adj2" fmla="val 104597"/>
                <a:gd name="adj3" fmla="val 21431"/>
                <a:gd name="adj4" fmla="val 132278"/>
                <a:gd name="adj5" fmla="val 155954"/>
                <a:gd name="adj6" fmla="val 212644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复制构造对象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en-US" altLang="zh-CN" sz="1800" b="1"/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>
              <a:off x="1292" y="1661"/>
              <a:ext cx="545" cy="16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837488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4411" name="Text Box 11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838200" y="333375"/>
            <a:ext cx="675798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Name( const Name &amp; ) ;</a:t>
            </a:r>
            <a:r>
              <a:rPr lang="en-US" altLang="zh-CN" sz="1800"/>
              <a:t>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Name&amp; operator=( const Name&amp; ) ;	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 b="1">
                <a:solidFill>
                  <a:srgbClr val="0000FF"/>
                </a:solidFill>
              </a:rPr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Obj3 =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5429" name="Oval 5"/>
          <p:cNvSpPr>
            <a:spLocks noChangeArrowheads="1"/>
          </p:cNvSpPr>
          <p:nvPr/>
        </p:nvSpPr>
        <p:spPr bwMode="auto">
          <a:xfrm>
            <a:off x="3995738" y="3573463"/>
            <a:ext cx="2447925" cy="3048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437" name="Group 13"/>
          <p:cNvGrpSpPr>
            <a:grpSpLocks/>
          </p:cNvGrpSpPr>
          <p:nvPr/>
        </p:nvGrpSpPr>
        <p:grpSpPr bwMode="auto">
          <a:xfrm>
            <a:off x="1116013" y="2708275"/>
            <a:ext cx="1943100" cy="2778125"/>
            <a:chOff x="703" y="1706"/>
            <a:chExt cx="1224" cy="1750"/>
          </a:xfrm>
        </p:grpSpPr>
        <p:sp>
          <p:nvSpPr>
            <p:cNvPr id="615431" name="AutoShape 7"/>
            <p:cNvSpPr>
              <a:spLocks/>
            </p:cNvSpPr>
            <p:nvPr/>
          </p:nvSpPr>
          <p:spPr bwMode="auto">
            <a:xfrm>
              <a:off x="703" y="1706"/>
              <a:ext cx="864" cy="336"/>
            </a:xfrm>
            <a:prstGeom prst="borderCallout2">
              <a:avLst>
                <a:gd name="adj1" fmla="val 21431"/>
                <a:gd name="adj2" fmla="val 105556"/>
                <a:gd name="adj3" fmla="val 21431"/>
                <a:gd name="adj4" fmla="val 139931"/>
                <a:gd name="adj5" fmla="val 157736"/>
                <a:gd name="adj6" fmla="val 23981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1800" b="1"/>
                <a:t>构造对象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endParaRPr lang="en-US" altLang="zh-CN" sz="1800" b="1"/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>
              <a:off x="1488" y="1797"/>
              <a:ext cx="439" cy="16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43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6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2781300"/>
            <a:ext cx="4999038" cy="2487613"/>
          </a:xfrm>
          <a:prstGeom prst="rect">
            <a:avLst/>
          </a:prstGeom>
          <a:noFill/>
        </p:spPr>
      </p:pic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838200" y="333375"/>
            <a:ext cx="6686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#include&lt;iostream&gt;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#include&lt;cstring&gt;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using namespace std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class  Name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public :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 ( char  *pN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Name( const Name &amp; ) ;		    </a:t>
            </a:r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Name&amp; operator=( const Name&amp; ) ;</a:t>
            </a:r>
            <a:r>
              <a:rPr lang="en-US" altLang="zh-CN" sz="1800"/>
              <a:t>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重载赋值运算符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  </a:t>
            </a:r>
            <a:r>
              <a:rPr lang="en-US" altLang="zh-CN" sz="1800"/>
              <a:t>~ Name()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protected :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char  *pName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  int size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1800"/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int main()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{ Name Obj1( "ZhangSan"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   Name Obj2 = Obj1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调用复制构造函数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/>
              <a:t>   </a:t>
            </a:r>
            <a:r>
              <a:rPr lang="en-US" altLang="zh-CN" sz="1800"/>
              <a:t>Name Obj3( "NoName" ) ;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Obj3 = Obj2 = Obj1 ;</a:t>
            </a:r>
            <a:r>
              <a:rPr lang="en-US" altLang="zh-CN" sz="1800"/>
              <a:t>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调用重载赋值运算符函数</a:t>
            </a:r>
            <a:r>
              <a:rPr lang="zh-CN" altLang="en-US" sz="1800"/>
              <a:t> </a:t>
            </a:r>
          </a:p>
          <a:p>
            <a:pPr algn="l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/>
              <a:t>}</a:t>
            </a:r>
          </a:p>
        </p:txBody>
      </p:sp>
      <p:sp>
        <p:nvSpPr>
          <p:cNvPr id="616453" name="Oval 5"/>
          <p:cNvSpPr>
            <a:spLocks noChangeArrowheads="1"/>
          </p:cNvSpPr>
          <p:nvPr/>
        </p:nvSpPr>
        <p:spPr bwMode="auto">
          <a:xfrm>
            <a:off x="3851275" y="3819525"/>
            <a:ext cx="2952750" cy="762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6461" name="Group 13"/>
          <p:cNvGrpSpPr>
            <a:grpSpLocks/>
          </p:cNvGrpSpPr>
          <p:nvPr/>
        </p:nvGrpSpPr>
        <p:grpSpPr bwMode="auto">
          <a:xfrm>
            <a:off x="684213" y="2997200"/>
            <a:ext cx="2438400" cy="2736850"/>
            <a:chOff x="431" y="1888"/>
            <a:chExt cx="1536" cy="1724"/>
          </a:xfrm>
        </p:grpSpPr>
        <p:sp>
          <p:nvSpPr>
            <p:cNvPr id="616455" name="AutoShape 7"/>
            <p:cNvSpPr>
              <a:spLocks/>
            </p:cNvSpPr>
            <p:nvPr/>
          </p:nvSpPr>
          <p:spPr bwMode="auto">
            <a:xfrm>
              <a:off x="431" y="1888"/>
              <a:ext cx="1200" cy="528"/>
            </a:xfrm>
            <a:prstGeom prst="borderCallout2">
              <a:avLst>
                <a:gd name="adj1" fmla="val 13634"/>
                <a:gd name="adj2" fmla="val 104000"/>
                <a:gd name="adj3" fmla="val 13634"/>
                <a:gd name="adj4" fmla="val 127083"/>
                <a:gd name="adj5" fmla="val 96968"/>
                <a:gd name="adj6" fmla="val 194083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1800" b="1"/>
                <a:t>析构赋值操作后的对象</a:t>
              </a:r>
            </a:p>
          </p:txBody>
        </p:sp>
        <p:sp>
          <p:nvSpPr>
            <p:cNvPr id="616456" name="Line 8"/>
            <p:cNvSpPr>
              <a:spLocks noChangeShapeType="1"/>
            </p:cNvSpPr>
            <p:nvPr/>
          </p:nvSpPr>
          <p:spPr bwMode="auto">
            <a:xfrm flipH="1">
              <a:off x="1338" y="1984"/>
              <a:ext cx="629" cy="16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4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7.3.2  </a:t>
            </a:r>
            <a:r>
              <a:rPr lang="zh-CN" altLang="en-US" sz="100" dirty="0">
                <a:solidFill>
                  <a:schemeClr val="bg1"/>
                </a:solidFill>
              </a:rPr>
              <a:t>重载赋值运算符</a:t>
            </a:r>
          </a:p>
        </p:txBody>
      </p:sp>
      <p:sp>
        <p:nvSpPr>
          <p:cNvPr id="616459" name="Text Box 11"/>
          <p:cNvSpPr txBox="1">
            <a:spLocks noChangeArrowheads="1"/>
          </p:cNvSpPr>
          <p:nvPr/>
        </p:nvSpPr>
        <p:spPr bwMode="auto">
          <a:xfrm>
            <a:off x="4402860" y="582613"/>
            <a:ext cx="429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2000" b="1" i="1" dirty="0" smtClean="0">
                <a:solidFill>
                  <a:srgbClr val="008000"/>
                </a:solidFill>
              </a:rPr>
              <a:t>7-6  </a:t>
            </a:r>
            <a:r>
              <a:rPr lang="zh-CN" altLang="en-US" sz="2000" b="1" i="1" dirty="0">
                <a:solidFill>
                  <a:srgbClr val="008000"/>
                </a:solidFill>
              </a:rPr>
              <a:t>定义</a:t>
            </a:r>
            <a:r>
              <a:rPr lang="en-US" altLang="zh-CN" sz="2000" b="1" i="1" dirty="0">
                <a:solidFill>
                  <a:srgbClr val="008000"/>
                </a:solidFill>
              </a:rPr>
              <a:t>Name</a:t>
            </a:r>
            <a:r>
              <a:rPr lang="zh-CN" altLang="en-US" sz="2000" b="1" i="1" dirty="0">
                <a:solidFill>
                  <a:srgbClr val="008000"/>
                </a:solidFill>
              </a:rPr>
              <a:t>类的重载赋值函数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762000" y="9144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</a:rPr>
              <a:t>7.3.3  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重载运算符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</a:rPr>
              <a:t>[]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CC3300"/>
                </a:solidFill>
                <a:latin typeface="楷体_GB2312" pitchFamily="49" charset="-122"/>
              </a:rPr>
              <a:t>()</a:t>
            </a: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1447800" y="2362200"/>
            <a:ext cx="640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运算符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是二元运算符</a:t>
            </a:r>
          </a:p>
          <a:p>
            <a:pPr algn="l">
              <a:lnSpc>
                <a:spcPct val="2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[]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只能用成员函数重载，不能用友元函数重载 </a:t>
            </a:r>
          </a:p>
        </p:txBody>
      </p:sp>
      <p:sp>
        <p:nvSpPr>
          <p:cNvPr id="6174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  <p:bldP spid="617475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5578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b="1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18500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"/>
                                        <p:tgtEl>
                                          <p:spTgt spid="6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8" grpId="0" autoUpdateAnimBg="0"/>
      <p:bldP spid="618499" grpId="0" autoUpdateAnimBg="0"/>
      <p:bldP spid="61850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838200" y="2220913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(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)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19525" name="AutoShape 5"/>
          <p:cNvSpPr>
            <a:spLocks/>
          </p:cNvSpPr>
          <p:nvPr/>
        </p:nvSpPr>
        <p:spPr bwMode="auto">
          <a:xfrm>
            <a:off x="4648200" y="3505200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3708"/>
              <a:gd name="adj5" fmla="val -129949"/>
              <a:gd name="adj6" fmla="val -47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定义重载函数的类名</a:t>
            </a: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640080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rgbClr val="008000"/>
                </a:solidFill>
                <a:latin typeface="宋体" pitchFamily="2" charset="-122"/>
              </a:rPr>
              <a:t>．重载下标运算符 </a:t>
            </a:r>
            <a:r>
              <a:rPr lang="en-US" altLang="zh-CN" b="1" i="1">
                <a:solidFill>
                  <a:srgbClr val="008000"/>
                </a:solidFill>
                <a:latin typeface="宋体" pitchFamily="2" charset="-122"/>
              </a:rPr>
              <a:t>[]</a:t>
            </a:r>
            <a:r>
              <a:rPr lang="en-US" altLang="zh-CN" b="1" i="1">
                <a:solidFill>
                  <a:srgbClr val="0080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838200" y="2222500"/>
            <a:ext cx="5429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重载格式</a:t>
            </a:r>
            <a:r>
              <a:rPr lang="zh-CN" altLang="en-US" sz="20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lang="zh-CN" altLang="en-US" sz="2000" b="1" i="1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 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:: operator[]  [ </a:t>
            </a:r>
            <a:r>
              <a:rPr lang="zh-CN" altLang="en-US" sz="2000" i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] </a:t>
            </a:r>
            <a:r>
              <a:rPr lang="zh-CN" altLang="en-US" sz="200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；</a:t>
            </a:r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38200" y="1676400"/>
            <a:ext cx="412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[]</a:t>
            </a:r>
            <a:r>
              <a:rPr lang="en-US" altLang="zh-CN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运算符用于访问数据对象的元素</a:t>
            </a:r>
          </a:p>
        </p:txBody>
      </p:sp>
      <p:sp>
        <p:nvSpPr>
          <p:cNvPr id="620549" name="AutoShape 5"/>
          <p:cNvSpPr>
            <a:spLocks/>
          </p:cNvSpPr>
          <p:nvPr/>
        </p:nvSpPr>
        <p:spPr bwMode="auto">
          <a:xfrm>
            <a:off x="4648200" y="35052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21056"/>
              <a:gd name="adj5" fmla="val -126042"/>
              <a:gd name="adj6" fmla="val -773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函数返回类型</a:t>
            </a:r>
          </a:p>
        </p:txBody>
      </p:sp>
      <p:sp>
        <p:nvSpPr>
          <p:cNvPr id="6205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438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" dirty="0" smtClean="0">
                <a:solidFill>
                  <a:schemeClr val="bg1"/>
                </a:solidFill>
              </a:rPr>
              <a:t>7.3.3  </a:t>
            </a:r>
            <a:r>
              <a:rPr lang="zh-CN" altLang="en-US" sz="100" dirty="0">
                <a:solidFill>
                  <a:schemeClr val="bg1"/>
                </a:solidFill>
              </a:rPr>
              <a:t>重载运算符</a:t>
            </a:r>
            <a:r>
              <a:rPr lang="en-US" altLang="zh-CN" sz="100" dirty="0">
                <a:solidFill>
                  <a:schemeClr val="bg1"/>
                </a:solidFill>
              </a:rPr>
              <a:t>[]</a:t>
            </a:r>
            <a:r>
              <a:rPr lang="zh-CN" altLang="en-US" sz="100" dirty="0">
                <a:solidFill>
                  <a:schemeClr val="bg1"/>
                </a:solidFill>
              </a:rPr>
              <a:t>和</a:t>
            </a:r>
            <a:r>
              <a:rPr lang="en-US" altLang="zh-CN" sz="100" dirty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9" grpId="0" animBg="1" autoUpdateAnimBg="0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7E7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6520</TotalTime>
  <Words>16877</Words>
  <Application>Microsoft Office PowerPoint</Application>
  <PresentationFormat>全屏显示(4:3)</PresentationFormat>
  <Paragraphs>3611</Paragraphs>
  <Slides>157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157</vt:i4>
      </vt:variant>
    </vt:vector>
  </HeadingPairs>
  <TitlesOfParts>
    <vt:vector size="167" baseType="lpstr">
      <vt:lpstr>Arial Unicode MS</vt:lpstr>
      <vt:lpstr>黑体</vt:lpstr>
      <vt:lpstr>楷体_GB2312</vt:lpstr>
      <vt:lpstr>隶书</vt:lpstr>
      <vt:lpstr>宋体</vt:lpstr>
      <vt:lpstr>Symbol</vt:lpstr>
      <vt:lpstr>Times New Roman</vt:lpstr>
      <vt:lpstr>Wingdings</vt:lpstr>
      <vt:lpstr>Strategic</vt:lpstr>
      <vt:lpstr>BMP 图象</vt:lpstr>
      <vt:lpstr>PowerPoint 演示文稿</vt:lpstr>
      <vt:lpstr>第7章  运算符重载</vt:lpstr>
      <vt:lpstr>第7章  运算符重载</vt:lpstr>
      <vt:lpstr>7.1  运算符重载规则 </vt:lpstr>
      <vt:lpstr>7.1  运算符重载规则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 用成员或友元函数重载运算符 </vt:lpstr>
      <vt:lpstr>7.2  用成员或友元函数重载运算符 </vt:lpstr>
      <vt:lpstr>7.2  用成员或友元函数重载运算符 </vt:lpstr>
      <vt:lpstr>PowerPoint 演示文稿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7.2.1  用成员函数重载算符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7.2.2  用友元函数重载算符</vt:lpstr>
      <vt:lpstr>PowerPoint 演示文稿</vt:lpstr>
      <vt:lpstr>7.3  几个典型运算符重载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7.3.1  重载++与--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7.3.2  重载赋值运算符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7.3.3  重载运算符[]和()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7.3.4  重载流插入和流提取运算符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7.4.1  构造函数进行类类型转换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7.4.2  类类型转换函数</vt:lpstr>
      <vt:lpstr>PowerPoint 演示文稿</vt:lpstr>
      <vt:lpstr>小结</vt:lpstr>
      <vt:lpstr>PowerPoint 演示文稿</vt:lpstr>
    </vt:vector>
  </TitlesOfParts>
  <Company>zhou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Shihong Duan</cp:lastModifiedBy>
  <cp:revision>213</cp:revision>
  <dcterms:created xsi:type="dcterms:W3CDTF">2002-08-30T17:00:15Z</dcterms:created>
  <dcterms:modified xsi:type="dcterms:W3CDTF">2016-12-19T04:59:24Z</dcterms:modified>
</cp:coreProperties>
</file>