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43"/>
  </p:handoutMasterIdLst>
  <p:sldIdLst>
    <p:sldId id="410" r:id="rId3"/>
    <p:sldId id="409" r:id="rId4"/>
    <p:sldId id="411" r:id="rId6"/>
    <p:sldId id="446" r:id="rId7"/>
    <p:sldId id="447" r:id="rId8"/>
    <p:sldId id="456" r:id="rId9"/>
    <p:sldId id="449" r:id="rId10"/>
    <p:sldId id="454" r:id="rId11"/>
    <p:sldId id="448" r:id="rId12"/>
    <p:sldId id="450" r:id="rId13"/>
    <p:sldId id="451" r:id="rId14"/>
    <p:sldId id="518" r:id="rId15"/>
    <p:sldId id="519" r:id="rId16"/>
    <p:sldId id="520" r:id="rId17"/>
    <p:sldId id="524" r:id="rId18"/>
    <p:sldId id="527" r:id="rId19"/>
    <p:sldId id="550" r:id="rId20"/>
    <p:sldId id="526" r:id="rId21"/>
    <p:sldId id="549" r:id="rId22"/>
    <p:sldId id="528" r:id="rId23"/>
    <p:sldId id="529" r:id="rId24"/>
    <p:sldId id="475" r:id="rId25"/>
    <p:sldId id="455" r:id="rId26"/>
    <p:sldId id="477" r:id="rId27"/>
    <p:sldId id="457" r:id="rId28"/>
    <p:sldId id="458" r:id="rId29"/>
    <p:sldId id="467" r:id="rId30"/>
    <p:sldId id="459" r:id="rId31"/>
    <p:sldId id="464" r:id="rId32"/>
    <p:sldId id="465" r:id="rId33"/>
    <p:sldId id="466" r:id="rId34"/>
    <p:sldId id="476" r:id="rId35"/>
    <p:sldId id="468" r:id="rId36"/>
    <p:sldId id="469" r:id="rId37"/>
    <p:sldId id="470" r:id="rId38"/>
    <p:sldId id="474" r:id="rId39"/>
    <p:sldId id="473" r:id="rId40"/>
    <p:sldId id="472" r:id="rId41"/>
    <p:sldId id="424" r:id="rId42"/>
  </p:sldIdLst>
  <p:sldSz cx="12192000" cy="6858000"/>
  <p:notesSz cx="6858000" cy="9144000"/>
  <p:embeddedFontLst>
    <p:embeddedFont>
      <p:font typeface="微软雅黑" panose="020B0503020204020204" pitchFamily="34" charset="-122"/>
      <p:regular r:id="rId47"/>
    </p:embeddedFont>
    <p:embeddedFont>
      <p:font typeface="汉仪雅酷黑 95W" panose="020B0A04020202020204" charset="-122"/>
      <p:bold r:id="rId48"/>
    </p:embeddedFont>
    <p:embeddedFont>
      <p:font typeface="优设标题黑" panose="00000500000000000000" charset="-122"/>
      <p:regular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A95"/>
    <a:srgbClr val="DFB2AF"/>
    <a:srgbClr val="C5D1DA"/>
    <a:srgbClr val="EDDFCB"/>
    <a:srgbClr val="C7B9BE"/>
    <a:srgbClr val="708CA1"/>
    <a:srgbClr val="9FABC2"/>
    <a:srgbClr val="3F5373"/>
    <a:srgbClr val="B6D5CB"/>
    <a:srgbClr val="CA9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font" Target="fonts/font3.fntdata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 flipH="1">
            <a:off x="0" y="3295650"/>
            <a:ext cx="5303520" cy="3562350"/>
            <a:chOff x="10848" y="5190"/>
            <a:chExt cx="8352" cy="5610"/>
          </a:xfrm>
        </p:grpSpPr>
        <p:sp>
          <p:nvSpPr>
            <p:cNvPr id="9" name="直角三角形 8"/>
            <p:cNvSpPr/>
            <p:nvPr/>
          </p:nvSpPr>
          <p:spPr>
            <a:xfrm flipH="1">
              <a:off x="15235" y="5190"/>
              <a:ext cx="3965" cy="5610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10848" y="7324"/>
              <a:ext cx="8353" cy="3476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8353" h="3476">
                  <a:moveTo>
                    <a:pt x="2138" y="890"/>
                  </a:moveTo>
                  <a:lnTo>
                    <a:pt x="8353" y="3476"/>
                  </a:lnTo>
                  <a:lnTo>
                    <a:pt x="3966" y="3476"/>
                  </a:lnTo>
                  <a:lnTo>
                    <a:pt x="2138" y="890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1" y="3476"/>
                  </a:lnTo>
                  <a:lnTo>
                    <a:pt x="0" y="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6952" y="8446"/>
              <a:ext cx="2248" cy="2354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flipH="1">
              <a:off x="17063" y="5190"/>
              <a:ext cx="2137" cy="3024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137" h="3024">
                  <a:moveTo>
                    <a:pt x="0" y="0"/>
                  </a:moveTo>
                  <a:lnTo>
                    <a:pt x="2137" y="3024"/>
                  </a:lnTo>
                  <a:lnTo>
                    <a:pt x="0" y="2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6827520" y="-1270"/>
            <a:ext cx="5364480" cy="4168140"/>
            <a:chOff x="0" y="0"/>
            <a:chExt cx="8448" cy="6564"/>
          </a:xfrm>
        </p:grpSpPr>
        <p:sp>
          <p:nvSpPr>
            <p:cNvPr id="16" name="直角三角形 15"/>
            <p:cNvSpPr/>
            <p:nvPr/>
          </p:nvSpPr>
          <p:spPr>
            <a:xfrm flipV="1">
              <a:off x="0" y="0"/>
              <a:ext cx="3145" cy="6565"/>
            </a:xfrm>
            <a:prstGeom prst="rtTriangle">
              <a:avLst/>
            </a:pr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flipV="1">
              <a:off x="0" y="2"/>
              <a:ext cx="8448" cy="3049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flipV="1">
              <a:off x="0" y="0"/>
              <a:ext cx="2248" cy="2354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V="1">
              <a:off x="2035" y="2"/>
              <a:ext cx="6413" cy="2314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413" h="2314">
                  <a:moveTo>
                    <a:pt x="0" y="0"/>
                  </a:moveTo>
                  <a:lnTo>
                    <a:pt x="6413" y="2314"/>
                  </a:lnTo>
                  <a:lnTo>
                    <a:pt x="1109" y="2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427480" y="2229485"/>
            <a:ext cx="8909050" cy="1213485"/>
          </a:xfr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7000">
                <a:solidFill>
                  <a:srgbClr val="47AA7C"/>
                </a:solidFill>
                <a:latin typeface="思源黑体 CN Bold" panose="020B0800000000000000" charset="-122"/>
                <a:ea typeface="思源黑体 CN Bold" panose="020B0800000000000000" charset="-122"/>
                <a:cs typeface="汉仪雅酷黑 95W" panose="020B0A04020202020204" charset="-122"/>
              </a:rPr>
              <a:t>队  列</a:t>
            </a:r>
            <a:endParaRPr lang="zh-CN" altLang="en-US" sz="7000">
              <a:solidFill>
                <a:srgbClr val="47AA7C"/>
              </a:solidFill>
              <a:latin typeface="思源黑体 CN Bold" panose="020B0800000000000000" charset="-122"/>
              <a:ea typeface="思源黑体 CN Bold" panose="020B0800000000000000" charset="-122"/>
              <a:cs typeface="汉仪雅酷黑 95W" panose="020B0A04020202020204" charset="-122"/>
            </a:endParaRPr>
          </a:p>
          <a:p>
            <a:pPr algn="ctr">
              <a:lnSpc>
                <a:spcPct val="100000"/>
              </a:lnSpc>
            </a:pPr>
            <a:r>
              <a:rPr lang="en-US" altLang="zh-CN" sz="7000">
                <a:solidFill>
                  <a:srgbClr val="47AA7C"/>
                </a:solidFill>
                <a:latin typeface="思源黑体 CN Bold" panose="020B0800000000000000" charset="-122"/>
                <a:ea typeface="思源黑体 CN Bold" panose="020B0800000000000000" charset="-122"/>
                <a:cs typeface="汉仪雅酷黑 95W" panose="020B0A04020202020204" charset="-122"/>
              </a:rPr>
              <a:t>queue</a:t>
            </a:r>
            <a:endParaRPr lang="en-US" altLang="zh-CN" sz="7000">
              <a:solidFill>
                <a:srgbClr val="47AA7C"/>
              </a:solidFill>
              <a:latin typeface="思源黑体 CN Bold" panose="020B0800000000000000" charset="-122"/>
              <a:ea typeface="思源黑体 CN Bold" panose="020B0800000000000000" charset="-122"/>
              <a:cs typeface="汉仪雅酷黑 95W" panose="020B0A04020202020204" charset="-122"/>
            </a:endParaRPr>
          </a:p>
          <a:p>
            <a:pPr algn="ctr">
              <a:lnSpc>
                <a:spcPct val="100000"/>
              </a:lnSpc>
            </a:pPr>
            <a:r>
              <a:rPr sz="2800">
                <a:solidFill>
                  <a:srgbClr val="47AA7C"/>
                </a:solidFill>
                <a:latin typeface="思源黑体 CN Bold" panose="020B0800000000000000" charset="-122"/>
                <a:ea typeface="思源黑体 CN Bold" panose="020B0800000000000000" charset="-122"/>
                <a:cs typeface="汉仪雅酷黑 95W" panose="020B0A04020202020204" charset="-122"/>
              </a:rPr>
              <a:t>张涵棋</a:t>
            </a:r>
            <a:endParaRPr sz="2800">
              <a:solidFill>
                <a:srgbClr val="47AA7C"/>
              </a:solidFill>
              <a:latin typeface="思源黑体 CN Bold" panose="020B0800000000000000" charset="-122"/>
              <a:ea typeface="思源黑体 CN Bold" panose="020B0800000000000000" charset="-122"/>
              <a:cs typeface="汉仪雅酷黑 95W" panose="020B0A04020202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STL-</a:t>
            </a:r>
            <a:r>
              <a:t>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/>
              <a:t>注意：</a:t>
            </a: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用</a:t>
            </a:r>
            <a:r>
              <a:rPr lang="en-US" altLang="zh-CN" sz="2800"/>
              <a:t>front() , pop()</a:t>
            </a:r>
            <a:r>
              <a:rPr sz="2800"/>
              <a:t>之前，要先用</a:t>
            </a:r>
            <a:r>
              <a:rPr lang="en-US" altLang="zh-CN" sz="2800"/>
              <a:t>empty()</a:t>
            </a:r>
            <a:r>
              <a:rPr sz="2800"/>
              <a:t>是否队列是空的。</a:t>
            </a:r>
            <a:endParaRPr sz="2800"/>
          </a:p>
          <a:p>
            <a:pPr>
              <a:buFont typeface="Arial" panose="020B0604020202020204" pitchFamily="34" charset="0"/>
            </a:pPr>
            <a:r>
              <a:rPr sz="2800"/>
              <a:t>可以理解为，如果是空的，就没有</a:t>
            </a:r>
            <a:r>
              <a:rPr lang="en-US" altLang="zh-CN" sz="2800"/>
              <a:t>front</a:t>
            </a:r>
            <a:r>
              <a:rPr sz="2800"/>
              <a:t>元素，也</a:t>
            </a:r>
            <a:r>
              <a:rPr lang="en-US" altLang="zh-CN" sz="2800"/>
              <a:t>pop</a:t>
            </a:r>
            <a:r>
              <a:rPr sz="2800"/>
              <a:t>不出来任何东西</a:t>
            </a: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>
                <a:sym typeface="+mn-ea"/>
              </a:rPr>
              <a:t>和 stack 一样，queue 也没有迭代器，因为我们只能访问首尾元素。</a:t>
            </a:r>
            <a:endParaRPr lang="zh-CN" altLang="en-US" sz="2800"/>
          </a:p>
          <a:p>
            <a:pPr marL="457200" indent="-457200"/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93770"/>
            <a:ext cx="10969200" cy="705600"/>
          </a:xfrm>
        </p:spPr>
        <p:txBody>
          <a:bodyPr/>
          <a:p>
            <a:r>
              <a:rPr lang="en-US" altLang="zh-CN"/>
              <a:t>STL-</a:t>
            </a:r>
            <a: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221160"/>
            <a:ext cx="10969200" cy="4759200"/>
          </a:xfrm>
        </p:spPr>
        <p:txBody>
          <a:bodyPr>
            <a:noAutofit/>
          </a:bodyPr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#include &lt;iostream&gt;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#include &lt;queue&gt;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using namespace std;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int main(){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queue&lt;int&gt; q1;</a:t>
            </a:r>
            <a:r>
              <a:rPr lang="en-US" altLang="zh-CN">
                <a:solidFill>
                  <a:schemeClr val="accent1"/>
                </a:solidFill>
                <a:latin typeface="+mn-ea"/>
                <a:ea typeface="+mn-ea"/>
              </a:rPr>
              <a:t>//</a:t>
            </a:r>
            <a:r>
              <a:rPr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  <a:r>
              <a:rPr lang="en-US" altLang="zh-CN">
                <a:solidFill>
                  <a:schemeClr val="accent1"/>
                </a:solidFill>
                <a:latin typeface="+mn-ea"/>
                <a:ea typeface="+mn-ea"/>
              </a:rPr>
              <a:t>q1</a:t>
            </a:r>
            <a:r>
              <a:rPr>
                <a:solidFill>
                  <a:schemeClr val="accent1"/>
                </a:solidFill>
                <a:latin typeface="+mn-ea"/>
                <a:ea typeface="+mn-ea"/>
              </a:rPr>
              <a:t>队列</a:t>
            </a:r>
            <a:endParaRPr lang="en-US" altLang="zh-CN">
              <a:solidFill>
                <a:schemeClr val="accent1"/>
              </a:solidFill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for(int i=0;i&lt;5;i++){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	q1.push(i);</a:t>
            </a:r>
            <a:r>
              <a:rPr lang="en-US" altLang="zh-CN">
                <a:solidFill>
                  <a:schemeClr val="accent1"/>
                </a:solidFill>
                <a:latin typeface="+mn-ea"/>
                <a:ea typeface="+mn-ea"/>
              </a:rPr>
              <a:t>/</a:t>
            </a:r>
            <a:r>
              <a:rPr lang="en-US" altLang="zh-CN">
                <a:solidFill>
                  <a:schemeClr val="accent1"/>
                </a:solidFill>
                <a:latin typeface="+mn-ea"/>
                <a:ea typeface="+mn-ea"/>
              </a:rPr>
              <a:t>/</a:t>
            </a:r>
            <a:r>
              <a:rPr>
                <a:solidFill>
                  <a:schemeClr val="accent1"/>
                </a:solidFill>
                <a:latin typeface="+mn-ea"/>
                <a:ea typeface="+mn-ea"/>
              </a:rPr>
              <a:t>在队尾插入元素</a:t>
            </a:r>
            <a:r>
              <a:rPr lang="en-US" altLang="zh-CN">
                <a:solidFill>
                  <a:schemeClr val="accent1"/>
                </a:solidFill>
                <a:latin typeface="+mn-ea"/>
                <a:ea typeface="+mn-ea"/>
              </a:rPr>
              <a:t>i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	cout&lt;&lt;"push:"&lt;&lt;i&lt;&lt;endl;}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       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cout&lt;&lt;"----size:"&lt;&lt;q1.size()&lt;&lt;endl;</a:t>
            </a:r>
            <a:r>
              <a:rPr lang="en-US" altLang="zh-CN">
                <a:solidFill>
                  <a:schemeClr val="accent1"/>
                </a:solidFill>
                <a:latin typeface="+mn-ea"/>
                <a:ea typeface="+mn-ea"/>
              </a:rPr>
              <a:t>//</a:t>
            </a:r>
            <a:r>
              <a:rPr>
                <a:solidFill>
                  <a:schemeClr val="accent1"/>
                </a:solidFill>
                <a:latin typeface="+mn-ea"/>
                <a:ea typeface="+mn-ea"/>
              </a:rPr>
              <a:t>输出队列元素个数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    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while(!q1.empty()){ </a:t>
            </a:r>
            <a:r>
              <a:rPr lang="en-US" altLang="zh-CN">
                <a:solidFill>
                  <a:schemeClr val="accent1"/>
                </a:solidFill>
                <a:latin typeface="+mn-ea"/>
                <a:ea typeface="+mn-ea"/>
              </a:rPr>
              <a:t>//</a:t>
            </a:r>
            <a:r>
              <a:rPr>
                <a:solidFill>
                  <a:schemeClr val="accent1"/>
                </a:solidFill>
                <a:latin typeface="+mn-ea"/>
                <a:ea typeface="+mn-ea"/>
              </a:rPr>
              <a:t>判断队列是否为空（如果非空，才能弹出元素</a:t>
            </a:r>
            <a:r>
              <a:rPr lang="en-US" altLang="zh-CN">
                <a:solidFill>
                  <a:schemeClr val="accent1"/>
                </a:solidFill>
                <a:latin typeface="+mn-ea"/>
                <a:ea typeface="+mn-ea"/>
              </a:rPr>
              <a:t>)</a:t>
            </a:r>
            <a:endParaRPr lang="en-US" altLang="zh-CN">
              <a:solidFill>
                <a:schemeClr val="accent1"/>
              </a:solidFill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    	cout&lt;&lt;"front:"&lt;&lt;q1.front()&lt;&lt;",back:"&lt;&lt;q1.back()&lt;&lt;endl; 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   	q1.pop();} </a:t>
            </a:r>
            <a:r>
              <a:rPr lang="en-US" altLang="zh-CN">
                <a:solidFill>
                  <a:schemeClr val="accent1"/>
                </a:solidFill>
                <a:latin typeface="+mn-ea"/>
                <a:ea typeface="+mn-ea"/>
              </a:rPr>
              <a:t>//</a:t>
            </a:r>
            <a:r>
              <a:rPr>
                <a:solidFill>
                  <a:schemeClr val="accent1"/>
                </a:solidFill>
                <a:latin typeface="+mn-ea"/>
                <a:ea typeface="+mn-ea"/>
              </a:rPr>
              <a:t>弹出元素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endParaRPr lang="en-US" altLang="zh-CN">
              <a:latin typeface="+mn-ea"/>
              <a:ea typeface="+mn-ea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latin typeface="+mn-ea"/>
                <a:ea typeface="+mn-ea"/>
              </a:rPr>
              <a:t>return 0;} 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86675" y="1278255"/>
            <a:ext cx="38366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输出结果：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push:0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push:1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push:2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push:3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push:4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----size:5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front:0,back:4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front:1,back:4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front:2,back:4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front:3,back:4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front:4,back:4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flipH="1" flipV="1">
            <a:off x="4754880" y="2155190"/>
            <a:ext cx="7437120" cy="4702810"/>
            <a:chOff x="1" y="0"/>
            <a:chExt cx="11712" cy="7406"/>
          </a:xfrm>
        </p:grpSpPr>
        <p:sp>
          <p:nvSpPr>
            <p:cNvPr id="21" name="直角三角形 20"/>
            <p:cNvSpPr/>
            <p:nvPr/>
          </p:nvSpPr>
          <p:spPr>
            <a:xfrm rot="5400000">
              <a:off x="3333" y="-3332"/>
              <a:ext cx="5048" cy="11712"/>
            </a:xfrm>
            <a:prstGeom prst="rtTriangle">
              <a:avLst/>
            </a:pr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5400000">
              <a:off x="-1116" y="1117"/>
              <a:ext cx="7407" cy="5173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-95" y="96"/>
              <a:ext cx="3186" cy="2994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113030" y="1940560"/>
            <a:ext cx="12192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应用</a:t>
            </a:r>
            <a:endParaRPr lang="zh-CN" altLang="en-US" sz="8000">
              <a:solidFill>
                <a:srgbClr val="47AA7C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626030" y="3427050"/>
            <a:ext cx="9799200" cy="1472400"/>
          </a:xfrm>
        </p:spPr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</a:t>
            </a:r>
            <a:r>
              <a:rPr lang="en-US" altLang="zh-CN"/>
              <a:t>1</a:t>
            </a:r>
            <a:r>
              <a:t>：排队叫号系统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取号：从队尾放入一个元素</a:t>
            </a:r>
            <a:endParaRPr lang="zh-CN" altLang="en-US" sz="2400"/>
          </a:p>
          <a:p>
            <a:r>
              <a:rPr sz="2400"/>
              <a:t>排到你了：从队首取出元素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680" y="330270"/>
            <a:ext cx="10969200" cy="705600"/>
          </a:xfrm>
        </p:spPr>
        <p:txBody>
          <a:bodyPr/>
          <a:p>
            <a:r>
              <a:rPr lang="zh-CN" altLang="en-US"/>
              <a:t>应用</a:t>
            </a:r>
            <a:r>
              <a:rPr lang="en-US" altLang="zh-CN"/>
              <a:t>2</a:t>
            </a:r>
            <a:r>
              <a:t>：广度优先搜索（</a:t>
            </a:r>
            <a:r>
              <a:rPr lang="en-US" altLang="zh-CN"/>
              <a:t>BFS</a:t>
            </a:r>
            <a:r>
              <a:t>）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89610" y="1183005"/>
            <a:ext cx="4723765" cy="541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这是一个迷宫。从</a:t>
            </a:r>
            <a:r>
              <a:rPr lang="zh-CN" altLang="en-US">
                <a:solidFill>
                  <a:srgbClr val="FF0000"/>
                </a:solidFill>
              </a:rPr>
              <a:t>起点（在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之前）</a:t>
            </a:r>
            <a:r>
              <a:rPr lang="zh-CN" altLang="en-US"/>
              <a:t>到达其他每个点最少需要几步？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广度优先搜索（英文缩写是</a:t>
            </a:r>
            <a:r>
              <a:rPr lang="en-US" altLang="zh-CN"/>
              <a:t>BFS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第一层：</a:t>
            </a:r>
            <a:r>
              <a:rPr lang="en-US" altLang="zh-CN" sz="2800">
                <a:solidFill>
                  <a:srgbClr val="FF0000"/>
                </a:solidFill>
              </a:rPr>
              <a:t>A</a:t>
            </a:r>
            <a:endParaRPr lang="en-US" altLang="zh-CN"/>
          </a:p>
          <a:p>
            <a:r>
              <a:rPr lang="zh-CN" altLang="en-US"/>
              <a:t>没有去过的点中，</a:t>
            </a:r>
            <a:r>
              <a:rPr lang="en-US" altLang="zh-CN">
                <a:sym typeface="+mn-ea"/>
              </a:rPr>
              <a:t>A</a:t>
            </a:r>
            <a:r>
              <a:rPr lang="zh-CN" altLang="en-US"/>
              <a:t>可以直接到达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第二层：</a:t>
            </a:r>
            <a:r>
              <a:rPr lang="en-US" altLang="zh-CN"/>
              <a:t>BC</a:t>
            </a:r>
            <a:endParaRPr lang="en-US" altLang="zh-CN"/>
          </a:p>
          <a:p>
            <a:r>
              <a:rPr lang="zh-CN" altLang="en-US">
                <a:sym typeface="+mn-ea"/>
              </a:rPr>
              <a:t>，</a:t>
            </a:r>
            <a:r>
              <a:rPr lang="en-US" altLang="zh-CN"/>
              <a:t>B</a:t>
            </a:r>
            <a:r>
              <a:rPr lang="zh-CN" altLang="en-US"/>
              <a:t>可以直接到达</a:t>
            </a:r>
            <a:r>
              <a:rPr lang="en-US" altLang="zh-CN"/>
              <a:t>D,E</a:t>
            </a:r>
            <a:r>
              <a:rPr lang="zh-CN" altLang="en-US"/>
              <a:t>。</a:t>
            </a:r>
            <a:r>
              <a:rPr lang="en-US" altLang="zh-CN"/>
              <a:t>C</a:t>
            </a:r>
            <a:r>
              <a:rPr lang="zh-CN" altLang="en-US"/>
              <a:t>可以直接到达</a:t>
            </a:r>
            <a:r>
              <a:rPr lang="en-US" altLang="zh-CN"/>
              <a:t>F,G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第三层：</a:t>
            </a:r>
            <a:r>
              <a:rPr lang="en-US" altLang="zh-CN"/>
              <a:t>DEF</a:t>
            </a:r>
            <a:r>
              <a:rPr lang="zh-CN" altLang="en-US" sz="1800"/>
              <a:t>G</a:t>
            </a:r>
            <a:endParaRPr lang="zh-CN" altLang="en-US" sz="1800"/>
          </a:p>
          <a:p>
            <a:r>
              <a:rPr lang="zh-CN" altLang="en-US"/>
              <a:t>同理，找</a:t>
            </a:r>
            <a:r>
              <a:rPr lang="en-US" altLang="zh-CN"/>
              <a:t>DEFG</a:t>
            </a:r>
            <a:r>
              <a:rPr lang="zh-CN" altLang="en-US"/>
              <a:t>在</a:t>
            </a:r>
            <a:r>
              <a:rPr lang="zh-CN" altLang="en-US">
                <a:sym typeface="+mn-ea"/>
              </a:rPr>
              <a:t>没有去过的点中，可以到达哪些点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第四层：</a:t>
            </a:r>
            <a:r>
              <a:rPr lang="en-US" altLang="zh-CN"/>
              <a:t>HIJKLM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VS </a:t>
            </a:r>
            <a:r>
              <a:rPr lang="zh-CN" altLang="en-US">
                <a:solidFill>
                  <a:srgbClr val="FF0000"/>
                </a:solidFill>
              </a:rPr>
              <a:t>深度优先搜索）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35295" y="1370965"/>
            <a:ext cx="6463665" cy="475932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339205" y="2132965"/>
            <a:ext cx="628015" cy="429895"/>
          </a:xfrm>
          <a:prstGeom prst="round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680" y="330270"/>
            <a:ext cx="10969200" cy="705600"/>
          </a:xfrm>
        </p:spPr>
        <p:txBody>
          <a:bodyPr/>
          <a:p>
            <a:r>
              <a:rPr lang="zh-CN" altLang="en-US"/>
              <a:t>应用</a:t>
            </a:r>
            <a:r>
              <a:rPr lang="en-US" altLang="zh-CN"/>
              <a:t>2</a:t>
            </a:r>
            <a:r>
              <a:t>：广度优先搜索（</a:t>
            </a:r>
            <a:r>
              <a:rPr lang="en-US" altLang="zh-CN"/>
              <a:t>BFS</a:t>
            </a:r>
            <a:r>
              <a:t>）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89610" y="1183005"/>
            <a:ext cx="4723765" cy="5012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r>
              <a:rPr lang="zh-CN" altLang="en-US"/>
              <a:t>这是一个迷宫。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/>
              <a:t> . </a:t>
            </a:r>
            <a:r>
              <a:rPr lang="zh-CN" altLang="en-US"/>
              <a:t>是路，</a:t>
            </a:r>
            <a:r>
              <a:rPr lang="en-US" altLang="zh-CN"/>
              <a:t>* </a:t>
            </a:r>
            <a:r>
              <a:rPr lang="zh-CN" altLang="en-US"/>
              <a:t>是墙，</a:t>
            </a:r>
            <a:r>
              <a:rPr lang="en-US" altLang="zh-CN"/>
              <a:t>S</a:t>
            </a:r>
            <a:r>
              <a:rPr lang="zh-CN" altLang="en-US"/>
              <a:t>是起点，</a:t>
            </a:r>
            <a:r>
              <a:rPr lang="en-US" altLang="zh-CN"/>
              <a:t>T</a:t>
            </a:r>
            <a:r>
              <a:rPr lang="zh-CN" altLang="en-US"/>
              <a:t>是终点。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从</a:t>
            </a:r>
            <a:r>
              <a:rPr lang="en-US" altLang="zh-CN"/>
              <a:t>S</a:t>
            </a:r>
            <a:r>
              <a:rPr lang="zh-CN" altLang="en-US"/>
              <a:t>到</a:t>
            </a:r>
            <a:r>
              <a:rPr lang="en-US" altLang="zh-CN"/>
              <a:t>T</a:t>
            </a:r>
            <a:r>
              <a:rPr lang="zh-CN" altLang="en-US"/>
              <a:t>最少需要几步？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方法：简单来说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第一步 </a:t>
            </a:r>
            <a:r>
              <a:rPr lang="en-US" altLang="zh-CN" sz="1800"/>
              <a:t>(1,2)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第二步 </a:t>
            </a:r>
            <a:r>
              <a:rPr lang="en-US" altLang="zh-CN" sz="1800"/>
              <a:t>(0,2)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第三步 </a:t>
            </a:r>
            <a:r>
              <a:rPr lang="en-US" altLang="zh-CN" sz="1800"/>
              <a:t>(0,1)</a:t>
            </a:r>
            <a:r>
              <a:rPr lang="zh-CN" altLang="en-US" sz="1800"/>
              <a:t>, </a:t>
            </a:r>
            <a:r>
              <a:rPr lang="en-US" altLang="zh-CN" sz="1800"/>
              <a:t>(0,3)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。。。。。。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步 </a:t>
            </a:r>
            <a:r>
              <a:rPr lang="en-US" altLang="zh-CN"/>
              <a:t>(4,3)</a:t>
            </a:r>
            <a:r>
              <a:rPr lang="zh-CN" altLang="en-US"/>
              <a:t>，就是</a:t>
            </a:r>
            <a:r>
              <a:rPr lang="en-US" altLang="zh-CN"/>
              <a:t>T</a:t>
            </a:r>
            <a:endParaRPr lang="en-US" altLang="zh-CN"/>
          </a:p>
          <a:p>
            <a:pPr fontAlgn="auto">
              <a:lnSpc>
                <a:spcPct val="150000"/>
              </a:lnSpc>
            </a:pP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记录：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(1,2), (0,2), (0,1)</a:t>
            </a:r>
            <a:r>
              <a:rPr lang="zh-CN" altLang="en-US">
                <a:sym typeface="+mn-ea"/>
              </a:rPr>
              <a:t>, </a:t>
            </a:r>
            <a:r>
              <a:rPr lang="en-US" altLang="zh-CN">
                <a:sym typeface="+mn-ea"/>
              </a:rPr>
              <a:t>(0,3)......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(4,3)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9320" y="915035"/>
            <a:ext cx="4164965" cy="50272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59320" y="454660"/>
            <a:ext cx="9163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0,0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680" y="330270"/>
            <a:ext cx="10969200" cy="705600"/>
          </a:xfrm>
        </p:spPr>
        <p:txBody>
          <a:bodyPr/>
          <a:p>
            <a:r>
              <a:rPr lang="zh-CN" altLang="en-US"/>
              <a:t>应用</a:t>
            </a:r>
            <a:r>
              <a:rPr lang="en-US" altLang="zh-CN"/>
              <a:t>2</a:t>
            </a:r>
            <a:r>
              <a:t>：广度优先搜索（</a:t>
            </a:r>
            <a:r>
              <a:rPr lang="en-US" altLang="zh-CN"/>
              <a:t>BFS</a:t>
            </a:r>
            <a:r>
              <a:t>）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89610" y="1527810"/>
            <a:ext cx="6443980" cy="477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定义结构体</a:t>
            </a:r>
            <a:r>
              <a:rPr lang="en-US" altLang="zh-CN">
                <a:sym typeface="+mn-ea"/>
              </a:rPr>
              <a:t>point</a:t>
            </a:r>
            <a:r>
              <a:rPr lang="zh-CN" altLang="en-US">
                <a:sym typeface="+mn-ea"/>
              </a:rPr>
              <a:t>表示每个位置，包含该位置的行数</a:t>
            </a:r>
            <a:r>
              <a:rPr lang="en-US" altLang="zh-CN">
                <a:sym typeface="+mn-ea"/>
              </a:rPr>
              <a:t>int m</a:t>
            </a:r>
            <a:r>
              <a:rPr lang="zh-CN" altLang="en-US">
                <a:sym typeface="+mn-ea"/>
              </a:rPr>
              <a:t>，列数</a:t>
            </a:r>
            <a:r>
              <a:rPr lang="en-US" altLang="zh-CN">
                <a:sym typeface="+mn-ea"/>
              </a:rPr>
              <a:t>int n</a:t>
            </a:r>
            <a:r>
              <a:rPr lang="zh-CN" altLang="en-US">
                <a:sym typeface="+mn-ea"/>
              </a:rPr>
              <a:t>，步数</a:t>
            </a:r>
            <a:r>
              <a:rPr lang="en-US" altLang="zh-CN">
                <a:sym typeface="+mn-ea"/>
              </a:rPr>
              <a:t>step</a:t>
            </a:r>
            <a:r>
              <a:rPr lang="zh-CN" altLang="en-US">
                <a:sym typeface="+mn-ea"/>
              </a:rPr>
              <a:t>。（行列从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开始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比如点（</a:t>
            </a:r>
            <a:r>
              <a:rPr lang="en-US" altLang="zh-CN">
                <a:sym typeface="+mn-ea"/>
              </a:rPr>
              <a:t>1,2,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ym typeface="+mn-ea"/>
              </a:rPr>
              <a:t>）就是</a:t>
            </a:r>
            <a:r>
              <a:rPr lang="en-US" altLang="zh-CN">
                <a:sym typeface="+mn-ea"/>
              </a:rPr>
              <a:t>m=1,n=2,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step=1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 </a:t>
            </a:r>
            <a:r>
              <a:rPr lang="zh-CN" altLang="en-US"/>
              <a:t>用什么数据结构</a:t>
            </a:r>
            <a:r>
              <a:rPr lang="en-US" altLang="zh-CN"/>
              <a:t>?</a:t>
            </a:r>
            <a:endParaRPr lang="en-US" altLang="zh-CN"/>
          </a:p>
          <a:p>
            <a:pPr fontAlgn="auto">
              <a:lnSpc>
                <a:spcPct val="120000"/>
              </a:lnSpc>
            </a:pPr>
            <a:r>
              <a:rPr lang="zh-CN" altLang="en-US"/>
              <a:t>能够先访问当前所在位置，找到它下一步能到的所有还没到过的位置，在数组中记录它们的</a:t>
            </a:r>
            <a:r>
              <a:rPr lang="en-US" altLang="zh-CN"/>
              <a:t>step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然后抛弃当前位置，以同一层的另一个位置为新的当前位置。当同一层没有另一个位置时，以下一层的第一个位置为新的当前位置。也就是说，以 </a:t>
            </a:r>
            <a:r>
              <a:rPr lang="en-US" altLang="zh-CN"/>
              <a:t>“</a:t>
            </a:r>
            <a:r>
              <a:rPr lang="zh-CN" altLang="en-US"/>
              <a:t>我们在数组中记录的下一个位置</a:t>
            </a:r>
            <a:r>
              <a:rPr lang="en-US" altLang="zh-CN"/>
              <a:t>” </a:t>
            </a:r>
            <a:r>
              <a:rPr lang="zh-CN" altLang="en-US"/>
              <a:t>为新的当前位置。</a:t>
            </a:r>
            <a:endParaRPr lang="en-US" altLang="zh-CN"/>
          </a:p>
          <a:p>
            <a:pPr fontAlgn="auto"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数组中的记录：</a:t>
            </a:r>
            <a:r>
              <a:rPr lang="en-US" altLang="zh-CN">
                <a:sym typeface="+mn-ea"/>
              </a:rPr>
              <a:t>(1,2,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), (0,2,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>
                <a:sym typeface="+mn-ea"/>
              </a:rPr>
              <a:t>), (0,1,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, </a:t>
            </a:r>
            <a:r>
              <a:rPr lang="en-US" altLang="zh-CN">
                <a:sym typeface="+mn-ea"/>
              </a:rPr>
              <a:t>(0,3,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</a:t>
            </a:r>
            <a:r>
              <a:rPr lang="en-US" altLang="zh-CN">
                <a:sym typeface="+mn-ea"/>
              </a:rPr>
              <a:t>)......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(4,3,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11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25815" y="663575"/>
            <a:ext cx="3329940" cy="2894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5810" y="287020"/>
            <a:ext cx="10617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0,0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680" y="330270"/>
            <a:ext cx="10969200" cy="705600"/>
          </a:xfrm>
        </p:spPr>
        <p:txBody>
          <a:bodyPr/>
          <a:p>
            <a:r>
              <a:rPr lang="zh-CN" altLang="en-US"/>
              <a:t>应用</a:t>
            </a:r>
            <a:r>
              <a:rPr lang="en-US" altLang="zh-CN"/>
              <a:t>2</a:t>
            </a:r>
            <a:r>
              <a:t>：广度优先搜索（</a:t>
            </a:r>
            <a:r>
              <a:rPr lang="en-US" altLang="zh-CN"/>
              <a:t>BFS</a:t>
            </a:r>
            <a:r>
              <a:t>）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89610" y="972185"/>
            <a:ext cx="6443980" cy="352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方法一：数组实现队列（画图说明）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20000"/>
              </a:lnSpc>
            </a:pPr>
            <a:r>
              <a:rPr lang="zh-CN" altLang="en-US"/>
              <a:t>定义一个头指针，一个尾指针。（最初都在开头）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第一步：新到达的</a:t>
            </a:r>
            <a:r>
              <a:rPr lang="en-US" altLang="zh-CN"/>
              <a:t>poin</a:t>
            </a:r>
            <a:r>
              <a:rPr lang="en-US" altLang="zh-CN">
                <a:solidFill>
                  <a:schemeClr val="tx1"/>
                </a:solidFill>
              </a:rPr>
              <a:t>t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(1,2,1)</a:t>
            </a:r>
            <a:r>
              <a:rPr lang="zh-CN" altLang="en-US">
                <a:solidFill>
                  <a:schemeClr val="tx1"/>
                </a:solidFill>
              </a:rPr>
              <a:t>放在尾指针处。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20000"/>
              </a:lnSpc>
            </a:pP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第二步：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查看头指针处的</a:t>
            </a:r>
            <a:r>
              <a:rPr lang="en-US" altLang="zh-CN">
                <a:solidFill>
                  <a:schemeClr val="tx1"/>
                </a:solidFill>
              </a:rPr>
              <a:t>point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1,2,1</a:t>
            </a:r>
            <a:r>
              <a:rPr lang="zh-CN" altLang="en-US">
                <a:solidFill>
                  <a:schemeClr val="tx1"/>
                </a:solidFill>
              </a:rPr>
              <a:t>），它上下左右可以到达的位置中，之前没有到达过，且不是墙壁的地方，就是下一步可以到达的地方。将它的</a:t>
            </a:r>
            <a:r>
              <a:rPr lang="en-US" altLang="zh-CN">
                <a:solidFill>
                  <a:schemeClr val="tx1"/>
                </a:solidFill>
              </a:rPr>
              <a:t>m,n,step</a:t>
            </a:r>
            <a:r>
              <a:rPr lang="zh-CN" altLang="en-US">
                <a:solidFill>
                  <a:schemeClr val="tx1"/>
                </a:solidFill>
              </a:rPr>
              <a:t>放入数组尾指针处。</a:t>
            </a:r>
            <a:r>
              <a:rPr lang="en-US" altLang="zh-CN">
                <a:solidFill>
                  <a:schemeClr val="tx1"/>
                </a:solidFill>
              </a:rPr>
              <a:t>(0,2,2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放到尾指针处。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1,2,1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没用了，下一个要查看下一个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point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，所以头结点后移。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25815" y="663575"/>
            <a:ext cx="3329940" cy="2894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5810" y="287020"/>
            <a:ext cx="10617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0,0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680" y="330270"/>
            <a:ext cx="10969200" cy="705600"/>
          </a:xfrm>
        </p:spPr>
        <p:txBody>
          <a:bodyPr/>
          <a:p>
            <a:r>
              <a:rPr lang="zh-CN" altLang="en-US"/>
              <a:t>应用</a:t>
            </a:r>
            <a:r>
              <a:rPr lang="en-US" altLang="zh-CN"/>
              <a:t>2</a:t>
            </a:r>
            <a:r>
              <a:t>：广度优先搜索（</a:t>
            </a:r>
            <a:r>
              <a:rPr lang="en-US" altLang="zh-CN"/>
              <a:t>BFS</a:t>
            </a:r>
            <a:r>
              <a:t>）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89610" y="1174115"/>
            <a:ext cx="578104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方法二：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STL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队列（画图说明）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好处：不用自定义首尾指针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第一步</a:t>
            </a:r>
            <a:r>
              <a:rPr lang="en-US" altLang="zh-CN">
                <a:sym typeface="+mn-ea"/>
              </a:rPr>
              <a:t>	</a:t>
            </a:r>
            <a:r>
              <a:rPr lang="en-US" altLang="zh-CN">
                <a:sym typeface="+mn-ea"/>
              </a:rPr>
              <a:t>(1,2,1)</a:t>
            </a:r>
            <a:r>
              <a:rPr lang="zh-CN" altLang="en-US">
                <a:sym typeface="+mn-ea"/>
              </a:rPr>
              <a:t>加入队列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9320" y="915035"/>
            <a:ext cx="4164965" cy="5027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680" y="330270"/>
            <a:ext cx="10969200" cy="705600"/>
          </a:xfrm>
        </p:spPr>
        <p:txBody>
          <a:bodyPr/>
          <a:p>
            <a:r>
              <a:rPr lang="zh-CN" altLang="en-US"/>
              <a:t>应用</a:t>
            </a:r>
            <a:r>
              <a:rPr lang="en-US" altLang="zh-CN"/>
              <a:t>2</a:t>
            </a:r>
            <a:r>
              <a:t>：广度优先搜索（</a:t>
            </a:r>
            <a:r>
              <a:rPr lang="en-US" altLang="zh-CN"/>
              <a:t>BFS</a:t>
            </a:r>
            <a:r>
              <a:t>）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89610" y="1174115"/>
            <a:ext cx="5781040" cy="5400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方法二：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STL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队列（画图说明）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好处：不用自定义首尾指针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第一步</a:t>
            </a:r>
            <a:r>
              <a:rPr lang="en-US" altLang="zh-CN">
                <a:sym typeface="+mn-ea"/>
              </a:rPr>
              <a:t>	</a:t>
            </a:r>
            <a:r>
              <a:rPr lang="en-US" altLang="zh-CN">
                <a:sym typeface="+mn-ea"/>
              </a:rPr>
              <a:t>(1,2,1)</a:t>
            </a:r>
            <a:r>
              <a:rPr lang="zh-CN" altLang="en-US">
                <a:sym typeface="+mn-ea"/>
              </a:rPr>
              <a:t>加入队列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首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(1,2,1)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第二步</a:t>
            </a:r>
            <a:r>
              <a:rPr lang="en-US" altLang="zh-CN">
                <a:sym typeface="+mn-ea"/>
              </a:rPr>
              <a:t>	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读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并弹出</a:t>
            </a:r>
            <a:r>
              <a:rPr lang="zh-CN" altLang="en-US">
                <a:sym typeface="+mn-ea"/>
              </a:rPr>
              <a:t>队首元素</a:t>
            </a:r>
            <a:r>
              <a:rPr lang="en-US" altLang="zh-CN">
                <a:sym typeface="+mn-ea"/>
              </a:rPr>
              <a:t>(1,2,1)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它上下左右可以到达的位置中，之前没有到达过，且不是墙壁的地方，就是下一步可以到达的地方。将它的</a:t>
            </a:r>
            <a:r>
              <a:rPr lang="en-US" altLang="zh-CN">
                <a:sym typeface="+mn-ea"/>
              </a:rPr>
              <a:t>m,n,step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放入队尾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首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(0,2,2)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尾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第三步 读并弹出队首元素（</a:t>
            </a:r>
            <a:r>
              <a:rPr lang="en-US" altLang="zh-CN">
                <a:sym typeface="+mn-ea"/>
              </a:rPr>
              <a:t>0,2,2</a:t>
            </a:r>
            <a:r>
              <a:rPr lang="zh-CN" altLang="en-US">
                <a:sym typeface="+mn-ea"/>
              </a:rPr>
              <a:t>），它</a:t>
            </a:r>
            <a:r>
              <a:rPr lang="zh-CN" altLang="en-US">
                <a:sym typeface="+mn-ea"/>
              </a:rPr>
              <a:t>下一步可以到达的地方是（</a:t>
            </a:r>
            <a:r>
              <a:rPr lang="en-US" altLang="zh-CN">
                <a:sym typeface="+mn-ea"/>
              </a:rPr>
              <a:t>0,1,3</a:t>
            </a:r>
            <a:r>
              <a:rPr lang="zh-CN" altLang="en-US">
                <a:sym typeface="+mn-ea"/>
              </a:rPr>
              <a:t>）和（</a:t>
            </a:r>
            <a:r>
              <a:rPr lang="en-US" altLang="zh-CN">
                <a:sym typeface="+mn-ea"/>
              </a:rPr>
              <a:t>0,3,3</a:t>
            </a:r>
            <a:r>
              <a:rPr lang="zh-CN" altLang="en-US">
                <a:sym typeface="+mn-ea"/>
              </a:rPr>
              <a:t>），放入队尾。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首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0,1,3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0,3,3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尾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9320" y="915035"/>
            <a:ext cx="4164965" cy="5027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flipV="1">
            <a:off x="0" y="2157095"/>
            <a:ext cx="7437120" cy="4702810"/>
            <a:chOff x="1" y="0"/>
            <a:chExt cx="11712" cy="7406"/>
          </a:xfrm>
        </p:grpSpPr>
        <p:sp>
          <p:nvSpPr>
            <p:cNvPr id="21" name="直角三角形 20"/>
            <p:cNvSpPr/>
            <p:nvPr/>
          </p:nvSpPr>
          <p:spPr>
            <a:xfrm rot="5400000">
              <a:off x="3333" y="-3332"/>
              <a:ext cx="5048" cy="11712"/>
            </a:xfrm>
            <a:prstGeom prst="rtTriangle">
              <a:avLst/>
            </a:pr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5400000">
              <a:off x="-1116" y="1117"/>
              <a:ext cx="7407" cy="5173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-95" y="96"/>
              <a:ext cx="3186" cy="2994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200515" y="635"/>
            <a:ext cx="2991485" cy="1794510"/>
            <a:chOff x="14492" y="7976"/>
            <a:chExt cx="4711" cy="2826"/>
          </a:xfrm>
        </p:grpSpPr>
        <p:sp>
          <p:nvSpPr>
            <p:cNvPr id="26" name="直角三角形 25"/>
            <p:cNvSpPr/>
            <p:nvPr/>
          </p:nvSpPr>
          <p:spPr>
            <a:xfrm rot="5400000" flipH="1" flipV="1">
              <a:off x="16794" y="8393"/>
              <a:ext cx="2826" cy="1992"/>
            </a:xfrm>
            <a:prstGeom prst="rtTriangle">
              <a:avLst/>
            </a:pr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/>
          </p:nvSpPr>
          <p:spPr>
            <a:xfrm rot="5400000" flipH="1" flipV="1">
              <a:off x="15885" y="7485"/>
              <a:ext cx="1925" cy="4711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直角三角形 24"/>
            <p:cNvSpPr/>
            <p:nvPr/>
          </p:nvSpPr>
          <p:spPr>
            <a:xfrm rot="5400000" flipH="1" flipV="1">
              <a:off x="17912" y="9512"/>
              <a:ext cx="1328" cy="1252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5400000" flipH="1" flipV="1">
              <a:off x="16067" y="7667"/>
              <a:ext cx="1560" cy="4711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1560" h="4711">
                  <a:moveTo>
                    <a:pt x="0" y="0"/>
                  </a:moveTo>
                  <a:lnTo>
                    <a:pt x="1560" y="3818"/>
                  </a:lnTo>
                  <a:lnTo>
                    <a:pt x="1" y="2719"/>
                  </a:lnTo>
                  <a:lnTo>
                    <a:pt x="1" y="4711"/>
                  </a:lnTo>
                  <a:lnTo>
                    <a:pt x="0" y="4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-65405" y="1108075"/>
            <a:ext cx="123228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>
                <a:solidFill>
                  <a:srgbClr val="47AA7C"/>
                </a:solidFill>
                <a:latin typeface="优设标题黑" panose="00000500000000000000" charset="-122"/>
                <a:ea typeface="优设标题黑" panose="00000500000000000000" charset="-122"/>
                <a:cs typeface="优设标题黑" panose="00000500000000000000" charset="-122"/>
                <a:sym typeface="+mn-ea"/>
              </a:rPr>
              <a:t>目录</a:t>
            </a:r>
            <a:endParaRPr lang="zh-CN" altLang="en-US" sz="6000">
              <a:solidFill>
                <a:srgbClr val="47AA7C"/>
              </a:solidFill>
              <a:latin typeface="优设标题黑" panose="00000500000000000000" charset="-122"/>
              <a:ea typeface="优设标题黑" panose="00000500000000000000" charset="-122"/>
              <a:cs typeface="优设标题黑" panose="00000500000000000000" charset="-122"/>
              <a:sym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 rot="0">
            <a:off x="2393315" y="2396490"/>
            <a:ext cx="3843655" cy="737235"/>
            <a:chOff x="2787" y="2009"/>
            <a:chExt cx="6053" cy="1161"/>
          </a:xfrm>
        </p:grpSpPr>
        <p:sp>
          <p:nvSpPr>
            <p:cNvPr id="40" name="文本框 39"/>
            <p:cNvSpPr txBox="1"/>
            <p:nvPr/>
          </p:nvSpPr>
          <p:spPr>
            <a:xfrm>
              <a:off x="4152" y="2009"/>
              <a:ext cx="4688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20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概述及</a:t>
              </a:r>
              <a:r>
                <a:rPr lang="en-US" altLang="zh-CN" sz="220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STL</a:t>
              </a:r>
              <a:endParaRPr lang="en-US" altLang="zh-CN" sz="2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52" y="2687"/>
              <a:ext cx="341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7" y="2009"/>
              <a:ext cx="1135" cy="1135"/>
            </a:xfrm>
            <a:prstGeom prst="rect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845" y="2147"/>
              <a:ext cx="10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01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 rot="0">
            <a:off x="2393315" y="3466465"/>
            <a:ext cx="3843655" cy="777875"/>
            <a:chOff x="2787" y="3985"/>
            <a:chExt cx="6053" cy="1225"/>
          </a:xfrm>
        </p:grpSpPr>
        <p:sp>
          <p:nvSpPr>
            <p:cNvPr id="41" name="文本框 40"/>
            <p:cNvSpPr txBox="1"/>
            <p:nvPr/>
          </p:nvSpPr>
          <p:spPr>
            <a:xfrm>
              <a:off x="4152" y="3985"/>
              <a:ext cx="4688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2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应用</a:t>
              </a:r>
              <a:endParaRPr lang="zh-CN" altLang="en-US" sz="2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152" y="4719"/>
              <a:ext cx="341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787" y="4075"/>
              <a:ext cx="1135" cy="1135"/>
            </a:xfrm>
            <a:prstGeom prst="rect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854" y="4205"/>
              <a:ext cx="10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02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rot="0">
            <a:off x="6584315" y="2396490"/>
            <a:ext cx="3843655" cy="777875"/>
            <a:chOff x="2787" y="6088"/>
            <a:chExt cx="6053" cy="1225"/>
          </a:xfrm>
        </p:grpSpPr>
        <p:sp>
          <p:nvSpPr>
            <p:cNvPr id="67" name="文本框 66"/>
            <p:cNvSpPr txBox="1"/>
            <p:nvPr/>
          </p:nvSpPr>
          <p:spPr>
            <a:xfrm>
              <a:off x="4152" y="6088"/>
              <a:ext cx="4688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2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数组实现队列</a:t>
              </a:r>
              <a:endParaRPr lang="zh-CN" altLang="en-US" sz="2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152" y="6822"/>
              <a:ext cx="341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787" y="6178"/>
              <a:ext cx="1135" cy="1135"/>
            </a:xfrm>
            <a:prstGeom prst="rect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828" y="6283"/>
              <a:ext cx="10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03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6584315" y="3466465"/>
            <a:ext cx="3843655" cy="777875"/>
            <a:chOff x="2787" y="8309"/>
            <a:chExt cx="6053" cy="1225"/>
          </a:xfrm>
        </p:grpSpPr>
        <p:sp>
          <p:nvSpPr>
            <p:cNvPr id="72" name="文本框 71"/>
            <p:cNvSpPr txBox="1"/>
            <p:nvPr/>
          </p:nvSpPr>
          <p:spPr>
            <a:xfrm>
              <a:off x="4152" y="8309"/>
              <a:ext cx="4688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20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链表实现队列</a:t>
              </a:r>
              <a:endParaRPr lang="zh-CN" altLang="en-US" sz="2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152" y="8973"/>
              <a:ext cx="341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787" y="8399"/>
              <a:ext cx="1135" cy="1135"/>
            </a:xfrm>
            <a:prstGeom prst="rect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828" y="8488"/>
              <a:ext cx="10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</a:rPr>
                <a:t>04</a:t>
              </a:r>
              <a:endParaRPr lang="en-US" altLang="zh-CN" sz="280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77430" y="5038090"/>
            <a:ext cx="463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目的：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）如何使用</a:t>
            </a:r>
            <a:r>
              <a:rPr lang="en-US" altLang="zh-CN"/>
              <a:t>STL</a:t>
            </a:r>
            <a:r>
              <a:rPr lang="zh-CN" altLang="en-US"/>
              <a:t>中的队列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）队列的应用场景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）实现队列（不是重点）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680" y="330270"/>
            <a:ext cx="10969200" cy="705600"/>
          </a:xfrm>
        </p:spPr>
        <p:txBody>
          <a:bodyPr/>
          <a:p>
            <a:r>
              <a:rPr lang="zh-CN" altLang="en-US"/>
              <a:t>应用</a:t>
            </a:r>
            <a:r>
              <a:rPr lang="en-US" altLang="zh-CN"/>
              <a:t>2</a:t>
            </a:r>
            <a:r>
              <a:t>：广度优先搜索（</a:t>
            </a:r>
            <a:r>
              <a:rPr lang="en-US" altLang="zh-CN"/>
              <a:t>BFS</a:t>
            </a:r>
            <a:r>
              <a:t>）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89610" y="1174115"/>
            <a:ext cx="6461760" cy="5400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方法二：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STL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队列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好处：不用自定义首尾指针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第四步 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读并弹出队首元素（</a:t>
            </a:r>
            <a:r>
              <a:rPr lang="en-US" altLang="zh-CN">
                <a:sym typeface="+mn-ea"/>
              </a:rPr>
              <a:t>0,1,3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它下一步可以到达的地方是</a:t>
            </a:r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0,0,4</a:t>
            </a:r>
            <a:r>
              <a:rPr lang="zh-CN">
                <a:sym typeface="+mn-ea"/>
              </a:rPr>
              <a:t>）</a:t>
            </a:r>
            <a:r>
              <a:rPr lang="zh-CN" altLang="en-US">
                <a:sym typeface="+mn-ea"/>
              </a:rPr>
              <a:t>，放入队尾。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首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0,3,3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0,0,4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尾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）读并弹出队首元素（</a:t>
            </a:r>
            <a:r>
              <a:rPr lang="en-US" altLang="zh-CN">
                <a:sym typeface="+mn-ea"/>
              </a:rPr>
              <a:t>0,3,3</a:t>
            </a:r>
            <a:r>
              <a:rPr lang="zh-CN" altLang="en-US">
                <a:sym typeface="+mn-ea"/>
              </a:rPr>
              <a:t>）它下一步可以到达的地方是</a:t>
            </a:r>
            <a:r>
              <a:rPr lang="zh-CN">
                <a:sym typeface="+mn-ea"/>
              </a:rPr>
              <a:t>（</a:t>
            </a:r>
            <a:r>
              <a:rPr lang="en-US" altLang="zh-CN">
                <a:sym typeface="+mn-ea"/>
              </a:rPr>
              <a:t>0,4,4</a:t>
            </a:r>
            <a:r>
              <a:rPr lang="zh-CN">
                <a:sym typeface="+mn-ea"/>
              </a:rPr>
              <a:t>）</a:t>
            </a:r>
            <a:r>
              <a:rPr lang="zh-CN" altLang="en-US">
                <a:sym typeface="+mn-ea"/>
              </a:rPr>
              <a:t>，放入队尾。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首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0,0,4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(0,4,4) 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尾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。。。。。。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步 发现队首元素（</a:t>
            </a:r>
            <a:r>
              <a:rPr lang="en-US" altLang="zh-CN">
                <a:sym typeface="+mn-ea"/>
              </a:rPr>
              <a:t>4,2,10</a:t>
            </a:r>
            <a:r>
              <a:rPr lang="zh-CN" altLang="en-US">
                <a:sym typeface="+mn-ea"/>
              </a:rPr>
              <a:t>）的下一步可以到达 </a:t>
            </a:r>
            <a:r>
              <a:rPr lang="en-US" altLang="zh-CN">
                <a:sym typeface="+mn-ea"/>
              </a:rPr>
              <a:t>(4,3,11)</a:t>
            </a:r>
            <a:r>
              <a:rPr lang="zh-CN">
                <a:sym typeface="+mn-ea"/>
              </a:rPr>
              <a:t>，判断</a:t>
            </a:r>
            <a:r>
              <a:rPr lang="en-US" altLang="zh-CN">
                <a:sym typeface="+mn-ea"/>
              </a:rPr>
              <a:t>m==4,n==3</a:t>
            </a:r>
            <a:r>
              <a:rPr lang="zh-CN" altLang="en-US">
                <a:sym typeface="+mn-ea"/>
              </a:rPr>
              <a:t>成立</a:t>
            </a:r>
            <a:r>
              <a:rPr lang="zh-CN" altLang="en-US">
                <a:sym typeface="+mn-ea"/>
              </a:rPr>
              <a:t>，是我们想找的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点。所以结束，最少走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步可以到达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9320" y="915035"/>
            <a:ext cx="4164965" cy="5027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890" y="244475"/>
            <a:ext cx="5968365" cy="6532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80" y="75565"/>
            <a:ext cx="5758180" cy="6497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flipH="1" flipV="1">
            <a:off x="4754880" y="2155190"/>
            <a:ext cx="7437120" cy="4702810"/>
            <a:chOff x="1" y="0"/>
            <a:chExt cx="11712" cy="7406"/>
          </a:xfrm>
        </p:grpSpPr>
        <p:sp>
          <p:nvSpPr>
            <p:cNvPr id="21" name="直角三角形 20"/>
            <p:cNvSpPr/>
            <p:nvPr/>
          </p:nvSpPr>
          <p:spPr>
            <a:xfrm rot="5400000">
              <a:off x="3333" y="-3332"/>
              <a:ext cx="5048" cy="11712"/>
            </a:xfrm>
            <a:prstGeom prst="rtTriangle">
              <a:avLst/>
            </a:pr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5400000">
              <a:off x="-1116" y="1117"/>
              <a:ext cx="7407" cy="5173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-95" y="96"/>
              <a:ext cx="3186" cy="2994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113030" y="1940560"/>
            <a:ext cx="12192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queue</a:t>
            </a:r>
            <a:r>
              <a:rPr lang="zh-CN" altLang="en-US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的实现</a:t>
            </a:r>
            <a:endParaRPr lang="zh-CN" altLang="en-US" sz="8000">
              <a:solidFill>
                <a:srgbClr val="47AA7C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626030" y="3427050"/>
            <a:ext cx="9799200" cy="1472400"/>
          </a:xfrm>
        </p:spPr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en-US" altLang="zh-CN"/>
              <a:t>-</a:t>
            </a:r>
            <a:r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队列的分类：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普通队列，环形队列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基于链表，基于数组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flipH="1" flipV="1">
            <a:off x="4754880" y="2155190"/>
            <a:ext cx="7437120" cy="4702810"/>
            <a:chOff x="1" y="0"/>
            <a:chExt cx="11712" cy="7406"/>
          </a:xfrm>
        </p:grpSpPr>
        <p:sp>
          <p:nvSpPr>
            <p:cNvPr id="21" name="直角三角形 20"/>
            <p:cNvSpPr/>
            <p:nvPr/>
          </p:nvSpPr>
          <p:spPr>
            <a:xfrm rot="5400000">
              <a:off x="3333" y="-3332"/>
              <a:ext cx="5048" cy="11712"/>
            </a:xfrm>
            <a:prstGeom prst="rtTriangle">
              <a:avLst/>
            </a:pr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5400000">
              <a:off x="-1116" y="1117"/>
              <a:ext cx="7407" cy="5173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-95" y="96"/>
              <a:ext cx="3186" cy="2994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113030" y="1940560"/>
            <a:ext cx="12192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queue</a:t>
            </a:r>
            <a:r>
              <a:rPr lang="zh-CN" altLang="en-US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的数组实现</a:t>
            </a:r>
            <a:endParaRPr lang="zh-CN" altLang="en-US" sz="8000">
              <a:solidFill>
                <a:srgbClr val="47AA7C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626030" y="3427050"/>
            <a:ext cx="9799200" cy="1472400"/>
          </a:xfrm>
        </p:spPr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99460"/>
            <a:ext cx="10969200" cy="705600"/>
          </a:xfrm>
        </p:spPr>
        <p:txBody>
          <a:bodyPr/>
          <a:p>
            <a:r>
              <a:rPr lang="zh-CN" altLang="en-US"/>
              <a:t>普通，数组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885880"/>
            <a:ext cx="10969200" cy="4759200"/>
          </a:xfrm>
        </p:spPr>
        <p:txBody>
          <a:bodyPr/>
          <a:p>
            <a:r>
              <a:rPr lang="zh-CN" altLang="en-US" sz="2800"/>
              <a:t>基于数组的普通队列的缺点是由于一端插入一端删除，当不断从头部删除数据，头部会大量废弃内存，造成空间浪费。</a:t>
            </a:r>
            <a:endParaRPr lang="zh-CN" altLang="en-US" sz="2800"/>
          </a:p>
          <a:p>
            <a:r>
              <a:rPr lang="zh-CN" altLang="en-US" sz="2800"/>
              <a:t>如果每次删除元素后，让所有元素往前移动一个位置，这是一个时间复杂度为O(n)的操作，时间浪费。</a:t>
            </a:r>
            <a:endParaRPr lang="zh-CN" altLang="en-US" sz="2800"/>
          </a:p>
          <a:p>
            <a:endParaRPr lang="zh-CN" altLang="en-US" sz="2800"/>
          </a:p>
        </p:txBody>
      </p:sp>
      <p:graphicFrame>
        <p:nvGraphicFramePr>
          <p:cNvPr id="6" name="表格 5"/>
          <p:cNvGraphicFramePr/>
          <p:nvPr/>
        </p:nvGraphicFramePr>
        <p:xfrm>
          <a:off x="1640205" y="3749675"/>
          <a:ext cx="8530590" cy="3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38785" y="5548630"/>
            <a:ext cx="11537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举例</a:t>
            </a:r>
            <a:r>
              <a:rPr lang="en-US" altLang="zh-CN"/>
              <a:t>1</a:t>
            </a:r>
            <a:r>
              <a:rPr lang="zh-CN" altLang="en-US"/>
              <a:t>：插入</a:t>
            </a:r>
            <a:r>
              <a:rPr lang="en-US" altLang="zh-CN"/>
              <a:t>2</a:t>
            </a:r>
            <a:r>
              <a:rPr lang="zh-CN" altLang="en-US"/>
              <a:t>个，再删除</a:t>
            </a:r>
            <a:r>
              <a:rPr lang="en-US" altLang="zh-CN"/>
              <a:t>2</a:t>
            </a:r>
            <a:r>
              <a:rPr lang="zh-CN" altLang="en-US"/>
              <a:t>个元素。插入：</a:t>
            </a:r>
            <a:r>
              <a:rPr lang="en-US" altLang="zh-CN"/>
              <a:t>end++</a:t>
            </a:r>
            <a:r>
              <a:rPr lang="zh-CN" altLang="en-US"/>
              <a:t>。删除：</a:t>
            </a:r>
            <a:r>
              <a:rPr lang="en-US" altLang="zh-CN"/>
              <a:t>begin++</a:t>
            </a:r>
            <a:endParaRPr lang="en-US" altLang="zh-CN"/>
          </a:p>
          <a:p>
            <a:r>
              <a:rPr lang="en-US" altLang="zh-CN"/>
              <a:t>1.begin,end</a:t>
            </a:r>
            <a:r>
              <a:rPr lang="zh-CN" altLang="en-US"/>
              <a:t>最初在</a:t>
            </a:r>
            <a:r>
              <a:rPr lang="en-US" altLang="zh-CN"/>
              <a:t>-1</a:t>
            </a:r>
            <a:r>
              <a:rPr lang="zh-CN" altLang="en-US"/>
              <a:t>处。之后，</a:t>
            </a:r>
            <a:r>
              <a:rPr lang="en-US" altLang="zh-CN"/>
              <a:t>begin</a:t>
            </a:r>
            <a:r>
              <a:rPr lang="zh-CN" altLang="en-US"/>
              <a:t>指向头元素的前一位置，</a:t>
            </a:r>
            <a:r>
              <a:rPr lang="en-US" altLang="zh-CN"/>
              <a:t>end</a:t>
            </a:r>
            <a:r>
              <a:rPr lang="zh-CN" altLang="en-US"/>
              <a:t>指向尾元素（本</a:t>
            </a:r>
            <a:r>
              <a:rPr lang="en-US" altLang="zh-CN"/>
              <a:t>ppt</a:t>
            </a:r>
            <a:r>
              <a:rPr lang="zh-CN" altLang="en-US"/>
              <a:t>中的</a:t>
            </a:r>
            <a:r>
              <a:rPr lang="zh-CN" altLang="en-US"/>
              <a:t>循环数组队列）</a:t>
            </a:r>
            <a:endParaRPr lang="zh-CN" altLang="en-US"/>
          </a:p>
          <a:p>
            <a:r>
              <a:rPr lang="en-US" altLang="zh-CN">
                <a:sym typeface="+mn-ea"/>
              </a:rPr>
              <a:t>2.begin,end</a:t>
            </a:r>
            <a:r>
              <a:rPr lang="zh-CN" altLang="en-US">
                <a:sym typeface="+mn-ea"/>
              </a:rPr>
              <a:t>最初在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处。之后，</a:t>
            </a:r>
            <a:r>
              <a:rPr lang="en-US" altLang="zh-CN">
                <a:sym typeface="+mn-ea"/>
              </a:rPr>
              <a:t>begin</a:t>
            </a:r>
            <a:r>
              <a:rPr lang="zh-CN" altLang="en-US">
                <a:sym typeface="+mn-ea"/>
              </a:rPr>
              <a:t>指向头元素，</a:t>
            </a:r>
            <a:r>
              <a:rPr lang="en-US" altLang="zh-CN">
                <a:sym typeface="+mn-ea"/>
              </a:rPr>
              <a:t>end</a:t>
            </a:r>
            <a:r>
              <a:rPr lang="zh-CN" altLang="en-US">
                <a:sym typeface="+mn-ea"/>
              </a:rPr>
              <a:t>指向尾元素的后一位置（本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中的链表队列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70580"/>
            <a:ext cx="10969200" cy="705600"/>
          </a:xfrm>
        </p:spPr>
        <p:txBody>
          <a:bodyPr/>
          <a:p>
            <a:r>
              <a:rPr lang="zh-CN" altLang="en-US"/>
              <a:t>循环，数组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010285"/>
            <a:ext cx="11237595" cy="4759325"/>
          </a:xfrm>
        </p:spPr>
        <p:txBody>
          <a:bodyPr/>
          <a:p>
            <a:r>
              <a:rPr lang="zh-CN" altLang="en-US" sz="2800"/>
              <a:t>为解决这个要么空间浪费要么时间浪费的问题，使用循环队列。所谓循环队列，是将一个数组看出首尾相连的圆环，删除元素时将队首标志往后移动，添加元素时若数组尾部已经没有空间，则考虑数组头部的空间是否空闲，如果是，则在数组头部插入。</a:t>
            </a:r>
            <a:endParaRPr lang="zh-CN" altLang="en-US" sz="2800"/>
          </a:p>
        </p:txBody>
      </p:sp>
      <p:graphicFrame>
        <p:nvGraphicFramePr>
          <p:cNvPr id="7" name="表格 6"/>
          <p:cNvGraphicFramePr/>
          <p:nvPr/>
        </p:nvGraphicFramePr>
        <p:xfrm>
          <a:off x="1649095" y="3749675"/>
          <a:ext cx="8530590" cy="3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68070" y="6087110"/>
            <a:ext cx="7244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举例：插入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个，再删除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个元素。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个指针：</a:t>
            </a:r>
            <a:r>
              <a:rPr lang="en-US" altLang="zh-CN">
                <a:sym typeface="+mn-ea"/>
              </a:rPr>
              <a:t>begin,end,</a:t>
            </a:r>
            <a:r>
              <a:rPr lang="zh-CN" altLang="en-US">
                <a:sym typeface="+mn-ea"/>
              </a:rPr>
              <a:t>此时都在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插入：</a:t>
            </a:r>
            <a:r>
              <a:rPr lang="en-US" altLang="zh-CN">
                <a:sym typeface="+mn-ea"/>
              </a:rPr>
              <a:t>end=(end+1)%lenth</a:t>
            </a:r>
            <a:r>
              <a:rPr lang="zh-CN" altLang="en-US">
                <a:sym typeface="+mn-ea"/>
              </a:rPr>
              <a:t>。删除：</a:t>
            </a:r>
            <a:r>
              <a:rPr lang="en-US" altLang="zh-CN">
                <a:sym typeface="+mn-ea"/>
              </a:rPr>
              <a:t>begin</a:t>
            </a:r>
            <a:r>
              <a:rPr lang="en-US">
                <a:sym typeface="+mn-ea"/>
              </a:rPr>
              <a:t>=(begin+1)%lenth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循环，数组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 定义front为头元素的位置，rear为尾元素的</a:t>
            </a:r>
            <a:r>
              <a:rPr lang="zh-CN" altLang="en-US">
                <a:solidFill>
                  <a:srgbClr val="FF0000"/>
                </a:solidFill>
              </a:rPr>
              <a:t>下一个</a:t>
            </a:r>
            <a:r>
              <a:rPr lang="zh-CN" altLang="en-US"/>
              <a:t>位置，MAXSIZE为循环队列的最大长度。</a:t>
            </a:r>
            <a:endParaRPr lang="zh-CN" altLang="en-US"/>
          </a:p>
          <a:p>
            <a:r>
              <a:rPr lang="zh-CN" altLang="en-US"/>
              <a:t>       1）求元素的个数：(rear - front + MAXSIZE) % MAXSIZE</a:t>
            </a:r>
            <a:endParaRPr lang="zh-CN" altLang="en-US"/>
          </a:p>
          <a:p>
            <a:r>
              <a:rPr lang="zh-CN" altLang="en-US"/>
              <a:t>       2）front/rear指向逻辑的下一个空间  front =（front+1)%MAXSIZE，rear = (rear+1)%MAXSIZE</a:t>
            </a:r>
            <a:endParaRPr lang="zh-CN" altLang="en-US"/>
          </a:p>
          <a:p>
            <a:r>
              <a:rPr lang="zh-CN" altLang="en-US"/>
              <a:t>       3）判空：front == rear（上图）</a:t>
            </a:r>
            <a:endParaRPr lang="zh-CN" altLang="en-US"/>
          </a:p>
          <a:p>
            <a:r>
              <a:rPr lang="zh-CN" altLang="en-US"/>
              <a:t>       4）判满：(rear+1+MAXSZIE) == front（下图）。故意留一个空位置（</a:t>
            </a:r>
            <a:r>
              <a:rPr lang="en-US" altLang="zh-CN"/>
              <a:t>a[2]</a:t>
            </a:r>
            <a:r>
              <a:t>为空</a:t>
            </a:r>
            <a:r>
              <a:rPr lang="zh-CN" altLang="en-US"/>
              <a:t>），为了和</a:t>
            </a:r>
            <a:r>
              <a:rPr lang="en-US" altLang="zh-CN"/>
              <a:t>“</a:t>
            </a:r>
            <a:r>
              <a:rPr lang="zh-CN" altLang="en-US"/>
              <a:t>判空</a:t>
            </a:r>
            <a:r>
              <a:rPr lang="en-US" altLang="zh-CN"/>
              <a:t>”</a:t>
            </a:r>
            <a:r>
              <a:rPr lang="zh-CN" altLang="en-US"/>
              <a:t>区别开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541145" y="6134735"/>
          <a:ext cx="8530590" cy="3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有（尾元素）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无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rear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）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有（头元素）（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>
            <a:off x="6059170" y="5611495"/>
            <a:ext cx="27305" cy="47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545965" y="5659755"/>
            <a:ext cx="27305" cy="47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/>
          <p:nvPr/>
        </p:nvGraphicFramePr>
        <p:xfrm>
          <a:off x="1541145" y="4235450"/>
          <a:ext cx="8530590" cy="3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rear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）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无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6059170" y="3712210"/>
            <a:ext cx="27305" cy="47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203950" y="3712210"/>
            <a:ext cx="27305" cy="47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342900"/>
            <a:ext cx="10600690" cy="4759325"/>
          </a:xfrm>
        </p:spPr>
        <p:txBody>
          <a:bodyPr>
            <a:noAutofit/>
          </a:bodyPr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#include &lt;iostream&gt;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#include &lt;string&gt;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using namespace std;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template &lt;typename T&gt;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class LoopQueue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{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public: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	LoopQueue(int c = 10);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	~LoopQueue();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	bool isEmpty();        //队列的判空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	int size();            //队列的大小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	bool push(T t);        //入队列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	bool pop();            //出队列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	T front();            //队首元素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 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private: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	int capacity;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	int begin;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	int end;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	T*  queue;</a:t>
            </a:r>
            <a:endParaRPr lang="zh-CN" altLang="en-US" sz="180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r>
              <a:rPr lang="zh-CN" altLang="en-US" sz="1800">
                <a:solidFill>
                  <a:schemeClr val="tx1"/>
                </a:solidFill>
              </a:rPr>
              <a:t>};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85180" y="177165"/>
            <a:ext cx="5701030" cy="396938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/>
              <a:t>int main()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{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LoopQueue&lt;string&gt; queue(6);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queue.push("one");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queue.push("two");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queue.push("three");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queue.push("four");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queue.push("five");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cout &lt;&lt; "队列长度" &lt;&lt; queue.size() &lt;&lt; endl;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while (!queue.isEmpty())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{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	cout &lt;&lt; queue.front() &lt;&lt; endl;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		queue.pop();}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return 0;}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85180" y="4885055"/>
            <a:ext cx="4823460" cy="175323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r>
              <a:rPr lang="zh-CN" altLang="en-US"/>
              <a:t>结果：队列长度5</a:t>
            </a:r>
            <a:endParaRPr lang="zh-CN" altLang="en-US"/>
          </a:p>
          <a:p>
            <a:r>
              <a:rPr lang="zh-CN" altLang="en-US"/>
              <a:t>one</a:t>
            </a:r>
            <a:endParaRPr lang="zh-CN" altLang="en-US"/>
          </a:p>
          <a:p>
            <a:r>
              <a:rPr lang="zh-CN" altLang="en-US"/>
              <a:t>two</a:t>
            </a:r>
            <a:endParaRPr lang="zh-CN" altLang="en-US"/>
          </a:p>
          <a:p>
            <a:r>
              <a:rPr lang="zh-CN" altLang="en-US"/>
              <a:t>three</a:t>
            </a:r>
            <a:endParaRPr lang="zh-CN" altLang="en-US"/>
          </a:p>
          <a:p>
            <a:r>
              <a:rPr lang="zh-CN" altLang="en-US"/>
              <a:t>four</a:t>
            </a:r>
            <a:endParaRPr lang="zh-CN" altLang="en-US"/>
          </a:p>
          <a:p>
            <a:r>
              <a:rPr lang="zh-CN" altLang="en-US"/>
              <a:t>five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34695" y="198120"/>
            <a:ext cx="101657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初始化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“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队列对象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”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template&lt;typename T&gt;</a:t>
            </a:r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/>
              <a:t>LoopQueue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&lt;T&gt;</a:t>
            </a:r>
            <a:r>
              <a:rPr lang="zh-CN" altLang="en-US"/>
              <a:t>::LoopQueue(int c)</a:t>
            </a:r>
            <a:endParaRPr lang="zh-CN" altLang="en-US"/>
          </a:p>
          <a:p>
            <a:r>
              <a:rPr lang="zh-CN" altLang="en-US"/>
              <a:t>	:capacity(c), begin(0), end(0), queue(NULL)</a:t>
            </a:r>
            <a:r>
              <a:rPr lang="en-US" altLang="zh-CN">
                <a:solidFill>
                  <a:schemeClr val="accent1"/>
                </a:solidFill>
              </a:rPr>
              <a:t>//</a:t>
            </a:r>
            <a:r>
              <a:rPr lang="zh-CN" altLang="en-US">
                <a:solidFill>
                  <a:schemeClr val="accent1"/>
                </a:solidFill>
              </a:rPr>
              <a:t>给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capacity, begin, end, queu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e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赋初值</a:t>
            </a:r>
            <a:endParaRPr lang="en-US" altLang="zh-CN">
              <a:solidFill>
                <a:schemeClr val="accent1"/>
              </a:solidFill>
              <a:sym typeface="+mn-ea"/>
            </a:endParaRPr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queue = new 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zh-CN" altLang="en-US"/>
              <a:t>[capacity];</a:t>
            </a:r>
            <a:r>
              <a:rPr lang="en-US" altLang="zh-CN">
                <a:solidFill>
                  <a:schemeClr val="accent1"/>
                </a:solidFill>
              </a:rPr>
              <a:t>//</a:t>
            </a:r>
            <a:r>
              <a:rPr lang="zh-CN" altLang="en-US">
                <a:solidFill>
                  <a:schemeClr val="accent1"/>
                </a:solidFill>
              </a:rPr>
              <a:t>为指针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queue </a:t>
            </a:r>
            <a:r>
              <a:rPr lang="en-US" altLang="zh-CN">
                <a:solidFill>
                  <a:schemeClr val="accent1"/>
                </a:solidFill>
              </a:rPr>
              <a:t>new</a:t>
            </a:r>
            <a:r>
              <a:rPr lang="zh-CN" altLang="en-US">
                <a:solidFill>
                  <a:schemeClr val="accent1"/>
                </a:solidFill>
              </a:rPr>
              <a:t>一个长度为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capacity的空间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 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//</a:t>
            </a:r>
            <a:r>
              <a:rPr lang="zh-CN" altLang="en-US">
                <a:solidFill>
                  <a:schemeClr val="accent1"/>
                </a:solidFill>
              </a:rPr>
              <a:t>析构函数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template&lt;typename T&gt;</a:t>
            </a:r>
            <a:endParaRPr lang="zh-CN" altLang="en-US"/>
          </a:p>
          <a:p>
            <a:r>
              <a:rPr lang="zh-CN" altLang="en-US"/>
              <a:t>LoopQueue&lt;T&gt;::~LoopQueue()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delete[] queue;</a:t>
            </a:r>
            <a:r>
              <a:rPr lang="en-US" altLang="zh-CN">
                <a:solidFill>
                  <a:schemeClr val="accent1"/>
                </a:solidFill>
              </a:rPr>
              <a:t>//delete</a:t>
            </a:r>
            <a:r>
              <a:rPr lang="zh-CN" altLang="en-US">
                <a:solidFill>
                  <a:schemeClr val="accent1"/>
                </a:solidFill>
              </a:rPr>
              <a:t>该空间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//判断循环队列是否为空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template &lt;typename T&gt;</a:t>
            </a:r>
            <a:endParaRPr lang="zh-CN" altLang="en-US"/>
          </a:p>
          <a:p>
            <a:r>
              <a:rPr lang="zh-CN" altLang="en-US"/>
              <a:t>bool LoopQueue&lt;T&gt;::isEmpty()                  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if (begin == end)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如果下标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begin==end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，则数组为空</a:t>
            </a:r>
            <a:endParaRPr lang="zh-CN" altLang="en-US"/>
          </a:p>
          <a:p>
            <a:r>
              <a:rPr lang="zh-CN" altLang="en-US"/>
              <a:t>		return true;</a:t>
            </a:r>
            <a:endParaRPr lang="zh-CN" altLang="en-US"/>
          </a:p>
          <a:p>
            <a:r>
              <a:rPr lang="zh-CN" altLang="en-US"/>
              <a:t>	return false;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flipH="1" flipV="1">
            <a:off x="4754880" y="2155190"/>
            <a:ext cx="7437120" cy="4702810"/>
            <a:chOff x="1" y="0"/>
            <a:chExt cx="11712" cy="7406"/>
          </a:xfrm>
        </p:grpSpPr>
        <p:sp>
          <p:nvSpPr>
            <p:cNvPr id="21" name="直角三角形 20"/>
            <p:cNvSpPr/>
            <p:nvPr/>
          </p:nvSpPr>
          <p:spPr>
            <a:xfrm rot="5400000">
              <a:off x="3333" y="-3332"/>
              <a:ext cx="5048" cy="11712"/>
            </a:xfrm>
            <a:prstGeom prst="rtTriangle">
              <a:avLst/>
            </a:pr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5400000">
              <a:off x="-1116" y="1117"/>
              <a:ext cx="7407" cy="5173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-95" y="96"/>
              <a:ext cx="3186" cy="2994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5715" y="2611755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>
                <a:solidFill>
                  <a:srgbClr val="47AA7C"/>
                </a:solidFill>
                <a:latin typeface="优设标题黑" panose="00000500000000000000" charset="-122"/>
                <a:ea typeface="优设标题黑" panose="00000500000000000000" charset="-122"/>
                <a:sym typeface="+mn-ea"/>
              </a:rPr>
              <a:t>概述</a:t>
            </a:r>
            <a:endParaRPr lang="en-US" altLang="zh-CN" sz="6000">
              <a:solidFill>
                <a:srgbClr val="47AA7C"/>
              </a:solidFill>
              <a:latin typeface="优设标题黑" panose="00000500000000000000" charset="-122"/>
              <a:ea typeface="优设标题黑" panose="00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61365" y="502920"/>
            <a:ext cx="101657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//</a:t>
            </a:r>
            <a:r>
              <a:rPr lang="zh-CN" altLang="en-US">
                <a:solidFill>
                  <a:schemeClr val="accent1"/>
                </a:solidFill>
              </a:rPr>
              <a:t>返回队列长度</a:t>
            </a:r>
            <a:endParaRPr lang="zh-CN" altLang="en-US"/>
          </a:p>
          <a:p>
            <a:r>
              <a:rPr lang="zh-CN" altLang="en-US"/>
              <a:t>template&lt;typename T&gt;</a:t>
            </a:r>
            <a:endParaRPr lang="zh-CN" altLang="en-US"/>
          </a:p>
          <a:p>
            <a:r>
              <a:rPr lang="zh-CN" altLang="en-US"/>
              <a:t>int LoopQueue&lt;T&gt;::size()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return (end - begin + capacity) % capacity; </a:t>
            </a:r>
            <a:r>
              <a:rPr lang="zh-CN" altLang="en-US">
                <a:solidFill>
                  <a:schemeClr val="accent1"/>
                </a:solidFill>
              </a:rPr>
              <a:t>//计算循环队列的长度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>
                <a:solidFill>
                  <a:schemeClr val="accent1"/>
                </a:solidFill>
              </a:rPr>
              <a:t>//</a:t>
            </a:r>
            <a:r>
              <a:rPr lang="zh-CN" altLang="en-US">
                <a:solidFill>
                  <a:schemeClr val="accent1"/>
                </a:solidFill>
              </a:rPr>
              <a:t>插入元素</a:t>
            </a:r>
            <a:endParaRPr lang="zh-CN" altLang="en-US"/>
          </a:p>
          <a:p>
            <a:r>
              <a:rPr lang="zh-CN" altLang="en-US"/>
              <a:t>template&lt;typename T&gt;</a:t>
            </a:r>
            <a:endParaRPr lang="zh-CN" altLang="en-US"/>
          </a:p>
          <a:p>
            <a:r>
              <a:rPr lang="zh-CN" altLang="en-US"/>
              <a:t>bool LoopQueue&lt;T&gt;::push(T t)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if (end + 1 % capacity == begin)            </a:t>
            </a:r>
            <a:r>
              <a:rPr lang="zh-CN" altLang="en-US">
                <a:solidFill>
                  <a:schemeClr val="accent1"/>
                </a:solidFill>
              </a:rPr>
              <a:t>//判断队列是否已满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return false;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queue[end] = t;</a:t>
            </a:r>
            <a:r>
              <a:rPr lang="en-US" altLang="zh-CN">
                <a:solidFill>
                  <a:schemeClr val="accent1"/>
                </a:solidFill>
              </a:rPr>
              <a:t>//end</a:t>
            </a:r>
            <a:r>
              <a:rPr lang="zh-CN" altLang="en-US">
                <a:solidFill>
                  <a:schemeClr val="accent1"/>
                </a:solidFill>
              </a:rPr>
              <a:t>处插入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	end = (end + 1) % capacity;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>
                <a:solidFill>
                  <a:schemeClr val="accent1"/>
                </a:solidFill>
              </a:rPr>
              <a:t>//end</a:t>
            </a:r>
            <a:r>
              <a:rPr lang="zh-CN" altLang="en-US">
                <a:solidFill>
                  <a:schemeClr val="accent1"/>
                </a:solidFill>
              </a:rPr>
              <a:t>后移。所以</a:t>
            </a:r>
            <a:r>
              <a:rPr lang="en-US" altLang="zh-CN">
                <a:solidFill>
                  <a:schemeClr val="accent1"/>
                </a:solidFill>
              </a:rPr>
              <a:t>end</a:t>
            </a:r>
            <a:r>
              <a:rPr lang="zh-CN" altLang="en-US">
                <a:solidFill>
                  <a:schemeClr val="accent1"/>
                </a:solidFill>
              </a:rPr>
              <a:t>是尾元素的后一位的下标，而</a:t>
            </a:r>
            <a:r>
              <a:rPr lang="en-US" altLang="zh-CN">
                <a:solidFill>
                  <a:schemeClr val="accent1"/>
                </a:solidFill>
              </a:rPr>
              <a:t>begin</a:t>
            </a:r>
            <a:r>
              <a:rPr lang="zh-CN" altLang="en-US">
                <a:solidFill>
                  <a:schemeClr val="accent1"/>
                </a:solidFill>
              </a:rPr>
              <a:t>是首元素的下标</a:t>
            </a:r>
            <a:r>
              <a:rPr lang="zh-CN" altLang="en-US">
                <a:solidFill>
                  <a:schemeClr val="accent1"/>
                </a:solidFill>
              </a:rPr>
              <a:t>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/>
              <a:t>	return true;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34695" y="198120"/>
            <a:ext cx="1016571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//</a:t>
            </a:r>
            <a:r>
              <a:rPr lang="zh-CN" altLang="en-US">
                <a:solidFill>
                  <a:schemeClr val="accent1"/>
                </a:solidFill>
              </a:rPr>
              <a:t>弹出元素</a:t>
            </a:r>
            <a:endParaRPr lang="zh-CN" altLang="en-US"/>
          </a:p>
          <a:p>
            <a:r>
              <a:rPr lang="zh-CN" altLang="en-US"/>
              <a:t>template &lt;typename T&gt;</a:t>
            </a:r>
            <a:endParaRPr lang="zh-CN" altLang="en-US"/>
          </a:p>
          <a:p>
            <a:r>
              <a:rPr lang="zh-CN" altLang="en-US"/>
              <a:t>bool LoopQueue&lt;T&gt;::pop()                        //判断队列是否为空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if (end == begin) 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return false;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begin = (begin + 1) % capacity;</a:t>
            </a:r>
            <a:endParaRPr lang="zh-CN" altLang="en-US"/>
          </a:p>
          <a:p>
            <a:r>
              <a:rPr lang="zh-CN" altLang="en-US"/>
              <a:t>	return true;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>
                <a:solidFill>
                  <a:schemeClr val="accent1"/>
                </a:solidFill>
              </a:rPr>
              <a:t>//</a:t>
            </a:r>
            <a:r>
              <a:rPr lang="zh-CN" altLang="en-US">
                <a:solidFill>
                  <a:schemeClr val="accent1"/>
                </a:solidFill>
              </a:rPr>
              <a:t>访问首元素。注意，若访问尾元素，要访问</a:t>
            </a:r>
            <a:r>
              <a:rPr lang="en-US" altLang="zh-CN">
                <a:solidFill>
                  <a:schemeClr val="accent1"/>
                </a:solidFill>
              </a:rPr>
              <a:t>queue[end-1]</a:t>
            </a:r>
            <a:r>
              <a:rPr lang="zh-CN" altLang="en-US">
                <a:solidFill>
                  <a:schemeClr val="accent1"/>
                </a:solidFill>
              </a:rPr>
              <a:t>，因为</a:t>
            </a:r>
            <a:r>
              <a:rPr lang="en-US" altLang="zh-CN">
                <a:solidFill>
                  <a:schemeClr val="accent1"/>
                </a:solidFill>
              </a:rPr>
              <a:t>end</a:t>
            </a:r>
            <a:r>
              <a:rPr lang="zh-CN" altLang="en-US">
                <a:solidFill>
                  <a:schemeClr val="accent1"/>
                </a:solidFill>
              </a:rPr>
              <a:t>是尾元素的后一位的下标</a:t>
            </a:r>
            <a:endParaRPr lang="zh-CN" altLang="en-US"/>
          </a:p>
          <a:p>
            <a:r>
              <a:rPr lang="zh-CN" altLang="en-US"/>
              <a:t>template &lt;typename T&gt;</a:t>
            </a:r>
            <a:endParaRPr lang="zh-CN" altLang="en-US"/>
          </a:p>
          <a:p>
            <a:r>
              <a:rPr lang="zh-CN" altLang="en-US"/>
              <a:t>T LoopQueue&lt;T&gt;::front()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if (end == begin)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return false;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queue[begin];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flipH="1" flipV="1">
            <a:off x="4754880" y="2155190"/>
            <a:ext cx="7437120" cy="4702810"/>
            <a:chOff x="1" y="0"/>
            <a:chExt cx="11712" cy="7406"/>
          </a:xfrm>
        </p:grpSpPr>
        <p:sp>
          <p:nvSpPr>
            <p:cNvPr id="21" name="直角三角形 20"/>
            <p:cNvSpPr/>
            <p:nvPr/>
          </p:nvSpPr>
          <p:spPr>
            <a:xfrm rot="5400000">
              <a:off x="3333" y="-3332"/>
              <a:ext cx="5048" cy="11712"/>
            </a:xfrm>
            <a:prstGeom prst="rtTriangle">
              <a:avLst/>
            </a:pr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5400000">
              <a:off x="-1116" y="1117"/>
              <a:ext cx="7407" cy="5173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-95" y="96"/>
              <a:ext cx="3186" cy="2994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113030" y="1940560"/>
            <a:ext cx="12192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queue</a:t>
            </a:r>
            <a:r>
              <a:rPr lang="zh-CN" altLang="en-US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的链表实现</a:t>
            </a:r>
            <a:endParaRPr lang="zh-CN" altLang="en-US" sz="8000">
              <a:solidFill>
                <a:srgbClr val="47AA7C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626030" y="3427050"/>
            <a:ext cx="9799200" cy="1472400"/>
          </a:xfrm>
        </p:spPr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普通，链表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链队列是基于链表实现的队列，它不存在数组的O（n）的元素移动问题或空间浪费问题。当弹出元素时，只需要删除头元素，不用把所有元素往前移动一个位置。</a:t>
            </a:r>
            <a:endParaRPr lang="zh-CN" altLang="en-US" sz="2400"/>
          </a:p>
          <a:p>
            <a:r>
              <a:rPr lang="zh-CN" altLang="en-US" sz="2400"/>
              <a:t>我们以链表头部为队首，链表尾部为队尾。存储一个指向队尾的指针，方便从链表尾插入元素；使用带头节点的链表，方便从链表头删除元素。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链队列</a:t>
            </a:r>
            <a:r>
              <a:rPr lang="en-US" altLang="zh-CN"/>
              <a:t>-</a:t>
            </a:r>
            <a:r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80000"/>
              </a:lnSpc>
            </a:pPr>
            <a:r>
              <a:rPr lang="zh-CN" altLang="en-US" sz="1800"/>
              <a:t>#include &lt;iostream&gt;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#include &lt;cstdlib&gt;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using namespace std;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//头结点（无数据）-第一个结点-尾结点 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struct QNode    //定义队列结点的数据结构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{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QNode *next; //指针域,指向下一个结点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double data;    //数据域，存储队列信息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};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 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struct LinkQueue    //定义队列的数据结构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{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QNode *front;      //队首指针,指向第一个结点的前一个结点 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QNode *rear;       //队尾指针，指向尾结点 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};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95300"/>
            <a:ext cx="10968990" cy="5754370"/>
          </a:xfrm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lang="zh-CN" altLang="en-US" sz="1800"/>
              <a:t>void InitQueue(LinkQueue &amp;Q)     //构造一个空的队列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{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QNode *q;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q = new QNode;    //申请一个结点的空间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q-&gt;next = NULL;   //当作头结点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//队首与队尾指针都指向这个结点，指针域为NULL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Q.front = q;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Q.rear = q;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}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 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int IsEmpty(LinkQueue &amp;Q)    //判断队列是否为空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{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if (Q.rear == Q.front)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	return 0;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else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		return 1;</a:t>
            </a:r>
            <a:endParaRPr lang="zh-CN" altLang="en-US" sz="1800"/>
          </a:p>
          <a:p>
            <a:pPr>
              <a:lnSpc>
                <a:spcPct val="80000"/>
              </a:lnSpc>
            </a:pPr>
            <a:r>
              <a:rPr lang="zh-CN" altLang="en-US" sz="1800"/>
              <a:t>}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95300"/>
            <a:ext cx="10968990" cy="5754370"/>
          </a:xfrm>
        </p:spPr>
        <p:txBody>
          <a:bodyPr>
            <a:noAutofit/>
          </a:bodyPr>
          <a:p>
            <a:pPr>
              <a:lnSpc>
                <a:spcPct val="70000"/>
              </a:lnSpc>
            </a:pPr>
            <a:r>
              <a:rPr lang="zh-CN" altLang="en-US" sz="1400"/>
              <a:t>void EnQueue(LinkQueue &amp;Q, double e)     //从队列尾部插入元素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{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QNode *p;    //新创建一个结点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p = new QNode;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p-&gt;next = NULL;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p-&gt;data = e;  //输入数据信息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//将新结点插入队列尾部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Q.rear-&gt;next = p;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Q.rear = p;       //设置新的尾结点.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}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 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void DeQueue(LinkQueue &amp;Q, double &amp;e)   //访问第一个结点，并删除它 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{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QNode *p;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p = Q.front-&gt;next;//front指向的是第一个结点的前一个位置。所以，这行代码让p指向第一个结点。 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e = p-&gt;data;  //保存第一个结点的数据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if (Q.rear == p) //如果要删除的元素即为尾结点，则将头指针赋予尾指针，一同指向头结点，表示队列为空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	Q.rear = Q.front;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Q.front-&gt;next = p-&gt;next;//将第二个结点当作新的第一个结点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	delete p;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}</a:t>
            </a:r>
            <a:endParaRPr lang="zh-CN" altLang="en-US" sz="1400"/>
          </a:p>
          <a:p>
            <a:pPr>
              <a:lnSpc>
                <a:spcPct val="70000"/>
              </a:lnSpc>
            </a:pPr>
            <a:r>
              <a:rPr lang="zh-CN" altLang="en-US" sz="1400"/>
              <a:t> 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95300"/>
            <a:ext cx="10968990" cy="6058535"/>
          </a:xfrm>
        </p:spPr>
        <p:txBody>
          <a:bodyPr>
            <a:normAutofit lnSpcReduction="20000"/>
          </a:bodyPr>
          <a:p>
            <a:pPr>
              <a:lnSpc>
                <a:spcPct val="70000"/>
              </a:lnSpc>
            </a:pPr>
            <a:r>
              <a:rPr lang="zh-CN" altLang="en-US"/>
              <a:t>void DestoryQueue(LinkQueue &amp;Q)       //销毁一个队列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{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while (!IsEmpty(Q))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{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	double value;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	DeQueue(Q,value);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}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}</a:t>
            </a:r>
            <a:endParaRPr lang="zh-CN" altLang="en-US"/>
          </a:p>
          <a:p>
            <a:pPr>
              <a:lnSpc>
                <a:spcPct val="70000"/>
              </a:lnSpc>
            </a:pP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int main()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{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LinkQueue *Q;  //定义一个队列Q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Q = new LinkQueue;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InitQueue(*Q);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cout &lt;&lt; "开始往队列里输入数据，以-1作为结束符" &lt;&lt; endl;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cout &lt;&lt; "请输入一个数：" &lt;&lt; endl;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double a, x;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cin &gt;&gt; a;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while (a != -1)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{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	EnQueue(*Q, a);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	cout &lt;&lt; "请输入一个数：" &lt;&lt; endl;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	cin &gt;&gt; a;</a:t>
            </a: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	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65" y="235585"/>
            <a:ext cx="10968990" cy="5754370"/>
          </a:xfrm>
        </p:spPr>
        <p:txBody>
          <a:bodyPr>
            <a:noAutofit/>
          </a:bodyPr>
          <a:p>
            <a:pPr>
              <a:lnSpc>
                <a:spcPct val="50000"/>
              </a:lnSpc>
            </a:pPr>
            <a:r>
              <a:rPr lang="zh-CN" altLang="en-US" sz="1400"/>
              <a:t>//输出队列元素,队首-&gt;队尾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QNode *p;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p = Q-&gt;front-&gt;next;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if (p == NULL)     //如果为空表，直接退出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{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	cout &lt;&lt; "队列为空！" &lt;&lt; endl;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	return 0;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}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cout &lt;&lt; "队列数据依次为：" &lt;&lt; endl;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while (p != NULL)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{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	cout &lt;&lt; p-&gt;data &lt;&lt; " ";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	p = p-&gt;next;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}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cout &lt;&lt; endl;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//删除队列元素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while (!IsEmpty(*Q))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{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	DeQueue(*Q, x);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	cout &lt;&lt; x &lt;&lt; " ";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}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//释放内存空间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delete Q-&gt;front;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delete Q;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system("pause");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	return 0;</a:t>
            </a:r>
            <a:endParaRPr lang="zh-CN" altLang="en-US" sz="1400"/>
          </a:p>
          <a:p>
            <a:pPr>
              <a:lnSpc>
                <a:spcPct val="50000"/>
              </a:lnSpc>
            </a:pPr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 flipH="1">
            <a:off x="0" y="3295650"/>
            <a:ext cx="5303520" cy="3562350"/>
            <a:chOff x="10848" y="5190"/>
            <a:chExt cx="8352" cy="5610"/>
          </a:xfrm>
        </p:grpSpPr>
        <p:sp>
          <p:nvSpPr>
            <p:cNvPr id="9" name="直角三角形 8"/>
            <p:cNvSpPr/>
            <p:nvPr/>
          </p:nvSpPr>
          <p:spPr>
            <a:xfrm flipH="1">
              <a:off x="15235" y="5190"/>
              <a:ext cx="3965" cy="5610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flipH="1">
              <a:off x="10848" y="7324"/>
              <a:ext cx="8353" cy="3476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8353" h="3476">
                  <a:moveTo>
                    <a:pt x="2138" y="890"/>
                  </a:moveTo>
                  <a:lnTo>
                    <a:pt x="8353" y="3476"/>
                  </a:lnTo>
                  <a:lnTo>
                    <a:pt x="3966" y="3476"/>
                  </a:lnTo>
                  <a:lnTo>
                    <a:pt x="2138" y="890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1" y="3476"/>
                  </a:lnTo>
                  <a:lnTo>
                    <a:pt x="0" y="3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6952" y="8446"/>
              <a:ext cx="2248" cy="2354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flipH="1">
              <a:off x="17063" y="5190"/>
              <a:ext cx="2137" cy="3024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2137" h="3024">
                  <a:moveTo>
                    <a:pt x="0" y="0"/>
                  </a:moveTo>
                  <a:lnTo>
                    <a:pt x="2137" y="3024"/>
                  </a:lnTo>
                  <a:lnTo>
                    <a:pt x="0" y="2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6824345" y="-1270"/>
            <a:ext cx="5364480" cy="4168140"/>
            <a:chOff x="0" y="0"/>
            <a:chExt cx="8448" cy="6564"/>
          </a:xfrm>
        </p:grpSpPr>
        <p:sp>
          <p:nvSpPr>
            <p:cNvPr id="16" name="直角三角形 15"/>
            <p:cNvSpPr/>
            <p:nvPr/>
          </p:nvSpPr>
          <p:spPr>
            <a:xfrm flipV="1">
              <a:off x="0" y="0"/>
              <a:ext cx="3145" cy="6565"/>
            </a:xfrm>
            <a:prstGeom prst="rtTriangle">
              <a:avLst/>
            </a:pr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flipV="1">
              <a:off x="0" y="2"/>
              <a:ext cx="8448" cy="3049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flipV="1">
              <a:off x="0" y="0"/>
              <a:ext cx="2248" cy="2354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V="1">
              <a:off x="2035" y="2"/>
              <a:ext cx="6413" cy="2314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413" h="2314">
                  <a:moveTo>
                    <a:pt x="0" y="0"/>
                  </a:moveTo>
                  <a:lnTo>
                    <a:pt x="6413" y="2314"/>
                  </a:lnTo>
                  <a:lnTo>
                    <a:pt x="1109" y="2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427480" y="2229485"/>
            <a:ext cx="8909050" cy="1213485"/>
          </a:xfr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7000">
                <a:solidFill>
                  <a:srgbClr val="47AA7C"/>
                </a:solidFill>
                <a:latin typeface="思源黑体 CN Bold" panose="020B0800000000000000" charset="-122"/>
                <a:ea typeface="思源黑体 CN Bold" panose="020B0800000000000000" charset="-122"/>
                <a:cs typeface="汉仪雅酷黑 95W" panose="020B0A04020202020204" charset="-122"/>
              </a:rPr>
              <a:t>感谢聆听</a:t>
            </a:r>
            <a:endParaRPr lang="zh-CN" altLang="en-US" sz="7000">
              <a:solidFill>
                <a:srgbClr val="47AA7C"/>
              </a:solidFill>
              <a:latin typeface="思源黑体 CN Bold" panose="020B0800000000000000" charset="-122"/>
              <a:ea typeface="思源黑体 CN Bold" panose="020B0800000000000000" charset="-122"/>
              <a:cs typeface="汉仪雅酷黑 95W" panose="020B0A04020202020204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357688" y="3443119"/>
            <a:ext cx="2806065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Thanks for listening</a:t>
            </a:r>
            <a:endParaRPr lang="en-US" altLang="zh-CN" sz="2200" dirty="0">
              <a:solidFill>
                <a:schemeClr val="bg1">
                  <a:lumMod val="6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队列和栈是亲兄弟。</a:t>
            </a:r>
            <a:endParaRPr lang="zh-CN" altLang="en-US" sz="2800"/>
          </a:p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栈：</a:t>
            </a:r>
            <a:r>
              <a:rPr lang="zh-CN" altLang="en-US" sz="2800"/>
              <a:t>后进先出。在栈顶</a:t>
            </a:r>
            <a:r>
              <a:rPr sz="2800">
                <a:sym typeface="+mn-ea"/>
              </a:rPr>
              <a:t>添加 </a:t>
            </a:r>
            <a:r>
              <a:rPr lang="en-US" altLang="zh-CN" sz="2800">
                <a:sym typeface="+mn-ea"/>
              </a:rPr>
              <a:t>/ </a:t>
            </a:r>
            <a:r>
              <a:rPr sz="2800">
                <a:sym typeface="+mn-ea"/>
              </a:rPr>
              <a:t>删除</a:t>
            </a:r>
            <a:r>
              <a:rPr sz="2800">
                <a:sym typeface="+mn-ea"/>
              </a:rPr>
              <a:t>元素。</a:t>
            </a:r>
            <a:endParaRPr lang="zh-CN" altLang="en-US" sz="2800"/>
          </a:p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队列：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/>
              <a:t>遵循“先进先出”（First In First Out）的原则，简称FIFO结构；</a:t>
            </a:r>
            <a:endParaRPr lang="zh-CN" altLang="en-US" sz="2800"/>
          </a:p>
          <a:p>
            <a:r>
              <a:rPr lang="zh-CN" altLang="en-US" sz="2800"/>
              <a:t>在队尾添加元素，在队首弹出元素。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4820" y="2266315"/>
            <a:ext cx="11028045" cy="2786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flipH="1" flipV="1">
            <a:off x="4754880" y="2155190"/>
            <a:ext cx="7437120" cy="4702810"/>
            <a:chOff x="1" y="0"/>
            <a:chExt cx="11712" cy="7406"/>
          </a:xfrm>
        </p:grpSpPr>
        <p:sp>
          <p:nvSpPr>
            <p:cNvPr id="21" name="直角三角形 20"/>
            <p:cNvSpPr/>
            <p:nvPr/>
          </p:nvSpPr>
          <p:spPr>
            <a:xfrm rot="5400000">
              <a:off x="3333" y="-3332"/>
              <a:ext cx="5048" cy="11712"/>
            </a:xfrm>
            <a:prstGeom prst="rtTriangle">
              <a:avLst/>
            </a:prstGeom>
            <a:solidFill>
              <a:srgbClr val="A5D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5400000">
              <a:off x="-1116" y="1117"/>
              <a:ext cx="7407" cy="5173"/>
            </a:xfrm>
            <a:prstGeom prst="rtTriangle">
              <a:avLst/>
            </a:prstGeom>
            <a:solidFill>
              <a:srgbClr val="47A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5400000">
              <a:off x="-95" y="96"/>
              <a:ext cx="3186" cy="2994"/>
            </a:xfrm>
            <a:prstGeom prst="rtTriangle">
              <a:avLst/>
            </a:prstGeom>
            <a:solidFill>
              <a:srgbClr val="FFD9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5400000">
              <a:off x="-508" y="4541"/>
              <a:ext cx="3375" cy="2357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3375" h="2357">
                  <a:moveTo>
                    <a:pt x="0" y="0"/>
                  </a:moveTo>
                  <a:lnTo>
                    <a:pt x="3375" y="2357"/>
                  </a:lnTo>
                  <a:lnTo>
                    <a:pt x="1016" y="2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-113030" y="1940560"/>
            <a:ext cx="12192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STL </a:t>
            </a:r>
            <a:r>
              <a:rPr lang="zh-CN" altLang="en-US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的 </a:t>
            </a:r>
            <a:r>
              <a:rPr lang="en-US" altLang="zh-CN" sz="8000">
                <a:solidFill>
                  <a:srgbClr val="47AA7C"/>
                </a:solidFill>
                <a:latin typeface="+mj-ea"/>
                <a:ea typeface="+mj-ea"/>
                <a:sym typeface="+mn-ea"/>
              </a:rPr>
              <a:t>queue</a:t>
            </a:r>
            <a:endParaRPr lang="en-US" altLang="zh-CN" sz="8000">
              <a:solidFill>
                <a:srgbClr val="47AA7C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626030" y="3427050"/>
            <a:ext cx="9799200" cy="1472400"/>
          </a:xfrm>
        </p:spPr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STL</a:t>
            </a:r>
            <a:r>
              <a:t>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2800"/>
              <a:t>1.</a:t>
            </a:r>
            <a:r>
              <a:rPr sz="2800"/>
              <a:t>头文件：</a:t>
            </a:r>
            <a:r>
              <a:rPr lang="zh-CN" altLang="en-US" sz="2800"/>
              <a:t>#include &lt;queue&gt;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sym typeface="+mn-ea"/>
              </a:rPr>
              <a:t>2</a:t>
            </a:r>
            <a:r>
              <a:rPr sz="2800">
                <a:sym typeface="+mn-ea"/>
              </a:rPr>
              <a:t>：定义一个</a:t>
            </a:r>
            <a:r>
              <a:rPr lang="en-US" altLang="zh-CN" sz="2800">
                <a:sym typeface="+mn-ea"/>
              </a:rPr>
              <a:t>queue</a:t>
            </a:r>
            <a:r>
              <a:rPr sz="2800">
                <a:sym typeface="+mn-ea"/>
              </a:rPr>
              <a:t>：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queue&lt;</a:t>
            </a:r>
            <a:r>
              <a:rPr lang="en-US" altLang="zh-CN" sz="2800">
                <a:sym typeface="+mn-ea"/>
              </a:rPr>
              <a:t>typename</a:t>
            </a:r>
            <a:r>
              <a:rPr sz="2800">
                <a:sym typeface="+mn-ea"/>
              </a:rPr>
              <a:t>&gt; </a:t>
            </a:r>
            <a:r>
              <a:rPr lang="en-US" altLang="zh-CN" sz="2800">
                <a:sym typeface="+mn-ea"/>
              </a:rPr>
              <a:t>name</a:t>
            </a:r>
            <a:r>
              <a:rPr sz="2800">
                <a:sym typeface="+mn-ea"/>
              </a:rPr>
              <a:t>;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type</a:t>
            </a:r>
            <a:r>
              <a:rPr sz="2800">
                <a:sym typeface="+mn-ea"/>
              </a:rPr>
              <a:t>可以是任意数据类型或容器</a:t>
            </a:r>
            <a:endParaRPr lang="zh-CN" altLang="en-US" sz="2800"/>
          </a:p>
          <a:p>
            <a:r>
              <a:rPr lang="zh-CN" altLang="en-US" sz="2800"/>
              <a:t>比如：queue&lt;int&gt; q1;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STL-</a:t>
            </a:r>
            <a:r>
              <a:rPr>
                <a:sym typeface="+mn-ea"/>
              </a:rPr>
              <a:t>基本操作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）不修改：</a:t>
            </a:r>
            <a:endParaRPr lang="zh-CN" altLang="en-US" sz="2400"/>
          </a:p>
          <a:p>
            <a:r>
              <a:rPr sz="2400">
                <a:sym typeface="+mn-ea"/>
              </a:rPr>
              <a:t>访问队首元素 </a:t>
            </a:r>
            <a:r>
              <a:rPr lang="en-US" altLang="zh-CN" sz="2400">
                <a:sym typeface="+mn-ea"/>
              </a:rPr>
              <a:t>front()</a:t>
            </a:r>
            <a:r>
              <a:rPr sz="2400">
                <a:sym typeface="+mn-ea"/>
              </a:rPr>
              <a:t>。</a:t>
            </a:r>
            <a:r>
              <a:rPr sz="2400">
                <a:sym typeface="+mn-ea"/>
              </a:rPr>
              <a:t>访问队尾元素 </a:t>
            </a:r>
            <a:r>
              <a:rPr lang="en-US" altLang="zh-CN" sz="2400">
                <a:sym typeface="+mn-ea"/>
              </a:rPr>
              <a:t>back()</a:t>
            </a:r>
            <a:r>
              <a:rPr sz="2400">
                <a:sym typeface="+mn-ea"/>
              </a:rPr>
              <a:t>。</a:t>
            </a:r>
            <a:endParaRPr sz="2400">
              <a:sym typeface="+mn-ea"/>
            </a:endParaRPr>
          </a:p>
          <a:p>
            <a:pPr lvl="2"/>
            <a:r>
              <a:rPr sz="2000">
                <a:sym typeface="+mn-ea"/>
              </a:rPr>
              <a:t>比如</a:t>
            </a:r>
            <a:r>
              <a:rPr lang="en-US" altLang="zh-CN" sz="2000">
                <a:sym typeface="+mn-ea"/>
              </a:rPr>
              <a:t>q1.front()</a:t>
            </a:r>
            <a:r>
              <a:rPr sz="2000">
                <a:sym typeface="+mn-ea"/>
              </a:rPr>
              <a:t>。</a:t>
            </a:r>
            <a:r>
              <a:rPr sz="2000">
                <a:sym typeface="+mn-ea"/>
              </a:rPr>
              <a:t>返回该元素的引用，而不是指向该元素的指针（迭代器）。同理，</a:t>
            </a:r>
            <a:r>
              <a:rPr lang="en-US" altLang="zh-CN" sz="2000">
                <a:sym typeface="+mn-ea"/>
              </a:rPr>
              <a:t>stl</a:t>
            </a:r>
            <a:r>
              <a:rPr sz="2000">
                <a:sym typeface="+mn-ea"/>
              </a:rPr>
              <a:t>中的</a:t>
            </a:r>
            <a:r>
              <a:rPr lang="en-US" altLang="zh-CN" sz="2000">
                <a:sym typeface="+mn-ea"/>
              </a:rPr>
              <a:t>front()</a:t>
            </a:r>
            <a:r>
              <a:rPr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back()</a:t>
            </a:r>
            <a:r>
              <a:rPr sz="2000">
                <a:sym typeface="+mn-ea"/>
              </a:rPr>
              <a:t>返回的是引用（元素的值），而</a:t>
            </a:r>
            <a:r>
              <a:rPr lang="en-US" altLang="zh-CN" sz="2000">
                <a:sym typeface="+mn-ea"/>
              </a:rPr>
              <a:t>begin()</a:t>
            </a:r>
            <a:r>
              <a:rPr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end()</a:t>
            </a:r>
            <a:r>
              <a:rPr sz="2000">
                <a:sym typeface="+mn-ea"/>
              </a:rPr>
              <a:t>返回的是迭代器。</a:t>
            </a:r>
            <a:endParaRPr lang="zh-CN" altLang="en-US" sz="2000"/>
          </a:p>
          <a:p>
            <a:r>
              <a:rPr lang="zh-CN" altLang="en-US" sz="2400"/>
              <a:t>求队列中元素个数 </a:t>
            </a:r>
            <a:r>
              <a:rPr lang="en-US" altLang="zh-CN" sz="2400"/>
              <a:t>size()</a:t>
            </a:r>
            <a:r>
              <a:rPr sz="2400"/>
              <a:t>。</a:t>
            </a:r>
            <a:endParaRPr sz="2400"/>
          </a:p>
          <a:p>
            <a:r>
              <a:rPr lang="en-US" altLang="zh-CN" sz="2000"/>
              <a:t>	</a:t>
            </a:r>
            <a:r>
              <a:rPr sz="2000"/>
              <a:t>比如</a:t>
            </a:r>
            <a:r>
              <a:rPr lang="en-US" altLang="zh-CN" sz="2000"/>
              <a:t>q1.size()</a:t>
            </a:r>
            <a:r>
              <a:rPr sz="2000"/>
              <a:t>。</a:t>
            </a:r>
            <a:r>
              <a:rPr sz="2000"/>
              <a:t>返回元素个数</a:t>
            </a:r>
            <a:endParaRPr sz="2000"/>
          </a:p>
          <a:p>
            <a:r>
              <a:rPr lang="zh-CN" altLang="en-US" sz="2400"/>
              <a:t>判断队列是否为空</a:t>
            </a:r>
            <a:r>
              <a:rPr lang="en-US" altLang="zh-CN" sz="2400"/>
              <a:t>empty()</a:t>
            </a:r>
            <a:r>
              <a:rPr sz="2400"/>
              <a:t>。</a:t>
            </a:r>
            <a:endParaRPr sz="2400"/>
          </a:p>
          <a:p>
            <a:r>
              <a:rPr lang="en-US" altLang="zh-CN" sz="2400"/>
              <a:t>	</a:t>
            </a:r>
            <a:r>
              <a:rPr sz="2000"/>
              <a:t>比如</a:t>
            </a:r>
            <a:r>
              <a:rPr lang="en-US" altLang="zh-CN" sz="2000"/>
              <a:t>q1.empty()</a:t>
            </a:r>
            <a:r>
              <a:rPr sz="2000"/>
              <a:t>。若</a:t>
            </a:r>
            <a:r>
              <a:rPr lang="en-US" altLang="zh-CN" sz="2000"/>
              <a:t>q1</a:t>
            </a:r>
            <a:r>
              <a:rPr sz="2000"/>
              <a:t>队列空，返回</a:t>
            </a:r>
            <a:r>
              <a:rPr lang="en-US" altLang="zh-CN" sz="2000"/>
              <a:t>true</a:t>
            </a:r>
            <a:r>
              <a:rPr sz="2000"/>
              <a:t>。否则返回</a:t>
            </a:r>
            <a:r>
              <a:rPr lang="en-US" altLang="zh-CN" sz="2000"/>
              <a:t>false</a:t>
            </a:r>
            <a:r>
              <a:rPr sz="2000"/>
              <a:t>。</a:t>
            </a:r>
            <a:endParaRPr sz="2000"/>
          </a:p>
          <a:p>
            <a:r>
              <a:rPr lang="en-US" altLang="zh-CN" sz="2400"/>
              <a:t>	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425" y="1221160"/>
            <a:ext cx="10969200" cy="4759200"/>
          </a:xfrm>
        </p:spPr>
        <p:txBody>
          <a:bodyPr>
            <a:noAutofit/>
          </a:bodyPr>
          <a:p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）修改：</a:t>
            </a:r>
            <a:endParaRPr lang="zh-CN" altLang="en-US" sz="2000"/>
          </a:p>
          <a:p>
            <a:r>
              <a:rPr lang="zh-CN" altLang="en-US" sz="2000"/>
              <a:t>入队 push()。出队 pop()。清空 </a:t>
            </a:r>
            <a:r>
              <a:rPr lang="en-US" altLang="zh-CN" sz="2000"/>
              <a:t>clear()</a:t>
            </a:r>
            <a:r>
              <a:rPr sz="2000"/>
              <a:t>。</a:t>
            </a:r>
            <a:endParaRPr sz="2000"/>
          </a:p>
          <a:p>
            <a:endParaRPr sz="2000"/>
          </a:p>
          <a:p>
            <a:r>
              <a:rPr sz="2000"/>
              <a:t>比如 </a:t>
            </a:r>
            <a:r>
              <a:rPr sz="2000">
                <a:sym typeface="+mn-ea"/>
              </a:rPr>
              <a:t>queue&lt;int&gt; q1;</a:t>
            </a:r>
            <a:endParaRPr sz="2000">
              <a:sym typeface="+mn-ea"/>
            </a:endParaRPr>
          </a:p>
          <a:p>
            <a:r>
              <a:rPr lang="en-US" altLang="zh-CN" sz="2000"/>
              <a:t>q1.push(1); //</a:t>
            </a:r>
            <a:r>
              <a:rPr sz="2000"/>
              <a:t>在队尾加入值为</a:t>
            </a:r>
            <a:r>
              <a:rPr lang="en-US" altLang="zh-CN" sz="2000"/>
              <a:t>1</a:t>
            </a:r>
            <a:r>
              <a:rPr sz="2000"/>
              <a:t>的元素</a:t>
            </a:r>
            <a:endParaRPr sz="2000"/>
          </a:p>
          <a:p>
            <a:r>
              <a:rPr lang="en-US" altLang="zh-CN" sz="2000">
                <a:sym typeface="+mn-ea"/>
              </a:rPr>
              <a:t>q1.push(2); </a:t>
            </a:r>
            <a:r>
              <a:rPr lang="en-US" altLang="zh-CN" sz="2000">
                <a:sym typeface="+mn-ea"/>
              </a:rPr>
              <a:t>q1.push(3);</a:t>
            </a:r>
            <a:endParaRPr sz="2000"/>
          </a:p>
          <a:p>
            <a:r>
              <a:rPr lang="en-US" altLang="zh-CN" sz="2000"/>
              <a:t>q1.pop();//</a:t>
            </a:r>
            <a:r>
              <a:rPr sz="2000"/>
              <a:t>弹出最先入队的元素（队首元素）</a:t>
            </a:r>
            <a:endParaRPr sz="2000"/>
          </a:p>
          <a:p>
            <a:r>
              <a:rPr lang="en-US" altLang="zh-CN" sz="2000">
                <a:sym typeface="+mn-ea"/>
              </a:rPr>
              <a:t>q1.pop(); q1.pop();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//</a:t>
            </a:r>
            <a:r>
              <a:rPr sz="2000">
                <a:sym typeface="+mn-ea"/>
              </a:rPr>
              <a:t>也可以直接用</a:t>
            </a:r>
            <a:r>
              <a:rPr lang="en-US" altLang="zh-CN" sz="2000">
                <a:sym typeface="+mn-ea"/>
              </a:rPr>
              <a:t>q1.clear()</a:t>
            </a:r>
            <a:r>
              <a:rPr sz="2000">
                <a:sym typeface="+mn-ea"/>
              </a:rPr>
              <a:t>清空整个队列</a:t>
            </a:r>
            <a:endParaRPr sz="2000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87955" y="114300"/>
            <a:ext cx="8581390" cy="21678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190" y="1280795"/>
            <a:ext cx="2834640" cy="17145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8.xml><?xml version="1.0" encoding="utf-8"?>
<p:tagLst xmlns:p="http://schemas.openxmlformats.org/presentationml/2006/main">
  <p:tag name="KSO_WM_UNIT_PLACING_PICTURE_USER_VIEWPORT" val="{&quot;height&quot;:3132,&quot;width&quot;:12396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.xml><?xml version="1.0" encoding="utf-8"?>
<p:tagLst xmlns:p="http://schemas.openxmlformats.org/presentationml/2006/main">
  <p:tag name="KSO_WM_UNIT_PLACING_PICTURE_USER_VIEWPORT" val="{&quot;height&quot;:3132,&quot;width&quot;:12396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7162</Words>
  <Application>WPS 演示</Application>
  <PresentationFormat>宽屏</PresentationFormat>
  <Paragraphs>540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思源黑体 CN Bold</vt:lpstr>
      <vt:lpstr>黑体</vt:lpstr>
      <vt:lpstr>汉仪雅酷黑 95W</vt:lpstr>
      <vt:lpstr>优设标题黑</vt:lpstr>
      <vt:lpstr>思源黑体 CN Normal</vt:lpstr>
      <vt:lpstr>思源黑体 CN Regular</vt:lpstr>
      <vt:lpstr>Arial Unicode MS</vt:lpstr>
      <vt:lpstr>Calibri</vt:lpstr>
      <vt:lpstr>思源黑体 CN Medium</vt:lpstr>
      <vt:lpstr>Office 主题​​</vt:lpstr>
      <vt:lpstr>PowerPoint 演示文稿</vt:lpstr>
      <vt:lpstr>PowerPoint 演示文稿</vt:lpstr>
      <vt:lpstr>PowerPoint 演示文稿</vt:lpstr>
      <vt:lpstr>概述</vt:lpstr>
      <vt:lpstr>概述</vt:lpstr>
      <vt:lpstr>PowerPoint 演示文稿</vt:lpstr>
      <vt:lpstr>STL准备</vt:lpstr>
      <vt:lpstr>STL-基本操作</vt:lpstr>
      <vt:lpstr>PowerPoint 演示文稿</vt:lpstr>
      <vt:lpstr>STL-基本操作</vt:lpstr>
      <vt:lpstr>STL-举例</vt:lpstr>
      <vt:lpstr>PowerPoint 演示文稿</vt:lpstr>
      <vt:lpstr>应用1：排队叫号系统</vt:lpstr>
      <vt:lpstr>应用2：广度优先搜索（BFS）</vt:lpstr>
      <vt:lpstr>应用2：广度优先搜索（BFS）</vt:lpstr>
      <vt:lpstr>应用2：广度优先搜索（BFS）</vt:lpstr>
      <vt:lpstr>应用2：广度优先搜索（BFS）</vt:lpstr>
      <vt:lpstr>应用2：广度优先搜索（BFS）</vt:lpstr>
      <vt:lpstr>应用2：广度优先搜索（BFS）</vt:lpstr>
      <vt:lpstr>应用2：广度优先搜索（BFS）</vt:lpstr>
      <vt:lpstr>PowerPoint 演示文稿</vt:lpstr>
      <vt:lpstr>PowerPoint 演示文稿</vt:lpstr>
      <vt:lpstr>实现-分类</vt:lpstr>
      <vt:lpstr>PowerPoint 演示文稿</vt:lpstr>
      <vt:lpstr>普通，数组</vt:lpstr>
      <vt:lpstr>循环，数组</vt:lpstr>
      <vt:lpstr>循环，数组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普通，链表</vt:lpstr>
      <vt:lpstr>链队列-实例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63135</dc:creator>
  <cp:lastModifiedBy>10JQKA</cp:lastModifiedBy>
  <cp:revision>165</cp:revision>
  <dcterms:created xsi:type="dcterms:W3CDTF">2019-06-19T02:08:00Z</dcterms:created>
  <dcterms:modified xsi:type="dcterms:W3CDTF">2020-05-12T04:30:14Z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