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7" r:id="rId4"/>
    <p:sldId id="260" r:id="rId5"/>
    <p:sldId id="261" r:id="rId6"/>
    <p:sldId id="262" r:id="rId7"/>
    <p:sldId id="276" r:id="rId8"/>
    <p:sldId id="263" r:id="rId9"/>
    <p:sldId id="264" r:id="rId10"/>
    <p:sldId id="266" r:id="rId11"/>
    <p:sldId id="267" r:id="rId12"/>
    <p:sldId id="268" r:id="rId13"/>
    <p:sldId id="269" r:id="rId14"/>
    <p:sldId id="265" r:id="rId15"/>
    <p:sldId id="270" r:id="rId16"/>
    <p:sldId id="271" r:id="rId17"/>
    <p:sldId id="272" r:id="rId18"/>
    <p:sldId id="273" r:id="rId19"/>
    <p:sldId id="274" r:id="rId20"/>
    <p:sldId id="275" r:id="rId21"/>
    <p:sldId id="27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 俊" initials="陈" lastIdx="2" clrIdx="0">
    <p:extLst>
      <p:ext uri="{19B8F6BF-5375-455C-9EA6-DF929625EA0E}">
        <p15:presenceInfo xmlns:p15="http://schemas.microsoft.com/office/powerpoint/2012/main" userId="09eb4506dadc2e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72931-F629-47A9-980F-0141DC23AD16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231F2-FA99-41C5-8033-9649D53BF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09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31F2-FA99-41C5-8033-9649D53BFF2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8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A55C8-3264-4B03-9C7A-74764C09B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612414-987C-4D91-889A-D7237F59C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92B05-DBA9-41F6-B3A3-38CDA0B9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B5E5-90C7-46E4-875A-EEEC9370A14A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62C54-19DB-45C3-B40D-A744E22A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099D15-9C84-4C43-B27A-4A42AF032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8D7A-8F96-4096-BFEE-EABC00EB5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07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674DB-BC29-4881-B608-ADD64A880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871615-7C83-4071-A083-CE42B22D6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3244DB-45E9-4550-9B78-F185FA32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B5E5-90C7-46E4-875A-EEEC9370A14A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6B22EE-1EAD-408B-9FDB-D46D220F4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FEB7B4-73A6-4E7E-97E6-15E5A6007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8D7A-8F96-4096-BFEE-EABC00EB5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09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6A891B-62BB-4691-8B08-9AD489A86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264528-A02A-4F1E-8D43-0A9B3A045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59EC5-F10B-45E2-AB18-A9CFFA622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B5E5-90C7-46E4-875A-EEEC9370A14A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2A4505-B18E-44A5-B19A-9263F8FD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1D77CC-D53B-4DBD-8D60-A04F9634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8D7A-8F96-4096-BFEE-EABC00EB5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91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DC62C-7E26-4222-939E-BA8228444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8F2AC-8072-41F6-9A59-AAB408666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CF000A-30B0-42D2-BC55-A80BC10C5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B5E5-90C7-46E4-875A-EEEC9370A14A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D73BAF-BCBF-4C3F-8CF4-5B5E27A7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EA9D29-C867-429E-BC64-BF5D98F0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8D7A-8F96-4096-BFEE-EABC00EB5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91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170EB-786F-408D-9DD5-064AA7A7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813C01-1E74-465B-98E1-69FC9429E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4372D-0E19-44D5-8A2B-09B03C030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B5E5-90C7-46E4-875A-EEEC9370A14A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2644BA-894C-4779-8FE1-364AB5B3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C32783-0F11-4FED-9009-96B628DD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8D7A-8F96-4096-BFEE-EABC00EB5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97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2F86C-9DAF-468B-B0D6-1371BC082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3E6395-AF59-4F22-9C49-F889B9CA1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BBD415-8D43-48F0-8797-4C1ED829F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456312-0CBD-456A-8620-C31CA5E6D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B5E5-90C7-46E4-875A-EEEC9370A14A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515DC1-5797-44CB-ACBD-A72D50DF8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73C3A0-8244-47CA-9FCF-0FE1F5D7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8D7A-8F96-4096-BFEE-EABC00EB5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63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227E9-7AA2-43C5-A5A3-5DC8B5066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328FBD-DBF3-4CAF-B863-A892A1E0B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E2FF61-4B2B-423B-BC5F-EAEFF4FBB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CE3324-FEEE-4238-9E46-1AE13C0F8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536C77-0B53-4B09-8468-CFBCB3BC8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17AF2F-0B99-4D5E-B13B-D337122A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B5E5-90C7-46E4-875A-EEEC9370A14A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A2CBD8-4FEB-4214-BFD4-5F972ABB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92D733-2EAE-4196-8675-6B0391B9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8D7A-8F96-4096-BFEE-EABC00EB5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20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8C17E-E48B-4DF2-9959-817B1280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7346DA-5119-4A98-9A1C-88760EC8C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B5E5-90C7-46E4-875A-EEEC9370A14A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BDA07A-94B7-4B49-804D-6CE9B0D2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55BA06-8247-47FD-9EB3-A9713AB1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8D7A-8F96-4096-BFEE-EABC00EB5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71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1025DD-CEAD-4707-B2B4-CACD01DC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B5E5-90C7-46E4-875A-EEEC9370A14A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28234E-F0AA-4010-A8AA-086F53141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53A8B9-B9C5-4B77-B1FE-9CA387B2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8D7A-8F96-4096-BFEE-EABC00EB5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9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D4FA4-28B2-4180-BFC9-DF9FA2EF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40E002-5194-40B4-A9A3-5D224BECF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79994F-3D82-4A94-91BD-230972526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6D0444-32D1-47E7-BE09-58BD734D6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B5E5-90C7-46E4-875A-EEEC9370A14A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BF3B9E-9536-4A70-9DEE-F960879A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C7BE4F-5662-4235-94B9-2C96D7C3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8D7A-8F96-4096-BFEE-EABC00EB5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74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DC3D3-4D74-4645-A5C7-781848BD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601C2B-A4E5-49C8-BC55-6C2C34318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CDBC6D-8109-45C8-938F-157CFA322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5AE153-4F57-4401-92B8-BC26D2270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B5E5-90C7-46E4-875A-EEEC9370A14A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6987B1-C83F-4EE8-A8D4-C20D466F3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76ACBB-4AE3-4328-92BF-F27653032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8D7A-8F96-4096-BFEE-EABC00EB5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02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9BE24D-2605-422B-B869-D46CCFDDB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83AE0B-33F8-4496-8CC1-BE015F0E3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FB2BCE-4D78-49BD-959E-7F4EC3C4C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3B5E5-90C7-46E4-875A-EEEC9370A14A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CC08F6-743D-4B63-B64E-27A2AAD58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6C79B7-E186-4E68-ACE4-EF914B0B7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C8D7A-8F96-4096-BFEE-EABC00EB5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33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ECD25-FF85-4E58-AA8D-D05740870A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递归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E5CC3D-57B0-4BD2-A069-A9E09EC44B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353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63E8E-0264-473B-B742-0455E546B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阶汉诺塔问题（</a:t>
            </a:r>
            <a:r>
              <a:rPr lang="en-US" altLang="zh-CN" dirty="0"/>
              <a:t>A→C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25FED6-21C7-4328-BBAF-0DE13F8603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递归关系：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n-1</a:t>
            </a:r>
            <a:r>
              <a:rPr lang="zh-CN" altLang="en-US" dirty="0"/>
              <a:t>层：</a:t>
            </a:r>
            <a:r>
              <a:rPr lang="en-US" altLang="zh-CN" dirty="0"/>
              <a:t>A →B</a:t>
            </a:r>
            <a:r>
              <a:rPr lang="zh-CN" altLang="en-US" dirty="0"/>
              <a:t>（以</a:t>
            </a:r>
            <a:r>
              <a:rPr lang="en-US" altLang="zh-CN" dirty="0"/>
              <a:t>C</a:t>
            </a:r>
            <a:r>
              <a:rPr lang="zh-CN" altLang="en-US" dirty="0"/>
              <a:t>为过渡）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n</a:t>
            </a:r>
            <a:r>
              <a:rPr lang="zh-CN" altLang="en-US" dirty="0"/>
              <a:t>层：</a:t>
            </a:r>
            <a:r>
              <a:rPr lang="en-US" altLang="zh-CN" dirty="0"/>
              <a:t>A →C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n-1</a:t>
            </a:r>
            <a:r>
              <a:rPr lang="zh-CN" altLang="en-US" dirty="0"/>
              <a:t>层：</a:t>
            </a:r>
            <a:r>
              <a:rPr lang="en-US" altLang="zh-CN" dirty="0"/>
              <a:t>B →C</a:t>
            </a:r>
            <a:r>
              <a:rPr lang="zh-CN" altLang="en-US" dirty="0"/>
              <a:t>（以</a:t>
            </a:r>
            <a:r>
              <a:rPr lang="en-US" altLang="zh-CN" dirty="0"/>
              <a:t>A</a:t>
            </a:r>
            <a:r>
              <a:rPr lang="zh-CN" altLang="en-US" dirty="0"/>
              <a:t>为过渡）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ACC803A-9BDB-47EF-ADE3-E88B6A5335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递归边界：</a:t>
            </a:r>
            <a:endParaRPr lang="en-US" altLang="zh-CN" dirty="0"/>
          </a:p>
          <a:p>
            <a:r>
              <a:rPr lang="en-US" altLang="zh-CN" dirty="0"/>
              <a:t>n=1</a:t>
            </a:r>
            <a:r>
              <a:rPr lang="zh-CN" altLang="en-US" dirty="0"/>
              <a:t>时直接移动</a:t>
            </a:r>
          </a:p>
        </p:txBody>
      </p:sp>
    </p:spTree>
    <p:extLst>
      <p:ext uri="{BB962C8B-B14F-4D97-AF65-F5344CB8AC3E}">
        <p14:creationId xmlns:p14="http://schemas.microsoft.com/office/powerpoint/2010/main" val="211750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2199C-E5A4-40CB-9F6E-6A47D8C11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Hanoi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start_pos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trans_pos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end_pos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(n==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start_pos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"-&gt;"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end_pos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24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递归边界</a:t>
            </a:r>
            <a:endParaRPr lang="zh-CN" alt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Hanoi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(n-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'C'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'B'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2400" dirty="0">
                <a:solidFill>
                  <a:srgbClr val="6A9955"/>
                </a:solidFill>
                <a:latin typeface="Consolas" panose="020B0609020204030204" pitchFamily="49" charset="0"/>
              </a:rPr>
              <a:t>//1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start_pos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"-&gt;"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end_pos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2400" dirty="0">
                <a:solidFill>
                  <a:srgbClr val="6A9955"/>
                </a:solidFill>
                <a:latin typeface="Consolas" panose="020B0609020204030204" pitchFamily="49" charset="0"/>
              </a:rPr>
              <a:t>//2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Hanoi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(n-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'B'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'C'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2400" dirty="0">
                <a:solidFill>
                  <a:srgbClr val="6A9955"/>
                </a:solidFill>
                <a:latin typeface="Consolas" panose="020B0609020204030204" pitchFamily="49" charset="0"/>
              </a:rPr>
              <a:t>//3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}    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DA2B15-084D-4446-BA16-626EE856F0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10" b="50738"/>
          <a:stretch/>
        </p:blipFill>
        <p:spPr>
          <a:xfrm>
            <a:off x="6669654" y="209004"/>
            <a:ext cx="3256771" cy="13306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B57307-FC69-4784-9A2D-50DD3F1419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318" b="74563"/>
          <a:stretch/>
        </p:blipFill>
        <p:spPr>
          <a:xfrm>
            <a:off x="9926425" y="462522"/>
            <a:ext cx="2057214" cy="79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0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C0AE7-DDC4-4959-A2C1-B3C9CE4B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皇后问题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2118F5-0558-4AFA-BAEA-B58CA4170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8721"/>
          </a:xfrm>
        </p:spPr>
        <p:txBody>
          <a:bodyPr/>
          <a:lstStyle/>
          <a:p>
            <a:r>
              <a:rPr lang="zh-CN" altLang="en-US" dirty="0"/>
              <a:t>输入整数</a:t>
            </a:r>
            <a:r>
              <a:rPr lang="en-US" altLang="zh-CN" dirty="0"/>
              <a:t>N</a:t>
            </a:r>
            <a:r>
              <a:rPr lang="zh-CN" altLang="en-US" dirty="0"/>
              <a:t>，要求</a:t>
            </a:r>
            <a:r>
              <a:rPr lang="en-US" altLang="zh-CN" dirty="0"/>
              <a:t>N</a:t>
            </a:r>
            <a:r>
              <a:rPr lang="zh-CN" altLang="en-US" dirty="0"/>
              <a:t>个国际象棋的皇后，摆在</a:t>
            </a:r>
            <a:r>
              <a:rPr lang="en-US" altLang="zh-CN" dirty="0"/>
              <a:t>N</a:t>
            </a:r>
            <a:r>
              <a:rPr lang="zh-CN" altLang="en-US" dirty="0"/>
              <a:t>*</a:t>
            </a:r>
            <a:r>
              <a:rPr lang="en-US" altLang="zh-CN" dirty="0"/>
              <a:t>N</a:t>
            </a:r>
            <a:r>
              <a:rPr lang="zh-CN" altLang="en-US" dirty="0"/>
              <a:t>的棋盘上，互相不能攻击，计算有几种方案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F947BC-5EB7-47F1-B531-282D09426B56}"/>
              </a:ext>
            </a:extLst>
          </p:cNvPr>
          <p:cNvSpPr txBox="1"/>
          <p:nvPr/>
        </p:nvSpPr>
        <p:spPr>
          <a:xfrm>
            <a:off x="838199" y="3151187"/>
            <a:ext cx="5257801" cy="30260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200" dirty="0"/>
              <a:t>递归关系：</a:t>
            </a:r>
            <a:endParaRPr lang="en-US" altLang="zh-CN" sz="3200" dirty="0"/>
          </a:p>
          <a:p>
            <a:r>
              <a:rPr lang="en-US" altLang="zh-CN" sz="2800" dirty="0"/>
              <a:t>	</a:t>
            </a:r>
          </a:p>
          <a:p>
            <a:r>
              <a:rPr lang="en-US" altLang="zh-CN" sz="2800" dirty="0"/>
              <a:t>	k-1</a:t>
            </a:r>
            <a:r>
              <a:rPr lang="zh-CN" altLang="en-US" sz="2800" dirty="0"/>
              <a:t>行已摆好，再摆第</a:t>
            </a:r>
            <a:r>
              <a:rPr lang="en-US" altLang="zh-CN" sz="2800" dirty="0"/>
              <a:t>k</a:t>
            </a:r>
            <a:r>
              <a:rPr lang="zh-CN" altLang="en-US" sz="2800" dirty="0"/>
              <a:t>行</a:t>
            </a:r>
            <a:endParaRPr lang="en-US" altLang="zh-CN" sz="2800" dirty="0"/>
          </a:p>
          <a:p>
            <a:r>
              <a:rPr lang="en-US" altLang="zh-CN" sz="2800" dirty="0"/>
              <a:t>	(</a:t>
            </a:r>
            <a:r>
              <a:rPr lang="zh-CN" altLang="en-US" sz="2800" dirty="0"/>
              <a:t>第</a:t>
            </a:r>
            <a:r>
              <a:rPr lang="en-US" altLang="zh-CN" sz="2800" dirty="0"/>
              <a:t>k</a:t>
            </a:r>
            <a:r>
              <a:rPr lang="zh-CN" altLang="en-US" sz="2800" dirty="0"/>
              <a:t>行不能与前</a:t>
            </a:r>
            <a:r>
              <a:rPr lang="en-US" altLang="zh-CN" sz="2800" dirty="0"/>
              <a:t>k-1</a:t>
            </a:r>
            <a:r>
              <a:rPr lang="zh-CN" altLang="en-US" sz="2800" dirty="0"/>
              <a:t>行冲突</a:t>
            </a:r>
            <a:r>
              <a:rPr lang="en-US" altLang="zh-CN" sz="2800" dirty="0"/>
              <a:t>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0B8DE0-2A3E-408F-985C-BFDE5FE24CC9}"/>
              </a:ext>
            </a:extLst>
          </p:cNvPr>
          <p:cNvSpPr txBox="1"/>
          <p:nvPr/>
        </p:nvSpPr>
        <p:spPr>
          <a:xfrm>
            <a:off x="6096000" y="3151187"/>
            <a:ext cx="5257800" cy="30260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200" dirty="0"/>
              <a:t>递归边界：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2800" dirty="0"/>
              <a:t>	k=N</a:t>
            </a:r>
            <a:r>
              <a:rPr lang="zh-CN" altLang="en-US" sz="2800" dirty="0"/>
              <a:t>即</a:t>
            </a:r>
            <a:r>
              <a:rPr lang="en-US" altLang="zh-CN" sz="2800" dirty="0"/>
              <a:t>N</a:t>
            </a:r>
            <a:r>
              <a:rPr lang="zh-CN" altLang="en-US" sz="2800" dirty="0"/>
              <a:t>行都已摆好</a:t>
            </a:r>
          </a:p>
        </p:txBody>
      </p:sp>
    </p:spTree>
    <p:extLst>
      <p:ext uri="{BB962C8B-B14F-4D97-AF65-F5344CB8AC3E}">
        <p14:creationId xmlns:p14="http://schemas.microsoft.com/office/powerpoint/2010/main" val="229311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1A756A-F721-4E88-864C-65C15FC9B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42"/>
            <a:ext cx="10515600" cy="6966409"/>
          </a:xfrm>
        </p:spPr>
        <p:txBody>
          <a:bodyPr>
            <a:noAutofit/>
          </a:bodyPr>
          <a:lstStyle/>
          <a:p>
            <a:pPr>
              <a:lnSpc>
                <a:spcPts val="1500"/>
              </a:lnSpc>
            </a:pP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Nqueen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  <a:r>
              <a:rPr lang="en-US" altLang="zh-CN" sz="2000" dirty="0">
                <a:solidFill>
                  <a:srgbClr val="6A9955"/>
                </a:solidFill>
                <a:latin typeface="Consolas" panose="020B0609020204030204" pitchFamily="49" charset="0"/>
              </a:rPr>
              <a:t>//1~k-1</a:t>
            </a:r>
            <a:r>
              <a:rPr lang="zh-CN" alt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行已摆好，现摆第</a:t>
            </a:r>
            <a:r>
              <a:rPr lang="en-US" altLang="zh-CN" sz="2000" dirty="0">
                <a:solidFill>
                  <a:srgbClr val="6A9955"/>
                </a:solidFill>
                <a:latin typeface="Consolas" panose="020B0609020204030204" pitchFamily="49" charset="0"/>
              </a:rPr>
              <a:t>k</a:t>
            </a:r>
            <a:r>
              <a:rPr lang="zh-CN" alt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行</a:t>
            </a:r>
            <a:endParaRPr lang="zh-CN" alt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zh-CN" alt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500"/>
              </a:lnSpc>
            </a:pP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(k==N+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>
              <a:lnSpc>
                <a:spcPts val="1500"/>
              </a:lnSpc>
            </a:pP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count++;</a:t>
            </a:r>
          </a:p>
          <a:p>
            <a:pPr>
              <a:lnSpc>
                <a:spcPts val="1500"/>
              </a:lnSpc>
            </a:pP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500"/>
              </a:lnSpc>
            </a:pP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r>
              <a:rPr lang="en-US" altLang="zh-CN" sz="20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递归边界</a:t>
            </a:r>
            <a:endParaRPr lang="zh-CN" alt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zh-CN" alt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flag=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500"/>
              </a:lnSpc>
            </a:pP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;i&lt;N+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;i++){</a:t>
            </a:r>
            <a:r>
              <a:rPr lang="en-US" altLang="zh-CN" sz="20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遍历第</a:t>
            </a:r>
            <a:r>
              <a:rPr lang="en-US" altLang="zh-CN" sz="2000" dirty="0">
                <a:solidFill>
                  <a:srgbClr val="6A9955"/>
                </a:solidFill>
                <a:latin typeface="Consolas" panose="020B0609020204030204" pitchFamily="49" charset="0"/>
              </a:rPr>
              <a:t>k</a:t>
            </a:r>
            <a:r>
              <a:rPr lang="zh-CN" alt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行皇后可能放的所有位置</a:t>
            </a:r>
            <a:endParaRPr lang="zh-CN" alt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zh-CN" alt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j;</a:t>
            </a:r>
          </a:p>
          <a:p>
            <a:pPr>
              <a:lnSpc>
                <a:spcPts val="1500"/>
              </a:lnSpc>
            </a:pP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(j=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;j&lt;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k;j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++){</a:t>
            </a:r>
          </a:p>
          <a:p>
            <a:pPr>
              <a:lnSpc>
                <a:spcPts val="1500"/>
              </a:lnSpc>
            </a:pP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</a:rPr>
              <a:t>abs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queenPos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[j-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]-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)=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</a:rPr>
              <a:t>abs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(k-j)||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queenPos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[j-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]==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>
              <a:lnSpc>
                <a:spcPts val="1500"/>
              </a:lnSpc>
            </a:pP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flag=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20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和前</a:t>
            </a:r>
            <a:r>
              <a:rPr lang="en-US" altLang="zh-CN" sz="2000" dirty="0">
                <a:solidFill>
                  <a:srgbClr val="6A9955"/>
                </a:solidFill>
                <a:latin typeface="Consolas" panose="020B0609020204030204" pitchFamily="49" charset="0"/>
              </a:rPr>
              <a:t>k-1</a:t>
            </a:r>
            <a:r>
              <a:rPr lang="zh-CN" alt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行有冲突</a:t>
            </a:r>
            <a:endParaRPr lang="zh-CN" alt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zh-CN" alt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500"/>
              </a:lnSpc>
            </a:pP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pPr>
              <a:lnSpc>
                <a:spcPts val="1500"/>
              </a:lnSpc>
            </a:pP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(flag==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  <a:r>
              <a:rPr lang="en-US" altLang="zh-CN" sz="20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和前</a:t>
            </a:r>
            <a:r>
              <a:rPr lang="en-US" altLang="zh-CN" sz="2000" dirty="0">
                <a:solidFill>
                  <a:srgbClr val="6A9955"/>
                </a:solidFill>
                <a:latin typeface="Consolas" panose="020B0609020204030204" pitchFamily="49" charset="0"/>
              </a:rPr>
              <a:t>k-1</a:t>
            </a:r>
            <a:r>
              <a:rPr lang="zh-CN" alt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行无冲突</a:t>
            </a:r>
            <a:endParaRPr lang="zh-CN" alt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zh-CN" alt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queenPos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(k-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)=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500"/>
              </a:lnSpc>
            </a:pP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Nqueen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(k+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20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继续摆放第</a:t>
            </a:r>
            <a:r>
              <a:rPr lang="en-US" altLang="zh-CN" sz="2000" dirty="0">
                <a:solidFill>
                  <a:srgbClr val="6A9955"/>
                </a:solidFill>
                <a:latin typeface="Consolas" panose="020B0609020204030204" pitchFamily="49" charset="0"/>
              </a:rPr>
              <a:t>k+1</a:t>
            </a:r>
            <a:r>
              <a:rPr lang="zh-CN" alt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行</a:t>
            </a:r>
            <a:endParaRPr lang="zh-CN" alt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zh-CN" alt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}    </a:t>
            </a:r>
          </a:p>
          <a:p>
            <a:pPr>
              <a:lnSpc>
                <a:spcPts val="1500"/>
              </a:lnSpc>
            </a:pP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       </a:t>
            </a:r>
          </a:p>
          <a:p>
            <a:pPr>
              <a:lnSpc>
                <a:spcPts val="1500"/>
              </a:lnSpc>
            </a:pP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}    </a:t>
            </a:r>
          </a:p>
          <a:p>
            <a:pPr>
              <a:lnSpc>
                <a:spcPts val="1500"/>
              </a:lnSpc>
            </a:pP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63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C08B3-6698-45FF-A265-C5F63946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非数值问题的递归调用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6E23F4-1704-448F-ABDB-1B2E62B63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501235"/>
          </a:xfrm>
        </p:spPr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阶汉诺塔问题</a:t>
            </a:r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皇后问题</a:t>
            </a:r>
            <a:endParaRPr lang="en-US" altLang="zh-CN" dirty="0"/>
          </a:p>
          <a:p>
            <a:r>
              <a:rPr lang="zh-CN" altLang="en-US" dirty="0"/>
              <a:t>算</a:t>
            </a:r>
            <a:r>
              <a:rPr lang="en-US" altLang="zh-CN" dirty="0"/>
              <a:t>24</a:t>
            </a:r>
            <a:r>
              <a:rPr lang="zh-CN" altLang="en-US" dirty="0"/>
              <a:t>点，逆波兰表达式求值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CFC9FF08-C437-4905-8D20-573891A69414}"/>
              </a:ext>
            </a:extLst>
          </p:cNvPr>
          <p:cNvSpPr/>
          <p:nvPr/>
        </p:nvSpPr>
        <p:spPr>
          <a:xfrm>
            <a:off x="1267905" y="3605753"/>
            <a:ext cx="524759" cy="19796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D0624A-0B03-45A8-9EC3-5798443E4F9E}"/>
              </a:ext>
            </a:extLst>
          </p:cNvPr>
          <p:cNvSpPr txBox="1"/>
          <p:nvPr/>
        </p:nvSpPr>
        <p:spPr>
          <a:xfrm>
            <a:off x="2064470" y="3428999"/>
            <a:ext cx="88596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2">
                    <a:lumMod val="50000"/>
                  </a:schemeClr>
                </a:solidFill>
              </a:rPr>
              <a:t>非数值问题的递归求解步骤也可以大致分为三步：</a:t>
            </a:r>
            <a:endParaRPr lang="en-US" altLang="zh-CN" sz="3200" b="1" dirty="0">
              <a:solidFill>
                <a:schemeClr val="accent2">
                  <a:lumMod val="50000"/>
                </a:schemeClr>
              </a:solidFill>
            </a:endParaRPr>
          </a:p>
          <a:p>
            <a:pPr algn="just"/>
            <a:r>
              <a:rPr lang="en-US" altLang="zh-CN" sz="3200" dirty="0"/>
              <a:t>	1</a:t>
            </a:r>
            <a:r>
              <a:rPr lang="zh-CN" altLang="en-US" sz="3200" dirty="0"/>
              <a:t>、化简问题</a:t>
            </a:r>
            <a:r>
              <a:rPr lang="en-US" altLang="zh-CN" sz="3200" dirty="0"/>
              <a:t>	</a:t>
            </a:r>
            <a:r>
              <a:rPr lang="zh-CN" altLang="en-US" sz="3200" dirty="0"/>
              <a:t>→</a:t>
            </a:r>
            <a:r>
              <a:rPr lang="en-US" altLang="zh-CN" sz="3200" dirty="0"/>
              <a:t>	</a:t>
            </a:r>
            <a:r>
              <a:rPr lang="zh-CN" altLang="en-US" sz="3200" dirty="0"/>
              <a:t>递归边界  </a:t>
            </a:r>
            <a:endParaRPr lang="en-US" altLang="zh-CN" sz="3200" dirty="0"/>
          </a:p>
          <a:p>
            <a:pPr algn="just"/>
            <a:r>
              <a:rPr lang="en-US" altLang="zh-CN" sz="3200" dirty="0"/>
              <a:t>	2</a:t>
            </a:r>
            <a:r>
              <a:rPr lang="zh-CN" altLang="en-US" sz="3200" dirty="0"/>
              <a:t>、分解问题</a:t>
            </a:r>
            <a:r>
              <a:rPr lang="en-US" altLang="zh-CN" sz="3200" dirty="0"/>
              <a:t>	→	</a:t>
            </a:r>
            <a:r>
              <a:rPr lang="zh-CN" altLang="en-US" sz="3200" dirty="0"/>
              <a:t>递归关系</a:t>
            </a:r>
            <a:endParaRPr lang="en-US" altLang="zh-CN" sz="3200" dirty="0"/>
          </a:p>
          <a:p>
            <a:pPr algn="just"/>
            <a:r>
              <a:rPr lang="en-US" altLang="zh-CN" sz="3200" dirty="0"/>
              <a:t>	3</a:t>
            </a:r>
            <a:r>
              <a:rPr lang="zh-CN" altLang="en-US" sz="3200" dirty="0"/>
              <a:t>、建立模型</a:t>
            </a:r>
            <a:r>
              <a:rPr lang="en-US" altLang="zh-CN" sz="3200" dirty="0"/>
              <a:t>	→	</a:t>
            </a:r>
            <a:r>
              <a:rPr lang="zh-CN" altLang="en-US" sz="3200" dirty="0"/>
              <a:t>递归函数</a:t>
            </a:r>
          </a:p>
        </p:txBody>
      </p:sp>
    </p:spTree>
    <p:extLst>
      <p:ext uri="{BB962C8B-B14F-4D97-AF65-F5344CB8AC3E}">
        <p14:creationId xmlns:p14="http://schemas.microsoft.com/office/powerpoint/2010/main" val="231607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79B336D-CE8A-4314-A74B-9005F63E2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递归的优缺点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C03593E-78AA-4F62-B65C-5AA5903F9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优点：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1D6EA9D-E564-4FC2-BAE9-A282BF5B4F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代码简洁</a:t>
            </a:r>
            <a:endParaRPr lang="en-US" altLang="zh-CN" dirty="0"/>
          </a:p>
          <a:p>
            <a:r>
              <a:rPr lang="zh-CN" altLang="en-US" dirty="0"/>
              <a:t>易于理解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692CB2F-50BB-4ED4-8B1D-410A33A97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缺点：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1DAB84A7-8631-4DD9-BB5A-CA4FE34776E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/>
              <a:t>时空消耗大</a:t>
            </a:r>
            <a:endParaRPr lang="en-US" altLang="zh-CN" dirty="0"/>
          </a:p>
          <a:p>
            <a:r>
              <a:rPr lang="zh-CN" altLang="en-US" dirty="0"/>
              <a:t>重复计算</a:t>
            </a:r>
            <a:endParaRPr lang="en-US" altLang="zh-CN" dirty="0"/>
          </a:p>
          <a:p>
            <a:r>
              <a:rPr lang="zh-CN" altLang="en-US" dirty="0"/>
              <a:t>调用栈溢出</a:t>
            </a:r>
          </a:p>
        </p:txBody>
      </p:sp>
    </p:spTree>
    <p:extLst>
      <p:ext uri="{BB962C8B-B14F-4D97-AF65-F5344CB8AC3E}">
        <p14:creationId xmlns:p14="http://schemas.microsoft.com/office/powerpoint/2010/main" val="49366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/>
      <p:bldP spid="8" grpId="0" build="p"/>
      <p:bldP spid="9" grpId="0" build="p"/>
      <p:bldP spid="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49A9A-EA22-469C-A513-71A61E7A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B9ED79-E10A-4B55-9CDE-609029813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尾调用和尾递归</a:t>
            </a:r>
            <a:endParaRPr lang="en-US" altLang="zh-CN" dirty="0"/>
          </a:p>
          <a:p>
            <a:pPr lvl="1"/>
            <a:r>
              <a:rPr lang="zh-CN" altLang="en-US" dirty="0"/>
              <a:t>尾调用：某个函数的最后一步是调用另一个函数</a:t>
            </a:r>
            <a:endParaRPr lang="en-US" altLang="zh-CN" dirty="0"/>
          </a:p>
          <a:p>
            <a:pPr lvl="1"/>
            <a:r>
              <a:rPr lang="zh-CN" altLang="en-US" dirty="0"/>
              <a:t>尾递归：函数尾调用自身，即一个函数在其内部最后一步调用其自身。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877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43C0DF5-5905-49B9-AF0D-B74B3C8B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875817" cy="1325563"/>
          </a:xfrm>
        </p:spPr>
        <p:txBody>
          <a:bodyPr/>
          <a:lstStyle/>
          <a:p>
            <a:r>
              <a:rPr lang="zh-CN" altLang="en-US" dirty="0"/>
              <a:t>尾调用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A6804E-773D-45D5-9288-481DD239D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50406" y="1825625"/>
            <a:ext cx="3699049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4EC9B0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4EC9B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(x &gt; 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g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C0045CB7-577A-4456-87AE-EFC695D36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77646" y="1825625"/>
            <a:ext cx="3429786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4EC9B0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4EC9B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g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58E51F9F-0AB6-4B23-8CA7-0EF0C5BDB9A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196472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4EC9B0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4EC9B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a = 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g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a;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E5773BD-A921-4EA6-96B8-3B53B5649221}"/>
              </a:ext>
            </a:extLst>
          </p:cNvPr>
          <p:cNvSpPr txBox="1"/>
          <p:nvPr/>
        </p:nvSpPr>
        <p:spPr>
          <a:xfrm>
            <a:off x="2928025" y="843240"/>
            <a:ext cx="8521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核心：就是看一个函数在调用另一个函数的时候，本身是否可以被</a:t>
            </a:r>
            <a:r>
              <a:rPr lang="zh-CN" altLang="en-US" sz="2000" b="1" dirty="0">
                <a:solidFill>
                  <a:srgbClr val="FF0000"/>
                </a:solidFill>
              </a:rPr>
              <a:t>“释放”</a:t>
            </a:r>
          </a:p>
        </p:txBody>
      </p:sp>
    </p:spTree>
    <p:extLst>
      <p:ext uri="{BB962C8B-B14F-4D97-AF65-F5344CB8AC3E}">
        <p14:creationId xmlns:p14="http://schemas.microsoft.com/office/powerpoint/2010/main" val="184442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3C7A4-856E-4851-A584-63DC5815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尾递归（以求阶乘为例）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C4F03B-B8C6-406C-BE70-408EDAF33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81664" cy="4351338"/>
          </a:xfrm>
        </p:spPr>
        <p:txBody>
          <a:bodyPr/>
          <a:lstStyle/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fact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(n==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n*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fact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(n-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555124-F9E4-4F08-918B-79B7AB4CC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5779" y="1825625"/>
            <a:ext cx="6177064" cy="4351338"/>
          </a:xfrm>
        </p:spPr>
        <p:txBody>
          <a:bodyPr/>
          <a:lstStyle/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tailfact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(n==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tailfact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(n-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,ans*n);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23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6BB60B-2478-4599-8E77-720E2D610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25294"/>
            <a:ext cx="5181600" cy="5651669"/>
          </a:xfrm>
        </p:spPr>
        <p:txBody>
          <a:bodyPr/>
          <a:lstStyle/>
          <a:p>
            <a:r>
              <a:rPr lang="en-US" altLang="zh-CN" dirty="0"/>
              <a:t>fact(4)</a:t>
            </a:r>
          </a:p>
          <a:p>
            <a:r>
              <a:rPr lang="en-US" altLang="zh-CN" dirty="0"/>
              <a:t>4*fact(3)</a:t>
            </a:r>
          </a:p>
          <a:p>
            <a:r>
              <a:rPr lang="en-US" altLang="zh-CN" dirty="0"/>
              <a:t>4*3*fact(2)</a:t>
            </a:r>
          </a:p>
          <a:p>
            <a:r>
              <a:rPr lang="en-US" altLang="zh-CN" dirty="0"/>
              <a:t>4*3*2*fact(1)</a:t>
            </a:r>
          </a:p>
          <a:p>
            <a:r>
              <a:rPr lang="en-US" altLang="zh-CN" dirty="0"/>
              <a:t>4*3*2*1</a:t>
            </a:r>
          </a:p>
          <a:p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0D5111-14F8-4D4B-A2CD-B40E4E8DE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525294"/>
            <a:ext cx="5181600" cy="5651669"/>
          </a:xfrm>
        </p:spPr>
        <p:txBody>
          <a:bodyPr/>
          <a:lstStyle/>
          <a:p>
            <a:r>
              <a:rPr lang="en-US" altLang="zh-CN" dirty="0" err="1"/>
              <a:t>tailfact</a:t>
            </a:r>
            <a:r>
              <a:rPr lang="en-US" altLang="zh-CN" dirty="0"/>
              <a:t>(4,1)</a:t>
            </a:r>
          </a:p>
          <a:p>
            <a:r>
              <a:rPr lang="en-US" altLang="zh-CN" dirty="0" err="1"/>
              <a:t>tailfact</a:t>
            </a:r>
            <a:r>
              <a:rPr lang="en-US" altLang="zh-CN" dirty="0"/>
              <a:t>(3,4)</a:t>
            </a:r>
          </a:p>
          <a:p>
            <a:r>
              <a:rPr lang="en-US" altLang="zh-CN" dirty="0" err="1"/>
              <a:t>tailfact</a:t>
            </a:r>
            <a:r>
              <a:rPr lang="en-US" altLang="zh-CN" dirty="0"/>
              <a:t>(2,12)</a:t>
            </a:r>
          </a:p>
          <a:p>
            <a:r>
              <a:rPr lang="en-US" altLang="zh-CN" dirty="0" err="1"/>
              <a:t>tailfact</a:t>
            </a:r>
            <a:r>
              <a:rPr lang="en-US" altLang="zh-CN" dirty="0"/>
              <a:t>(1,24)</a:t>
            </a:r>
          </a:p>
          <a:p>
            <a:r>
              <a:rPr lang="en-US" altLang="zh-CN" dirty="0"/>
              <a:t>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873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6C444-221A-4E4D-869C-7CEC382B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584489" cy="1325563"/>
          </a:xfrm>
        </p:spPr>
        <p:txBody>
          <a:bodyPr/>
          <a:lstStyle/>
          <a:p>
            <a:r>
              <a:rPr lang="zh-CN" altLang="en-US" dirty="0"/>
              <a:t>分治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D221EA-2C71-451A-B89E-DE7F44F7A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是指将原问题划分成若干个</a:t>
            </a:r>
            <a:r>
              <a:rPr lang="zh-CN" altLang="en-US" sz="4000" dirty="0">
                <a:solidFill>
                  <a:srgbClr val="FF0000"/>
                </a:solidFill>
              </a:rPr>
              <a:t>规模较小</a:t>
            </a:r>
            <a:r>
              <a:rPr lang="zh-CN" altLang="en-US" sz="4000" dirty="0"/>
              <a:t>而结构与原问题相同或相似的</a:t>
            </a:r>
            <a:r>
              <a:rPr lang="zh-CN" altLang="en-US" sz="4000" dirty="0">
                <a:solidFill>
                  <a:srgbClr val="FF0000"/>
                </a:solidFill>
              </a:rPr>
              <a:t>子问题</a:t>
            </a:r>
            <a:r>
              <a:rPr lang="zh-CN" altLang="en-US" sz="4000" dirty="0"/>
              <a:t>。</a:t>
            </a:r>
            <a:endParaRPr lang="en-US" altLang="zh-CN" sz="4000" dirty="0"/>
          </a:p>
          <a:p>
            <a:r>
              <a:rPr lang="zh-CN" altLang="en-US" sz="4000" dirty="0"/>
              <a:t>分治是一种重要的算法思想，而递归很适合用来实现分治思想。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EA2F2E-C48E-4732-9BC2-D734B374A777}"/>
              </a:ext>
            </a:extLst>
          </p:cNvPr>
          <p:cNvSpPr txBox="1"/>
          <p:nvPr/>
        </p:nvSpPr>
        <p:spPr>
          <a:xfrm>
            <a:off x="2089608" y="603316"/>
            <a:ext cx="8012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</a:rPr>
              <a:t>——</a:t>
            </a:r>
            <a:r>
              <a:rPr lang="zh-CN" altLang="en-US" sz="4000" dirty="0">
                <a:solidFill>
                  <a:srgbClr val="FF0000"/>
                </a:solidFill>
              </a:rPr>
              <a:t>核心思想</a:t>
            </a:r>
          </a:p>
        </p:txBody>
      </p:sp>
    </p:spTree>
    <p:extLst>
      <p:ext uri="{BB962C8B-B14F-4D97-AF65-F5344CB8AC3E}">
        <p14:creationId xmlns:p14="http://schemas.microsoft.com/office/powerpoint/2010/main" val="288743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5C640D-5832-414A-A8DE-8F08E622C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尾递归函数的特点是在回归过程中不用做任何操作。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把当前的运算结果（或路径）放在参数里传给下层函数。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最精髓就是</a:t>
            </a:r>
            <a:r>
              <a:rPr lang="zh-CN" altLang="en-US" b="1" dirty="0">
                <a:solidFill>
                  <a:srgbClr val="FF0000"/>
                </a:solidFill>
              </a:rPr>
              <a:t>通过参数传递结果，达到不压栈的目的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94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DEB566A-6E5E-49A0-AEDC-0E89A072D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2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A3379-4392-4445-811E-0EF1762C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什么是递归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8D5CDF-76D1-4C7B-BEA6-42382563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“要理解递归，你要先理解递归，直到你能理解递归”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2B6432-AAB2-47D5-9D53-DFF882E21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400" y="2905223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0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FA23A-E0C3-42DA-8A35-48645BC6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什么是递归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E1C2E-9F15-4666-90CF-56E2BFFE5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虽然这种定义看似是在开玩笑，但其指出了递归的一个重要概念就是</a:t>
            </a:r>
            <a:r>
              <a:rPr lang="zh-CN" altLang="en-US" sz="4000" dirty="0">
                <a:solidFill>
                  <a:srgbClr val="FF0000"/>
                </a:solidFill>
              </a:rPr>
              <a:t>反复调用自身函数</a:t>
            </a:r>
            <a:r>
              <a:rPr lang="zh-CN" altLang="en-US" sz="4000" dirty="0"/>
              <a:t>，我们可以称之为</a:t>
            </a:r>
            <a:r>
              <a:rPr lang="zh-CN" altLang="en-US" sz="4000" dirty="0">
                <a:solidFill>
                  <a:srgbClr val="FF0000"/>
                </a:solidFill>
              </a:rPr>
              <a:t>递归式（或递归关系）</a:t>
            </a:r>
            <a:r>
              <a:rPr lang="zh-CN" altLang="en-US" sz="4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1338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A7A4E-11A0-46F0-84D9-15CEABF4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什么是递归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F8C225-E45B-460C-8913-68C553D18F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tellstory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从前有座山，山里有座庙，庙里有个老和尚在给小和尚讲故事，讲的是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tellstory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dirty="0"/>
              <a:t>无穷递归</a:t>
            </a:r>
          </a:p>
          <a:p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4F5FAD-8C95-4E6C-885B-E2581D4368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fact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(n ==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(n &gt;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n*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fact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(n-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有穷递归</a:t>
            </a:r>
          </a:p>
        </p:txBody>
      </p:sp>
      <p:sp>
        <p:nvSpPr>
          <p:cNvPr id="6" name="乘号 5">
            <a:extLst>
              <a:ext uri="{FF2B5EF4-FFF2-40B4-BE49-F238E27FC236}">
                <a16:creationId xmlns:a16="http://schemas.microsoft.com/office/drawing/2014/main" id="{FF252A34-68C4-4577-9FE4-C7BFAD9DB693}"/>
              </a:ext>
            </a:extLst>
          </p:cNvPr>
          <p:cNvSpPr/>
          <p:nvPr/>
        </p:nvSpPr>
        <p:spPr>
          <a:xfrm>
            <a:off x="2223923" y="4355184"/>
            <a:ext cx="1791093" cy="195671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7D8C56F-160C-47A3-97E4-937FC1517133}"/>
              </a:ext>
            </a:extLst>
          </p:cNvPr>
          <p:cNvGrpSpPr/>
          <p:nvPr/>
        </p:nvGrpSpPr>
        <p:grpSpPr>
          <a:xfrm>
            <a:off x="7762780" y="4784154"/>
            <a:ext cx="2523428" cy="1708721"/>
            <a:chOff x="8431717" y="4903751"/>
            <a:chExt cx="2523428" cy="1708721"/>
          </a:xfrm>
        </p:grpSpPr>
        <p:sp>
          <p:nvSpPr>
            <p:cNvPr id="7" name="减号 6">
              <a:extLst>
                <a:ext uri="{FF2B5EF4-FFF2-40B4-BE49-F238E27FC236}">
                  <a16:creationId xmlns:a16="http://schemas.microsoft.com/office/drawing/2014/main" id="{2CCAF1B4-4883-4D04-87EB-C9851ADAE60B}"/>
                </a:ext>
              </a:extLst>
            </p:cNvPr>
            <p:cNvSpPr/>
            <p:nvPr/>
          </p:nvSpPr>
          <p:spPr>
            <a:xfrm rot="2700000">
              <a:off x="8581656" y="5197562"/>
              <a:ext cx="1264971" cy="1564849"/>
            </a:xfrm>
            <a:prstGeom prst="mathMinus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减号 7">
              <a:extLst>
                <a:ext uri="{FF2B5EF4-FFF2-40B4-BE49-F238E27FC236}">
                  <a16:creationId xmlns:a16="http://schemas.microsoft.com/office/drawing/2014/main" id="{2AD5FEF5-A5D8-47D9-9E8C-E40C21CA952C}"/>
                </a:ext>
              </a:extLst>
            </p:cNvPr>
            <p:cNvSpPr/>
            <p:nvPr/>
          </p:nvSpPr>
          <p:spPr>
            <a:xfrm rot="-2700000">
              <a:off x="8859152" y="4903751"/>
              <a:ext cx="2095993" cy="1564849"/>
            </a:xfrm>
            <a:prstGeom prst="mathMinus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902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DB23B-CBFC-4798-A5D9-A0EE1B141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什么是递归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C0E5B-8C1E-47AE-A73B-B0F611211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引出了第二个重要概念</a:t>
            </a:r>
            <a:r>
              <a:rPr lang="en-US" altLang="zh-CN" sz="4000" dirty="0"/>
              <a:t>——</a:t>
            </a:r>
            <a:r>
              <a:rPr lang="zh-CN" altLang="en-US" sz="4000" dirty="0">
                <a:solidFill>
                  <a:srgbClr val="FF0000"/>
                </a:solidFill>
              </a:rPr>
              <a:t>递归边界</a:t>
            </a:r>
            <a:endParaRPr lang="en-US" altLang="zh-CN" sz="4000" dirty="0">
              <a:solidFill>
                <a:srgbClr val="FF0000"/>
              </a:solidFill>
            </a:endParaRPr>
          </a:p>
          <a:p>
            <a:r>
              <a:rPr lang="zh-CN" altLang="en-US" sz="4000" dirty="0"/>
              <a:t>递归边界是防止递归无限进行下去，结束递归的基本条件。</a:t>
            </a:r>
          </a:p>
        </p:txBody>
      </p:sp>
    </p:spTree>
    <p:extLst>
      <p:ext uri="{BB962C8B-B14F-4D97-AF65-F5344CB8AC3E}">
        <p14:creationId xmlns:p14="http://schemas.microsoft.com/office/powerpoint/2010/main" val="390336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4F48EE-3979-4A35-B2D1-DC3D71E9B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递归一般用于解决三类问题：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(1)</a:t>
            </a:r>
            <a:r>
              <a:rPr lang="zh-CN" altLang="en-US" dirty="0"/>
              <a:t>数据的定义是按递归定义的。（</a:t>
            </a:r>
            <a:r>
              <a:rPr lang="en-US" altLang="zh-CN" dirty="0"/>
              <a:t>Fibonacci</a:t>
            </a:r>
            <a:r>
              <a:rPr lang="zh-CN" altLang="en-US" dirty="0"/>
              <a:t>函数，</a:t>
            </a:r>
            <a:r>
              <a:rPr lang="en-US" altLang="zh-CN" dirty="0"/>
              <a:t>n</a:t>
            </a:r>
            <a:r>
              <a:rPr lang="zh-CN" altLang="en-US" dirty="0"/>
              <a:t>的阶乘）</a:t>
            </a:r>
          </a:p>
          <a:p>
            <a:endParaRPr lang="en-US" altLang="zh-CN" dirty="0"/>
          </a:p>
          <a:p>
            <a:r>
              <a:rPr lang="en-US" altLang="zh-CN" dirty="0"/>
              <a:t>(2)</a:t>
            </a:r>
            <a:r>
              <a:rPr lang="zh-CN" altLang="en-US" dirty="0"/>
              <a:t>问题解法按递归实现。（回溯）</a:t>
            </a:r>
          </a:p>
          <a:p>
            <a:endParaRPr lang="en-US" altLang="zh-CN" dirty="0"/>
          </a:p>
          <a:p>
            <a:r>
              <a:rPr lang="en-US" altLang="zh-CN" dirty="0"/>
              <a:t>(3)</a:t>
            </a:r>
            <a:r>
              <a:rPr lang="zh-CN" altLang="en-US" dirty="0"/>
              <a:t>数据的结构形式是按递归定义的。（二叉树的遍历，图的搜索）</a:t>
            </a:r>
          </a:p>
        </p:txBody>
      </p:sp>
    </p:spTree>
    <p:extLst>
      <p:ext uri="{BB962C8B-B14F-4D97-AF65-F5344CB8AC3E}">
        <p14:creationId xmlns:p14="http://schemas.microsoft.com/office/powerpoint/2010/main" val="103862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E2A20-F544-4270-ADE7-CBF8ECC9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分析递归函数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29A7F6-A559-42BE-952C-DF1A1E133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fact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lvl="0"/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(n ==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pPr lvl="0"/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(n &gt;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n*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fact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(n-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F3D3BC-6712-43D1-96CE-F3DD62AE2CE9}"/>
              </a:ext>
            </a:extLst>
          </p:cNvPr>
          <p:cNvSpPr/>
          <p:nvPr/>
        </p:nvSpPr>
        <p:spPr>
          <a:xfrm>
            <a:off x="1731523" y="2344366"/>
            <a:ext cx="2636196" cy="963038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E19C0688-02BB-4057-92C7-83BA5F3A03BE}"/>
              </a:ext>
            </a:extLst>
          </p:cNvPr>
          <p:cNvSpPr/>
          <p:nvPr/>
        </p:nvSpPr>
        <p:spPr>
          <a:xfrm>
            <a:off x="5797685" y="1091186"/>
            <a:ext cx="4221804" cy="1468877"/>
          </a:xfrm>
          <a:prstGeom prst="wedgeRoundRectCallout">
            <a:avLst>
              <a:gd name="adj1" fmla="val -81753"/>
              <a:gd name="adj2" fmla="val 691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递归边界：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algn="ctr"/>
            <a:r>
              <a:rPr lang="en-US" altLang="zh-CN" sz="3200" b="1" dirty="0">
                <a:solidFill>
                  <a:srgbClr val="FF0000"/>
                </a:solidFill>
              </a:rPr>
              <a:t>	</a:t>
            </a:r>
            <a:r>
              <a:rPr lang="zh-CN" altLang="en-US" sz="3200" b="1" dirty="0">
                <a:solidFill>
                  <a:schemeClr val="tx1"/>
                </a:solidFill>
              </a:rPr>
              <a:t>结束递归的条件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26B0CE-0F28-4B18-A911-E5C8B62E565C}"/>
              </a:ext>
            </a:extLst>
          </p:cNvPr>
          <p:cNvSpPr/>
          <p:nvPr/>
        </p:nvSpPr>
        <p:spPr>
          <a:xfrm>
            <a:off x="2227634" y="3861881"/>
            <a:ext cx="3868366" cy="436057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5BD472C6-438F-4FA9-9A68-7B02EAC604C8}"/>
              </a:ext>
            </a:extLst>
          </p:cNvPr>
          <p:cNvSpPr/>
          <p:nvPr/>
        </p:nvSpPr>
        <p:spPr>
          <a:xfrm>
            <a:off x="7324927" y="3861881"/>
            <a:ext cx="4581728" cy="1595336"/>
          </a:xfrm>
          <a:prstGeom prst="wedgeRoundRectCallout">
            <a:avLst>
              <a:gd name="adj1" fmla="val -73623"/>
              <a:gd name="adj2" fmla="val -3628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递归式：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algn="ctr"/>
            <a:r>
              <a:rPr lang="en-US" altLang="zh-CN" sz="3200" b="1" dirty="0">
                <a:solidFill>
                  <a:srgbClr val="FF0000"/>
                </a:solidFill>
              </a:rPr>
              <a:t>	</a:t>
            </a:r>
            <a:r>
              <a:rPr lang="zh-CN" altLang="en-US" sz="3200" b="1" dirty="0">
                <a:solidFill>
                  <a:schemeClr val="tx1"/>
                </a:solidFill>
              </a:rPr>
              <a:t>使问题向边界转化</a:t>
            </a:r>
          </a:p>
        </p:txBody>
      </p:sp>
    </p:spTree>
    <p:extLst>
      <p:ext uri="{BB962C8B-B14F-4D97-AF65-F5344CB8AC3E}">
        <p14:creationId xmlns:p14="http://schemas.microsoft.com/office/powerpoint/2010/main" val="326885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E6602-D7AF-4F12-9856-CFBCC15F3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数值问题的递归调用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7F73D-38F9-4D51-96F5-1C7616160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98204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求阶乘：</a:t>
            </a:r>
            <a:r>
              <a:rPr lang="en-US" altLang="zh-CN" dirty="0">
                <a:solidFill>
                  <a:schemeClr val="accent1"/>
                </a:solidFill>
              </a:rPr>
              <a:t>N!</a:t>
            </a:r>
            <a:r>
              <a:rPr lang="en-US" altLang="zh-CN" dirty="0"/>
              <a:t>=N * (N-1) * … * 2 * 1=N * </a:t>
            </a:r>
            <a:r>
              <a:rPr lang="en-US" altLang="zh-CN" dirty="0">
                <a:solidFill>
                  <a:schemeClr val="accent1"/>
                </a:solidFill>
              </a:rPr>
              <a:t>(N-1)!</a:t>
            </a:r>
          </a:p>
          <a:p>
            <a:r>
              <a:rPr lang="zh-CN" altLang="en-US" dirty="0"/>
              <a:t>求自然数的和：</a:t>
            </a:r>
            <a:r>
              <a:rPr lang="en-US" altLang="zh-CN" dirty="0" err="1">
                <a:solidFill>
                  <a:schemeClr val="accent1"/>
                </a:solidFill>
              </a:rPr>
              <a:t>sumn</a:t>
            </a:r>
            <a:r>
              <a:rPr lang="en-US" altLang="zh-CN" dirty="0">
                <a:solidFill>
                  <a:schemeClr val="accent1"/>
                </a:solidFill>
              </a:rPr>
              <a:t>(N)</a:t>
            </a:r>
            <a:r>
              <a:rPr lang="en-US" altLang="zh-CN" dirty="0"/>
              <a:t>=N+(N-1)+ … +2+1=</a:t>
            </a:r>
            <a:r>
              <a:rPr lang="en-US" altLang="zh-CN" dirty="0" err="1"/>
              <a:t>N+</a:t>
            </a:r>
            <a:r>
              <a:rPr lang="en-US" altLang="zh-CN" dirty="0" err="1">
                <a:solidFill>
                  <a:schemeClr val="accent1"/>
                </a:solidFill>
              </a:rPr>
              <a:t>sumn</a:t>
            </a:r>
            <a:r>
              <a:rPr lang="en-US" altLang="zh-CN" dirty="0">
                <a:solidFill>
                  <a:schemeClr val="accent1"/>
                </a:solidFill>
              </a:rPr>
              <a:t>(N-1)</a:t>
            </a:r>
          </a:p>
          <a:p>
            <a:r>
              <a:rPr lang="zh-CN" altLang="en-US" dirty="0"/>
              <a:t>求最值：</a:t>
            </a:r>
            <a:r>
              <a:rPr lang="en-US" altLang="zh-CN" dirty="0">
                <a:solidFill>
                  <a:schemeClr val="accent1"/>
                </a:solidFill>
              </a:rPr>
              <a:t>max(a1,a2,…,an)</a:t>
            </a:r>
            <a:r>
              <a:rPr lang="en-US" altLang="zh-CN" dirty="0"/>
              <a:t>=max(a1,</a:t>
            </a:r>
            <a:r>
              <a:rPr lang="en-US" altLang="zh-CN" dirty="0">
                <a:solidFill>
                  <a:schemeClr val="accent1"/>
                </a:solidFill>
              </a:rPr>
              <a:t>max(a1,a2,…,a(n-1)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求斐波那契数列：</a:t>
            </a:r>
            <a:r>
              <a:rPr lang="en-US" altLang="zh-CN" dirty="0">
                <a:solidFill>
                  <a:schemeClr val="accent1"/>
                </a:solidFill>
              </a:rPr>
              <a:t>Fibonacci(N)</a:t>
            </a:r>
            <a:r>
              <a:rPr lang="en-US" altLang="zh-CN" dirty="0"/>
              <a:t>= </a:t>
            </a:r>
            <a:r>
              <a:rPr lang="en-US" altLang="zh-CN" dirty="0">
                <a:solidFill>
                  <a:schemeClr val="accent1"/>
                </a:solidFill>
              </a:rPr>
              <a:t>Fibonacci(N-1)</a:t>
            </a:r>
            <a:r>
              <a:rPr lang="en-US" altLang="zh-CN" dirty="0"/>
              <a:t>+ </a:t>
            </a:r>
            <a:r>
              <a:rPr lang="en-US" altLang="zh-CN" dirty="0">
                <a:solidFill>
                  <a:schemeClr val="accent1"/>
                </a:solidFill>
              </a:rPr>
              <a:t>Fibonacci(N-2</a:t>
            </a:r>
            <a:r>
              <a:rPr lang="zh-CN" altLang="en-US" dirty="0">
                <a:solidFill>
                  <a:schemeClr val="accent1"/>
                </a:solidFill>
              </a:rPr>
              <a:t>）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/>
              <a:t>求最大公约数：</a:t>
            </a:r>
            <a:r>
              <a:rPr lang="en-US" altLang="zh-CN" dirty="0" err="1">
                <a:solidFill>
                  <a:srgbClr val="0070C0"/>
                </a:solidFill>
              </a:rPr>
              <a:t>gcd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a,b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r>
              <a:rPr lang="en-US" altLang="zh-CN" dirty="0"/>
              <a:t>=</a:t>
            </a:r>
            <a:r>
              <a:rPr lang="en-US" altLang="zh-CN" dirty="0" err="1">
                <a:solidFill>
                  <a:srgbClr val="0070C0"/>
                </a:solidFill>
              </a:rPr>
              <a:t>gcd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a,a%b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</a:p>
          <a:p>
            <a:r>
              <a:rPr lang="zh-CN" altLang="en-US" dirty="0"/>
              <a:t>二分查找，快速排序</a:t>
            </a:r>
            <a:r>
              <a:rPr lang="en-US" altLang="zh-CN" dirty="0"/>
              <a:t>……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019B5976-0850-45BF-9317-50B982564B80}"/>
              </a:ext>
            </a:extLst>
          </p:cNvPr>
          <p:cNvSpPr/>
          <p:nvPr/>
        </p:nvSpPr>
        <p:spPr>
          <a:xfrm>
            <a:off x="2529526" y="4883084"/>
            <a:ext cx="524759" cy="19796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E3EC71-EB70-4A76-823C-4E54A17ABE89}"/>
              </a:ext>
            </a:extLst>
          </p:cNvPr>
          <p:cNvSpPr txBox="1"/>
          <p:nvPr/>
        </p:nvSpPr>
        <p:spPr>
          <a:xfrm>
            <a:off x="3591613" y="4736969"/>
            <a:ext cx="68250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</a:rPr>
              <a:t>数值问题的递归求解步骤大致分为三步：</a:t>
            </a:r>
            <a:endParaRPr lang="en-US" altLang="zh-CN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 algn="just"/>
            <a:r>
              <a:rPr lang="en-US" altLang="zh-CN" sz="2000" dirty="0"/>
              <a:t>	</a:t>
            </a:r>
            <a:r>
              <a:rPr lang="en-US" altLang="zh-CN" sz="2400" dirty="0"/>
              <a:t>1</a:t>
            </a:r>
            <a:r>
              <a:rPr lang="zh-CN" altLang="en-US" sz="2400" dirty="0"/>
              <a:t>、寻找递归关系</a:t>
            </a:r>
            <a:endParaRPr lang="en-US" altLang="zh-CN" sz="2400" dirty="0"/>
          </a:p>
          <a:p>
            <a:pPr algn="just"/>
            <a:r>
              <a:rPr lang="en-US" altLang="zh-CN" sz="2400" dirty="0"/>
              <a:t>	2</a:t>
            </a:r>
            <a:r>
              <a:rPr lang="zh-CN" altLang="en-US" sz="2400" dirty="0"/>
              <a:t>、确定边界条件</a:t>
            </a:r>
            <a:endParaRPr lang="en-US" altLang="zh-CN" sz="2400" dirty="0"/>
          </a:p>
          <a:p>
            <a:pPr algn="just"/>
            <a:r>
              <a:rPr lang="en-US" altLang="zh-CN" sz="2400" dirty="0"/>
              <a:t>	3</a:t>
            </a:r>
            <a:r>
              <a:rPr lang="zh-CN" altLang="en-US" sz="2400" dirty="0"/>
              <a:t>、设计函数</a:t>
            </a:r>
          </a:p>
        </p:txBody>
      </p:sp>
    </p:spTree>
    <p:extLst>
      <p:ext uri="{BB962C8B-B14F-4D97-AF65-F5344CB8AC3E}">
        <p14:creationId xmlns:p14="http://schemas.microsoft.com/office/powerpoint/2010/main" val="414775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1536</Words>
  <Application>Microsoft Office PowerPoint</Application>
  <PresentationFormat>宽屏</PresentationFormat>
  <Paragraphs>173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Arial</vt:lpstr>
      <vt:lpstr>Consolas</vt:lpstr>
      <vt:lpstr>Office 主题​​</vt:lpstr>
      <vt:lpstr>递归</vt:lpstr>
      <vt:lpstr>分治</vt:lpstr>
      <vt:lpstr>什么是递归</vt:lpstr>
      <vt:lpstr>什么是递归</vt:lpstr>
      <vt:lpstr>什么是递归</vt:lpstr>
      <vt:lpstr>什么是递归</vt:lpstr>
      <vt:lpstr>PowerPoint 演示文稿</vt:lpstr>
      <vt:lpstr>分析递归函数</vt:lpstr>
      <vt:lpstr>数值问题的递归调用</vt:lpstr>
      <vt:lpstr>N阶汉诺塔问题（A→C）</vt:lpstr>
      <vt:lpstr>PowerPoint 演示文稿</vt:lpstr>
      <vt:lpstr>N皇后问题</vt:lpstr>
      <vt:lpstr>PowerPoint 演示文稿</vt:lpstr>
      <vt:lpstr>非数值问题的递归调用</vt:lpstr>
      <vt:lpstr>递归的优缺点</vt:lpstr>
      <vt:lpstr>改进方法</vt:lpstr>
      <vt:lpstr>尾调用</vt:lpstr>
      <vt:lpstr>尾递归（以求阶乘为例）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递归</dc:title>
  <dc:creator>陈 俊</dc:creator>
  <cp:lastModifiedBy>陈 俊</cp:lastModifiedBy>
  <cp:revision>40</cp:revision>
  <dcterms:created xsi:type="dcterms:W3CDTF">2020-04-29T00:50:06Z</dcterms:created>
  <dcterms:modified xsi:type="dcterms:W3CDTF">2020-05-01T06:31:46Z</dcterms:modified>
</cp:coreProperties>
</file>