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sldIdLst>
    <p:sldId id="316" r:id="rId2"/>
    <p:sldId id="301" r:id="rId3"/>
    <p:sldId id="317" r:id="rId4"/>
    <p:sldId id="318" r:id="rId5"/>
    <p:sldId id="319" r:id="rId6"/>
    <p:sldId id="322" r:id="rId7"/>
    <p:sldId id="323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5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EE71EF8-B69C-4F92-9AED-041725470ED6}">
          <p14:sldIdLst>
            <p14:sldId id="316"/>
            <p14:sldId id="301"/>
            <p14:sldId id="317"/>
            <p14:sldId id="318"/>
            <p14:sldId id="319"/>
            <p14:sldId id="322"/>
            <p14:sldId id="323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7CAFDE"/>
    <a:srgbClr val="778D9A"/>
    <a:srgbClr val="3ABFC4"/>
    <a:srgbClr val="3F4F5E"/>
    <a:srgbClr val="425269"/>
    <a:srgbClr val="B6C6B6"/>
    <a:srgbClr val="D3995F"/>
    <a:srgbClr val="BD804A"/>
    <a:srgbClr val="7B9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25BB2-08EC-4F81-AE47-4D9F7C913450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54411-6D0A-49A7-81D8-9A845F50F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56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40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771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24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513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88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187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792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7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09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79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0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5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52510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5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8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9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29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2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5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3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8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zh-CN" altLang="en-US" sz="300" dirty="0">
                <a:solidFill>
                  <a:prstClr val="white">
                    <a:alpha val="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prstClr val="white">
                    <a:alpha val="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PPT</a:t>
            </a:r>
            <a:r>
              <a:rPr lang="zh-CN" altLang="en-US" sz="300" dirty="0">
                <a:solidFill>
                  <a:prstClr val="white">
                    <a:alpha val="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defTabSz="457200">
              <a:defRPr/>
            </a:pPr>
            <a:r>
              <a:rPr lang="en-US" altLang="zh-CN" sz="600" dirty="0">
                <a:solidFill>
                  <a:prstClr val="white">
                    <a:alpha val="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244703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otu.io/notes/2017/02/16/2d-collision-detectio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ee.com/widerg/SuperMario" TargetMode="Externa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16"/>
          <a:stretch/>
        </p:blipFill>
        <p:spPr>
          <a:xfrm rot="5400000" flipV="1">
            <a:off x="-1318234" y="-2279600"/>
            <a:ext cx="3083743" cy="7036509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rot="11174285" flipH="1">
            <a:off x="4550364" y="1789455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31115" y="2022979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4700621" y="1750227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11174285">
            <a:off x="4668647" y="1742425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7715704" flipH="1">
            <a:off x="4970171" y="1290764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040104" y="1238656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935490" y="1238655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 rot="7715704">
            <a:off x="4929353" y="1278184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2440077" y="5500381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65933" y="2877146"/>
            <a:ext cx="9105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>
                <a:solidFill>
                  <a:srgbClr val="3ABFC4"/>
                </a:solidFill>
                <a:effectLst>
                  <a:outerShdw blurRad="38100" dist="38100" dir="2700000" algn="tl" rotWithShape="0">
                    <a:prstClr val="black">
                      <a:lumMod val="75000"/>
                      <a:lumOff val="25000"/>
                      <a:alpha val="40000"/>
                    </a:prstClr>
                  </a:outerShdw>
                </a:effectLst>
                <a:latin typeface="+mn-ea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程序设计经验分享</a:t>
            </a:r>
            <a:endParaRPr lang="zh-CN" altLang="en-US" sz="7200" b="1" dirty="0">
              <a:solidFill>
                <a:srgbClr val="3ABFC4"/>
              </a:solidFill>
              <a:effectLst>
                <a:outerShdw blurRad="38100" dist="38100" dir="2700000" algn="tl" rotWithShape="0">
                  <a:prstClr val="black">
                    <a:lumMod val="75000"/>
                    <a:lumOff val="25000"/>
                    <a:alpha val="40000"/>
                  </a:prstClr>
                </a:outerShdw>
              </a:effectLst>
              <a:latin typeface="+mn-ea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78"/>
          <a:stretch/>
        </p:blipFill>
        <p:spPr>
          <a:xfrm rot="5400000" flipV="1">
            <a:off x="10448291" y="2108895"/>
            <a:ext cx="3077858" cy="703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5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1FA53619-8612-4E69-9C82-FCF9A1B32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1572" y="0"/>
            <a:ext cx="7548855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C812A7-910D-4DB8-8636-AF5D264A8407}"/>
              </a:ext>
            </a:extLst>
          </p:cNvPr>
          <p:cNvSpPr txBox="1"/>
          <p:nvPr/>
        </p:nvSpPr>
        <p:spPr>
          <a:xfrm>
            <a:off x="1350783" y="71617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7F7EB4-CC00-4604-BB22-FA1E915C2EE4}"/>
              </a:ext>
            </a:extLst>
          </p:cNvPr>
          <p:cNvSpPr txBox="1"/>
          <p:nvPr/>
        </p:nvSpPr>
        <p:spPr>
          <a:xfrm>
            <a:off x="258643" y="66146"/>
            <a:ext cx="1703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03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8B265-99CD-496C-AA9F-169C1EF6749E}"/>
              </a:ext>
            </a:extLst>
          </p:cNvPr>
          <p:cNvCxnSpPr/>
          <p:nvPr/>
        </p:nvCxnSpPr>
        <p:spPr>
          <a:xfrm flipH="1">
            <a:off x="1124410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2289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9A00674-1AD7-4B26-B28F-4FAD024991B8}"/>
              </a:ext>
            </a:extLst>
          </p:cNvPr>
          <p:cNvSpPr txBox="1"/>
          <p:nvPr/>
        </p:nvSpPr>
        <p:spPr>
          <a:xfrm>
            <a:off x="1821300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画面闪烁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7A1CCF-536A-4565-88DD-975678ABA2BC}"/>
              </a:ext>
            </a:extLst>
          </p:cNvPr>
          <p:cNvSpPr txBox="1"/>
          <p:nvPr/>
        </p:nvSpPr>
        <p:spPr>
          <a:xfrm>
            <a:off x="258643" y="66146"/>
            <a:ext cx="1703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03.1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BD2F5BC-179B-4938-B386-4E84759B002C}"/>
              </a:ext>
            </a:extLst>
          </p:cNvPr>
          <p:cNvCxnSpPr/>
          <p:nvPr/>
        </p:nvCxnSpPr>
        <p:spPr>
          <a:xfrm flipH="1">
            <a:off x="1594927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15E635D-2C90-474A-9DBE-9A3347665F0E}"/>
              </a:ext>
            </a:extLst>
          </p:cNvPr>
          <p:cNvSpPr/>
          <p:nvPr/>
        </p:nvSpPr>
        <p:spPr>
          <a:xfrm>
            <a:off x="872971" y="2590892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startup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();</a:t>
            </a:r>
            <a:r>
              <a:rPr lang="en-US" altLang="zh-CN" sz="1600" i="1" dirty="0">
                <a:solidFill>
                  <a:srgbClr val="B6D5E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                 //</a:t>
            </a:r>
            <a:r>
              <a:rPr lang="zh-CN" altLang="en-US" sz="1600" i="1" dirty="0">
                <a:solidFill>
                  <a:srgbClr val="B6D5E0"/>
                </a:solidFill>
                <a:latin typeface="Fira Code Retina" panose="020B0809050000020004" pitchFamily="49" charset="0"/>
              </a:rPr>
              <a:t>数据初始化</a:t>
            </a:r>
            <a:endParaRPr lang="zh-CN" altLang="en-US" sz="1600" dirty="0">
              <a:solidFill>
                <a:srgbClr val="546E7A"/>
              </a:solidFill>
              <a:latin typeface="Fira Code Retina" panose="020B0809050000020004" pitchFamily="49" charset="0"/>
            </a:endParaRPr>
          </a:p>
          <a:p>
            <a:r>
              <a:rPr lang="en-US" altLang="zh-CN" sz="1600" i="1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while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</a:t>
            </a:r>
            <a:r>
              <a:rPr lang="en-US" altLang="zh-CN" sz="1600" i="1" dirty="0">
                <a:solidFill>
                  <a:srgbClr val="7C4D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1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)</a:t>
            </a:r>
            <a:r>
              <a:rPr lang="en-US" altLang="zh-CN" sz="1600" i="1" dirty="0">
                <a:solidFill>
                  <a:srgbClr val="B6D5E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                   //</a:t>
            </a:r>
            <a:r>
              <a:rPr lang="zh-CN" altLang="en-US" sz="1600" i="1" dirty="0">
                <a:solidFill>
                  <a:srgbClr val="B6D5E0"/>
                </a:solidFill>
                <a:latin typeface="Fira Code Retina" panose="020B0809050000020004" pitchFamily="49" charset="0"/>
              </a:rPr>
              <a:t>游戏循环执行</a:t>
            </a:r>
            <a:endParaRPr lang="zh-CN" altLang="en-US" sz="1600" dirty="0">
              <a:solidFill>
                <a:srgbClr val="546E7A"/>
              </a:solidFill>
              <a:latin typeface="Fira Code Retina" panose="020B0809050000020004" pitchFamily="49" charset="0"/>
            </a:endParaRPr>
          </a:p>
          <a:p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{</a:t>
            </a:r>
            <a:endParaRPr lang="zh-CN" altLang="en-US" sz="1600" dirty="0">
              <a:solidFill>
                <a:srgbClr val="546E7A"/>
              </a:solidFill>
              <a:latin typeface="Fira Code Retina" panose="020B0809050000020004" pitchFamily="49" charset="0"/>
            </a:endParaRPr>
          </a:p>
          <a:p>
            <a:r>
              <a:rPr lang="zh-CN" altLang="en-US" sz="1600" dirty="0">
                <a:solidFill>
                  <a:srgbClr val="546E7A"/>
                </a:solidFill>
                <a:latin typeface="Fira Code Retina" panose="020B0809050000020004" pitchFamily="49" charset="0"/>
              </a:rPr>
              <a:t>    </a:t>
            </a:r>
            <a:r>
              <a:rPr lang="en-US" altLang="zh-CN" sz="1600" dirty="0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show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();</a:t>
            </a:r>
            <a:r>
              <a:rPr lang="en-US" altLang="zh-CN" sz="1600" i="1" dirty="0">
                <a:solidFill>
                  <a:srgbClr val="B6D5E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                //</a:t>
            </a:r>
            <a:r>
              <a:rPr lang="zh-CN" altLang="en-US" sz="1600" i="1" dirty="0">
                <a:solidFill>
                  <a:srgbClr val="B6D5E0"/>
                </a:solidFill>
                <a:latin typeface="Fira Code Retina" panose="020B0809050000020004" pitchFamily="49" charset="0"/>
              </a:rPr>
              <a:t>显示画面</a:t>
            </a:r>
            <a:endParaRPr lang="zh-CN" altLang="en-US" sz="1600" dirty="0">
              <a:solidFill>
                <a:srgbClr val="546E7A"/>
              </a:solidFill>
              <a:latin typeface="Fira Code Retina" panose="020B0809050000020004" pitchFamily="49" charset="0"/>
            </a:endParaRPr>
          </a:p>
          <a:p>
            <a:r>
              <a:rPr lang="zh-CN" altLang="en-US" sz="1600" dirty="0">
                <a:solidFill>
                  <a:srgbClr val="546E7A"/>
                </a:solidFill>
                <a:latin typeface="Fira Code Retina" panose="020B0809050000020004" pitchFamily="49" charset="0"/>
              </a:rPr>
              <a:t>    </a:t>
            </a:r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updateWithoutInput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();</a:t>
            </a:r>
            <a:r>
              <a:rPr lang="en-US" altLang="zh-CN" sz="1600" i="1" dirty="0">
                <a:solidFill>
                  <a:srgbClr val="B6D5E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  //</a:t>
            </a:r>
            <a:r>
              <a:rPr lang="zh-CN" altLang="en-US" sz="1600" i="1" dirty="0">
                <a:solidFill>
                  <a:srgbClr val="B6D5E0"/>
                </a:solidFill>
                <a:latin typeface="Fira Code Retina" panose="020B0809050000020004" pitchFamily="49" charset="0"/>
              </a:rPr>
              <a:t>与用户输入无关的更新</a:t>
            </a:r>
            <a:endParaRPr lang="zh-CN" altLang="en-US" sz="1600" dirty="0">
              <a:solidFill>
                <a:srgbClr val="546E7A"/>
              </a:solidFill>
              <a:latin typeface="Fira Code Retina" panose="020B0809050000020004" pitchFamily="49" charset="0"/>
            </a:endParaRPr>
          </a:p>
          <a:p>
            <a:r>
              <a:rPr lang="zh-CN" altLang="en-US" sz="1600" dirty="0">
                <a:solidFill>
                  <a:srgbClr val="546E7A"/>
                </a:solidFill>
                <a:latin typeface="Fira Code Retina" panose="020B0809050000020004" pitchFamily="49" charset="0"/>
              </a:rPr>
              <a:t>    </a:t>
            </a:r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updateWithInput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();</a:t>
            </a:r>
            <a:r>
              <a:rPr lang="en-US" altLang="zh-CN" sz="1600" i="1" dirty="0">
                <a:solidFill>
                  <a:srgbClr val="B6D5E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     //</a:t>
            </a:r>
            <a:r>
              <a:rPr lang="zh-CN" altLang="en-US" sz="1600" i="1" dirty="0">
                <a:solidFill>
                  <a:srgbClr val="B6D5E0"/>
                </a:solidFill>
                <a:latin typeface="Fira Code Retina" panose="020B0809050000020004" pitchFamily="49" charset="0"/>
              </a:rPr>
              <a:t>与用户输入有关的更新</a:t>
            </a:r>
            <a:endParaRPr lang="zh-CN" altLang="en-US" sz="1600" dirty="0">
              <a:solidFill>
                <a:srgbClr val="546E7A"/>
              </a:solidFill>
              <a:latin typeface="Fira Code Retina" panose="020B0809050000020004" pitchFamily="49" charset="0"/>
            </a:endParaRPr>
          </a:p>
          <a:p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}</a:t>
            </a:r>
            <a:endParaRPr lang="zh-CN" altLang="en-US" sz="1600" dirty="0">
              <a:solidFill>
                <a:srgbClr val="546E7A"/>
              </a:solidFill>
              <a:effectLst/>
              <a:latin typeface="Fira Code Retina" panose="020B08090500000200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7762681-0DE0-41EB-B32B-831E4BC70D43}"/>
              </a:ext>
            </a:extLst>
          </p:cNvPr>
          <p:cNvSpPr/>
          <p:nvPr/>
        </p:nvSpPr>
        <p:spPr>
          <a:xfrm>
            <a:off x="8108273" y="1867616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BeginBatchDraw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();</a:t>
            </a:r>
            <a:endParaRPr lang="en-US" altLang="zh-CN" sz="1600" dirty="0">
              <a:solidFill>
                <a:srgbClr val="546E7A"/>
              </a:solidFill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b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</a:br>
            <a:r>
              <a:rPr lang="en-US" altLang="zh-CN" sz="1600" dirty="0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startup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();</a:t>
            </a:r>
            <a:endParaRPr lang="zh-CN" altLang="en-US" sz="1600" dirty="0">
              <a:solidFill>
                <a:srgbClr val="546E7A"/>
              </a:solidFill>
              <a:latin typeface="Fira Code Retina" panose="020B0809050000020004" pitchFamily="49" charset="0"/>
            </a:endParaRPr>
          </a:p>
          <a:p>
            <a:r>
              <a:rPr lang="en-US" altLang="zh-CN" sz="1600" i="1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while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</a:t>
            </a:r>
            <a:r>
              <a:rPr lang="en-US" altLang="zh-CN" sz="1600" i="1" dirty="0">
                <a:solidFill>
                  <a:srgbClr val="7C4D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1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)</a:t>
            </a:r>
            <a:endParaRPr lang="zh-CN" altLang="en-US" sz="1600" dirty="0">
              <a:solidFill>
                <a:srgbClr val="546E7A"/>
              </a:solidFill>
              <a:latin typeface="Fira Code Retina" panose="020B0809050000020004" pitchFamily="49" charset="0"/>
            </a:endParaRPr>
          </a:p>
          <a:p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{</a:t>
            </a:r>
            <a:endParaRPr lang="zh-CN" altLang="en-US" sz="1600" dirty="0">
              <a:solidFill>
                <a:srgbClr val="546E7A"/>
              </a:solidFill>
              <a:latin typeface="Fira Code Retina" panose="020B0809050000020004" pitchFamily="49" charset="0"/>
            </a:endParaRPr>
          </a:p>
          <a:p>
            <a:r>
              <a:rPr lang="zh-CN" altLang="en-US" sz="1600" dirty="0">
                <a:solidFill>
                  <a:srgbClr val="546E7A"/>
                </a:solidFill>
                <a:latin typeface="Fira Code Retina" panose="020B0809050000020004" pitchFamily="49" charset="0"/>
              </a:rPr>
              <a:t>    </a:t>
            </a:r>
            <a:r>
              <a:rPr lang="en-US" altLang="zh-CN" sz="1600" dirty="0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show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();</a:t>
            </a:r>
            <a:endParaRPr lang="zh-CN" altLang="en-US" sz="1600" dirty="0">
              <a:solidFill>
                <a:srgbClr val="546E7A"/>
              </a:solidFill>
              <a:latin typeface="Fira Code Retina" panose="020B0809050000020004" pitchFamily="49" charset="0"/>
            </a:endParaRPr>
          </a:p>
          <a:p>
            <a:r>
              <a:rPr lang="zh-CN" altLang="en-US" sz="1600" dirty="0">
                <a:solidFill>
                  <a:srgbClr val="546E7A"/>
                </a:solidFill>
                <a:latin typeface="Fira Code Retina" panose="020B0809050000020004" pitchFamily="49" charset="0"/>
              </a:rPr>
              <a:t>    </a:t>
            </a:r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updateWithoutInput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();</a:t>
            </a:r>
            <a:r>
              <a:rPr lang="en-US" altLang="zh-CN" sz="1600" i="1" dirty="0">
                <a:solidFill>
                  <a:srgbClr val="B6D5E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  </a:t>
            </a:r>
            <a:endParaRPr lang="zh-CN" altLang="en-US" sz="1600" dirty="0">
              <a:solidFill>
                <a:srgbClr val="546E7A"/>
              </a:solidFill>
              <a:latin typeface="Fira Code Retina" panose="020B0809050000020004" pitchFamily="49" charset="0"/>
            </a:endParaRPr>
          </a:p>
          <a:p>
            <a:r>
              <a:rPr lang="zh-CN" altLang="en-US" sz="1600" dirty="0">
                <a:solidFill>
                  <a:srgbClr val="546E7A"/>
                </a:solidFill>
                <a:latin typeface="Fira Code Retina" panose="020B0809050000020004" pitchFamily="49" charset="0"/>
              </a:rPr>
              <a:t>    </a:t>
            </a:r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updateWithInput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();</a:t>
            </a:r>
            <a:endParaRPr lang="zh-CN" altLang="en-US" sz="1600" dirty="0">
              <a:solidFill>
                <a:srgbClr val="546E7A"/>
              </a:solidFill>
              <a:latin typeface="Fira Code Retina" panose="020B0809050000020004" pitchFamily="49" charset="0"/>
            </a:endParaRPr>
          </a:p>
          <a:p>
            <a:r>
              <a:rPr lang="zh-CN" altLang="en-US" sz="1600" dirty="0">
                <a:solidFill>
                  <a:srgbClr val="546E7A"/>
                </a:solidFill>
                <a:latin typeface="Fira Code Retina" panose="020B0809050000020004" pitchFamily="49" charset="0"/>
              </a:rPr>
              <a:t>    </a:t>
            </a:r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FlushBatchDraw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();</a:t>
            </a:r>
            <a:endParaRPr lang="en-US" altLang="zh-CN" sz="1600" dirty="0">
              <a:solidFill>
                <a:srgbClr val="546E7A"/>
              </a:solidFill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b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</a:b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}</a:t>
            </a:r>
            <a:endParaRPr lang="en-US" altLang="zh-CN" sz="1600" dirty="0">
              <a:solidFill>
                <a:srgbClr val="546E7A"/>
              </a:solidFill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b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</a:br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EndBatchDraw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();</a:t>
            </a:r>
            <a:endParaRPr lang="en-US" altLang="zh-CN" sz="1600" dirty="0">
              <a:solidFill>
                <a:srgbClr val="546E7A"/>
              </a:solidFill>
              <a:effectLst/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80479CE-E2E9-4D3D-B583-97BE9FDC954A}"/>
              </a:ext>
            </a:extLst>
          </p:cNvPr>
          <p:cNvSpPr/>
          <p:nvPr/>
        </p:nvSpPr>
        <p:spPr>
          <a:xfrm>
            <a:off x="7319166" y="3025016"/>
            <a:ext cx="438912" cy="978408"/>
          </a:xfrm>
          <a:prstGeom prst="rightArrow">
            <a:avLst/>
          </a:prstGeom>
          <a:solidFill>
            <a:srgbClr val="0099FF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64835F-29D5-4B67-97B4-D5B915B7CEC5}"/>
              </a:ext>
            </a:extLst>
          </p:cNvPr>
          <p:cNvSpPr/>
          <p:nvPr/>
        </p:nvSpPr>
        <p:spPr>
          <a:xfrm>
            <a:off x="872971" y="498548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BeginBatchDraw</a:t>
            </a:r>
            <a:r>
              <a:rPr lang="zh-CN" altLang="en-US" dirty="0">
                <a:solidFill>
                  <a:srgbClr val="212529"/>
                </a:solidFill>
                <a:latin typeface="Segoe UI" panose="020B0502040204020203" pitchFamily="34" charset="0"/>
              </a:rPr>
              <a:t>函数用于开始批量绘图。执行后，任何绘图操作都将暂时不输出到绘图窗口上，直到执行 </a:t>
            </a:r>
            <a:r>
              <a:rPr lang="en-US" altLang="zh-CN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FlushBatchDraw</a:t>
            </a:r>
            <a:r>
              <a:rPr lang="en-US" altLang="zh-CN" dirty="0">
                <a:solidFill>
                  <a:srgbClr val="212529"/>
                </a:solidFill>
                <a:latin typeface="Segoe UI" panose="020B0502040204020203" pitchFamily="34" charset="0"/>
              </a:rPr>
              <a:t> </a:t>
            </a:r>
            <a:r>
              <a:rPr lang="zh-CN" altLang="en-US" dirty="0">
                <a:solidFill>
                  <a:srgbClr val="212529"/>
                </a:solidFill>
                <a:latin typeface="Segoe UI" panose="020B0502040204020203" pitchFamily="34" charset="0"/>
              </a:rPr>
              <a:t>或 </a:t>
            </a:r>
            <a:r>
              <a:rPr lang="en-US" altLang="zh-CN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EndBatchDraw</a:t>
            </a:r>
            <a:r>
              <a:rPr lang="en-US" altLang="zh-CN" dirty="0">
                <a:solidFill>
                  <a:srgbClr val="212529"/>
                </a:solidFill>
                <a:latin typeface="Segoe UI" panose="020B0502040204020203" pitchFamily="34" charset="0"/>
              </a:rPr>
              <a:t> </a:t>
            </a:r>
            <a:r>
              <a:rPr lang="zh-CN" altLang="en-US" dirty="0">
                <a:solidFill>
                  <a:srgbClr val="212529"/>
                </a:solidFill>
                <a:latin typeface="Segoe UI" panose="020B0502040204020203" pitchFamily="34" charset="0"/>
              </a:rPr>
              <a:t>才将之前的绘图输出。</a:t>
            </a:r>
          </a:p>
          <a:p>
            <a:br>
              <a:rPr lang="zh-CN" altLang="en-US" dirty="0">
                <a:solidFill>
                  <a:srgbClr val="212529"/>
                </a:solidFill>
                <a:latin typeface="Segoe UI" panose="020B0502040204020203" pitchFamily="34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02587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9A00674-1AD7-4B26-B28F-4FAD024991B8}"/>
              </a:ext>
            </a:extLst>
          </p:cNvPr>
          <p:cNvSpPr txBox="1"/>
          <p:nvPr/>
        </p:nvSpPr>
        <p:spPr>
          <a:xfrm>
            <a:off x="1821300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视窗跟随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7A1CCF-536A-4565-88DD-975678ABA2BC}"/>
              </a:ext>
            </a:extLst>
          </p:cNvPr>
          <p:cNvSpPr txBox="1"/>
          <p:nvPr/>
        </p:nvSpPr>
        <p:spPr>
          <a:xfrm>
            <a:off x="258643" y="66146"/>
            <a:ext cx="1703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03.2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BD2F5BC-179B-4938-B386-4E84759B002C}"/>
              </a:ext>
            </a:extLst>
          </p:cNvPr>
          <p:cNvCxnSpPr/>
          <p:nvPr/>
        </p:nvCxnSpPr>
        <p:spPr>
          <a:xfrm flipH="1">
            <a:off x="1594927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1FA75FA-930A-4BC9-9E59-2B308D966FA0}"/>
              </a:ext>
            </a:extLst>
          </p:cNvPr>
          <p:cNvSpPr/>
          <p:nvPr/>
        </p:nvSpPr>
        <p:spPr>
          <a:xfrm>
            <a:off x="790263" y="1527934"/>
            <a:ext cx="102099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12529"/>
                </a:solidFill>
                <a:latin typeface="Segoe UI" panose="020B0502040204020203" pitchFamily="34" charset="0"/>
              </a:rPr>
              <a:t>设定一个</a:t>
            </a:r>
            <a:r>
              <a:rPr lang="en-US" altLang="zh-CN" dirty="0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offset</a:t>
            </a:r>
            <a:r>
              <a:rPr lang="zh-CN" altLang="en-US" dirty="0">
                <a:solidFill>
                  <a:srgbClr val="212529"/>
                </a:solidFill>
                <a:latin typeface="Segoe UI" panose="020B0502040204020203" pitchFamily="34" charset="0"/>
              </a:rPr>
              <a:t>表示窗口水平偏移量，每次更新将</a:t>
            </a:r>
            <a:r>
              <a:rPr lang="en-US" altLang="zh-CN" dirty="0">
                <a:solidFill>
                  <a:srgbClr val="212529"/>
                </a:solidFill>
                <a:latin typeface="Segoe UI" panose="020B0502040204020203" pitchFamily="34" charset="0"/>
              </a:rPr>
              <a:t>offset</a:t>
            </a:r>
            <a:r>
              <a:rPr lang="zh-CN" altLang="en-US" dirty="0">
                <a:solidFill>
                  <a:srgbClr val="212529"/>
                </a:solidFill>
                <a:latin typeface="Segoe UI" panose="020B0502040204020203" pitchFamily="34" charset="0"/>
              </a:rPr>
              <a:t>作为参数传入地图和其他物体的更新函数里面，更新时</a:t>
            </a:r>
            <a:r>
              <a:rPr lang="en-US" altLang="zh-CN" dirty="0">
                <a:solidFill>
                  <a:srgbClr val="212529"/>
                </a:solidFill>
                <a:latin typeface="Segoe UI" panose="020B0502040204020203" pitchFamily="34" charset="0"/>
              </a:rPr>
              <a:t>x</a:t>
            </a:r>
            <a:r>
              <a:rPr lang="zh-CN" altLang="en-US" dirty="0">
                <a:solidFill>
                  <a:srgbClr val="212529"/>
                </a:solidFill>
                <a:latin typeface="Segoe UI" panose="020B0502040204020203" pitchFamily="34" charset="0"/>
              </a:rPr>
              <a:t>坐标</a:t>
            </a:r>
            <a:r>
              <a:rPr lang="en-US" altLang="zh-CN" dirty="0">
                <a:solidFill>
                  <a:srgbClr val="212529"/>
                </a:solidFill>
                <a:latin typeface="Segoe UI" panose="020B0502040204020203" pitchFamily="34" charset="0"/>
              </a:rPr>
              <a:t>-offset</a:t>
            </a:r>
            <a:r>
              <a:rPr lang="zh-CN" altLang="en-US" dirty="0">
                <a:solidFill>
                  <a:srgbClr val="212529"/>
                </a:solidFill>
                <a:latin typeface="Segoe UI" panose="020B0502040204020203" pitchFamily="34" charset="0"/>
              </a:rPr>
              <a:t>以保证人物始终可显示在窗口内。</a:t>
            </a:r>
            <a:br>
              <a:rPr lang="zh-CN" altLang="en-US" dirty="0">
                <a:solidFill>
                  <a:srgbClr val="212529"/>
                </a:solidFill>
                <a:latin typeface="Segoe UI" panose="020B0502040204020203" pitchFamily="34" charset="0"/>
              </a:rPr>
            </a:b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138151-5011-4B2B-9DA6-636FF8BD783F}"/>
              </a:ext>
            </a:extLst>
          </p:cNvPr>
          <p:cNvSpPr/>
          <p:nvPr/>
        </p:nvSpPr>
        <p:spPr>
          <a:xfrm>
            <a:off x="790263" y="2513911"/>
            <a:ext cx="105796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B6D5E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//offset:</a:t>
            </a:r>
            <a:r>
              <a:rPr lang="zh-CN" altLang="en-US" sz="1600" i="1" dirty="0">
                <a:solidFill>
                  <a:srgbClr val="B6D5E0"/>
                </a:solidFill>
                <a:latin typeface="Fira Code Retina" panose="020B0809050000020004" pitchFamily="49" charset="0"/>
              </a:rPr>
              <a:t>地图和人物相对视窗位移，用于使视窗跟随人物移动</a:t>
            </a:r>
            <a:endParaRPr lang="zh-CN" altLang="en-US" sz="1600" dirty="0">
              <a:solidFill>
                <a:srgbClr val="546E7A"/>
              </a:solidFill>
              <a:latin typeface="Fira Code Retina" panose="020B0809050000020004" pitchFamily="49" charset="0"/>
            </a:endParaRPr>
          </a:p>
          <a:p>
            <a:r>
              <a:rPr lang="en-US" altLang="zh-CN" sz="1600" i="1" dirty="0">
                <a:solidFill>
                  <a:srgbClr val="B6D5E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//</a:t>
            </a:r>
            <a:r>
              <a:rPr lang="zh-CN" altLang="en-US" sz="1600" i="1" dirty="0">
                <a:solidFill>
                  <a:srgbClr val="B6D5E0"/>
                </a:solidFill>
                <a:latin typeface="Fira Code Retina" panose="020B0809050000020004" pitchFamily="49" charset="0"/>
              </a:rPr>
              <a:t>开头处人物未超过视窗宽度</a:t>
            </a:r>
            <a:r>
              <a:rPr lang="en-US" altLang="zh-CN" sz="1600" i="1" dirty="0">
                <a:solidFill>
                  <a:srgbClr val="B6D5E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1/2</a:t>
            </a:r>
            <a:r>
              <a:rPr lang="zh-CN" altLang="en-US" sz="1600" i="1" dirty="0">
                <a:solidFill>
                  <a:srgbClr val="B6D5E0"/>
                </a:solidFill>
                <a:latin typeface="Fira Code Retina" panose="020B0809050000020004" pitchFamily="49" charset="0"/>
              </a:rPr>
              <a:t>，不发生位移</a:t>
            </a:r>
            <a:endParaRPr lang="zh-CN" altLang="en-US" sz="1600" dirty="0">
              <a:solidFill>
                <a:srgbClr val="546E7A"/>
              </a:solidFill>
              <a:latin typeface="Fira Code Retina" panose="020B0809050000020004" pitchFamily="49" charset="0"/>
            </a:endParaRPr>
          </a:p>
          <a:p>
            <a:r>
              <a:rPr lang="en-US" altLang="zh-CN" sz="1600" i="1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int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offset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=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i="1" dirty="0">
                <a:solidFill>
                  <a:srgbClr val="7C4D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0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;</a:t>
            </a:r>
            <a:endParaRPr lang="en-US" altLang="zh-CN" sz="1600" dirty="0">
              <a:solidFill>
                <a:srgbClr val="546E7A"/>
              </a:solidFill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r>
              <a:rPr lang="en-US" altLang="zh-CN" sz="1600" i="1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if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</a:t>
            </a:r>
            <a:r>
              <a:rPr lang="en-US" altLang="zh-CN" sz="1600" dirty="0" err="1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mario</a:t>
            </a:r>
            <a:r>
              <a:rPr lang="en-US" altLang="zh-CN" sz="1600" dirty="0" err="1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altLang="zh-CN" sz="1600" dirty="0" err="1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position</a:t>
            </a:r>
            <a:r>
              <a:rPr lang="en-US" altLang="zh-CN" sz="1600" dirty="0" err="1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x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+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 err="1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mario</a:t>
            </a:r>
            <a:r>
              <a:rPr lang="en-US" altLang="zh-CN" sz="1600" dirty="0" err="1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width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/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i="1" dirty="0">
                <a:solidFill>
                  <a:srgbClr val="7C4D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2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&gt;=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WINDOWS_WIDTH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/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i="1" dirty="0">
                <a:solidFill>
                  <a:srgbClr val="7C4D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2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&amp;&amp;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</a:p>
          <a:p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   </a:t>
            </a:r>
            <a:r>
              <a:rPr lang="en-US" altLang="zh-CN" sz="1600" dirty="0" err="1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mario</a:t>
            </a:r>
            <a:r>
              <a:rPr lang="en-US" altLang="zh-CN" sz="1600" dirty="0" err="1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altLang="zh-CN" sz="1600" dirty="0" err="1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position</a:t>
            </a:r>
            <a:r>
              <a:rPr lang="en-US" altLang="zh-CN" sz="1600" dirty="0" err="1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x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+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 err="1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mario</a:t>
            </a:r>
            <a:r>
              <a:rPr lang="en-US" altLang="zh-CN" sz="1600" dirty="0" err="1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width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/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i="1" dirty="0">
                <a:solidFill>
                  <a:srgbClr val="7C4D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2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&lt;=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 err="1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map</a:t>
            </a:r>
            <a:r>
              <a:rPr lang="en-US" altLang="zh-CN" sz="1600" dirty="0" err="1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width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-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WINDOWS_WIDTH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/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i="1" dirty="0">
                <a:solidFill>
                  <a:srgbClr val="7C4D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2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)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{</a:t>
            </a:r>
            <a:endParaRPr lang="en-US" altLang="zh-CN" sz="1600" dirty="0">
              <a:solidFill>
                <a:srgbClr val="546E7A"/>
              </a:solidFill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r>
              <a:rPr lang="en-US" altLang="zh-CN" sz="1600" i="1" dirty="0">
                <a:solidFill>
                  <a:srgbClr val="B6D5E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   //</a:t>
            </a:r>
            <a:r>
              <a:rPr lang="zh-CN" altLang="en-US" sz="1600" i="1" dirty="0">
                <a:solidFill>
                  <a:srgbClr val="B6D5E0"/>
                </a:solidFill>
                <a:latin typeface="Fira Code Retina" panose="020B0809050000020004" pitchFamily="49" charset="0"/>
              </a:rPr>
              <a:t>始终保持人物居中</a:t>
            </a:r>
            <a:endParaRPr lang="zh-CN" altLang="en-US" sz="1600" dirty="0">
              <a:solidFill>
                <a:srgbClr val="546E7A"/>
              </a:solidFill>
              <a:latin typeface="Fira Code Retina" panose="020B0809050000020004" pitchFamily="49" charset="0"/>
            </a:endParaRPr>
          </a:p>
          <a:p>
            <a:r>
              <a:rPr lang="zh-CN" altLang="en-US" sz="1600" dirty="0">
                <a:solidFill>
                  <a:srgbClr val="546E7A"/>
                </a:solidFill>
                <a:latin typeface="Fira Code Retina" panose="020B0809050000020004" pitchFamily="49" charset="0"/>
              </a:rPr>
              <a:t>    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offset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=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 err="1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mario</a:t>
            </a:r>
            <a:r>
              <a:rPr lang="en-US" altLang="zh-CN" sz="1600" dirty="0" err="1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altLang="zh-CN" sz="1600" dirty="0" err="1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position</a:t>
            </a:r>
            <a:r>
              <a:rPr lang="en-US" altLang="zh-CN" sz="1600" dirty="0" err="1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x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+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 err="1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mario</a:t>
            </a:r>
            <a:r>
              <a:rPr lang="en-US" altLang="zh-CN" sz="1600" dirty="0" err="1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width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/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i="1" dirty="0">
                <a:solidFill>
                  <a:srgbClr val="7C4D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2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-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WINDOWS_WIDTH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/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i="1" dirty="0">
                <a:solidFill>
                  <a:srgbClr val="7C4D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2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;</a:t>
            </a:r>
            <a:endParaRPr lang="en-US" altLang="zh-CN" sz="1600" dirty="0">
              <a:solidFill>
                <a:srgbClr val="546E7A"/>
              </a:solidFill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}</a:t>
            </a:r>
            <a:endParaRPr lang="en-US" altLang="zh-CN" sz="1600" dirty="0">
              <a:solidFill>
                <a:srgbClr val="546E7A"/>
              </a:solidFill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r>
              <a:rPr lang="en-US" altLang="zh-CN" sz="1600" i="1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else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i="1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if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</a:t>
            </a:r>
            <a:r>
              <a:rPr lang="en-US" altLang="zh-CN" sz="1600" dirty="0" err="1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mario</a:t>
            </a:r>
            <a:r>
              <a:rPr lang="en-US" altLang="zh-CN" sz="1600" dirty="0" err="1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altLang="zh-CN" sz="1600" dirty="0" err="1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position</a:t>
            </a:r>
            <a:r>
              <a:rPr lang="en-US" altLang="zh-CN" sz="1600" dirty="0" err="1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x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+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 err="1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mario</a:t>
            </a:r>
            <a:r>
              <a:rPr lang="en-US" altLang="zh-CN" sz="1600" dirty="0" err="1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width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/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i="1" dirty="0">
                <a:solidFill>
                  <a:srgbClr val="7C4D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2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&gt;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 err="1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map</a:t>
            </a:r>
            <a:r>
              <a:rPr lang="en-US" altLang="zh-CN" sz="1600" dirty="0" err="1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width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-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WINDOWS_WIDTH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/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i="1" dirty="0">
                <a:solidFill>
                  <a:srgbClr val="7C4D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2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)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{</a:t>
            </a:r>
            <a:endParaRPr lang="en-US" altLang="zh-CN" sz="1600" dirty="0">
              <a:solidFill>
                <a:srgbClr val="546E7A"/>
              </a:solidFill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r>
              <a:rPr lang="en-US" altLang="zh-CN" sz="1600" i="1" dirty="0">
                <a:solidFill>
                  <a:srgbClr val="B6D5E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   //</a:t>
            </a:r>
            <a:r>
              <a:rPr lang="zh-CN" altLang="en-US" sz="1600" i="1" dirty="0">
                <a:solidFill>
                  <a:srgbClr val="B6D5E0"/>
                </a:solidFill>
                <a:latin typeface="Fira Code Retina" panose="020B0809050000020004" pitchFamily="49" charset="0"/>
              </a:rPr>
              <a:t>人物距离结束处不足窗口宽度</a:t>
            </a:r>
            <a:r>
              <a:rPr lang="en-US" altLang="zh-CN" sz="1600" i="1" dirty="0">
                <a:solidFill>
                  <a:srgbClr val="B6D5E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1/2</a:t>
            </a:r>
            <a:r>
              <a:rPr lang="zh-CN" altLang="en-US" sz="1600" i="1" dirty="0">
                <a:solidFill>
                  <a:srgbClr val="B6D5E0"/>
                </a:solidFill>
                <a:latin typeface="Fira Code Retina" panose="020B0809050000020004" pitchFamily="49" charset="0"/>
              </a:rPr>
              <a:t>，停止位移</a:t>
            </a:r>
            <a:endParaRPr lang="zh-CN" altLang="en-US" sz="1600" dirty="0">
              <a:solidFill>
                <a:srgbClr val="546E7A"/>
              </a:solidFill>
              <a:latin typeface="Fira Code Retina" panose="020B0809050000020004" pitchFamily="49" charset="0"/>
            </a:endParaRPr>
          </a:p>
          <a:p>
            <a:r>
              <a:rPr lang="zh-CN" altLang="en-US" sz="1600" dirty="0">
                <a:solidFill>
                  <a:srgbClr val="546E7A"/>
                </a:solidFill>
                <a:latin typeface="Fira Code Retina" panose="020B0809050000020004" pitchFamily="49" charset="0"/>
              </a:rPr>
              <a:t>    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offset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=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map1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altLang="zh-CN" sz="1600" dirty="0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width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-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WINDOWS_WIDTH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;</a:t>
            </a:r>
            <a:endParaRPr lang="en-US" altLang="zh-CN" sz="1600" dirty="0">
              <a:solidFill>
                <a:srgbClr val="546E7A"/>
              </a:solidFill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}</a:t>
            </a:r>
            <a:endParaRPr lang="en-US" altLang="zh-CN" sz="1600" dirty="0">
              <a:solidFill>
                <a:srgbClr val="546E7A"/>
              </a:solidFill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r>
              <a:rPr lang="en-US" altLang="zh-CN" sz="1600" dirty="0" err="1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map</a:t>
            </a:r>
            <a:r>
              <a:rPr lang="en-US" altLang="zh-CN" sz="1600" dirty="0" err="1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show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();</a:t>
            </a:r>
            <a:endParaRPr lang="en-US" altLang="zh-CN" sz="1600" dirty="0">
              <a:solidFill>
                <a:srgbClr val="546E7A"/>
              </a:solidFill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r>
              <a:rPr lang="en-US" altLang="zh-CN" sz="1600" dirty="0" err="1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mario</a:t>
            </a:r>
            <a:r>
              <a:rPr lang="en-US" altLang="zh-CN" sz="1600" dirty="0" err="1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show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</a:t>
            </a:r>
            <a:r>
              <a:rPr lang="en-US" altLang="zh-CN" sz="1600" dirty="0" err="1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ooffsetffset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);</a:t>
            </a:r>
            <a:endParaRPr lang="en-US" altLang="zh-CN" sz="1600" dirty="0">
              <a:solidFill>
                <a:srgbClr val="546E7A"/>
              </a:solidFill>
              <a:effectLst/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879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9A00674-1AD7-4B26-B28F-4FAD024991B8}"/>
              </a:ext>
            </a:extLst>
          </p:cNvPr>
          <p:cNvSpPr txBox="1"/>
          <p:nvPr/>
        </p:nvSpPr>
        <p:spPr>
          <a:xfrm>
            <a:off x="1821300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碰撞检测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7A1CCF-536A-4565-88DD-975678ABA2BC}"/>
              </a:ext>
            </a:extLst>
          </p:cNvPr>
          <p:cNvSpPr txBox="1"/>
          <p:nvPr/>
        </p:nvSpPr>
        <p:spPr>
          <a:xfrm>
            <a:off x="258643" y="66146"/>
            <a:ext cx="1703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03.3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BD2F5BC-179B-4938-B386-4E84759B002C}"/>
              </a:ext>
            </a:extLst>
          </p:cNvPr>
          <p:cNvCxnSpPr/>
          <p:nvPr/>
        </p:nvCxnSpPr>
        <p:spPr>
          <a:xfrm flipH="1">
            <a:off x="1594927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1FA75FA-930A-4BC9-9E59-2B308D966FA0}"/>
              </a:ext>
            </a:extLst>
          </p:cNvPr>
          <p:cNvSpPr/>
          <p:nvPr/>
        </p:nvSpPr>
        <p:spPr>
          <a:xfrm>
            <a:off x="1234875" y="2411365"/>
            <a:ext cx="47225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dirty="0"/>
              <a:t>2D</a:t>
            </a:r>
            <a:r>
              <a:rPr lang="zh-CN" altLang="en-US" dirty="0"/>
              <a:t>环境下的碰撞检测方法有很多，包括轴对称包围盒、圆形碰撞、圆形与矩形、圆形与旋转矩形、光线投射法、分离轴定理、格子划分、像素检测，甚至可以用四叉树优化速度。因为小游戏数据量很小，这里用最简单的轴对称包围盒，即</a:t>
            </a:r>
            <a:r>
              <a:rPr lang="en-US" altLang="zh-CN" dirty="0"/>
              <a:t>AABB</a:t>
            </a:r>
            <a:r>
              <a:rPr lang="zh-CN" altLang="en-US" dirty="0"/>
              <a:t>碰撞检测，说白了就是检测两个矩形相不相交</a:t>
            </a:r>
          </a:p>
          <a:p>
            <a:endParaRPr lang="en-US" altLang="zh-CN" dirty="0"/>
          </a:p>
          <a:p>
            <a:r>
              <a:rPr lang="zh-CN" altLang="en-US" dirty="0"/>
              <a:t>其他的就不过多展开（其实是没研究透）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https://aotu.io/notes/2017/02/16/2d-collision-detection/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EC588B-0875-4225-80FD-5F876B5EF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982" y="2411365"/>
            <a:ext cx="43910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8734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9A00674-1AD7-4B26-B28F-4FAD024991B8}"/>
              </a:ext>
            </a:extLst>
          </p:cNvPr>
          <p:cNvSpPr txBox="1"/>
          <p:nvPr/>
        </p:nvSpPr>
        <p:spPr>
          <a:xfrm>
            <a:off x="1821300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图像透明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7A1CCF-536A-4565-88DD-975678ABA2BC}"/>
              </a:ext>
            </a:extLst>
          </p:cNvPr>
          <p:cNvSpPr txBox="1"/>
          <p:nvPr/>
        </p:nvSpPr>
        <p:spPr>
          <a:xfrm>
            <a:off x="258643" y="66146"/>
            <a:ext cx="1703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03.4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BD2F5BC-179B-4938-B386-4E84759B002C}"/>
              </a:ext>
            </a:extLst>
          </p:cNvPr>
          <p:cNvCxnSpPr/>
          <p:nvPr/>
        </p:nvCxnSpPr>
        <p:spPr>
          <a:xfrm flipH="1">
            <a:off x="1594927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FFED18B-291D-477E-8DC8-E98159628096}"/>
              </a:ext>
            </a:extLst>
          </p:cNvPr>
          <p:cNvSpPr txBox="1"/>
          <p:nvPr/>
        </p:nvSpPr>
        <p:spPr>
          <a:xfrm>
            <a:off x="1110303" y="1474208"/>
            <a:ext cx="7853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很遗憾 </a:t>
            </a:r>
            <a:r>
              <a:rPr lang="en-US" altLang="zh-CN" dirty="0" err="1"/>
              <a:t>easyX</a:t>
            </a:r>
            <a:r>
              <a:rPr lang="en-US" altLang="zh-CN" dirty="0"/>
              <a:t> </a:t>
            </a:r>
            <a:r>
              <a:rPr lang="zh-CN" altLang="en-US" dirty="0"/>
              <a:t>不支持透明背景，所以我们需要一点技巧</a:t>
            </a:r>
            <a:endParaRPr lang="en-US" altLang="zh-CN" dirty="0"/>
          </a:p>
          <a:p>
            <a:r>
              <a:rPr lang="zh-CN" altLang="en-US" dirty="0"/>
              <a:t>首先需要原图 </a:t>
            </a:r>
            <a:r>
              <a:rPr lang="en-US" altLang="zh-CN" dirty="0"/>
              <a:t>image</a:t>
            </a:r>
            <a:r>
              <a:rPr lang="zh-CN" altLang="en-US" dirty="0"/>
              <a:t>，想透明的区域设定为白色</a:t>
            </a:r>
            <a:endParaRPr lang="en-US" altLang="zh-CN" dirty="0"/>
          </a:p>
          <a:p>
            <a:r>
              <a:rPr lang="zh-CN" altLang="en-US" dirty="0"/>
              <a:t>然后需要一张掩码图 </a:t>
            </a:r>
            <a:r>
              <a:rPr lang="en-US" altLang="zh-CN" dirty="0"/>
              <a:t>mask</a:t>
            </a:r>
            <a:r>
              <a:rPr lang="zh-CN" altLang="en-US" dirty="0"/>
              <a:t>，黑色区域表示原图在此区域透明，白色代表不变</a:t>
            </a:r>
            <a:endParaRPr lang="en-US" altLang="zh-CN" dirty="0"/>
          </a:p>
          <a:p>
            <a:r>
              <a:rPr lang="zh-CN" altLang="en-US" dirty="0"/>
              <a:t>然后输出图像的时候需要两句代码：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006F2B-03FF-4C2D-856B-E7AB21EC0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369" y="704322"/>
            <a:ext cx="2099408" cy="7931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6629F0-1335-471C-A78E-68E151E08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369" y="1762164"/>
            <a:ext cx="2099408" cy="79310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B0324D3-DB7F-45DF-9630-7A54F91D69B8}"/>
              </a:ext>
            </a:extLst>
          </p:cNvPr>
          <p:cNvSpPr/>
          <p:nvPr/>
        </p:nvSpPr>
        <p:spPr>
          <a:xfrm>
            <a:off x="1110303" y="2909355"/>
            <a:ext cx="88853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putimage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x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,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y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,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&amp;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mask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,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NOTSRCERASE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);</a:t>
            </a:r>
            <a:r>
              <a:rPr lang="en-US" altLang="zh-CN" sz="1600" i="1" dirty="0">
                <a:solidFill>
                  <a:srgbClr val="B6D5E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//</a:t>
            </a:r>
            <a:r>
              <a:rPr lang="zh-CN" altLang="en-US" sz="1600" i="1" dirty="0">
                <a:solidFill>
                  <a:srgbClr val="B6D5E0"/>
                </a:solidFill>
                <a:latin typeface="Fira Code Retina" panose="020B0809050000020004" pitchFamily="49" charset="0"/>
              </a:rPr>
              <a:t>掩码图和背景以</a:t>
            </a:r>
            <a:r>
              <a:rPr lang="en-US" altLang="zh-CN" sz="1600" i="1" dirty="0">
                <a:solidFill>
                  <a:srgbClr val="B6D5E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NOTSRCERASE</a:t>
            </a:r>
            <a:r>
              <a:rPr lang="zh-CN" altLang="en-US" sz="1600" i="1" dirty="0">
                <a:solidFill>
                  <a:srgbClr val="B6D5E0"/>
                </a:solidFill>
                <a:latin typeface="Fira Code Retina" panose="020B0809050000020004" pitchFamily="49" charset="0"/>
              </a:rPr>
              <a:t>的方式叠加</a:t>
            </a:r>
            <a:endParaRPr lang="zh-CN" altLang="en-US" sz="1600" dirty="0">
              <a:solidFill>
                <a:srgbClr val="546E7A"/>
              </a:solidFill>
              <a:latin typeface="Fira Code Retina" panose="020B0809050000020004" pitchFamily="49" charset="0"/>
            </a:endParaRPr>
          </a:p>
          <a:p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putimage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x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,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y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,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&amp;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image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,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SRCINVERT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);</a:t>
            </a:r>
            <a:r>
              <a:rPr lang="en-US" altLang="zh-CN" sz="1600" i="1" dirty="0">
                <a:solidFill>
                  <a:srgbClr val="B6D5E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//</a:t>
            </a:r>
            <a:r>
              <a:rPr lang="zh-CN" altLang="en-US" sz="1600" i="1" dirty="0">
                <a:solidFill>
                  <a:srgbClr val="B6D5E0"/>
                </a:solidFill>
                <a:latin typeface="Fira Code Retina" panose="020B0809050000020004" pitchFamily="49" charset="0"/>
              </a:rPr>
              <a:t>原图再和背景以</a:t>
            </a:r>
            <a:r>
              <a:rPr lang="en-US" altLang="zh-CN" sz="1600" i="1" dirty="0">
                <a:solidFill>
                  <a:srgbClr val="B6D5E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SRCINVERT</a:t>
            </a:r>
            <a:r>
              <a:rPr lang="zh-CN" altLang="en-US" sz="1600" i="1" dirty="0">
                <a:solidFill>
                  <a:srgbClr val="B6D5E0"/>
                </a:solidFill>
                <a:latin typeface="Fira Code Retina" panose="020B0809050000020004" pitchFamily="49" charset="0"/>
              </a:rPr>
              <a:t>的方式叠加</a:t>
            </a:r>
            <a:endParaRPr lang="zh-CN" altLang="en-US" sz="1600" dirty="0">
              <a:solidFill>
                <a:srgbClr val="546E7A"/>
              </a:solidFill>
              <a:effectLst/>
              <a:latin typeface="Fira Code Retina" panose="020B08090500000200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E3ADBB-87BE-4F21-981A-15699FB2A506}"/>
              </a:ext>
            </a:extLst>
          </p:cNvPr>
          <p:cNvSpPr txBox="1"/>
          <p:nvPr/>
        </p:nvSpPr>
        <p:spPr>
          <a:xfrm>
            <a:off x="1110303" y="3855387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或者原图透明区域黑色表示，掩码图白色区域代表透明、黑色区域代表不透明：</a:t>
            </a:r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5F289D-CA30-4535-9ABE-B6A5CD15877C}"/>
              </a:ext>
            </a:extLst>
          </p:cNvPr>
          <p:cNvSpPr/>
          <p:nvPr/>
        </p:nvSpPr>
        <p:spPr>
          <a:xfrm>
            <a:off x="1110303" y="445524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putimage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x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,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y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,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&amp;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mask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,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SRCAND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);</a:t>
            </a:r>
            <a:endParaRPr lang="en-US" altLang="zh-CN" sz="1600" dirty="0">
              <a:solidFill>
                <a:srgbClr val="546E7A"/>
              </a:solidFill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r>
              <a:rPr lang="en-US" altLang="zh-CN" sz="1600" dirty="0" err="1">
                <a:solidFill>
                  <a:srgbClr val="0096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putimage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(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x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,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y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,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600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&amp;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image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,</a:t>
            </a:r>
            <a:r>
              <a:rPr lang="en-US" altLang="zh-CN" sz="16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SRCPAINT</a:t>
            </a:r>
            <a:r>
              <a:rPr lang="en-US" altLang="zh-CN" sz="16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);</a:t>
            </a:r>
            <a:endParaRPr lang="en-US" altLang="zh-CN" sz="1600" dirty="0">
              <a:solidFill>
                <a:srgbClr val="546E7A"/>
              </a:solidFill>
              <a:effectLst/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326EA9-FE35-414E-854D-F30F5CC489DB}"/>
              </a:ext>
            </a:extLst>
          </p:cNvPr>
          <p:cNvSpPr txBox="1"/>
          <p:nvPr/>
        </p:nvSpPr>
        <p:spPr>
          <a:xfrm>
            <a:off x="1110303" y="5270538"/>
            <a:ext cx="6295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本质上这里是用了位运算的方法，</a:t>
            </a:r>
            <a:endParaRPr lang="en-US" altLang="zh-CN" dirty="0"/>
          </a:p>
          <a:p>
            <a:r>
              <a:rPr lang="en-US" altLang="zh-CN" dirty="0"/>
              <a:t>NOTSRCERASE</a:t>
            </a:r>
            <a:r>
              <a:rPr lang="zh-CN" altLang="en-US" dirty="0"/>
              <a:t>代表    目标图像 </a:t>
            </a:r>
            <a:r>
              <a:rPr lang="en-US" altLang="zh-CN" dirty="0"/>
              <a:t>= NOT (</a:t>
            </a:r>
            <a:r>
              <a:rPr lang="zh-CN" altLang="en-US" dirty="0"/>
              <a:t>目标图像 </a:t>
            </a:r>
            <a:r>
              <a:rPr lang="en-US" altLang="zh-CN" dirty="0"/>
              <a:t>OR </a:t>
            </a:r>
            <a:r>
              <a:rPr lang="zh-CN" altLang="en-US" dirty="0"/>
              <a:t>源图像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SRCINVERT</a:t>
            </a:r>
            <a:r>
              <a:rPr lang="zh-CN" altLang="en-US" dirty="0"/>
              <a:t>代表          目标图像 </a:t>
            </a:r>
            <a:r>
              <a:rPr lang="en-US" altLang="zh-CN" dirty="0"/>
              <a:t>= </a:t>
            </a:r>
            <a:r>
              <a:rPr lang="zh-CN" altLang="en-US" dirty="0"/>
              <a:t>目标图像 </a:t>
            </a:r>
            <a:r>
              <a:rPr lang="en-US" altLang="zh-CN" dirty="0"/>
              <a:t>XOR </a:t>
            </a:r>
            <a:r>
              <a:rPr lang="zh-CN" altLang="en-US" dirty="0"/>
              <a:t>源图像</a:t>
            </a:r>
          </a:p>
        </p:txBody>
      </p:sp>
    </p:spTree>
    <p:extLst>
      <p:ext uri="{BB962C8B-B14F-4D97-AF65-F5344CB8AC3E}">
        <p14:creationId xmlns:p14="http://schemas.microsoft.com/office/powerpoint/2010/main" val="236422780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1FA53619-8612-4E69-9C82-FCF9A1B32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0041" y="230819"/>
            <a:ext cx="7040712" cy="63963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C812A7-910D-4DB8-8636-AF5D264A8407}"/>
              </a:ext>
            </a:extLst>
          </p:cNvPr>
          <p:cNvSpPr txBox="1"/>
          <p:nvPr/>
        </p:nvSpPr>
        <p:spPr>
          <a:xfrm>
            <a:off x="1350783" y="71617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7F7EB4-CC00-4604-BB22-FA1E915C2EE4}"/>
              </a:ext>
            </a:extLst>
          </p:cNvPr>
          <p:cNvSpPr txBox="1"/>
          <p:nvPr/>
        </p:nvSpPr>
        <p:spPr>
          <a:xfrm>
            <a:off x="258643" y="66146"/>
            <a:ext cx="1703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03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78B265-99CD-496C-AA9F-169C1EF6749E}"/>
              </a:ext>
            </a:extLst>
          </p:cNvPr>
          <p:cNvCxnSpPr/>
          <p:nvPr/>
        </p:nvCxnSpPr>
        <p:spPr>
          <a:xfrm flipH="1">
            <a:off x="1124410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BCCD5DE-7F55-490C-B59E-00F11C156486}"/>
              </a:ext>
            </a:extLst>
          </p:cNvPr>
          <p:cNvSpPr/>
          <p:nvPr/>
        </p:nvSpPr>
        <p:spPr>
          <a:xfrm>
            <a:off x="1005666" y="4770147"/>
            <a:ext cx="4072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https://gitee.com/widerg/SuperMario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4343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199861" y="716170"/>
            <a:ext cx="5352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如何设计一个面向对象程序？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01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6BDC1CE-395F-478C-9606-E3CDD80B12F3}"/>
              </a:ext>
            </a:extLst>
          </p:cNvPr>
          <p:cNvSpPr/>
          <p:nvPr/>
        </p:nvSpPr>
        <p:spPr>
          <a:xfrm>
            <a:off x="3639846" y="3497801"/>
            <a:ext cx="3302493" cy="2965142"/>
          </a:xfrm>
          <a:prstGeom prst="roundRect">
            <a:avLst>
              <a:gd name="adj" fmla="val 409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32722A-DCFB-4E74-822F-DFCF33E67B6F}"/>
              </a:ext>
            </a:extLst>
          </p:cNvPr>
          <p:cNvSpPr txBox="1"/>
          <p:nvPr/>
        </p:nvSpPr>
        <p:spPr>
          <a:xfrm>
            <a:off x="1426234" y="1571332"/>
            <a:ext cx="10074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分析</a:t>
            </a:r>
            <a:endParaRPr lang="en-US" altLang="zh-CN" dirty="0"/>
          </a:p>
          <a:p>
            <a:pPr lvl="2"/>
            <a:r>
              <a:rPr lang="zh-CN" altLang="en-US" dirty="0"/>
              <a:t>列举程序包含的事物，事物的行为，将事物按照</a:t>
            </a:r>
            <a:r>
              <a:rPr lang="zh-CN" altLang="en-US" dirty="0">
                <a:solidFill>
                  <a:srgbClr val="00B0F0"/>
                </a:solidFill>
              </a:rPr>
              <a:t>从属</a:t>
            </a:r>
            <a:r>
              <a:rPr lang="zh-CN" altLang="en-US" dirty="0"/>
              <a:t>（</a:t>
            </a:r>
            <a:r>
              <a:rPr lang="en-US" altLang="zh-CN" dirty="0"/>
              <a:t>has-a</a:t>
            </a:r>
            <a:r>
              <a:rPr lang="zh-CN" altLang="en-US" dirty="0"/>
              <a:t>）和</a:t>
            </a:r>
            <a:r>
              <a:rPr lang="zh-CN" altLang="en-US" dirty="0">
                <a:solidFill>
                  <a:srgbClr val="FF0000"/>
                </a:solidFill>
              </a:rPr>
              <a:t>继承</a:t>
            </a:r>
            <a:r>
              <a:rPr lang="zh-CN" altLang="en-US" dirty="0"/>
              <a:t>（</a:t>
            </a:r>
            <a:r>
              <a:rPr lang="en-US" altLang="zh-CN" dirty="0"/>
              <a:t>is-a</a:t>
            </a:r>
            <a:r>
              <a:rPr lang="zh-CN" altLang="en-US" dirty="0"/>
              <a:t>）关系归类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抽象</a:t>
            </a:r>
            <a:endParaRPr lang="en-US" altLang="zh-CN" dirty="0"/>
          </a:p>
          <a:p>
            <a:pPr lvl="2"/>
            <a:r>
              <a:rPr lang="zh-CN" altLang="en-US" dirty="0"/>
              <a:t>将事物属性抽象为成员数据，将行为封装为成员函数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endParaRPr lang="en-US" altLang="zh-CN" dirty="0"/>
          </a:p>
          <a:p>
            <a:pPr lvl="2"/>
            <a:r>
              <a:rPr lang="zh-CN" altLang="en-US" dirty="0"/>
              <a:t>写代码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1E3AD2-6F05-4147-B409-AE27EE51B036}"/>
              </a:ext>
            </a:extLst>
          </p:cNvPr>
          <p:cNvSpPr txBox="1"/>
          <p:nvPr/>
        </p:nvSpPr>
        <p:spPr>
          <a:xfrm>
            <a:off x="3769703" y="3669314"/>
            <a:ext cx="304318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从属关系，就是一个类包含另一个类类型的成员，例如：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400" i="1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class</a:t>
            </a:r>
            <a:r>
              <a:rPr lang="en-US" altLang="zh-CN" sz="14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400" b="1" i="1" dirty="0">
                <a:solidFill>
                  <a:srgbClr val="FFB62C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Engine</a:t>
            </a:r>
            <a:r>
              <a:rPr lang="en-US" altLang="zh-CN" sz="14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4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{</a:t>
            </a:r>
            <a:endParaRPr lang="en-US" altLang="zh-CN" sz="1400" dirty="0">
              <a:solidFill>
                <a:srgbClr val="546E7A"/>
              </a:solidFill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r>
              <a:rPr lang="en-US" altLang="zh-CN" sz="14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   ...</a:t>
            </a:r>
          </a:p>
          <a:p>
            <a:r>
              <a:rPr lang="en-US" altLang="zh-CN" sz="14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};</a:t>
            </a:r>
            <a:endParaRPr lang="en-US" altLang="zh-CN" sz="1400" dirty="0">
              <a:solidFill>
                <a:srgbClr val="546E7A"/>
              </a:solidFill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r>
              <a:rPr lang="en-US" altLang="zh-CN" sz="1400" i="1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class</a:t>
            </a:r>
            <a:r>
              <a:rPr lang="en-US" altLang="zh-CN" sz="14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400" b="1" i="1" dirty="0">
                <a:solidFill>
                  <a:srgbClr val="FFB62C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Car</a:t>
            </a:r>
            <a:r>
              <a:rPr lang="en-US" altLang="zh-CN" sz="14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4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{</a:t>
            </a:r>
            <a:endParaRPr lang="en-US" altLang="zh-CN" sz="1400" dirty="0">
              <a:solidFill>
                <a:srgbClr val="546E7A"/>
              </a:solidFill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r>
              <a:rPr lang="en-US" altLang="zh-CN" sz="14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   Engine </a:t>
            </a:r>
            <a:r>
              <a:rPr lang="en-US" altLang="zh-CN" sz="1400" dirty="0" err="1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engine</a:t>
            </a:r>
            <a:r>
              <a:rPr lang="en-US" altLang="zh-CN" sz="14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;</a:t>
            </a:r>
            <a:endParaRPr lang="en-US" altLang="zh-CN" sz="1400" dirty="0">
              <a:solidFill>
                <a:srgbClr val="546E7A"/>
              </a:solidFill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r>
              <a:rPr lang="en-US" altLang="zh-CN" sz="14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   ...</a:t>
            </a:r>
          </a:p>
          <a:p>
            <a:r>
              <a:rPr lang="en-US" altLang="zh-CN" sz="14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};</a:t>
            </a:r>
            <a:endParaRPr lang="en-US" altLang="zh-CN" sz="1400" dirty="0">
              <a:solidFill>
                <a:srgbClr val="546E7A"/>
              </a:solidFill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r>
              <a:rPr lang="en-US" altLang="zh-CN" b="1" dirty="0">
                <a:solidFill>
                  <a:srgbClr val="FFB62C"/>
                </a:solidFill>
                <a:latin typeface="+mn-ea"/>
              </a:rPr>
              <a:t>Car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a(n)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B62C"/>
                </a:solidFill>
                <a:latin typeface="+mn-ea"/>
              </a:rPr>
              <a:t>Engine</a:t>
            </a:r>
            <a:endParaRPr lang="zh-CN" altLang="en-US" dirty="0">
              <a:latin typeface="+mn-ea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B312198-B9A5-4873-A32C-E7388A752A29}"/>
              </a:ext>
            </a:extLst>
          </p:cNvPr>
          <p:cNvSpPr/>
          <p:nvPr/>
        </p:nvSpPr>
        <p:spPr>
          <a:xfrm>
            <a:off x="7964751" y="3497801"/>
            <a:ext cx="3471096" cy="2965142"/>
          </a:xfrm>
          <a:prstGeom prst="roundRect">
            <a:avLst>
              <a:gd name="adj" fmla="val 409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CECB219-95C8-40BB-B094-160F1CAC0F76}"/>
              </a:ext>
            </a:extLst>
          </p:cNvPr>
          <p:cNvSpPr txBox="1"/>
          <p:nvPr/>
        </p:nvSpPr>
        <p:spPr>
          <a:xfrm>
            <a:off x="8029679" y="3626155"/>
            <a:ext cx="347109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继承关系，可以理解为一个类从另一个类获取成员，例如：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400" i="1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class</a:t>
            </a:r>
            <a:r>
              <a:rPr lang="en-US" altLang="zh-CN" sz="14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400" b="1" i="1" dirty="0">
                <a:solidFill>
                  <a:srgbClr val="FFB62C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Human</a:t>
            </a:r>
            <a:r>
              <a:rPr lang="en-US" altLang="zh-CN" sz="14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4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{</a:t>
            </a:r>
            <a:endParaRPr lang="en-US" altLang="zh-CN" sz="1400" dirty="0">
              <a:solidFill>
                <a:srgbClr val="546E7A"/>
              </a:solidFill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r>
              <a:rPr lang="en-US" altLang="zh-CN" sz="14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   ...</a:t>
            </a:r>
          </a:p>
          <a:p>
            <a:r>
              <a:rPr lang="en-US" altLang="zh-CN" sz="14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};</a:t>
            </a:r>
            <a:endParaRPr lang="en-US" altLang="zh-CN" sz="1400" dirty="0">
              <a:solidFill>
                <a:srgbClr val="546E7A"/>
              </a:solidFill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r>
              <a:rPr lang="en-US" altLang="zh-CN" sz="1400" i="1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class</a:t>
            </a:r>
            <a:r>
              <a:rPr lang="en-US" altLang="zh-CN" sz="14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400" b="1" i="1" dirty="0">
                <a:solidFill>
                  <a:srgbClr val="FFB62C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Student</a:t>
            </a:r>
            <a:r>
              <a:rPr lang="en-US" altLang="zh-CN" sz="14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4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:</a:t>
            </a:r>
            <a:r>
              <a:rPr lang="en-US" altLang="zh-CN" sz="1400" i="1" dirty="0">
                <a:solidFill>
                  <a:srgbClr val="FF537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public</a:t>
            </a:r>
            <a:r>
              <a:rPr lang="en-US" altLang="zh-CN" sz="14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400" b="1" i="1" dirty="0">
                <a:solidFill>
                  <a:srgbClr val="E5C07B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Human</a:t>
            </a:r>
            <a:r>
              <a:rPr lang="en-US" altLang="zh-CN" sz="14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</a:t>
            </a:r>
            <a:r>
              <a:rPr lang="en-US" altLang="zh-CN" sz="14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{</a:t>
            </a:r>
            <a:endParaRPr lang="en-US" altLang="zh-CN" sz="1400" dirty="0">
              <a:solidFill>
                <a:srgbClr val="546E7A"/>
              </a:solidFill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r>
              <a:rPr lang="en-US" altLang="zh-CN" sz="1400" dirty="0">
                <a:solidFill>
                  <a:srgbClr val="546E7A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    ...</a:t>
            </a:r>
          </a:p>
          <a:p>
            <a:r>
              <a:rPr lang="en-US" altLang="zh-CN" sz="1400" dirty="0">
                <a:solidFill>
                  <a:srgbClr val="90A4AE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};</a:t>
            </a:r>
          </a:p>
          <a:p>
            <a:endParaRPr lang="en-US" altLang="zh-CN" sz="1400" dirty="0">
              <a:solidFill>
                <a:srgbClr val="546E7A"/>
              </a:solidFill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r>
              <a:rPr lang="en-US" altLang="zh-CN" b="1" dirty="0">
                <a:solidFill>
                  <a:srgbClr val="FFB62C"/>
                </a:solidFill>
                <a:latin typeface="+mn-ea"/>
              </a:rPr>
              <a:t>Student</a:t>
            </a:r>
            <a:r>
              <a:rPr lang="en-US" altLang="zh-CN" dirty="0"/>
              <a:t> is a </a:t>
            </a:r>
            <a:r>
              <a:rPr lang="en-US" altLang="zh-CN" b="1" dirty="0">
                <a:solidFill>
                  <a:srgbClr val="FFB62C"/>
                </a:solidFill>
                <a:latin typeface="+mn-ea"/>
              </a:rPr>
              <a:t>Human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443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821300" y="71617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分析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58643" y="66146"/>
            <a:ext cx="1703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01.1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1594927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9F96739-FD6E-4705-BD0B-41399F181249}"/>
              </a:ext>
            </a:extLst>
          </p:cNvPr>
          <p:cNvSpPr txBox="1"/>
          <p:nvPr/>
        </p:nvSpPr>
        <p:spPr>
          <a:xfrm>
            <a:off x="3144581" y="2530396"/>
            <a:ext cx="1553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马里奥</a:t>
            </a:r>
            <a:endParaRPr lang="en-US" altLang="zh-CN" sz="32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79095F-1A53-4978-9AD3-3710CB1006E8}"/>
              </a:ext>
            </a:extLst>
          </p:cNvPr>
          <p:cNvSpPr/>
          <p:nvPr/>
        </p:nvSpPr>
        <p:spPr>
          <a:xfrm>
            <a:off x="5247721" y="235612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各种岩石</a:t>
            </a:r>
            <a:endParaRPr lang="en-US" altLang="zh-CN" sz="20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1DCD78-A493-417C-8FF0-3C985D085EF6}"/>
              </a:ext>
            </a:extLst>
          </p:cNvPr>
          <p:cNvSpPr/>
          <p:nvPr/>
        </p:nvSpPr>
        <p:spPr>
          <a:xfrm>
            <a:off x="6237129" y="291511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野怪</a:t>
            </a:r>
            <a:endParaRPr lang="en-US" altLang="zh-CN" sz="32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27FA6F-77EE-4ADB-ABEA-7E0F240250BE}"/>
              </a:ext>
            </a:extLst>
          </p:cNvPr>
          <p:cNvSpPr/>
          <p:nvPr/>
        </p:nvSpPr>
        <p:spPr>
          <a:xfrm>
            <a:off x="2998992" y="4387618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地图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232EFA-2632-4D52-AD16-2BA5A24C881E}"/>
              </a:ext>
            </a:extLst>
          </p:cNvPr>
          <p:cNvSpPr/>
          <p:nvPr/>
        </p:nvSpPr>
        <p:spPr>
          <a:xfrm>
            <a:off x="7422616" y="236111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水管</a:t>
            </a:r>
            <a:endParaRPr lang="en-US" altLang="zh-CN" sz="24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58E9CF-5B30-426C-A645-A0F0D811B890}"/>
              </a:ext>
            </a:extLst>
          </p:cNvPr>
          <p:cNvSpPr/>
          <p:nvPr/>
        </p:nvSpPr>
        <p:spPr>
          <a:xfrm>
            <a:off x="6237129" y="422167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音乐</a:t>
            </a:r>
            <a:endParaRPr lang="en-US" altLang="zh-CN" sz="28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2418F6-8F8D-44FC-A705-074952455364}"/>
              </a:ext>
            </a:extLst>
          </p:cNvPr>
          <p:cNvSpPr/>
          <p:nvPr/>
        </p:nvSpPr>
        <p:spPr>
          <a:xfrm>
            <a:off x="9231741" y="370645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成功界面</a:t>
            </a:r>
            <a:endParaRPr lang="en-US" altLang="zh-CN" sz="20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B56FC9-5954-40D6-B23C-55B83CE2DE46}"/>
              </a:ext>
            </a:extLst>
          </p:cNvPr>
          <p:cNvSpPr/>
          <p:nvPr/>
        </p:nvSpPr>
        <p:spPr>
          <a:xfrm>
            <a:off x="9283134" y="503745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欢迎界面</a:t>
            </a:r>
            <a:endParaRPr lang="en-US" altLang="zh-CN" sz="20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821E28-7096-442E-8FFD-B01EF9691CD5}"/>
              </a:ext>
            </a:extLst>
          </p:cNvPr>
          <p:cNvSpPr/>
          <p:nvPr/>
        </p:nvSpPr>
        <p:spPr>
          <a:xfrm>
            <a:off x="8021153" y="422167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失败界面</a:t>
            </a:r>
            <a:endParaRPr lang="en-US" altLang="zh-CN" sz="2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F43003-73BB-4D68-88E0-608504471800}"/>
              </a:ext>
            </a:extLst>
          </p:cNvPr>
          <p:cNvSpPr/>
          <p:nvPr/>
        </p:nvSpPr>
        <p:spPr>
          <a:xfrm>
            <a:off x="2681056" y="1908699"/>
            <a:ext cx="5923296" cy="1859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D6D4C2-ACDD-4E59-8A89-EEAE2BE0B26F}"/>
              </a:ext>
            </a:extLst>
          </p:cNvPr>
          <p:cNvSpPr/>
          <p:nvPr/>
        </p:nvSpPr>
        <p:spPr>
          <a:xfrm>
            <a:off x="5954872" y="3584055"/>
            <a:ext cx="4930067" cy="20887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1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18C6B5D-C2B7-4908-8BDA-8222EA728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718" y="1467620"/>
            <a:ext cx="11067380" cy="49775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E60D029-08D4-4501-8A11-196146D74129}"/>
              </a:ext>
            </a:extLst>
          </p:cNvPr>
          <p:cNvSpPr txBox="1"/>
          <p:nvPr/>
        </p:nvSpPr>
        <p:spPr>
          <a:xfrm>
            <a:off x="1821300" y="71617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66B80A-99BC-422C-A04F-88387C9F1370}"/>
              </a:ext>
            </a:extLst>
          </p:cNvPr>
          <p:cNvSpPr txBox="1"/>
          <p:nvPr/>
        </p:nvSpPr>
        <p:spPr>
          <a:xfrm>
            <a:off x="258643" y="66146"/>
            <a:ext cx="1703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01.1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B0A61F9-47D9-48E2-A941-99482639A6CD}"/>
              </a:ext>
            </a:extLst>
          </p:cNvPr>
          <p:cNvCxnSpPr/>
          <p:nvPr/>
        </p:nvCxnSpPr>
        <p:spPr>
          <a:xfrm flipH="1">
            <a:off x="1594927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0438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39C8986D-6A36-4D2B-A5BB-AB972EC46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137" y="0"/>
            <a:ext cx="11419726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91C62C3-AE70-4CBD-A5D4-709AC73EDCAA}"/>
              </a:ext>
            </a:extLst>
          </p:cNvPr>
          <p:cNvSpPr txBox="1"/>
          <p:nvPr/>
        </p:nvSpPr>
        <p:spPr>
          <a:xfrm>
            <a:off x="1821300" y="71617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抽象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143D95-318E-499C-B7D7-0454BBE4B1D8}"/>
              </a:ext>
            </a:extLst>
          </p:cNvPr>
          <p:cNvSpPr txBox="1"/>
          <p:nvPr/>
        </p:nvSpPr>
        <p:spPr>
          <a:xfrm>
            <a:off x="258643" y="66146"/>
            <a:ext cx="1703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01.2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1BC129E-353D-44AE-BA7B-B0245B8E2AD5}"/>
              </a:ext>
            </a:extLst>
          </p:cNvPr>
          <p:cNvCxnSpPr/>
          <p:nvPr/>
        </p:nvCxnSpPr>
        <p:spPr>
          <a:xfrm flipH="1">
            <a:off x="1594927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0333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95CE7923-F239-49E1-B47F-15A99DBC9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1250" y="147637"/>
            <a:ext cx="7429500" cy="65627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0C52F3-A70B-4061-9065-9CFA5D0CE650}"/>
              </a:ext>
            </a:extLst>
          </p:cNvPr>
          <p:cNvSpPr txBox="1"/>
          <p:nvPr/>
        </p:nvSpPr>
        <p:spPr>
          <a:xfrm>
            <a:off x="1821300" y="71617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抽象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704B0C-396D-4929-98EF-396CE6EEEDD7}"/>
              </a:ext>
            </a:extLst>
          </p:cNvPr>
          <p:cNvSpPr txBox="1"/>
          <p:nvPr/>
        </p:nvSpPr>
        <p:spPr>
          <a:xfrm>
            <a:off x="258643" y="66146"/>
            <a:ext cx="1703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01.2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953C022-4C7C-4CFC-8745-FE29211165FE}"/>
              </a:ext>
            </a:extLst>
          </p:cNvPr>
          <p:cNvCxnSpPr/>
          <p:nvPr/>
        </p:nvCxnSpPr>
        <p:spPr>
          <a:xfrm flipH="1">
            <a:off x="1594927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344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F0C52F3-A70B-4061-9065-9CFA5D0CE650}"/>
              </a:ext>
            </a:extLst>
          </p:cNvPr>
          <p:cNvSpPr txBox="1"/>
          <p:nvPr/>
        </p:nvSpPr>
        <p:spPr>
          <a:xfrm>
            <a:off x="1821300" y="71617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抽象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704B0C-396D-4929-98EF-396CE6EEEDD7}"/>
              </a:ext>
            </a:extLst>
          </p:cNvPr>
          <p:cNvSpPr txBox="1"/>
          <p:nvPr/>
        </p:nvSpPr>
        <p:spPr>
          <a:xfrm>
            <a:off x="258643" y="66146"/>
            <a:ext cx="1703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01.2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953C022-4C7C-4CFC-8745-FE29211165FE}"/>
              </a:ext>
            </a:extLst>
          </p:cNvPr>
          <p:cNvCxnSpPr/>
          <p:nvPr/>
        </p:nvCxnSpPr>
        <p:spPr>
          <a:xfrm flipH="1">
            <a:off x="1594927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形 12">
            <a:extLst>
              <a:ext uri="{FF2B5EF4-FFF2-40B4-BE49-F238E27FC236}">
                <a16:creationId xmlns:a16="http://schemas.microsoft.com/office/drawing/2014/main" id="{3EDE290A-BCDB-4633-A204-24E37FA42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1260" y="0"/>
            <a:ext cx="6302963" cy="68580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A3AA6871-F583-4019-ABFF-F5A047C52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894794"/>
            <a:ext cx="66865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408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F0C52F3-A70B-4061-9065-9CFA5D0CE650}"/>
              </a:ext>
            </a:extLst>
          </p:cNvPr>
          <p:cNvSpPr txBox="1"/>
          <p:nvPr/>
        </p:nvSpPr>
        <p:spPr>
          <a:xfrm>
            <a:off x="1821300" y="71617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704B0C-396D-4929-98EF-396CE6EEEDD7}"/>
              </a:ext>
            </a:extLst>
          </p:cNvPr>
          <p:cNvSpPr txBox="1"/>
          <p:nvPr/>
        </p:nvSpPr>
        <p:spPr>
          <a:xfrm>
            <a:off x="258643" y="66146"/>
            <a:ext cx="1703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01.3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953C022-4C7C-4CFC-8745-FE29211165FE}"/>
              </a:ext>
            </a:extLst>
          </p:cNvPr>
          <p:cNvCxnSpPr/>
          <p:nvPr/>
        </p:nvCxnSpPr>
        <p:spPr>
          <a:xfrm flipH="1">
            <a:off x="1594927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286D214-0BDA-47C4-A7B2-C8D68219E6E5}"/>
              </a:ext>
            </a:extLst>
          </p:cNvPr>
          <p:cNvSpPr txBox="1"/>
          <p:nvPr/>
        </p:nvSpPr>
        <p:spPr>
          <a:xfrm>
            <a:off x="2311177" y="2139518"/>
            <a:ext cx="7936637" cy="309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注意：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尽量减少类与类之间的关联，保持独立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既然是面向对象，注意成员的访问权限，减少暴露内部实现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不一定要用继承、多态，不要将简单事物复杂化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小心内存泄漏，</a:t>
            </a:r>
            <a:r>
              <a:rPr lang="en-US" altLang="zh-CN" dirty="0"/>
              <a:t>C++</a:t>
            </a:r>
            <a:r>
              <a:rPr lang="zh-CN" altLang="en-US" dirty="0"/>
              <a:t>不自带内存回收机制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trike="sngStrike" dirty="0"/>
              <a:t>真想写游戏的建议用</a:t>
            </a:r>
            <a:r>
              <a:rPr lang="en-US" altLang="zh-CN" strike="sngStrike" dirty="0"/>
              <a:t>unity</a:t>
            </a:r>
            <a:r>
              <a:rPr lang="zh-CN" altLang="en-US" strike="sngStrike" dirty="0"/>
              <a:t>或</a:t>
            </a:r>
            <a:r>
              <a:rPr lang="en-US" altLang="zh-CN" strike="sngStrike" dirty="0"/>
              <a:t>cocos2d</a:t>
            </a:r>
            <a:r>
              <a:rPr lang="zh-CN" altLang="en-US" strike="sngStrike" dirty="0"/>
              <a:t>，除非你想深入了解实现原理，否则小心造轮子造到头秃（大神请忽视）</a:t>
            </a:r>
            <a:endParaRPr lang="en-US" altLang="zh-CN" strike="sngStrike" dirty="0"/>
          </a:p>
        </p:txBody>
      </p:sp>
    </p:spTree>
    <p:extLst>
      <p:ext uri="{BB962C8B-B14F-4D97-AF65-F5344CB8AC3E}">
        <p14:creationId xmlns:p14="http://schemas.microsoft.com/office/powerpoint/2010/main" val="6361642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F0C52F3-A70B-4061-9065-9CFA5D0CE650}"/>
              </a:ext>
            </a:extLst>
          </p:cNvPr>
          <p:cNvSpPr txBox="1"/>
          <p:nvPr/>
        </p:nvSpPr>
        <p:spPr>
          <a:xfrm>
            <a:off x="1350783" y="716170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对比一下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704B0C-396D-4929-98EF-396CE6EEEDD7}"/>
              </a:ext>
            </a:extLst>
          </p:cNvPr>
          <p:cNvSpPr txBox="1"/>
          <p:nvPr/>
        </p:nvSpPr>
        <p:spPr>
          <a:xfrm>
            <a:off x="258643" y="66146"/>
            <a:ext cx="1703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953C022-4C7C-4CFC-8745-FE29211165FE}"/>
              </a:ext>
            </a:extLst>
          </p:cNvPr>
          <p:cNvCxnSpPr/>
          <p:nvPr/>
        </p:nvCxnSpPr>
        <p:spPr>
          <a:xfrm flipH="1">
            <a:off x="1124410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7F376C9-189C-4320-82BB-BBFF7F36EA5D}"/>
              </a:ext>
            </a:extLst>
          </p:cNvPr>
          <p:cNvSpPr txBox="1"/>
          <p:nvPr/>
        </p:nvSpPr>
        <p:spPr>
          <a:xfrm>
            <a:off x="1577156" y="20684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0599F218-ED59-4BEE-B863-0F5B49538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1964" y="977780"/>
            <a:ext cx="8439684" cy="52251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534E4A5-B493-457C-82C5-AC497CB7A7F9}"/>
              </a:ext>
            </a:extLst>
          </p:cNvPr>
          <p:cNvSpPr/>
          <p:nvPr/>
        </p:nvSpPr>
        <p:spPr>
          <a:xfrm>
            <a:off x="2883763" y="2121763"/>
            <a:ext cx="6730754" cy="337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　　空战游戏对比超级马里奥是怎么样呢？空战游戏相信大家都很熟悉，但是空战游戏相比超级马里奥是怎么样呢，下面就让小编带大家一起了解吧。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　　空战游戏对比超级马里奥，其实就是一个简单一个复杂，大家可能会很惊讶超级马里奥怎么会相比空战游戏更复杂呢？但事实就是这样，小编也感到非常惊讶。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　　这就是关于空战游戏对比超级马里奥的事情了，大家有什么想法呢，欢迎告诉小编一起讨论哦！</a:t>
            </a:r>
          </a:p>
        </p:txBody>
      </p:sp>
    </p:spTree>
    <p:extLst>
      <p:ext uri="{BB962C8B-B14F-4D97-AF65-F5344CB8AC3E}">
        <p14:creationId xmlns:p14="http://schemas.microsoft.com/office/powerpoint/2010/main" val="289535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7"/>
  <p:tag name="MH_SECTIONID" val="258,259,260,261,"/>
  <p:tag name="ISPRING_PRESENTATION_TITLE" val="l"/>
  <p:tag name="ISPRING_ULTRA_SCORM_COURSE_ID" val="C8A954D6-E0A2-42F7-A0C4-81A4D7ADD2CB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自定义 19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D6D2CA"/>
      </a:accent1>
      <a:accent2>
        <a:srgbClr val="B6C6B6"/>
      </a:accent2>
      <a:accent3>
        <a:srgbClr val="C1C8B8"/>
      </a:accent3>
      <a:accent4>
        <a:srgbClr val="CEC597"/>
      </a:accent4>
      <a:accent5>
        <a:srgbClr val="8AACA6"/>
      </a:accent5>
      <a:accent6>
        <a:srgbClr val="C0C0B4"/>
      </a:accent6>
      <a:hlink>
        <a:srgbClr val="DB5353"/>
      </a:hlink>
      <a:folHlink>
        <a:srgbClr val="903638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</TotalTime>
  <Words>1040</Words>
  <Application>Microsoft Office PowerPoint</Application>
  <PresentationFormat>宽屏</PresentationFormat>
  <Paragraphs>130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Gen Jyuu Gothic Monospace Regul</vt:lpstr>
      <vt:lpstr>等线</vt:lpstr>
      <vt:lpstr>等线 Light</vt:lpstr>
      <vt:lpstr>华文细黑</vt:lpstr>
      <vt:lpstr>Arial</vt:lpstr>
      <vt:lpstr>Fira Code Retina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Gao Wider</cp:lastModifiedBy>
  <cp:revision>208</cp:revision>
  <dcterms:created xsi:type="dcterms:W3CDTF">2017-10-04T05:12:41Z</dcterms:created>
  <dcterms:modified xsi:type="dcterms:W3CDTF">2020-05-11T15:34:41Z</dcterms:modified>
</cp:coreProperties>
</file>