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2"/>
  </p:notesMasterIdLst>
  <p:sldIdLst>
    <p:sldId id="286" r:id="rId2"/>
    <p:sldId id="258" r:id="rId3"/>
    <p:sldId id="265" r:id="rId4"/>
    <p:sldId id="291" r:id="rId5"/>
    <p:sldId id="292" r:id="rId6"/>
    <p:sldId id="294" r:id="rId7"/>
    <p:sldId id="295" r:id="rId8"/>
    <p:sldId id="296" r:id="rId9"/>
    <p:sldId id="297" r:id="rId10"/>
    <p:sldId id="298" r:id="rId11"/>
    <p:sldId id="299" r:id="rId12"/>
    <p:sldId id="302" r:id="rId13"/>
    <p:sldId id="304" r:id="rId14"/>
    <p:sldId id="305" r:id="rId15"/>
    <p:sldId id="306" r:id="rId16"/>
    <p:sldId id="307" r:id="rId17"/>
    <p:sldId id="310" r:id="rId18"/>
    <p:sldId id="308" r:id="rId19"/>
    <p:sldId id="309" r:id="rId20"/>
    <p:sldId id="287" r:id="rId21"/>
  </p:sldIdLst>
  <p:sldSz cx="9144000" cy="5143500" type="screen16x9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1718D"/>
    <a:srgbClr val="335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7" autoAdjust="0"/>
    <p:restoredTop sz="94660"/>
  </p:normalViewPr>
  <p:slideViewPr>
    <p:cSldViewPr snapToGrid="0">
      <p:cViewPr>
        <p:scale>
          <a:sx n="100" d="100"/>
          <a:sy n="100" d="100"/>
        </p:scale>
        <p:origin x="-27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696E4-E96D-4B3D-BECE-4E0846A49964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F86CB-CDC0-4E06-A333-C2E5844E7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427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541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10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32326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11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32326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12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32326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13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32326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14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32326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15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32326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16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32326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17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323268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18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32326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19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32326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4393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475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77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4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9677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5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9677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6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9677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7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9677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8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9677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9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32326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1550-273F-4C78-8324-1DB8623B4730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5AAB-E8F4-4A98-A711-E7C44768F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803776"/>
      </p:ext>
    </p:extLst>
  </p:cSld>
  <p:clrMapOvr>
    <a:masterClrMapping/>
  </p:clrMapOvr>
  <p:transition spd="slow" advTm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1550-273F-4C78-8324-1DB8623B4730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5AAB-E8F4-4A98-A711-E7C44768F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438063"/>
      </p:ext>
    </p:extLst>
  </p:cSld>
  <p:clrMapOvr>
    <a:masterClrMapping/>
  </p:clrMapOvr>
  <p:transition spd="slow" advTm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1550-273F-4C78-8324-1DB8623B4730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5AAB-E8F4-4A98-A711-E7C44768F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209768"/>
      </p:ext>
    </p:extLst>
  </p:cSld>
  <p:clrMapOvr>
    <a:masterClrMapping/>
  </p:clrMapOvr>
  <p:transition spd="slow" advTm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1550-273F-4C78-8324-1DB8623B4730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5AAB-E8F4-4A98-A711-E7C44768F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54260"/>
      </p:ext>
    </p:extLst>
  </p:cSld>
  <p:clrMapOvr>
    <a:masterClrMapping/>
  </p:clrMapOvr>
  <p:transition spd="slow" advTm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1550-273F-4C78-8324-1DB8623B4730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5AAB-E8F4-4A98-A711-E7C44768F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4758"/>
      </p:ext>
    </p:extLst>
  </p:cSld>
  <p:clrMapOvr>
    <a:masterClrMapping/>
  </p:clrMapOvr>
  <p:transition spd="slow" advTm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1550-273F-4C78-8324-1DB8623B4730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5AAB-E8F4-4A98-A711-E7C44768F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02851"/>
      </p:ext>
    </p:extLst>
  </p:cSld>
  <p:clrMapOvr>
    <a:masterClrMapping/>
  </p:clrMapOvr>
  <p:transition spd="slow" advTm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1550-273F-4C78-8324-1DB8623B4730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5AAB-E8F4-4A98-A711-E7C44768F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098953"/>
      </p:ext>
    </p:extLst>
  </p:cSld>
  <p:clrMapOvr>
    <a:masterClrMapping/>
  </p:clrMapOvr>
  <p:transition spd="slow" advTm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1550-273F-4C78-8324-1DB8623B4730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5AAB-E8F4-4A98-A711-E7C44768F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612834"/>
      </p:ext>
    </p:extLst>
  </p:cSld>
  <p:clrMapOvr>
    <a:masterClrMapping/>
  </p:clrMapOvr>
  <p:transition spd="slow" advTm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1550-273F-4C78-8324-1DB8623B4730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5AAB-E8F4-4A98-A711-E7C44768F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162269"/>
      </p:ext>
    </p:extLst>
  </p:cSld>
  <p:clrMapOvr>
    <a:masterClrMapping/>
  </p:clrMapOvr>
  <p:transition spd="slow" advTm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1550-273F-4C78-8324-1DB8623B4730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5AAB-E8F4-4A98-A711-E7C44768F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143167"/>
      </p:ext>
    </p:extLst>
  </p:cSld>
  <p:clrMapOvr>
    <a:masterClrMapping/>
  </p:clrMapOvr>
  <p:transition spd="slow" advTm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1550-273F-4C78-8324-1DB8623B4730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5AAB-E8F4-4A98-A711-E7C44768F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132798"/>
      </p:ext>
    </p:extLst>
  </p:cSld>
  <p:clrMapOvr>
    <a:masterClrMapping/>
  </p:clrMapOvr>
  <p:transition spd="slow" advTm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F1550-273F-4C78-8324-1DB8623B4730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85AAB-E8F4-4A98-A711-E7C44768F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1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ransition spd="slow" advTm="0"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>
            <a:off x="6520815" y="3514725"/>
            <a:ext cx="643890" cy="913448"/>
          </a:xfrm>
          <a:prstGeom prst="rtTriangle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直角三角形 4"/>
          <p:cNvSpPr/>
          <p:nvPr/>
        </p:nvSpPr>
        <p:spPr>
          <a:xfrm>
            <a:off x="5615940" y="139542"/>
            <a:ext cx="491014" cy="714851"/>
          </a:xfrm>
          <a:prstGeom prst="rtTriangle">
            <a:avLst/>
          </a:prstGeom>
          <a:solidFill>
            <a:srgbClr val="517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" name="图片 2" descr="33af44c9fe23df8286f99d06e678fd1b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5718334" y="-37623"/>
            <a:ext cx="4018121" cy="3860006"/>
          </a:xfrm>
          <a:prstGeom prst="rect">
            <a:avLst/>
          </a:prstGeom>
        </p:spPr>
      </p:pic>
      <p:sp>
        <p:nvSpPr>
          <p:cNvPr id="4" name="等腰三角形 3"/>
          <p:cNvSpPr/>
          <p:nvPr/>
        </p:nvSpPr>
        <p:spPr>
          <a:xfrm rot="10800000">
            <a:off x="5539264" y="1907857"/>
            <a:ext cx="702945" cy="433388"/>
          </a:xfrm>
          <a:prstGeom prst="triangle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直角三角形 5"/>
          <p:cNvSpPr/>
          <p:nvPr/>
        </p:nvSpPr>
        <p:spPr>
          <a:xfrm rot="10800000">
            <a:off x="5429250" y="2809875"/>
            <a:ext cx="289084" cy="434340"/>
          </a:xfrm>
          <a:prstGeom prst="rtTriangle">
            <a:avLst/>
          </a:prstGeom>
          <a:solidFill>
            <a:srgbClr val="33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等腰三角形 6"/>
          <p:cNvSpPr/>
          <p:nvPr/>
        </p:nvSpPr>
        <p:spPr>
          <a:xfrm rot="10800000">
            <a:off x="5737860" y="3529489"/>
            <a:ext cx="504349" cy="292894"/>
          </a:xfrm>
          <a:prstGeom prst="triangle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直角三角形 7"/>
          <p:cNvSpPr/>
          <p:nvPr/>
        </p:nvSpPr>
        <p:spPr>
          <a:xfrm>
            <a:off x="6812757" y="3822383"/>
            <a:ext cx="289084" cy="434340"/>
          </a:xfrm>
          <a:prstGeom prst="rtTriangle">
            <a:avLst/>
          </a:prstGeom>
          <a:solidFill>
            <a:srgbClr val="33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/>
          <p:cNvSpPr txBox="1"/>
          <p:nvPr/>
        </p:nvSpPr>
        <p:spPr>
          <a:xfrm>
            <a:off x="436721" y="1298249"/>
            <a:ext cx="5102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算法总结</a:t>
            </a:r>
            <a:r>
              <a:rPr lang="en-US" altLang="zh-CN" sz="3200" b="1" dirty="0" smtClean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5400" b="1" dirty="0" smtClean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</a:t>
            </a:r>
            <a:r>
              <a:rPr lang="zh-CN" altLang="en-US" sz="3200" b="1" dirty="0" smtClean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sz="3200" b="1" dirty="0">
              <a:solidFill>
                <a:srgbClr val="5171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10800000">
            <a:off x="4697730" y="79534"/>
            <a:ext cx="1234440" cy="834390"/>
          </a:xfrm>
          <a:prstGeom prst="triangle">
            <a:avLst/>
          </a:prstGeom>
          <a:noFill/>
          <a:ln>
            <a:solidFill>
              <a:srgbClr val="51718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" name="矩形 29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308021" y="2646974"/>
            <a:ext cx="45534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：同学社   导师：同学社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546" y="2507487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计</a:t>
            </a:r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</a:rPr>
              <a:t>1904--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焦雨薇</a:t>
            </a:r>
            <a:endParaRPr lang="zh-CN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78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4" grpId="0" animBg="1"/>
      <p:bldP spid="6" grpId="0" animBg="1"/>
      <p:bldP spid="7" grpId="0" animBg="1"/>
      <p:bldP spid="8" grpId="0" animBg="1"/>
      <p:bldP spid="11" grpId="0"/>
      <p:bldP spid="2" grpId="0" animBg="1"/>
      <p:bldP spid="30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260226" y="370797"/>
            <a:ext cx="2828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24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整数的存储</a:t>
            </a:r>
            <a:endParaRPr lang="zh-CN" altLang="en-US" sz="2400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 descr="33af44c9fe23df8286f99d06e678fd1b">
            <a:extLst>
              <a:ext uri="{FF2B5EF4-FFF2-40B4-BE49-F238E27FC236}">
                <a16:creationId xmlns:a16="http://schemas.microsoft.com/office/drawing/2014/main" xmlns="" id="{F431F8E2-6697-4C50-A422-A4CE2FD24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505325">
            <a:off x="6246011" y="1327153"/>
            <a:ext cx="6233981" cy="59886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0685" y="975847"/>
            <a:ext cx="362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用数组存储，整数的高位存储到数组的低位，整数的地位存储数组的高位。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 smtClean="0"/>
              <a:t>大</a:t>
            </a:r>
            <a:r>
              <a:rPr lang="zh-CN" altLang="en-US" b="1" dirty="0"/>
              <a:t>整数</a:t>
            </a:r>
            <a:r>
              <a:rPr lang="zh-CN" altLang="en-US" b="1" dirty="0" smtClean="0"/>
              <a:t>的存储，为了便于获取大整数的长度，用结构体来定义</a:t>
            </a:r>
            <a:endParaRPr lang="zh-CN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386580" y="649359"/>
            <a:ext cx="36342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struct</a:t>
            </a:r>
            <a:r>
              <a:rPr lang="en-US" altLang="zh-CN" b="1" dirty="0"/>
              <a:t> </a:t>
            </a:r>
            <a:r>
              <a:rPr lang="en-US" altLang="zh-CN" b="1" dirty="0" err="1"/>
              <a:t>bign</a:t>
            </a:r>
            <a:endParaRPr lang="en-US" altLang="zh-CN" b="1" dirty="0"/>
          </a:p>
          <a:p>
            <a:r>
              <a:rPr lang="en-US" altLang="zh-CN" b="1" dirty="0"/>
              <a:t>{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int</a:t>
            </a:r>
            <a:r>
              <a:rPr lang="en-US" altLang="zh-CN" b="1" dirty="0"/>
              <a:t> length;//</a:t>
            </a:r>
            <a:r>
              <a:rPr lang="zh-CN" altLang="en-US" b="1" dirty="0"/>
              <a:t>长度</a:t>
            </a:r>
          </a:p>
          <a:p>
            <a:r>
              <a:rPr lang="zh-CN" altLang="en-US" b="1" dirty="0"/>
              <a:t>	</a:t>
            </a:r>
            <a:r>
              <a:rPr lang="en-US" altLang="zh-CN" b="1" dirty="0" err="1"/>
              <a:t>int</a:t>
            </a:r>
            <a:r>
              <a:rPr lang="en-US" altLang="zh-CN" b="1" dirty="0"/>
              <a:t> d[1000];//</a:t>
            </a:r>
            <a:r>
              <a:rPr lang="zh-CN" altLang="en-US" b="1" dirty="0"/>
              <a:t>定义数组存放 </a:t>
            </a:r>
          </a:p>
          <a:p>
            <a:r>
              <a:rPr lang="zh-CN" altLang="en-US" b="1" dirty="0"/>
              <a:t>	</a:t>
            </a:r>
            <a:r>
              <a:rPr lang="en-US" altLang="zh-CN" b="1" dirty="0" err="1"/>
              <a:t>bign</a:t>
            </a:r>
            <a:r>
              <a:rPr lang="en-US" altLang="zh-CN" b="1" dirty="0"/>
              <a:t>()//</a:t>
            </a:r>
            <a:r>
              <a:rPr lang="zh-CN" altLang="en-US" b="1" dirty="0"/>
              <a:t>结构体初始化操作，成员函数 </a:t>
            </a:r>
          </a:p>
          <a:p>
            <a:r>
              <a:rPr lang="zh-CN" altLang="en-US" b="1" dirty="0"/>
              <a:t>	</a:t>
            </a:r>
            <a:r>
              <a:rPr lang="en-US" altLang="zh-CN" b="1" dirty="0"/>
              <a:t>{</a:t>
            </a:r>
          </a:p>
          <a:p>
            <a:r>
              <a:rPr lang="en-US" altLang="zh-CN" b="1" dirty="0"/>
              <a:t>		length=0;</a:t>
            </a:r>
          </a:p>
          <a:p>
            <a:r>
              <a:rPr lang="en-US" altLang="zh-CN" b="1" dirty="0"/>
              <a:t>		</a:t>
            </a:r>
            <a:r>
              <a:rPr lang="en-US" altLang="zh-CN" b="1" dirty="0" err="1"/>
              <a:t>memset</a:t>
            </a:r>
            <a:r>
              <a:rPr lang="en-US" altLang="zh-CN" b="1" dirty="0"/>
              <a:t>(d,0,sizeof(d));//</a:t>
            </a:r>
            <a:r>
              <a:rPr lang="zh-CN" altLang="en-US" b="1" dirty="0"/>
              <a:t>结构体数组初始化为</a:t>
            </a:r>
            <a:r>
              <a:rPr lang="en-US" altLang="zh-CN" b="1" dirty="0"/>
              <a:t>0 </a:t>
            </a:r>
          </a:p>
          <a:p>
            <a:r>
              <a:rPr lang="en-US" altLang="zh-CN" b="1" dirty="0"/>
              <a:t>	}</a:t>
            </a:r>
          </a:p>
          <a:p>
            <a:r>
              <a:rPr lang="en-US" altLang="zh-CN" b="1" dirty="0"/>
              <a:t>};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550" y="3089402"/>
            <a:ext cx="414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memset</a:t>
            </a:r>
            <a:r>
              <a:rPr lang="zh-CN" altLang="en-US" b="1" dirty="0"/>
              <a:t>函数</a:t>
            </a:r>
            <a:r>
              <a:rPr lang="zh-CN" altLang="en-US" b="1" dirty="0" smtClean="0"/>
              <a:t>，</a:t>
            </a:r>
            <a:r>
              <a:rPr lang="en-US" altLang="zh-CN" b="1" dirty="0" err="1" smtClean="0"/>
              <a:t>string.h</a:t>
            </a:r>
            <a:r>
              <a:rPr lang="zh-CN" altLang="en-US" b="1" dirty="0" smtClean="0"/>
              <a:t>头文件</a:t>
            </a:r>
            <a:r>
              <a:rPr lang="zh-CN" altLang="en-US" b="1" dirty="0"/>
              <a:t>。</a:t>
            </a:r>
            <a:r>
              <a:rPr lang="en-US" altLang="zh-CN" b="1" dirty="0" err="1" smtClean="0"/>
              <a:t>memset</a:t>
            </a:r>
            <a:r>
              <a:rPr lang="zh-CN" altLang="en-US" b="1" dirty="0"/>
              <a:t>函数使用的是按字节赋值，即对每个字节赋同样的值</a:t>
            </a:r>
            <a:r>
              <a:rPr lang="zh-CN" altLang="en-US" b="1" i="1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150643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33af44c9fe23df8286f99d06e678fd1b">
            <a:extLst>
              <a:ext uri="{FF2B5EF4-FFF2-40B4-BE49-F238E27FC236}">
                <a16:creationId xmlns:a16="http://schemas.microsoft.com/office/drawing/2014/main" xmlns="" id="{F431F8E2-6697-4C50-A422-A4CE2FD24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505325">
            <a:off x="6246011" y="1327153"/>
            <a:ext cx="6233981" cy="5988671"/>
          </a:xfrm>
          <a:prstGeom prst="rect">
            <a:avLst/>
          </a:prstGeom>
        </p:spPr>
      </p:pic>
      <p:sp>
        <p:nvSpPr>
          <p:cNvPr id="4" name="文本框 19"/>
          <p:cNvSpPr txBox="1"/>
          <p:nvPr/>
        </p:nvSpPr>
        <p:spPr>
          <a:xfrm>
            <a:off x="423249" y="322999"/>
            <a:ext cx="2374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大整数</a:t>
            </a:r>
            <a:r>
              <a:rPr lang="zh-CN" altLang="en-US" sz="24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的运算</a:t>
            </a:r>
            <a:endParaRPr lang="zh-CN" altLang="en-US" sz="2400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61975" y="1338426"/>
            <a:ext cx="384810" cy="384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srgbClr val="335B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61975" y="2102210"/>
            <a:ext cx="384810" cy="384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rgbClr val="335B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61975" y="2864025"/>
            <a:ext cx="384810" cy="384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b="1" dirty="0">
              <a:solidFill>
                <a:srgbClr val="335B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61975" y="3624620"/>
            <a:ext cx="384810" cy="384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rgbClr val="335B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3600" y="1200016"/>
            <a:ext cx="205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>
                    <a:lumMod val="50000"/>
                  </a:schemeClr>
                </a:solidFill>
              </a:rPr>
              <a:t>加法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3600" y="2033005"/>
            <a:ext cx="127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减法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53600" y="279482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乘法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53600" y="348621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除法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06333404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33af44c9fe23df8286f99d06e678fd1b">
            <a:extLst>
              <a:ext uri="{FF2B5EF4-FFF2-40B4-BE49-F238E27FC236}">
                <a16:creationId xmlns:a16="http://schemas.microsoft.com/office/drawing/2014/main" xmlns="" id="{F431F8E2-6697-4C50-A422-A4CE2FD24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505325">
            <a:off x="6246011" y="1327153"/>
            <a:ext cx="6233981" cy="5988671"/>
          </a:xfrm>
          <a:prstGeom prst="rect">
            <a:avLst/>
          </a:prstGeom>
        </p:spPr>
      </p:pic>
      <p:sp>
        <p:nvSpPr>
          <p:cNvPr id="4" name="文本框 19"/>
          <p:cNvSpPr txBox="1"/>
          <p:nvPr/>
        </p:nvSpPr>
        <p:spPr>
          <a:xfrm>
            <a:off x="452049" y="590115"/>
            <a:ext cx="2374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大整数</a:t>
            </a:r>
            <a:r>
              <a:rPr lang="zh-CN" altLang="en-US" sz="24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的运算</a:t>
            </a:r>
            <a:endParaRPr lang="zh-CN" altLang="en-US" sz="2400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54775" y="1463110"/>
            <a:ext cx="384810" cy="384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srgbClr val="335B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7180" y="2154984"/>
            <a:ext cx="217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将该位上的两个数字相减，不够减向高位借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，本位加</a:t>
            </a:r>
            <a:r>
              <a:rPr lang="en-US" altLang="zh-CN" b="1" dirty="0" smtClean="0"/>
              <a:t>10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注意舍弃高位多余</a:t>
            </a:r>
            <a:r>
              <a:rPr lang="en-US" altLang="zh-CN" b="1" dirty="0" smtClean="0"/>
              <a:t>0 </a:t>
            </a:r>
            <a:r>
              <a:rPr lang="zh-CN" altLang="en-US" b="1" dirty="0" smtClean="0"/>
              <a:t>的情况，如</a:t>
            </a:r>
            <a:r>
              <a:rPr lang="en-US" altLang="zh-CN" b="1" dirty="0" smtClean="0"/>
              <a:t>0078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193063" y="376635"/>
            <a:ext cx="2893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2">
                    <a:lumMod val="10000"/>
                  </a:schemeClr>
                </a:solidFill>
              </a:rPr>
              <a:t>核心代码</a:t>
            </a:r>
            <a:endParaRPr lang="zh-CN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83944" y="838300"/>
            <a:ext cx="401562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bign</a:t>
            </a:r>
            <a:r>
              <a:rPr lang="en-US" altLang="zh-CN" sz="1400" b="1" dirty="0"/>
              <a:t> sub(</a:t>
            </a:r>
            <a:r>
              <a:rPr lang="en-US" altLang="zh-CN" sz="1400" b="1" dirty="0" err="1"/>
              <a:t>bign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a,bign</a:t>
            </a:r>
            <a:r>
              <a:rPr lang="en-US" altLang="zh-CN" sz="1400" b="1" dirty="0"/>
              <a:t> b)//</a:t>
            </a:r>
            <a:r>
              <a:rPr lang="zh-CN" altLang="en-US" sz="1400" b="1" dirty="0"/>
              <a:t>相减操作 </a:t>
            </a:r>
            <a:r>
              <a:rPr lang="en-US" altLang="zh-CN" sz="1400" b="1" dirty="0"/>
              <a:t>a-b</a:t>
            </a:r>
          </a:p>
          <a:p>
            <a:r>
              <a:rPr lang="en-US" altLang="zh-CN" sz="1400" b="1" dirty="0"/>
              <a:t>{ </a:t>
            </a:r>
          </a:p>
          <a:p>
            <a:r>
              <a:rPr lang="en-US" altLang="zh-CN" sz="1400" b="1" dirty="0"/>
              <a:t>	</a:t>
            </a:r>
            <a:r>
              <a:rPr lang="en-US" altLang="zh-CN" sz="1400" b="1" dirty="0" err="1"/>
              <a:t>bign</a:t>
            </a:r>
            <a:r>
              <a:rPr lang="en-US" altLang="zh-CN" sz="1400" b="1" dirty="0"/>
              <a:t> c;//</a:t>
            </a:r>
            <a:r>
              <a:rPr lang="zh-CN" altLang="en-US" sz="1400" b="1" dirty="0"/>
              <a:t>定义存储相减后结果</a:t>
            </a:r>
          </a:p>
          <a:p>
            <a:r>
              <a:rPr lang="zh-CN" altLang="en-US" sz="1400" b="1" dirty="0"/>
              <a:t>	</a:t>
            </a:r>
            <a:r>
              <a:rPr lang="en-US" altLang="zh-CN" sz="1400" b="1" dirty="0"/>
              <a:t>for(</a:t>
            </a:r>
            <a:r>
              <a:rPr lang="en-US" altLang="zh-CN" sz="1400" b="1" dirty="0" err="1"/>
              <a:t>int</a:t>
            </a:r>
            <a:r>
              <a:rPr lang="en-US" altLang="zh-CN" sz="1400" b="1" dirty="0"/>
              <a:t> i=0;i&lt;</a:t>
            </a:r>
            <a:r>
              <a:rPr lang="en-US" altLang="zh-CN" sz="1400" b="1" dirty="0" err="1"/>
              <a:t>a.length</a:t>
            </a:r>
            <a:r>
              <a:rPr lang="en-US" altLang="zh-CN" sz="1400" b="1" dirty="0"/>
              <a:t>||i&lt;</a:t>
            </a:r>
            <a:r>
              <a:rPr lang="en-US" altLang="zh-CN" sz="1400" b="1" dirty="0" err="1"/>
              <a:t>b.length;i</a:t>
            </a:r>
            <a:r>
              <a:rPr lang="en-US" altLang="zh-CN" sz="1400" b="1" dirty="0"/>
              <a:t>++)</a:t>
            </a:r>
          </a:p>
          <a:p>
            <a:r>
              <a:rPr lang="en-US" altLang="zh-CN" sz="1400" b="1" dirty="0"/>
              <a:t>	{</a:t>
            </a:r>
          </a:p>
          <a:p>
            <a:r>
              <a:rPr lang="en-US" altLang="zh-CN" sz="1400" b="1" dirty="0"/>
              <a:t>		if(</a:t>
            </a:r>
            <a:r>
              <a:rPr lang="en-US" altLang="zh-CN" sz="1400" b="1" dirty="0" err="1"/>
              <a:t>a.d</a:t>
            </a:r>
            <a:r>
              <a:rPr lang="en-US" altLang="zh-CN" sz="1400" b="1" dirty="0"/>
              <a:t>[i]&lt;</a:t>
            </a:r>
            <a:r>
              <a:rPr lang="en-US" altLang="zh-CN" sz="1400" b="1" dirty="0" err="1"/>
              <a:t>b.d</a:t>
            </a:r>
            <a:r>
              <a:rPr lang="en-US" altLang="zh-CN" sz="1400" b="1" dirty="0"/>
              <a:t>[i])//</a:t>
            </a:r>
            <a:r>
              <a:rPr lang="zh-CN" altLang="en-US" sz="1400" b="1" dirty="0"/>
              <a:t>不够减</a:t>
            </a:r>
          </a:p>
          <a:p>
            <a:r>
              <a:rPr lang="zh-CN" altLang="en-US" sz="1400" b="1" dirty="0"/>
              <a:t>		</a:t>
            </a:r>
            <a:r>
              <a:rPr lang="en-US" altLang="zh-CN" sz="1400" b="1" dirty="0"/>
              <a:t>{</a:t>
            </a:r>
          </a:p>
          <a:p>
            <a:r>
              <a:rPr lang="en-US" altLang="zh-CN" sz="1400" b="1" dirty="0"/>
              <a:t>			</a:t>
            </a:r>
            <a:r>
              <a:rPr lang="en-US" altLang="zh-CN" sz="1400" b="1" dirty="0" err="1"/>
              <a:t>a.d</a:t>
            </a:r>
            <a:r>
              <a:rPr lang="en-US" altLang="zh-CN" sz="1400" b="1" dirty="0"/>
              <a:t>[i++]--;</a:t>
            </a:r>
          </a:p>
          <a:p>
            <a:r>
              <a:rPr lang="en-US" altLang="zh-CN" sz="1400" b="1" dirty="0"/>
              <a:t>			</a:t>
            </a:r>
            <a:r>
              <a:rPr lang="en-US" altLang="zh-CN" sz="1400" b="1" dirty="0" err="1"/>
              <a:t>a.d</a:t>
            </a:r>
            <a:r>
              <a:rPr lang="en-US" altLang="zh-CN" sz="1400" b="1" dirty="0"/>
              <a:t>[i]+=10;</a:t>
            </a:r>
          </a:p>
          <a:p>
            <a:r>
              <a:rPr lang="en-US" altLang="zh-CN" sz="1400" b="1" dirty="0"/>
              <a:t>		}</a:t>
            </a:r>
          </a:p>
          <a:p>
            <a:r>
              <a:rPr lang="en-US" altLang="zh-CN" sz="1400" b="1" dirty="0"/>
              <a:t>		</a:t>
            </a:r>
            <a:r>
              <a:rPr lang="en-US" altLang="zh-CN" sz="1400" b="1" dirty="0" err="1"/>
              <a:t>c.d</a:t>
            </a:r>
            <a:r>
              <a:rPr lang="en-US" altLang="zh-CN" sz="1400" b="1" dirty="0"/>
              <a:t>[</a:t>
            </a:r>
            <a:r>
              <a:rPr lang="en-US" altLang="zh-CN" sz="1400" b="1" dirty="0" err="1"/>
              <a:t>c.length</a:t>
            </a:r>
            <a:r>
              <a:rPr lang="en-US" altLang="zh-CN" sz="1400" b="1" dirty="0"/>
              <a:t>++]=</a:t>
            </a:r>
            <a:r>
              <a:rPr lang="en-US" altLang="zh-CN" sz="1400" b="1" dirty="0" err="1"/>
              <a:t>a.d</a:t>
            </a:r>
            <a:r>
              <a:rPr lang="en-US" altLang="zh-CN" sz="1400" b="1" dirty="0"/>
              <a:t>[i]-</a:t>
            </a:r>
            <a:r>
              <a:rPr lang="en-US" altLang="zh-CN" sz="1400" b="1" dirty="0" err="1"/>
              <a:t>b.d</a:t>
            </a:r>
            <a:r>
              <a:rPr lang="en-US" altLang="zh-CN" sz="1400" b="1" dirty="0"/>
              <a:t>[i];//</a:t>
            </a:r>
            <a:r>
              <a:rPr lang="zh-CN" altLang="en-US" sz="1400" b="1" dirty="0"/>
              <a:t>减法结果</a:t>
            </a:r>
          </a:p>
          <a:p>
            <a:r>
              <a:rPr lang="zh-CN" altLang="en-US" sz="1400" b="1" dirty="0"/>
              <a:t>	</a:t>
            </a:r>
            <a:r>
              <a:rPr lang="en-US" altLang="zh-CN" sz="1400" b="1" dirty="0" smtClean="0"/>
              <a:t>}</a:t>
            </a:r>
            <a:r>
              <a:rPr lang="zh-CN" altLang="en-US" sz="1400" b="1" dirty="0"/>
              <a:t>	</a:t>
            </a:r>
            <a:r>
              <a:rPr lang="zh-CN" altLang="en-US" sz="1400" b="1" dirty="0" smtClean="0"/>
              <a:t>                                                  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while(c.length-1</a:t>
            </a:r>
            <a:r>
              <a:rPr lang="en-US" altLang="zh-CN" sz="1400" b="1" dirty="0">
                <a:solidFill>
                  <a:srgbClr val="FF0000"/>
                </a:solidFill>
              </a:rPr>
              <a:t>&gt;=1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&amp;&amp;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c.d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[c.length-1</a:t>
            </a:r>
            <a:r>
              <a:rPr lang="en-US" altLang="zh-CN" sz="1400" b="1" dirty="0">
                <a:solidFill>
                  <a:srgbClr val="FF0000"/>
                </a:solidFill>
              </a:rPr>
              <a:t>]==0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)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r>
              <a:rPr lang="en-US" altLang="zh-CN" sz="1400" b="1" dirty="0">
                <a:solidFill>
                  <a:srgbClr val="FF0000"/>
                </a:solidFill>
              </a:rPr>
              <a:t>		</a:t>
            </a:r>
            <a:r>
              <a:rPr lang="en-US" altLang="zh-CN" sz="1400" b="1" dirty="0" err="1">
                <a:solidFill>
                  <a:srgbClr val="FF0000"/>
                </a:solidFill>
              </a:rPr>
              <a:t>c.length</a:t>
            </a:r>
            <a:r>
              <a:rPr lang="en-US" altLang="zh-CN" sz="1400" b="1" dirty="0">
                <a:solidFill>
                  <a:srgbClr val="FF0000"/>
                </a:solidFill>
              </a:rPr>
              <a:t>--;//</a:t>
            </a:r>
            <a:r>
              <a:rPr lang="zh-CN" altLang="en-US" sz="1400" b="1" dirty="0">
                <a:solidFill>
                  <a:srgbClr val="FF0000"/>
                </a:solidFill>
              </a:rPr>
              <a:t>防止出现</a:t>
            </a:r>
            <a:r>
              <a:rPr lang="en-US" altLang="zh-CN" sz="1400" b="1" dirty="0">
                <a:solidFill>
                  <a:srgbClr val="FF0000"/>
                </a:solidFill>
              </a:rPr>
              <a:t>0078</a:t>
            </a:r>
            <a:r>
              <a:rPr lang="zh-CN" altLang="en-US" sz="1400" b="1" dirty="0">
                <a:solidFill>
                  <a:srgbClr val="FF0000"/>
                </a:solidFill>
              </a:rPr>
              <a:t>这种情况，去除高位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zh-CN" altLang="en-US" sz="1400" b="1" dirty="0">
                <a:solidFill>
                  <a:srgbClr val="FF0000"/>
                </a:solidFill>
              </a:rPr>
              <a:t>，同时至少保留一位最低位 </a:t>
            </a:r>
          </a:p>
          <a:p>
            <a:r>
              <a:rPr lang="zh-CN" altLang="en-US" sz="1400" b="1" dirty="0">
                <a:solidFill>
                  <a:srgbClr val="FF0000"/>
                </a:solidFill>
              </a:rPr>
              <a:t>	 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r>
              <a:rPr lang="en-US" altLang="zh-CN" sz="1400" b="1" dirty="0"/>
              <a:t>	 	return c; </a:t>
            </a:r>
          </a:p>
          <a:p>
            <a:r>
              <a:rPr lang="en-US" altLang="zh-CN" sz="1400" b="1" dirty="0"/>
              <a:t>}</a:t>
            </a:r>
            <a:endParaRPr lang="zh-CN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12180" y="1448764"/>
            <a:ext cx="1186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减法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36878909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33af44c9fe23df8286f99d06e678fd1b">
            <a:extLst>
              <a:ext uri="{FF2B5EF4-FFF2-40B4-BE49-F238E27FC236}">
                <a16:creationId xmlns:a16="http://schemas.microsoft.com/office/drawing/2014/main" xmlns="" id="{F431F8E2-6697-4C50-A422-A4CE2FD24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505325">
            <a:off x="6246011" y="1327153"/>
            <a:ext cx="6233981" cy="5988671"/>
          </a:xfrm>
          <a:prstGeom prst="rect">
            <a:avLst/>
          </a:prstGeom>
        </p:spPr>
      </p:pic>
      <p:sp>
        <p:nvSpPr>
          <p:cNvPr id="4" name="文本框 19"/>
          <p:cNvSpPr txBox="1"/>
          <p:nvPr/>
        </p:nvSpPr>
        <p:spPr>
          <a:xfrm>
            <a:off x="228848" y="150632"/>
            <a:ext cx="2374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大整数</a:t>
            </a:r>
            <a:r>
              <a:rPr lang="zh-CN" altLang="en-US" sz="24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的运算</a:t>
            </a:r>
            <a:endParaRPr lang="zh-CN" altLang="en-US" sz="2400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19781"/>
            <a:ext cx="8164799" cy="452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6521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33af44c9fe23df8286f99d06e678fd1b">
            <a:extLst>
              <a:ext uri="{FF2B5EF4-FFF2-40B4-BE49-F238E27FC236}">
                <a16:creationId xmlns:a16="http://schemas.microsoft.com/office/drawing/2014/main" xmlns="" id="{F431F8E2-6697-4C50-A422-A4CE2FD24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505325">
            <a:off x="6246011" y="1327153"/>
            <a:ext cx="6233981" cy="5988671"/>
          </a:xfrm>
          <a:prstGeom prst="rect">
            <a:avLst/>
          </a:prstGeom>
        </p:spPr>
      </p:pic>
      <p:sp>
        <p:nvSpPr>
          <p:cNvPr id="4" name="文本框 19"/>
          <p:cNvSpPr txBox="1"/>
          <p:nvPr/>
        </p:nvSpPr>
        <p:spPr>
          <a:xfrm>
            <a:off x="372849" y="122116"/>
            <a:ext cx="2374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大整数</a:t>
            </a:r>
            <a:r>
              <a:rPr lang="zh-CN" altLang="en-US" sz="24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的运算</a:t>
            </a:r>
            <a:endParaRPr lang="zh-CN" altLang="en-US" sz="2400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6256" y="583781"/>
            <a:ext cx="756134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bign</a:t>
            </a:r>
            <a:r>
              <a:rPr lang="en-US" altLang="zh-CN" sz="1600" b="1" dirty="0"/>
              <a:t> multi(</a:t>
            </a:r>
            <a:r>
              <a:rPr lang="en-US" altLang="zh-CN" sz="1600" b="1" dirty="0" err="1"/>
              <a:t>bign</a:t>
            </a:r>
            <a:r>
              <a:rPr lang="en-US" altLang="zh-CN" sz="1600" b="1" dirty="0"/>
              <a:t> </a:t>
            </a:r>
            <a:r>
              <a:rPr lang="en-US" altLang="zh-CN" sz="1600" b="1" dirty="0" err="1" smtClean="0"/>
              <a:t>a,int</a:t>
            </a:r>
            <a:r>
              <a:rPr lang="en-US" altLang="zh-CN" sz="1600" b="1" dirty="0" smtClean="0"/>
              <a:t> </a:t>
            </a:r>
            <a:r>
              <a:rPr lang="en-US" altLang="zh-CN" sz="1600" b="1" dirty="0"/>
              <a:t>b)//</a:t>
            </a:r>
            <a:r>
              <a:rPr lang="zh-CN" altLang="en-US" sz="1600" b="1" dirty="0"/>
              <a:t>乘法操作 </a:t>
            </a:r>
          </a:p>
          <a:p>
            <a:r>
              <a:rPr lang="en-US" altLang="zh-CN" sz="1600" b="1" dirty="0"/>
              <a:t>{</a:t>
            </a:r>
          </a:p>
          <a:p>
            <a:r>
              <a:rPr lang="en-US" altLang="zh-CN" sz="1600" b="1" dirty="0"/>
              <a:t>	</a:t>
            </a:r>
            <a:r>
              <a:rPr lang="en-US" altLang="zh-CN" sz="1600" b="1" dirty="0" err="1"/>
              <a:t>bign</a:t>
            </a:r>
            <a:r>
              <a:rPr lang="en-US" altLang="zh-CN" sz="1600" b="1" dirty="0"/>
              <a:t> c;</a:t>
            </a:r>
          </a:p>
          <a:p>
            <a:r>
              <a:rPr lang="en-US" altLang="zh-CN" sz="1600" b="1" dirty="0"/>
              <a:t>	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carry=0;//</a:t>
            </a:r>
            <a:r>
              <a:rPr lang="zh-CN" altLang="en-US" sz="1600" b="1" dirty="0"/>
              <a:t>进位</a:t>
            </a:r>
          </a:p>
          <a:p>
            <a:r>
              <a:rPr lang="zh-CN" altLang="en-US" sz="1600" b="1" dirty="0"/>
              <a:t>	</a:t>
            </a:r>
            <a:r>
              <a:rPr lang="en-US" altLang="zh-CN" sz="1600" b="1" dirty="0"/>
              <a:t>for(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i=0;i&lt;</a:t>
            </a:r>
            <a:r>
              <a:rPr lang="en-US" altLang="zh-CN" sz="1600" b="1" dirty="0" err="1"/>
              <a:t>a.length;i</a:t>
            </a:r>
            <a:r>
              <a:rPr lang="en-US" altLang="zh-CN" sz="1600" b="1" dirty="0"/>
              <a:t>++)</a:t>
            </a:r>
          </a:p>
          <a:p>
            <a:r>
              <a:rPr lang="en-US" altLang="zh-CN" sz="1600" b="1" dirty="0"/>
              <a:t>	{</a:t>
            </a:r>
          </a:p>
          <a:p>
            <a:r>
              <a:rPr lang="en-US" altLang="zh-CN" sz="1600" b="1" dirty="0"/>
              <a:t>		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temp=</a:t>
            </a:r>
            <a:r>
              <a:rPr lang="en-US" altLang="zh-CN" sz="1600" b="1" dirty="0" err="1"/>
              <a:t>a.d</a:t>
            </a:r>
            <a:r>
              <a:rPr lang="en-US" altLang="zh-CN" sz="1600" b="1" dirty="0"/>
              <a:t>[i]*</a:t>
            </a:r>
            <a:r>
              <a:rPr lang="en-US" altLang="zh-CN" sz="1600" b="1" dirty="0" err="1"/>
              <a:t>b+carry</a:t>
            </a:r>
            <a:r>
              <a:rPr lang="en-US" altLang="zh-CN" sz="1600" b="1" dirty="0" smtClean="0"/>
              <a:t>;//</a:t>
            </a:r>
            <a:r>
              <a:rPr lang="zh-CN" altLang="en-US" sz="1600" b="1" dirty="0" smtClean="0"/>
              <a:t>本身的位置加上进位</a:t>
            </a:r>
            <a:endParaRPr lang="en-US" altLang="zh-CN" sz="1600" b="1" dirty="0"/>
          </a:p>
          <a:p>
            <a:r>
              <a:rPr lang="en-US" altLang="zh-CN" sz="1600" b="1" dirty="0"/>
              <a:t>		</a:t>
            </a:r>
            <a:r>
              <a:rPr lang="en-US" altLang="zh-CN" sz="1600" b="1" dirty="0" err="1"/>
              <a:t>c.d</a:t>
            </a:r>
            <a:r>
              <a:rPr lang="en-US" altLang="zh-CN" sz="1600" b="1" dirty="0"/>
              <a:t>[i]=temp%10;//</a:t>
            </a:r>
            <a:r>
              <a:rPr lang="zh-CN" altLang="en-US" sz="1600" b="1" dirty="0"/>
              <a:t>个位作为结果</a:t>
            </a:r>
          </a:p>
          <a:p>
            <a:r>
              <a:rPr lang="zh-CN" altLang="en-US" sz="1600" b="1" dirty="0"/>
              <a:t>		</a:t>
            </a:r>
            <a:r>
              <a:rPr lang="en-US" altLang="zh-CN" sz="1600" b="1" dirty="0"/>
              <a:t>carry=temp/10;//</a:t>
            </a:r>
            <a:r>
              <a:rPr lang="zh-CN" altLang="en-US" sz="1600" b="1" dirty="0"/>
              <a:t>高位部分作为新的进位 </a:t>
            </a:r>
          </a:p>
          <a:p>
            <a:r>
              <a:rPr lang="zh-CN" altLang="en-US" sz="1600" b="1" dirty="0"/>
              <a:t>	 </a:t>
            </a:r>
            <a:r>
              <a:rPr lang="en-US" altLang="zh-CN" sz="1600" b="1" dirty="0"/>
              <a:t>} </a:t>
            </a:r>
          </a:p>
          <a:p>
            <a:r>
              <a:rPr lang="en-US" altLang="zh-CN" sz="1600" b="1" dirty="0"/>
              <a:t>	 </a:t>
            </a:r>
            <a:r>
              <a:rPr lang="en-US" altLang="zh-CN" sz="1600" b="1" dirty="0">
                <a:solidFill>
                  <a:srgbClr val="FF0000"/>
                </a:solidFill>
              </a:rPr>
              <a:t>while(carry!=0)//</a:t>
            </a:r>
            <a:r>
              <a:rPr lang="zh-CN" altLang="en-US" sz="1600" b="1" dirty="0">
                <a:solidFill>
                  <a:srgbClr val="FF0000"/>
                </a:solidFill>
              </a:rPr>
              <a:t>与加法进位不同，乘法进位可能不止一位 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	 </a:t>
            </a:r>
            <a:r>
              <a:rPr lang="en-US" altLang="zh-CN" sz="1600" b="1" dirty="0">
                <a:solidFill>
                  <a:srgbClr val="FF0000"/>
                </a:solidFill>
              </a:rPr>
              <a:t>{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	 </a:t>
            </a:r>
            <a:r>
              <a:rPr lang="en-US" altLang="zh-CN" sz="1600" b="1" dirty="0" err="1">
                <a:solidFill>
                  <a:srgbClr val="FF0000"/>
                </a:solidFill>
              </a:rPr>
              <a:t>c.d</a:t>
            </a:r>
            <a:r>
              <a:rPr lang="en-US" altLang="zh-CN" sz="1600" b="1" dirty="0">
                <a:solidFill>
                  <a:srgbClr val="FF0000"/>
                </a:solidFill>
              </a:rPr>
              <a:t>[</a:t>
            </a:r>
            <a:r>
              <a:rPr lang="en-US" altLang="zh-CN" sz="1600" b="1" dirty="0" err="1">
                <a:solidFill>
                  <a:srgbClr val="FF0000"/>
                </a:solidFill>
              </a:rPr>
              <a:t>c.length</a:t>
            </a:r>
            <a:r>
              <a:rPr lang="en-US" altLang="zh-CN" sz="1600" b="1" dirty="0">
                <a:solidFill>
                  <a:srgbClr val="FF0000"/>
                </a:solidFill>
              </a:rPr>
              <a:t>++]=carry%10;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	 carry/=10;	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	 }</a:t>
            </a:r>
          </a:p>
          <a:p>
            <a:r>
              <a:rPr lang="en-US" altLang="zh-CN" sz="1600" b="1" dirty="0"/>
              <a:t>	 return c;</a:t>
            </a:r>
          </a:p>
          <a:p>
            <a:r>
              <a:rPr lang="en-US" altLang="zh-CN" sz="1600" b="1" dirty="0"/>
              <a:t>}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07552503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34"/>
          <p:cNvSpPr txBox="1"/>
          <p:nvPr/>
        </p:nvSpPr>
        <p:spPr>
          <a:xfrm>
            <a:off x="5705266" y="252660"/>
            <a:ext cx="1675130" cy="1731244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/>
            <a:r>
              <a:rPr lang="en-US" altLang="zh-CN" sz="7200" b="1" dirty="0" smtClean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7200" b="1" dirty="0">
              <a:solidFill>
                <a:srgbClr val="335B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32672" y="1794718"/>
            <a:ext cx="35528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 smtClean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48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组合数</a:t>
            </a:r>
            <a:endParaRPr lang="en-US" altLang="zh-CN" sz="4800" b="1" dirty="0">
              <a:solidFill>
                <a:srgbClr val="335B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 descr="33af44c9fe23df8286f99d06e678fd1b">
            <a:extLst>
              <a:ext uri="{FF2B5EF4-FFF2-40B4-BE49-F238E27FC236}">
                <a16:creationId xmlns:a16="http://schemas.microsoft.com/office/drawing/2014/main" xmlns="" id="{F431F8E2-6697-4C50-A422-A4CE2FD24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505325">
            <a:off x="6246011" y="1327153"/>
            <a:ext cx="6233981" cy="598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40675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33af44c9fe23df8286f99d06e678fd1b">
            <a:extLst>
              <a:ext uri="{FF2B5EF4-FFF2-40B4-BE49-F238E27FC236}">
                <a16:creationId xmlns:a16="http://schemas.microsoft.com/office/drawing/2014/main" xmlns="" id="{F431F8E2-6697-4C50-A422-A4CE2FD24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505325">
            <a:off x="6246011" y="1327153"/>
            <a:ext cx="6233981" cy="598867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00" y="317675"/>
            <a:ext cx="8510399" cy="25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0116" y="343360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2">
                    <a:lumMod val="75000"/>
                  </a:schemeClr>
                </a:solidFill>
              </a:rPr>
              <a:t>递归和递推</a:t>
            </a:r>
            <a:endParaRPr lang="zh-CN" alt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706009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33af44c9fe23df8286f99d06e678fd1b">
            <a:extLst>
              <a:ext uri="{FF2B5EF4-FFF2-40B4-BE49-F238E27FC236}">
                <a16:creationId xmlns:a16="http://schemas.microsoft.com/office/drawing/2014/main" xmlns="" id="{F431F8E2-6697-4C50-A422-A4CE2FD24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505325">
            <a:off x="6246011" y="1327153"/>
            <a:ext cx="6233981" cy="59886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5716" y="12160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2">
                    <a:lumMod val="75000"/>
                  </a:schemeClr>
                </a:solidFill>
              </a:rPr>
              <a:t>递归和递推</a:t>
            </a:r>
            <a:endParaRPr lang="zh-CN" alt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600" y="835200"/>
            <a:ext cx="818685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</a:rPr>
              <a:t>1.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</a:rPr>
              <a:t>递推</a:t>
            </a:r>
            <a:r>
              <a:rPr lang="en-US" altLang="zh-CN" sz="2400" b="1" dirty="0" smtClean="0">
                <a:solidFill>
                  <a:schemeClr val="tx2">
                    <a:lumMod val="75000"/>
                  </a:schemeClr>
                </a:solidFill>
              </a:rPr>
              <a:t>--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</a:rPr>
              <a:t>从</a:t>
            </a:r>
            <a:r>
              <a:rPr lang="zh-CN" altLang="en-US" sz="2400" b="1" dirty="0">
                <a:solidFill>
                  <a:srgbClr val="C00000"/>
                </a:solidFill>
              </a:rPr>
              <a:t>已知到未知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</a:rPr>
              <a:t>，从小</a:t>
            </a:r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</a:rPr>
              <a:t>到大</a:t>
            </a:r>
            <a:endParaRPr lang="en-US" altLang="zh-CN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</a:rPr>
              <a:t>（比如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</a:rPr>
              <a:t>每天胖一斤，一个月后就胖了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</a:rPr>
              <a:t>30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</a:rPr>
              <a:t>斤</a:t>
            </a:r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</a:rPr>
              <a:t>）</a:t>
            </a:r>
            <a:endParaRPr lang="en-US" altLang="zh-CN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zh-CN" sz="24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sz="2400" b="1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</a:rPr>
              <a:t>递归</a:t>
            </a:r>
            <a:r>
              <a:rPr lang="en-US" altLang="zh-CN" sz="2400" b="1" dirty="0" smtClean="0">
                <a:solidFill>
                  <a:schemeClr val="tx2">
                    <a:lumMod val="75000"/>
                  </a:schemeClr>
                </a:solidFill>
              </a:rPr>
              <a:t>--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</a:rPr>
              <a:t>从</a:t>
            </a:r>
            <a:r>
              <a:rPr lang="zh-CN" altLang="en-US" sz="2400" b="1" dirty="0">
                <a:solidFill>
                  <a:srgbClr val="C00000"/>
                </a:solidFill>
              </a:rPr>
              <a:t>未知到已知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</a:rPr>
              <a:t>，从大到小，再从小到</a:t>
            </a:r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</a:rPr>
              <a:t>大</a:t>
            </a:r>
            <a:endParaRPr lang="en-US" altLang="zh-CN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</a:rPr>
              <a:t>（即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</a:rPr>
              <a:t>一步步分解一</a:t>
            </a:r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</a:rPr>
              <a:t>个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</a:rPr>
              <a:t>小</a:t>
            </a:r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</a:rPr>
              <a:t>目标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</a:rPr>
              <a:t>，然后通过完成一个个小目标</a:t>
            </a:r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</a:rPr>
              <a:t>，</a:t>
            </a:r>
            <a:endParaRPr lang="en-US" altLang="zh-CN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</a:rPr>
              <a:t>去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</a:rPr>
              <a:t>完成一个大目标）</a:t>
            </a:r>
          </a:p>
          <a:p>
            <a:endParaRPr lang="zh-CN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9200" y="3311256"/>
            <a:ext cx="32848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</a:rPr>
              <a:t>n!=1*2*3*...</a:t>
            </a:r>
            <a:r>
              <a:rPr lang="en-US" altLang="zh-CN" sz="2800" b="1" dirty="0" smtClean="0">
                <a:solidFill>
                  <a:schemeClr val="accent1">
                    <a:lumMod val="75000"/>
                  </a:schemeClr>
                </a:solidFill>
              </a:rPr>
              <a:t>n—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</a:rPr>
              <a:t>递推</a:t>
            </a:r>
            <a:endParaRPr lang="en-US" altLang="zh-CN" sz="2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800" b="1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</a:rPr>
              <a:t>!=n*(n-1</a:t>
            </a:r>
            <a:r>
              <a:rPr lang="en-US" altLang="zh-CN" sz="2800" b="1" dirty="0" smtClean="0">
                <a:solidFill>
                  <a:schemeClr val="accent1">
                    <a:lumMod val="75000"/>
                  </a:schemeClr>
                </a:solidFill>
              </a:rPr>
              <a:t>)!—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</a:rPr>
              <a:t>递归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70006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34"/>
          <p:cNvSpPr txBox="1"/>
          <p:nvPr/>
        </p:nvSpPr>
        <p:spPr>
          <a:xfrm>
            <a:off x="259200" y="349274"/>
            <a:ext cx="2361600" cy="59444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/>
            <a:r>
              <a:rPr lang="zh-CN" altLang="en-US" b="1" dirty="0" smtClean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简单方法</a:t>
            </a:r>
            <a:r>
              <a:rPr lang="en-US" altLang="zh-CN" b="1" dirty="0" smtClean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b="1" dirty="0" smtClean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</a:t>
            </a:r>
            <a:endParaRPr lang="zh-CN" altLang="en-US" b="1" dirty="0">
              <a:solidFill>
                <a:srgbClr val="335B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 descr="33af44c9fe23df8286f99d06e678fd1b">
            <a:extLst>
              <a:ext uri="{FF2B5EF4-FFF2-40B4-BE49-F238E27FC236}">
                <a16:creationId xmlns:a16="http://schemas.microsoft.com/office/drawing/2014/main" xmlns="" id="{F431F8E2-6697-4C50-A422-A4CE2FD24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505325">
            <a:off x="6246011" y="1327153"/>
            <a:ext cx="6233981" cy="59886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2830" y="1038828"/>
            <a:ext cx="630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long </a:t>
            </a:r>
            <a:r>
              <a:rPr lang="en-US" altLang="zh-CN" sz="2400" b="1" dirty="0" err="1"/>
              <a:t>long</a:t>
            </a:r>
            <a:r>
              <a:rPr lang="en-US" altLang="zh-CN" sz="2400" b="1" dirty="0"/>
              <a:t> res[67][67]={0};</a:t>
            </a:r>
          </a:p>
          <a:p>
            <a:r>
              <a:rPr lang="en-US" altLang="zh-CN" sz="2400" b="1" dirty="0"/>
              <a:t>long </a:t>
            </a:r>
            <a:r>
              <a:rPr lang="en-US" altLang="zh-CN" sz="2400" b="1" dirty="0" err="1"/>
              <a:t>long</a:t>
            </a:r>
            <a:r>
              <a:rPr lang="en-US" altLang="zh-CN" sz="2400" b="1" dirty="0"/>
              <a:t> c(long </a:t>
            </a:r>
            <a:r>
              <a:rPr lang="en-US" altLang="zh-CN" sz="2400" b="1" dirty="0" err="1"/>
              <a:t>long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n,long</a:t>
            </a:r>
            <a:r>
              <a:rPr lang="en-US" altLang="zh-CN" sz="2400" b="1" dirty="0"/>
              <a:t> long m)</a:t>
            </a:r>
          </a:p>
          <a:p>
            <a:r>
              <a:rPr lang="en-US" altLang="zh-CN" sz="2400" b="1" dirty="0"/>
              <a:t>{</a:t>
            </a:r>
          </a:p>
          <a:p>
            <a:r>
              <a:rPr lang="en-US" altLang="zh-CN" sz="2400" b="1" dirty="0"/>
              <a:t>	if(m==0||m==n)return 1;//</a:t>
            </a:r>
            <a:r>
              <a:rPr lang="zh-CN" altLang="en-US" sz="2400" b="1" dirty="0"/>
              <a:t>边界条件</a:t>
            </a:r>
          </a:p>
          <a:p>
            <a:r>
              <a:rPr lang="zh-CN" altLang="en-US" sz="2400" b="1" dirty="0"/>
              <a:t>	</a:t>
            </a:r>
            <a:r>
              <a:rPr lang="en-US" altLang="zh-CN" sz="2400" b="1" dirty="0"/>
              <a:t>if(res[n][m]!=0)return res[n][m];//</a:t>
            </a:r>
            <a:r>
              <a:rPr lang="zh-CN" altLang="en-US" sz="2400" b="1" dirty="0"/>
              <a:t>防止反复计算</a:t>
            </a:r>
          </a:p>
          <a:p>
            <a:r>
              <a:rPr lang="zh-CN" altLang="en-US" sz="2400" b="1" dirty="0"/>
              <a:t>	</a:t>
            </a:r>
            <a:r>
              <a:rPr lang="en-US" altLang="zh-CN" sz="2400" b="1" dirty="0"/>
              <a:t>return res[n][m]=c(n-1,m)+c(n-1,m-1);//</a:t>
            </a:r>
            <a:r>
              <a:rPr lang="zh-CN" altLang="en-US" sz="2400" b="1" dirty="0"/>
              <a:t>递归 </a:t>
            </a:r>
          </a:p>
          <a:p>
            <a:r>
              <a:rPr lang="en-US" altLang="zh-CN" sz="2400" b="1" dirty="0"/>
              <a:t>}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901600" y="40687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从未知到已知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262004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34"/>
          <p:cNvSpPr txBox="1"/>
          <p:nvPr/>
        </p:nvSpPr>
        <p:spPr>
          <a:xfrm>
            <a:off x="410400" y="249920"/>
            <a:ext cx="2361600" cy="59444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/>
            <a:r>
              <a:rPr lang="zh-CN" altLang="en-US" b="1" dirty="0" smtClean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简单方法</a:t>
            </a:r>
            <a:r>
              <a:rPr lang="en-US" altLang="zh-CN" b="1" dirty="0" smtClean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b="1" dirty="0" smtClean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递推</a:t>
            </a:r>
            <a:endParaRPr lang="zh-CN" altLang="en-US" b="1" dirty="0">
              <a:solidFill>
                <a:srgbClr val="335B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 descr="33af44c9fe23df8286f99d06e678fd1b">
            <a:extLst>
              <a:ext uri="{FF2B5EF4-FFF2-40B4-BE49-F238E27FC236}">
                <a16:creationId xmlns:a16="http://schemas.microsoft.com/office/drawing/2014/main" xmlns="" id="{F431F8E2-6697-4C50-A422-A4CE2FD24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505325">
            <a:off x="6246011" y="1327153"/>
            <a:ext cx="6233981" cy="59886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63200" y="920400"/>
            <a:ext cx="7207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const</a:t>
            </a:r>
            <a:r>
              <a:rPr lang="en-US" altLang="zh-CN" b="1" dirty="0"/>
              <a:t> </a:t>
            </a:r>
            <a:r>
              <a:rPr lang="en-US" altLang="zh-CN" b="1" dirty="0" err="1"/>
              <a:t>int</a:t>
            </a:r>
            <a:r>
              <a:rPr lang="en-US" altLang="zh-CN" b="1" dirty="0"/>
              <a:t> n=60;</a:t>
            </a:r>
          </a:p>
          <a:p>
            <a:r>
              <a:rPr lang="en-US" altLang="zh-CN" b="1" dirty="0"/>
              <a:t>void </a:t>
            </a:r>
            <a:r>
              <a:rPr lang="en-US" altLang="zh-CN" b="1" dirty="0" err="1"/>
              <a:t>cal</a:t>
            </a:r>
            <a:r>
              <a:rPr lang="en-US" altLang="zh-CN" b="1" dirty="0"/>
              <a:t>()</a:t>
            </a:r>
          </a:p>
          <a:p>
            <a:r>
              <a:rPr lang="en-US" altLang="zh-CN" b="1" dirty="0"/>
              <a:t>{</a:t>
            </a:r>
          </a:p>
          <a:p>
            <a:r>
              <a:rPr lang="en-US" altLang="zh-CN" b="1" dirty="0"/>
              <a:t>	for(</a:t>
            </a:r>
            <a:r>
              <a:rPr lang="en-US" altLang="zh-CN" b="1" dirty="0" err="1"/>
              <a:t>int</a:t>
            </a:r>
            <a:r>
              <a:rPr lang="en-US" altLang="zh-CN" b="1" dirty="0"/>
              <a:t> i=0;i&lt;=</a:t>
            </a:r>
            <a:r>
              <a:rPr lang="en-US" altLang="zh-CN" b="1" dirty="0" err="1"/>
              <a:t>n;i</a:t>
            </a:r>
            <a:r>
              <a:rPr lang="en-US" altLang="zh-CN" b="1" dirty="0"/>
              <a:t>++)</a:t>
            </a:r>
          </a:p>
          <a:p>
            <a:r>
              <a:rPr lang="en-US" altLang="zh-CN" b="1" dirty="0"/>
              <a:t>	res[i][0]=res[i][i]=1;//</a:t>
            </a:r>
            <a:r>
              <a:rPr lang="zh-CN" altLang="en-US" b="1" dirty="0"/>
              <a:t>初始化边界，赋值</a:t>
            </a:r>
          </a:p>
          <a:p>
            <a:r>
              <a:rPr lang="zh-CN" altLang="en-US" b="1" dirty="0"/>
              <a:t>	</a:t>
            </a:r>
            <a:r>
              <a:rPr lang="en-US" altLang="zh-CN" b="1" dirty="0"/>
              <a:t>for(</a:t>
            </a:r>
            <a:r>
              <a:rPr lang="en-US" altLang="zh-CN" b="1" dirty="0" err="1"/>
              <a:t>int</a:t>
            </a:r>
            <a:r>
              <a:rPr lang="en-US" altLang="zh-CN" b="1" dirty="0"/>
              <a:t> i=2;i&lt;=</a:t>
            </a:r>
            <a:r>
              <a:rPr lang="en-US" altLang="zh-CN" b="1" dirty="0" err="1"/>
              <a:t>n;i</a:t>
            </a:r>
            <a:r>
              <a:rPr lang="en-US" altLang="zh-CN" b="1" dirty="0"/>
              <a:t>++)</a:t>
            </a:r>
          </a:p>
          <a:p>
            <a:r>
              <a:rPr lang="en-US" altLang="zh-CN" b="1" dirty="0"/>
              <a:t>	{</a:t>
            </a:r>
          </a:p>
          <a:p>
            <a:r>
              <a:rPr lang="en-US" altLang="zh-CN" b="1" dirty="0"/>
              <a:t>		for(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smtClean="0"/>
              <a:t>j=1;j</a:t>
            </a:r>
            <a:r>
              <a:rPr lang="en-US" altLang="zh-CN" b="1" dirty="0"/>
              <a:t>&lt;=i/2;j++)//</a:t>
            </a:r>
            <a:r>
              <a:rPr lang="zh-CN" altLang="en-US" b="1" dirty="0"/>
              <a:t>因为过了</a:t>
            </a:r>
            <a:r>
              <a:rPr lang="en-US" altLang="zh-CN" b="1" dirty="0"/>
              <a:t>i/2</a:t>
            </a:r>
            <a:r>
              <a:rPr lang="zh-CN" altLang="en-US" b="1" dirty="0"/>
              <a:t>与前面对应的一样 </a:t>
            </a:r>
          </a:p>
          <a:p>
            <a:r>
              <a:rPr lang="zh-CN" altLang="en-US" b="1" dirty="0"/>
              <a:t>		</a:t>
            </a:r>
            <a:r>
              <a:rPr lang="en-US" altLang="zh-CN" b="1" dirty="0"/>
              <a:t>{</a:t>
            </a:r>
          </a:p>
          <a:p>
            <a:r>
              <a:rPr lang="en-US" altLang="zh-CN" b="1" dirty="0"/>
              <a:t>			res[i][j]=res[i-1][j]+res[i-1][j-1];//</a:t>
            </a:r>
            <a:r>
              <a:rPr lang="zh-CN" altLang="en-US" b="1" dirty="0"/>
              <a:t>递推计算</a:t>
            </a:r>
          </a:p>
          <a:p>
            <a:r>
              <a:rPr lang="zh-CN" altLang="en-US" b="1" dirty="0"/>
              <a:t>			</a:t>
            </a:r>
            <a:r>
              <a:rPr lang="en-US" altLang="zh-CN" b="1" dirty="0"/>
              <a:t>res[i][i-j]=res[i][j];//c(</a:t>
            </a:r>
            <a:r>
              <a:rPr lang="en-US" altLang="zh-CN" b="1" dirty="0" err="1"/>
              <a:t>i,i</a:t>
            </a:r>
            <a:r>
              <a:rPr lang="en-US" altLang="zh-CN" b="1" dirty="0"/>
              <a:t>-j)=c(</a:t>
            </a:r>
            <a:r>
              <a:rPr lang="en-US" altLang="zh-CN" b="1" dirty="0" err="1"/>
              <a:t>i,j</a:t>
            </a:r>
            <a:r>
              <a:rPr lang="en-US" altLang="zh-CN" b="1" dirty="0"/>
              <a:t>) </a:t>
            </a:r>
          </a:p>
          <a:p>
            <a:r>
              <a:rPr lang="en-US" altLang="zh-CN" b="1" dirty="0"/>
              <a:t>		}</a:t>
            </a:r>
          </a:p>
          <a:p>
            <a:r>
              <a:rPr lang="en-US" altLang="zh-CN" b="1" dirty="0"/>
              <a:t>	 } </a:t>
            </a:r>
          </a:p>
          <a:p>
            <a:r>
              <a:rPr lang="en-US" altLang="zh-CN" b="1" dirty="0"/>
              <a:t> } </a:t>
            </a:r>
            <a:endParaRPr lang="zh-CN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988000" y="36241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从已知到未知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64157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椭圆 60">
            <a:extLst>
              <a:ext uri="{FF2B5EF4-FFF2-40B4-BE49-F238E27FC236}">
                <a16:creationId xmlns:a16="http://schemas.microsoft.com/office/drawing/2014/main" xmlns="" id="{3B99D518-37C3-445B-B22D-F55631C95B04}"/>
              </a:ext>
            </a:extLst>
          </p:cNvPr>
          <p:cNvSpPr/>
          <p:nvPr/>
        </p:nvSpPr>
        <p:spPr>
          <a:xfrm>
            <a:off x="4355580" y="3300452"/>
            <a:ext cx="697772" cy="621905"/>
          </a:xfrm>
          <a:prstGeom prst="ellipse">
            <a:avLst/>
          </a:prstGeom>
          <a:solidFill>
            <a:srgbClr val="5171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xmlns="" id="{6631A8A2-21AD-4E01-A4D3-B326664ADEED}"/>
              </a:ext>
            </a:extLst>
          </p:cNvPr>
          <p:cNvSpPr/>
          <p:nvPr/>
        </p:nvSpPr>
        <p:spPr>
          <a:xfrm>
            <a:off x="4334945" y="2451909"/>
            <a:ext cx="697772" cy="621905"/>
          </a:xfrm>
          <a:prstGeom prst="ellipse">
            <a:avLst/>
          </a:prstGeom>
          <a:solidFill>
            <a:srgbClr val="5171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xmlns="" id="{E93401EC-3550-4E08-9434-E25A86C69840}"/>
              </a:ext>
            </a:extLst>
          </p:cNvPr>
          <p:cNvSpPr/>
          <p:nvPr/>
        </p:nvSpPr>
        <p:spPr>
          <a:xfrm>
            <a:off x="4357300" y="1592345"/>
            <a:ext cx="697772" cy="621905"/>
          </a:xfrm>
          <a:prstGeom prst="ellipse">
            <a:avLst/>
          </a:prstGeom>
          <a:solidFill>
            <a:srgbClr val="5171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xmlns="" id="{A6773B12-398B-4625-BC2C-7412E8C1DFC5}"/>
              </a:ext>
            </a:extLst>
          </p:cNvPr>
          <p:cNvSpPr/>
          <p:nvPr/>
        </p:nvSpPr>
        <p:spPr>
          <a:xfrm>
            <a:off x="4296276" y="641880"/>
            <a:ext cx="697772" cy="621905"/>
          </a:xfrm>
          <a:prstGeom prst="ellipse">
            <a:avLst/>
          </a:prstGeom>
          <a:solidFill>
            <a:srgbClr val="5171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45" name="组合 44"/>
          <p:cNvGrpSpPr/>
          <p:nvPr/>
        </p:nvGrpSpPr>
        <p:grpSpPr>
          <a:xfrm>
            <a:off x="4389760" y="476023"/>
            <a:ext cx="3291414" cy="881388"/>
            <a:chOff x="4102295" y="1455168"/>
            <a:chExt cx="3291414" cy="881388"/>
          </a:xfrm>
        </p:grpSpPr>
        <p:sp>
          <p:nvSpPr>
            <p:cNvPr id="26" name="TextBox 42"/>
            <p:cNvSpPr txBox="1"/>
            <p:nvPr/>
          </p:nvSpPr>
          <p:spPr>
            <a:xfrm>
              <a:off x="4102295" y="1574240"/>
              <a:ext cx="538850" cy="715477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44"/>
            <p:cNvSpPr txBox="1"/>
            <p:nvPr/>
          </p:nvSpPr>
          <p:spPr>
            <a:xfrm>
              <a:off x="4883657" y="1455168"/>
              <a:ext cx="2510052" cy="88138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素数</a:t>
              </a:r>
              <a:r>
                <a:rPr lang="en-US" altLang="zh-CN" sz="12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CN" sz="12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endParaRPr lang="zh-CN" altLang="en-US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422905" y="1502080"/>
            <a:ext cx="3758702" cy="632157"/>
            <a:chOff x="4096885" y="2373780"/>
            <a:chExt cx="3758702" cy="632157"/>
          </a:xfrm>
        </p:grpSpPr>
        <p:sp>
          <p:nvSpPr>
            <p:cNvPr id="22" name="TextBox 47"/>
            <p:cNvSpPr txBox="1"/>
            <p:nvPr/>
          </p:nvSpPr>
          <p:spPr>
            <a:xfrm>
              <a:off x="4096885" y="2475022"/>
              <a:ext cx="549670" cy="53091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49"/>
            <p:cNvSpPr txBox="1"/>
            <p:nvPr/>
          </p:nvSpPr>
          <p:spPr>
            <a:xfrm>
              <a:off x="4883657" y="2373780"/>
              <a:ext cx="2971930" cy="59773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000" b="1" dirty="0" smtClean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质因子分解</a:t>
              </a:r>
              <a:endParaRPr lang="zh-CN" altLang="en-US" sz="20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417391" y="2434949"/>
            <a:ext cx="3773927" cy="608856"/>
            <a:chOff x="4081660" y="3240722"/>
            <a:chExt cx="3773927" cy="608856"/>
          </a:xfrm>
        </p:grpSpPr>
        <p:sp>
          <p:nvSpPr>
            <p:cNvPr id="18" name="TextBox 52"/>
            <p:cNvSpPr txBox="1"/>
            <p:nvPr/>
          </p:nvSpPr>
          <p:spPr>
            <a:xfrm>
              <a:off x="4081660" y="3318663"/>
              <a:ext cx="537647" cy="53091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54"/>
            <p:cNvSpPr txBox="1"/>
            <p:nvPr/>
          </p:nvSpPr>
          <p:spPr>
            <a:xfrm>
              <a:off x="4883655" y="3240722"/>
              <a:ext cx="2971932" cy="595976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000" b="1" dirty="0" smtClean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大整数运算</a:t>
              </a:r>
              <a:endParaRPr lang="zh-CN" altLang="en-US" sz="20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389760" y="3252164"/>
            <a:ext cx="3791847" cy="624697"/>
            <a:chOff x="4087184" y="4110200"/>
            <a:chExt cx="3791847" cy="624697"/>
          </a:xfrm>
        </p:grpSpPr>
        <p:sp>
          <p:nvSpPr>
            <p:cNvPr id="14" name="TextBox 57"/>
            <p:cNvSpPr txBox="1"/>
            <p:nvPr/>
          </p:nvSpPr>
          <p:spPr>
            <a:xfrm>
              <a:off x="4087184" y="4203982"/>
              <a:ext cx="552074" cy="53091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59"/>
            <p:cNvSpPr txBox="1"/>
            <p:nvPr/>
          </p:nvSpPr>
          <p:spPr>
            <a:xfrm>
              <a:off x="4907101" y="4110200"/>
              <a:ext cx="2971930" cy="53652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endParaRPr lang="en-US" altLang="zh-CN" sz="12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2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000" b="1" dirty="0" smtClean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组合数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0" name="图片 49" descr="33af44c9fe23df8286f99d06e678fd1b">
            <a:extLst>
              <a:ext uri="{FF2B5EF4-FFF2-40B4-BE49-F238E27FC236}">
                <a16:creationId xmlns:a16="http://schemas.microsoft.com/office/drawing/2014/main" xmlns="" id="{460EFCCE-4BED-429C-AF7A-4CDFC0278CC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-379095" y="-248602"/>
            <a:ext cx="4018121" cy="3860006"/>
          </a:xfrm>
          <a:prstGeom prst="rect">
            <a:avLst/>
          </a:prstGeom>
        </p:spPr>
      </p:pic>
      <p:sp>
        <p:nvSpPr>
          <p:cNvPr id="49" name="TextBox 3">
            <a:extLst>
              <a:ext uri="{FF2B5EF4-FFF2-40B4-BE49-F238E27FC236}">
                <a16:creationId xmlns:a16="http://schemas.microsoft.com/office/drawing/2014/main" xmlns="" id="{591C826F-054C-40D5-964F-A9F4E00C20AD}"/>
              </a:ext>
            </a:extLst>
          </p:cNvPr>
          <p:cNvSpPr txBox="1"/>
          <p:nvPr/>
        </p:nvSpPr>
        <p:spPr>
          <a:xfrm>
            <a:off x="1987617" y="916717"/>
            <a:ext cx="1515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要点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011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0" grpId="0" animBg="1"/>
      <p:bldP spid="59" grpId="0" animBg="1"/>
      <p:bldP spid="57" grpId="0" animBg="1"/>
      <p:bldP spid="4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33af44c9fe23df8286f99d06e678fd1b">
            <a:extLst>
              <a:ext uri="{FF2B5EF4-FFF2-40B4-BE49-F238E27FC236}">
                <a16:creationId xmlns:a16="http://schemas.microsoft.com/office/drawing/2014/main" xmlns="" id="{5186D39D-2BCB-486F-904B-96DE3DF0B80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6087130" y="144000"/>
            <a:ext cx="4230470" cy="406399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rot="20918144">
            <a:off x="491582" y="1714333"/>
            <a:ext cx="71096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分享结束，谢谢大家！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>
                  <a:lumMod val="7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6614374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34"/>
          <p:cNvSpPr txBox="1"/>
          <p:nvPr/>
        </p:nvSpPr>
        <p:spPr>
          <a:xfrm>
            <a:off x="5976916" y="226074"/>
            <a:ext cx="1675130" cy="1731244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/>
            <a:r>
              <a:rPr lang="en-US" altLang="zh-CN" sz="72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72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603358" y="568476"/>
            <a:ext cx="2143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sz="1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既不是素数也不是合数</a:t>
            </a:r>
            <a:endParaRPr lang="zh-CN" altLang="en-US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37758" y="1193865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素数表的获取</a:t>
            </a:r>
            <a:endParaRPr lang="zh-CN" altLang="en-US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5024" y="1957318"/>
            <a:ext cx="63365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筛选法</a:t>
            </a:r>
            <a:endParaRPr lang="en-US" altLang="zh-CN" sz="20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前提已知最小的素数，比如说</a:t>
            </a:r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从小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大依次将</a:t>
            </a:r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的倍数删掉；</a:t>
            </a:r>
            <a:endParaRPr lang="en-US" altLang="zh-CN" sz="20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</a:t>
            </a:r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没有被删掉，再依次将</a:t>
            </a:r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的倍数删掉；</a:t>
            </a:r>
            <a:endParaRPr lang="en-US" altLang="zh-CN" sz="20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进行，最后留下的就是素数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44"/>
          <p:cNvSpPr txBox="1"/>
          <p:nvPr/>
        </p:nvSpPr>
        <p:spPr>
          <a:xfrm>
            <a:off x="270831" y="389392"/>
            <a:ext cx="2510052" cy="88138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素数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 descr="33af44c9fe23df8286f99d06e678fd1b">
            <a:extLst>
              <a:ext uri="{FF2B5EF4-FFF2-40B4-BE49-F238E27FC236}">
                <a16:creationId xmlns:a16="http://schemas.microsoft.com/office/drawing/2014/main" xmlns="" id="{757E40D3-9FB2-49D4-8D84-30099D0C8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505325">
            <a:off x="6246011" y="1327153"/>
            <a:ext cx="6233981" cy="598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69807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34"/>
          <p:cNvSpPr txBox="1"/>
          <p:nvPr/>
        </p:nvSpPr>
        <p:spPr>
          <a:xfrm>
            <a:off x="5976916" y="226074"/>
            <a:ext cx="1675130" cy="1731244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/>
            <a:endParaRPr lang="zh-CN" altLang="en-US" sz="7200" b="1" dirty="0">
              <a:solidFill>
                <a:srgbClr val="335B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44"/>
          <p:cNvSpPr txBox="1"/>
          <p:nvPr/>
        </p:nvSpPr>
        <p:spPr>
          <a:xfrm>
            <a:off x="454295" y="427802"/>
            <a:ext cx="2510052" cy="88138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r>
              <a:rPr lang="zh-CN" altLang="en-US" sz="36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b="1" dirty="0">
              <a:solidFill>
                <a:srgbClr val="335B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 descr="33af44c9fe23df8286f99d06e678fd1b">
            <a:extLst>
              <a:ext uri="{FF2B5EF4-FFF2-40B4-BE49-F238E27FC236}">
                <a16:creationId xmlns:a16="http://schemas.microsoft.com/office/drawing/2014/main" xmlns="" id="{757E40D3-9FB2-49D4-8D84-30099D0C8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505325">
            <a:off x="6246011" y="1327153"/>
            <a:ext cx="6233981" cy="598867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00" y="316800"/>
            <a:ext cx="7977600" cy="46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17877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34"/>
          <p:cNvSpPr txBox="1"/>
          <p:nvPr/>
        </p:nvSpPr>
        <p:spPr>
          <a:xfrm>
            <a:off x="5976916" y="226074"/>
            <a:ext cx="1675130" cy="1731244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/>
            <a:endParaRPr lang="zh-CN" altLang="en-US" sz="7200" b="1" dirty="0">
              <a:solidFill>
                <a:srgbClr val="335B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44"/>
          <p:cNvSpPr txBox="1"/>
          <p:nvPr/>
        </p:nvSpPr>
        <p:spPr>
          <a:xfrm>
            <a:off x="454294" y="357162"/>
            <a:ext cx="7674505" cy="3971526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endParaRPr lang="en-US" altLang="zh-CN" sz="1600" b="1" dirty="0">
              <a:solidFill>
                <a:srgbClr val="335B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#define max 101//</a:t>
            </a:r>
            <a:r>
              <a:rPr lang="zh-CN" altLang="en-US" sz="16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表长 </a:t>
            </a:r>
            <a:endParaRPr lang="en-US" altLang="zh-CN" sz="1600" b="1" dirty="0" smtClean="0">
              <a:solidFill>
                <a:srgbClr val="335B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 err="1" smtClean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 smtClean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Prime[max];//</a:t>
            </a:r>
            <a:r>
              <a:rPr lang="zh-CN" altLang="en-US" sz="16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定义数组存放素数 </a:t>
            </a:r>
          </a:p>
          <a:p>
            <a:r>
              <a:rPr lang="en-US" altLang="zh-CN" sz="1600" b="1" dirty="0" err="1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n=0;// </a:t>
            </a:r>
            <a:r>
              <a:rPr lang="zh-CN" altLang="en-US" sz="16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定义素数个数 </a:t>
            </a:r>
          </a:p>
          <a:p>
            <a:r>
              <a:rPr lang="en-US" altLang="zh-CN" sz="1600" b="1" dirty="0" err="1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6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p[max]={0};//i</a:t>
            </a:r>
            <a:r>
              <a:rPr lang="zh-CN" altLang="en-US" sz="16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为素数时，</a:t>
            </a:r>
            <a:r>
              <a:rPr lang="en-US" altLang="zh-CN" sz="16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p[i]</a:t>
            </a:r>
            <a:r>
              <a:rPr lang="zh-CN" altLang="en-US" sz="16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16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，否则</a:t>
            </a:r>
            <a:r>
              <a:rPr lang="en-US" altLang="zh-CN" sz="16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p[i]</a:t>
            </a:r>
            <a:r>
              <a:rPr lang="zh-CN" altLang="en-US" sz="16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 </a:t>
            </a:r>
          </a:p>
          <a:p>
            <a:r>
              <a:rPr lang="en-US" altLang="zh-CN" sz="16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600" b="1" dirty="0" err="1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find_Prime</a:t>
            </a:r>
            <a:r>
              <a:rPr lang="en-US" altLang="zh-CN" sz="16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()//</a:t>
            </a:r>
            <a:r>
              <a:rPr lang="zh-CN" altLang="en-US" sz="16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判断是否素数 </a:t>
            </a:r>
          </a:p>
          <a:p>
            <a:r>
              <a:rPr lang="en-US" altLang="zh-CN" sz="16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for(</a:t>
            </a:r>
            <a:r>
              <a:rPr lang="en-US" altLang="zh-CN" sz="1600" b="1" dirty="0" err="1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i=2;i&lt;</a:t>
            </a:r>
            <a:r>
              <a:rPr lang="en-US" altLang="zh-CN" sz="1600" b="1" dirty="0" err="1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max;i</a:t>
            </a:r>
            <a:r>
              <a:rPr lang="en-US" altLang="zh-CN" sz="16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++)//</a:t>
            </a:r>
            <a:r>
              <a:rPr lang="zh-CN" altLang="en-US" sz="16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需要先确定第一个素数 </a:t>
            </a:r>
          </a:p>
          <a:p>
            <a:r>
              <a:rPr lang="zh-CN" altLang="en-US" sz="16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if(p[i]==false)//</a:t>
            </a:r>
            <a:r>
              <a:rPr lang="zh-CN" altLang="en-US" sz="16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en-US" altLang="zh-CN" sz="16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6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是素数</a:t>
            </a:r>
            <a:r>
              <a:rPr lang="en-US" altLang="zh-CN" sz="16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找到一个素数 </a:t>
            </a:r>
            <a:endParaRPr lang="en-US" altLang="zh-CN" sz="1600" b="1" dirty="0" smtClean="0">
              <a:solidFill>
                <a:srgbClr val="335B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 smtClean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{</a:t>
            </a:r>
          </a:p>
          <a:p>
            <a:r>
              <a:rPr lang="en-US" altLang="zh-CN" sz="16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en-US" altLang="zh-CN" sz="16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Prime[n++]=i;//</a:t>
            </a:r>
            <a:r>
              <a:rPr lang="zh-CN" altLang="en-US" sz="16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6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存入数组中 </a:t>
            </a:r>
          </a:p>
          <a:p>
            <a:r>
              <a:rPr lang="zh-CN" altLang="en-US" sz="16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6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for(</a:t>
            </a:r>
            <a:r>
              <a:rPr lang="en-US" altLang="zh-CN" sz="1600" b="1" dirty="0" err="1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j=</a:t>
            </a:r>
            <a:r>
              <a:rPr lang="en-US" altLang="zh-CN" sz="1600" b="1" dirty="0" err="1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i+i;j</a:t>
            </a:r>
            <a:r>
              <a:rPr lang="en-US" altLang="zh-CN" sz="16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b="1" dirty="0" err="1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max;j</a:t>
            </a:r>
            <a:r>
              <a:rPr lang="en-US" altLang="zh-CN" sz="16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+=i)</a:t>
            </a:r>
          </a:p>
          <a:p>
            <a:r>
              <a:rPr lang="en-US" altLang="zh-CN" sz="16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600" b="1" dirty="0" smtClean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{</a:t>
            </a:r>
            <a:endParaRPr lang="en-US" altLang="zh-CN" sz="1600" b="1" dirty="0">
              <a:solidFill>
                <a:srgbClr val="335B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p[j]=true;//i</a:t>
            </a:r>
            <a:r>
              <a:rPr lang="zh-CN" altLang="en-US" sz="16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的倍数全部是合数，使</a:t>
            </a:r>
            <a:r>
              <a:rPr lang="en-US" altLang="zh-CN" sz="16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p[j]</a:t>
            </a:r>
            <a:r>
              <a:rPr lang="zh-CN" altLang="en-US" sz="16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 </a:t>
            </a:r>
          </a:p>
          <a:p>
            <a:r>
              <a:rPr lang="en-US" altLang="zh-CN" sz="16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600" b="1" dirty="0" smtClean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}</a:t>
            </a:r>
            <a:endParaRPr lang="en-US" altLang="zh-CN" sz="1600" b="1" dirty="0">
              <a:solidFill>
                <a:srgbClr val="335B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smtClean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}</a:t>
            </a:r>
            <a:endParaRPr lang="en-US" altLang="zh-CN" sz="1600" b="1" dirty="0" smtClean="0">
              <a:solidFill>
                <a:srgbClr val="335B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 smtClean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600" b="1" dirty="0" smtClean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600" b="1" dirty="0">
              <a:solidFill>
                <a:srgbClr val="335B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1600" b="1" dirty="0" smtClean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1600" b="1" dirty="0">
              <a:solidFill>
                <a:srgbClr val="335B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 descr="33af44c9fe23df8286f99d06e678fd1b">
            <a:extLst>
              <a:ext uri="{FF2B5EF4-FFF2-40B4-BE49-F238E27FC236}">
                <a16:creationId xmlns:a16="http://schemas.microsoft.com/office/drawing/2014/main" xmlns="" id="{757E40D3-9FB2-49D4-8D84-30099D0C8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505325">
            <a:off x="6246011" y="1327153"/>
            <a:ext cx="6233981" cy="59886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1600" y="364362"/>
            <a:ext cx="17984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核心代码</a:t>
            </a:r>
            <a:endParaRPr lang="zh-CN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8453924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34"/>
          <p:cNvSpPr txBox="1"/>
          <p:nvPr/>
        </p:nvSpPr>
        <p:spPr>
          <a:xfrm>
            <a:off x="5976916" y="226074"/>
            <a:ext cx="1675130" cy="1731244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/>
            <a:r>
              <a:rPr lang="en-US" altLang="zh-CN" sz="7200" b="1" dirty="0" smtClean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7200" b="1" dirty="0">
              <a:solidFill>
                <a:srgbClr val="335B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44"/>
          <p:cNvSpPr txBox="1"/>
          <p:nvPr/>
        </p:nvSpPr>
        <p:spPr>
          <a:xfrm>
            <a:off x="699095" y="651002"/>
            <a:ext cx="2510052" cy="88138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r>
              <a:rPr lang="zh-CN" altLang="en-US" sz="36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质</a:t>
            </a:r>
            <a:r>
              <a:rPr lang="zh-CN" altLang="en-US" sz="3600" b="1" dirty="0" smtClean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因子分解</a:t>
            </a:r>
            <a:r>
              <a:rPr lang="en-US" altLang="zh-CN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b="1" dirty="0">
              <a:solidFill>
                <a:srgbClr val="335B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 descr="33af44c9fe23df8286f99d06e678fd1b">
            <a:extLst>
              <a:ext uri="{FF2B5EF4-FFF2-40B4-BE49-F238E27FC236}">
                <a16:creationId xmlns:a16="http://schemas.microsoft.com/office/drawing/2014/main" xmlns="" id="{757E40D3-9FB2-49D4-8D84-30099D0C8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505325">
            <a:off x="6246011" y="1327153"/>
            <a:ext cx="6233981" cy="598867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1821444"/>
            <a:ext cx="6782400" cy="140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05593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34"/>
          <p:cNvSpPr txBox="1"/>
          <p:nvPr/>
        </p:nvSpPr>
        <p:spPr>
          <a:xfrm>
            <a:off x="2098511" y="-1"/>
            <a:ext cx="4592684" cy="1323537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/>
            <a:r>
              <a:rPr lang="zh-CN" altLang="en-US" sz="2000" b="1" dirty="0" smtClean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找出因子种类数和每个因子出现的次数</a:t>
            </a:r>
            <a:endParaRPr lang="zh-CN" altLang="en-US" sz="2000" b="1" dirty="0">
              <a:solidFill>
                <a:srgbClr val="335B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44"/>
          <p:cNvSpPr txBox="1"/>
          <p:nvPr/>
        </p:nvSpPr>
        <p:spPr>
          <a:xfrm>
            <a:off x="-114145" y="255002"/>
            <a:ext cx="2510052" cy="88138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r>
              <a:rPr lang="zh-CN" altLang="en-US" sz="36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 smtClean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思路：</a:t>
            </a:r>
            <a:r>
              <a:rPr lang="en-US" altLang="zh-CN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b="1" dirty="0">
              <a:solidFill>
                <a:srgbClr val="335B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 descr="33af44c9fe23df8286f99d06e678fd1b">
            <a:extLst>
              <a:ext uri="{FF2B5EF4-FFF2-40B4-BE49-F238E27FC236}">
                <a16:creationId xmlns:a16="http://schemas.microsoft.com/office/drawing/2014/main" xmlns="" id="{757E40D3-9FB2-49D4-8D84-30099D0C8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505325">
            <a:off x="6246011" y="1327153"/>
            <a:ext cx="6233981" cy="598867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56051" y="1136390"/>
            <a:ext cx="15696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结构体</a:t>
            </a:r>
            <a:endParaRPr lang="zh-CN" altLang="en-US" sz="36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8851" y="1956906"/>
            <a:ext cx="522388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struct</a:t>
            </a:r>
            <a:r>
              <a:rPr lang="en-US" altLang="zh-CN" sz="2000" b="1" dirty="0"/>
              <a:t> factor</a:t>
            </a:r>
          </a:p>
          <a:p>
            <a:r>
              <a:rPr lang="en-US" altLang="zh-CN" sz="2000" b="1" dirty="0"/>
              <a:t>{</a:t>
            </a:r>
          </a:p>
          <a:p>
            <a:r>
              <a:rPr lang="en-US" altLang="zh-CN" sz="2000" b="1" dirty="0"/>
              <a:t>	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x;//</a:t>
            </a:r>
            <a:r>
              <a:rPr lang="zh-CN" altLang="en-US" sz="2000" b="1" dirty="0"/>
              <a:t>定义因子 </a:t>
            </a:r>
          </a:p>
          <a:p>
            <a:r>
              <a:rPr lang="zh-CN" altLang="en-US" sz="2000" b="1" dirty="0"/>
              <a:t>	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number;//</a:t>
            </a:r>
            <a:r>
              <a:rPr lang="zh-CN" altLang="en-US" sz="2000" b="1" dirty="0"/>
              <a:t>因子对应个数 </a:t>
            </a:r>
          </a:p>
          <a:p>
            <a:r>
              <a:rPr lang="en-US" altLang="zh-CN" sz="2000" b="1" dirty="0" smtClean="0"/>
              <a:t>}; </a:t>
            </a:r>
          </a:p>
          <a:p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18916868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33af44c9fe23df8286f99d06e678fd1b">
            <a:extLst>
              <a:ext uri="{FF2B5EF4-FFF2-40B4-BE49-F238E27FC236}">
                <a16:creationId xmlns:a16="http://schemas.microsoft.com/office/drawing/2014/main" xmlns="" id="{757E40D3-9FB2-49D4-8D84-30099D0C8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505325">
            <a:off x="6246011" y="1327153"/>
            <a:ext cx="6233981" cy="59886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9200" y="358639"/>
            <a:ext cx="71423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for(</a:t>
            </a:r>
            <a:r>
              <a:rPr lang="en-US" altLang="zh-CN" b="1" dirty="0" err="1"/>
              <a:t>int</a:t>
            </a:r>
            <a:r>
              <a:rPr lang="en-US" altLang="zh-CN" b="1" dirty="0"/>
              <a:t> i=0;i&lt;n&amp;&amp;Prime[i]&lt;=</a:t>
            </a:r>
            <a:r>
              <a:rPr lang="en-US" altLang="zh-CN" b="1" dirty="0" err="1"/>
              <a:t>m;i</a:t>
            </a:r>
            <a:r>
              <a:rPr lang="en-US" altLang="zh-CN" b="1" dirty="0"/>
              <a:t>++)//</a:t>
            </a:r>
            <a:r>
              <a:rPr lang="zh-CN" altLang="en-US" b="1" dirty="0"/>
              <a:t>找出从</a:t>
            </a:r>
            <a:r>
              <a:rPr lang="en-US" altLang="zh-CN" b="1" dirty="0"/>
              <a:t>2</a:t>
            </a:r>
            <a:r>
              <a:rPr lang="zh-CN" altLang="en-US" b="1" dirty="0"/>
              <a:t>到</a:t>
            </a:r>
            <a:r>
              <a:rPr lang="en-US" altLang="zh-CN" b="1" dirty="0"/>
              <a:t>m</a:t>
            </a:r>
            <a:r>
              <a:rPr lang="zh-CN" altLang="en-US" b="1" dirty="0"/>
              <a:t>所有满足的质数 </a:t>
            </a:r>
          </a:p>
          <a:p>
            <a:r>
              <a:rPr lang="zh-CN" altLang="en-US" b="1" dirty="0"/>
              <a:t>    </a:t>
            </a:r>
            <a:r>
              <a:rPr lang="en-US" altLang="zh-CN" b="1" dirty="0"/>
              <a:t>{</a:t>
            </a:r>
          </a:p>
          <a:p>
            <a:r>
              <a:rPr lang="en-US" altLang="zh-CN" b="1" dirty="0"/>
              <a:t>    	if(</a:t>
            </a:r>
            <a:r>
              <a:rPr lang="en-US" altLang="zh-CN" b="1" dirty="0" err="1"/>
              <a:t>m%Prime</a:t>
            </a:r>
            <a:r>
              <a:rPr lang="en-US" altLang="zh-CN" b="1" dirty="0"/>
              <a:t>[i]==0)//</a:t>
            </a:r>
            <a:r>
              <a:rPr lang="zh-CN" altLang="en-US" b="1" dirty="0"/>
              <a:t>找到一个因子 </a:t>
            </a:r>
          </a:p>
          <a:p>
            <a:r>
              <a:rPr lang="zh-CN" altLang="en-US" b="1" dirty="0"/>
              <a:t>    	</a:t>
            </a:r>
            <a:r>
              <a:rPr lang="en-US" altLang="zh-CN" b="1" dirty="0"/>
              <a:t>{</a:t>
            </a:r>
          </a:p>
          <a:p>
            <a:r>
              <a:rPr lang="en-US" altLang="zh-CN" b="1" dirty="0"/>
              <a:t>    		</a:t>
            </a:r>
            <a:r>
              <a:rPr lang="en-US" altLang="zh-CN" b="1" dirty="0" err="1"/>
              <a:t>fac</a:t>
            </a:r>
            <a:r>
              <a:rPr lang="en-US" altLang="zh-CN" b="1" dirty="0"/>
              <a:t>[j].x=Prime[i];//</a:t>
            </a:r>
            <a:r>
              <a:rPr lang="zh-CN" altLang="en-US" b="1" dirty="0"/>
              <a:t>将因子存入结构体中</a:t>
            </a:r>
          </a:p>
          <a:p>
            <a:r>
              <a:rPr lang="zh-CN" altLang="en-US" b="1" dirty="0"/>
              <a:t>    		</a:t>
            </a:r>
            <a:r>
              <a:rPr lang="en-US" altLang="zh-CN" b="1" dirty="0" err="1"/>
              <a:t>fac</a:t>
            </a:r>
            <a:r>
              <a:rPr lang="en-US" altLang="zh-CN" b="1" dirty="0"/>
              <a:t>[j].number=0;//</a:t>
            </a:r>
            <a:r>
              <a:rPr lang="zh-CN" altLang="en-US" b="1" dirty="0"/>
              <a:t>初始化数量为</a:t>
            </a:r>
            <a:r>
              <a:rPr lang="en-US" altLang="zh-CN" b="1" dirty="0"/>
              <a:t>0 </a:t>
            </a:r>
          </a:p>
          <a:p>
            <a:r>
              <a:rPr lang="en-US" altLang="zh-CN" b="1" dirty="0"/>
              <a:t>		while(</a:t>
            </a:r>
            <a:r>
              <a:rPr lang="en-US" altLang="zh-CN" b="1" dirty="0" err="1"/>
              <a:t>m%Prime</a:t>
            </a:r>
            <a:r>
              <a:rPr lang="en-US" altLang="zh-CN" b="1" dirty="0"/>
              <a:t>[i]==0)//</a:t>
            </a:r>
            <a:r>
              <a:rPr lang="zh-CN" altLang="en-US" b="1" dirty="0"/>
              <a:t>算出因子个数 </a:t>
            </a:r>
          </a:p>
          <a:p>
            <a:r>
              <a:rPr lang="zh-CN" altLang="en-US" b="1" dirty="0"/>
              <a:t>		</a:t>
            </a:r>
            <a:r>
              <a:rPr lang="en-US" altLang="zh-CN" b="1" dirty="0"/>
              <a:t>{</a:t>
            </a:r>
          </a:p>
          <a:p>
            <a:r>
              <a:rPr lang="en-US" altLang="zh-CN" b="1" dirty="0"/>
              <a:t>			</a:t>
            </a:r>
            <a:r>
              <a:rPr lang="en-US" altLang="zh-CN" b="1" dirty="0" err="1"/>
              <a:t>fac</a:t>
            </a:r>
            <a:r>
              <a:rPr lang="en-US" altLang="zh-CN" b="1" dirty="0"/>
              <a:t>[j].number++;</a:t>
            </a:r>
          </a:p>
          <a:p>
            <a:r>
              <a:rPr lang="en-US" altLang="zh-CN" b="1" dirty="0"/>
              <a:t>			m/=Prime[i];</a:t>
            </a:r>
          </a:p>
          <a:p>
            <a:r>
              <a:rPr lang="en-US" altLang="zh-CN" b="1" dirty="0"/>
              <a:t>		} </a:t>
            </a:r>
          </a:p>
          <a:p>
            <a:r>
              <a:rPr lang="en-US" altLang="zh-CN" b="1" dirty="0"/>
              <a:t>		j++;//</a:t>
            </a:r>
            <a:r>
              <a:rPr lang="zh-CN" altLang="en-US" b="1" dirty="0"/>
              <a:t>该因子找完，找下一个因子 </a:t>
            </a:r>
          </a:p>
          <a:p>
            <a:r>
              <a:rPr lang="zh-CN" altLang="en-US" b="1" dirty="0"/>
              <a:t>	</a:t>
            </a:r>
            <a:r>
              <a:rPr lang="en-US" altLang="zh-CN" b="1" dirty="0" smtClean="0"/>
              <a:t>}</a:t>
            </a:r>
          </a:p>
          <a:p>
            <a:r>
              <a:rPr lang="en-US" altLang="zh-CN" b="1" dirty="0"/>
              <a:t>}</a:t>
            </a:r>
            <a:r>
              <a:rPr lang="en-US" altLang="zh-CN" b="1" dirty="0" smtClean="0"/>
              <a:t> </a:t>
            </a:r>
            <a:endParaRPr lang="en-US" altLang="zh-CN" b="1" dirty="0"/>
          </a:p>
        </p:txBody>
      </p:sp>
      <p:sp>
        <p:nvSpPr>
          <p:cNvPr id="2" name="矩形 1"/>
          <p:cNvSpPr/>
          <p:nvPr/>
        </p:nvSpPr>
        <p:spPr>
          <a:xfrm>
            <a:off x="1136650" y="2076450"/>
            <a:ext cx="4127500" cy="13779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877156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34"/>
          <p:cNvSpPr txBox="1"/>
          <p:nvPr/>
        </p:nvSpPr>
        <p:spPr>
          <a:xfrm>
            <a:off x="5725616" y="537727"/>
            <a:ext cx="1675130" cy="1731244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/>
            <a:r>
              <a:rPr lang="en-US" altLang="zh-CN" sz="7200" b="1" dirty="0" smtClean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7200" b="1" dirty="0">
              <a:solidFill>
                <a:srgbClr val="335B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484226" y="2471615"/>
            <a:ext cx="2828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整数的存储</a:t>
            </a:r>
            <a:endParaRPr lang="zh-CN" altLang="en-US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484226" y="3297896"/>
            <a:ext cx="2374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大整数</a:t>
            </a:r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的运算</a:t>
            </a:r>
            <a:endParaRPr lang="zh-CN" altLang="en-US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17472" y="884017"/>
            <a:ext cx="3552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大</a:t>
            </a:r>
            <a:r>
              <a:rPr lang="zh-CN" altLang="en-US" sz="3600" b="1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  <a:endParaRPr lang="en-US" altLang="zh-CN" sz="3600" b="1" dirty="0">
              <a:solidFill>
                <a:srgbClr val="335B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 descr="33af44c9fe23df8286f99d06e678fd1b">
            <a:extLst>
              <a:ext uri="{FF2B5EF4-FFF2-40B4-BE49-F238E27FC236}">
                <a16:creationId xmlns:a16="http://schemas.microsoft.com/office/drawing/2014/main" xmlns="" id="{F431F8E2-6697-4C50-A422-A4CE2FD24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505325">
            <a:off x="6246011" y="1327153"/>
            <a:ext cx="6233981" cy="598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831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Theme">
  <a:themeElements>
    <a:clrScheme name="自定义 4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335B74"/>
      </a:accent1>
      <a:accent2>
        <a:srgbClr val="335B74"/>
      </a:accent2>
      <a:accent3>
        <a:srgbClr val="335B74"/>
      </a:accent3>
      <a:accent4>
        <a:srgbClr val="335B74"/>
      </a:accent4>
      <a:accent5>
        <a:srgbClr val="335B74"/>
      </a:accent5>
      <a:accent6>
        <a:srgbClr val="335B74"/>
      </a:accent6>
      <a:hlink>
        <a:srgbClr val="335B74"/>
      </a:hlink>
      <a:folHlink>
        <a:srgbClr val="335B74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发光边缘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851</TotalTime>
  <Words>512</Words>
  <Application>Microsoft Office PowerPoint</Application>
  <PresentationFormat>全屏显示(16:9)</PresentationFormat>
  <Paragraphs>195</Paragraphs>
  <Slides>20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哈哈</cp:lastModifiedBy>
  <cp:revision>111</cp:revision>
  <dcterms:created xsi:type="dcterms:W3CDTF">2017-05-19T12:55:31Z</dcterms:created>
  <dcterms:modified xsi:type="dcterms:W3CDTF">2020-05-11T23:49:37Z</dcterms:modified>
</cp:coreProperties>
</file>