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3"/>
    <p:sldId id="297" r:id="rId4"/>
    <p:sldId id="298" r:id="rId5"/>
    <p:sldId id="299" r:id="rId6"/>
    <p:sldId id="277"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8" r:id="rId24"/>
    <p:sldId id="274" r:id="rId26"/>
    <p:sldId id="275" r:id="rId27"/>
    <p:sldId id="279" r:id="rId28"/>
    <p:sldId id="276" r:id="rId29"/>
    <p:sldId id="296" r:id="rId30"/>
    <p:sldId id="281" r:id="rId31"/>
    <p:sldId id="282" r:id="rId32"/>
    <p:sldId id="283" r:id="rId33"/>
    <p:sldId id="284" r:id="rId34"/>
    <p:sldId id="285" r:id="rId35"/>
    <p:sldId id="286" r:id="rId36"/>
    <p:sldId id="287" r:id="rId37"/>
    <p:sldId id="288" r:id="rId38"/>
    <p:sldId id="294" r:id="rId39"/>
    <p:sldId id="295" r:id="rId40"/>
    <p:sldId id="289" r:id="rId41"/>
    <p:sldId id="290" r:id="rId42"/>
    <p:sldId id="291" r:id="rId43"/>
    <p:sldId id="292" r:id="rId44"/>
    <p:sldId id="293"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11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image" Target="../media/image1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4.png"/><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5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4.png"/><Relationship Id="rId1" Type="http://schemas.openxmlformats.org/officeDocument/2006/relationships/image" Target="../media/image63.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tags" Target="../tags/tag3.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image" Target="../media/image6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2.png"/></Relationships>
</file>

<file path=ppt/slides/_rels/slide2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image" Target="../media/image7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3.wmf"/><Relationship Id="rId7" Type="http://schemas.openxmlformats.org/officeDocument/2006/relationships/oleObject" Target="../embeddings/oleObject3.bin"/><Relationship Id="rId6" Type="http://schemas.openxmlformats.org/officeDocument/2006/relationships/image" Target="../media/image82.wmf"/><Relationship Id="rId5" Type="http://schemas.openxmlformats.org/officeDocument/2006/relationships/oleObject" Target="../embeddings/oleObject2.bin"/><Relationship Id="rId4" Type="http://schemas.openxmlformats.org/officeDocument/2006/relationships/image" Target="../media/image81.wmf"/><Relationship Id="rId3" Type="http://schemas.openxmlformats.org/officeDocument/2006/relationships/oleObject" Target="../embeddings/oleObject1.bin"/><Relationship Id="rId2" Type="http://schemas.openxmlformats.org/officeDocument/2006/relationships/image" Target="../media/image80.png"/><Relationship Id="rId10" Type="http://schemas.openxmlformats.org/officeDocument/2006/relationships/vmlDrawing" Target="../drawings/vmlDrawing1.vml"/><Relationship Id="rId1" Type="http://schemas.openxmlformats.org/officeDocument/2006/relationships/image" Target="../media/image79.png"/></Relationships>
</file>

<file path=ppt/slides/_rels/slide3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1.png"/><Relationship Id="rId7" Type="http://schemas.openxmlformats.org/officeDocument/2006/relationships/image" Target="../media/image90.png"/><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image" Target="../media/image84.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image" Target="../media/image92.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image" Target="../media/image98.png"/><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image" Target="../media/image95.png"/></Relationships>
</file>

<file path=ppt/slides/_rels/slide34.xml.rels><?xml version="1.0" encoding="UTF-8" standalone="yes"?>
<Relationships xmlns="http://schemas.openxmlformats.org/package/2006/relationships"><Relationship Id="rId9" Type="http://schemas.openxmlformats.org/officeDocument/2006/relationships/image" Target="../media/image108.png"/><Relationship Id="rId8" Type="http://schemas.openxmlformats.org/officeDocument/2006/relationships/image" Target="../media/image107.png"/><Relationship Id="rId7" Type="http://schemas.openxmlformats.org/officeDocument/2006/relationships/image" Target="../media/image106.png"/><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 Id="rId3" Type="http://schemas.openxmlformats.org/officeDocument/2006/relationships/image" Target="../media/image102.png"/><Relationship Id="rId2" Type="http://schemas.openxmlformats.org/officeDocument/2006/relationships/image" Target="../media/image101.png"/><Relationship Id="rId10" Type="http://schemas.openxmlformats.org/officeDocument/2006/relationships/slideLayout" Target="../slideLayouts/slideLayout2.xml"/><Relationship Id="rId1" Type="http://schemas.openxmlformats.org/officeDocument/2006/relationships/image" Target="../media/image100.pn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110.png"/><Relationship Id="rId2" Type="http://schemas.openxmlformats.org/officeDocument/2006/relationships/image" Target="../media/image109.wmf"/><Relationship Id="rId1" Type="http://schemas.openxmlformats.org/officeDocument/2006/relationships/oleObject" Target="../embeddings/oleObject4.bin"/></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2.png"/><Relationship Id="rId1" Type="http://schemas.openxmlformats.org/officeDocument/2006/relationships/image" Target="../media/image111.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image" Target="../media/image113.png"/></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117.wmf"/><Relationship Id="rId3" Type="http://schemas.openxmlformats.org/officeDocument/2006/relationships/oleObject" Target="../embeddings/oleObject6.bin"/><Relationship Id="rId2" Type="http://schemas.openxmlformats.org/officeDocument/2006/relationships/image" Target="../media/image116.wmf"/><Relationship Id="rId1" Type="http://schemas.openxmlformats.org/officeDocument/2006/relationships/oleObject" Target="../embeddings/oleObject5.bin"/></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0.png"/><Relationship Id="rId3" Type="http://schemas.openxmlformats.org/officeDocument/2006/relationships/image" Target="../media/image119.png"/><Relationship Id="rId2" Type="http://schemas.openxmlformats.org/officeDocument/2006/relationships/tags" Target="../tags/tag4.xml"/><Relationship Id="rId1" Type="http://schemas.openxmlformats.org/officeDocument/2006/relationships/image" Target="../media/image1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9" Type="http://schemas.openxmlformats.org/officeDocument/2006/relationships/image" Target="../media/image127.png"/><Relationship Id="rId8" Type="http://schemas.openxmlformats.org/officeDocument/2006/relationships/image" Target="../media/image126.png"/><Relationship Id="rId7" Type="http://schemas.openxmlformats.org/officeDocument/2006/relationships/image" Target="../media/image125.wmf"/><Relationship Id="rId6" Type="http://schemas.openxmlformats.org/officeDocument/2006/relationships/oleObject" Target="../embeddings/oleObject8.bin"/><Relationship Id="rId5" Type="http://schemas.openxmlformats.org/officeDocument/2006/relationships/image" Target="../media/image124.png"/><Relationship Id="rId4" Type="http://schemas.openxmlformats.org/officeDocument/2006/relationships/image" Target="../media/image123.png"/><Relationship Id="rId3" Type="http://schemas.openxmlformats.org/officeDocument/2006/relationships/image" Target="../media/image122.wmf"/><Relationship Id="rId2" Type="http://schemas.openxmlformats.org/officeDocument/2006/relationships/oleObject" Target="../embeddings/oleObject7.bin"/><Relationship Id="rId13" Type="http://schemas.openxmlformats.org/officeDocument/2006/relationships/vmlDrawing" Target="../drawings/vmlDrawing4.vml"/><Relationship Id="rId12" Type="http://schemas.openxmlformats.org/officeDocument/2006/relationships/slideLayout" Target="../slideLayouts/slideLayout2.xml"/><Relationship Id="rId11" Type="http://schemas.openxmlformats.org/officeDocument/2006/relationships/image" Target="../media/image129.png"/><Relationship Id="rId10" Type="http://schemas.openxmlformats.org/officeDocument/2006/relationships/image" Target="../media/image128.png"/><Relationship Id="rId1" Type="http://schemas.openxmlformats.org/officeDocument/2006/relationships/image" Target="../media/image121.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0.png"/></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5.png"/><Relationship Id="rId4" Type="http://schemas.openxmlformats.org/officeDocument/2006/relationships/image" Target="../media/image134.png"/><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image" Target="../media/image1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强化学习基础</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56895"/>
            <a:ext cx="10515600" cy="5620385"/>
          </a:xfrm>
        </p:spPr>
        <p:txBody>
          <a:bodyPr/>
          <a:p>
            <a:r>
              <a:rPr lang="en-US" altLang="zh-CN" sz="1800"/>
              <a:t>2.2 </a:t>
            </a:r>
            <a:r>
              <a:rPr lang="zh-CN" altLang="en-US" sz="1800"/>
              <a:t>returns和episodes</a:t>
            </a:r>
            <a:endParaRPr lang="zh-CN" altLang="en-US" sz="1800"/>
          </a:p>
          <a:p>
            <a:r>
              <a:rPr lang="zh-CN" altLang="en-US" sz="1800"/>
              <a:t>累计回报</a:t>
            </a:r>
            <a:r>
              <a:rPr lang="zh-CN" altLang="en-US" sz="1800"/>
              <a:t>定义：</a:t>
            </a:r>
            <a:endParaRPr lang="zh-CN" altLang="en-US" sz="1800"/>
          </a:p>
          <a:p>
            <a:r>
              <a:rPr lang="zh-CN" altLang="en-US" sz="1800"/>
              <a:t>根据是否存在自然的序列终止step，把RL任务分为两类：episodic tasks和continu</a:t>
            </a:r>
            <a:r>
              <a:rPr lang="en-US" altLang="zh-CN" sz="1800"/>
              <a:t>ing </a:t>
            </a:r>
            <a:r>
              <a:rPr lang="zh-CN" altLang="en-US" sz="1800"/>
              <a:t>tasks。</a:t>
            </a:r>
            <a:endParaRPr lang="zh-CN" altLang="en-US" sz="1800"/>
          </a:p>
          <a:p>
            <a:r>
              <a:rPr lang="en-US" altLang="zh-CN" sz="1800">
                <a:sym typeface="+mn-ea"/>
              </a:rPr>
              <a:t>(1)</a:t>
            </a:r>
            <a:r>
              <a:rPr lang="zh-CN" altLang="en-US" sz="1800">
                <a:sym typeface="+mn-ea"/>
              </a:rPr>
              <a:t>episodic tasks：</a:t>
            </a:r>
            <a:endParaRPr lang="zh-CN" altLang="en-US" sz="1800">
              <a:sym typeface="+mn-ea"/>
            </a:endParaRPr>
          </a:p>
          <a:p>
            <a:r>
              <a:rPr lang="zh-CN" altLang="en-US" sz="1800"/>
              <a:t>agent与环境的交互可以自然地分割成多个episodes，确定输赢的时候就是一个终止step。每个episode都结束于一个特殊的状态：terminal state，此后便开始新的一个episode(新的episode可能是从固定的starting state开始的，也可能从某个starting</a:t>
            </a:r>
            <a:r>
              <a:rPr lang="en-US" altLang="zh-CN" sz="1800"/>
              <a:t> </a:t>
            </a:r>
            <a:r>
              <a:rPr lang="zh-CN" altLang="en-US" sz="1800"/>
              <a:t>states分布中采样的)。</a:t>
            </a:r>
            <a:endParaRPr lang="zh-CN" altLang="en-US" sz="1800"/>
          </a:p>
          <a:p>
            <a:r>
              <a:rPr lang="en-US" altLang="zh-CN" sz="1800">
                <a:sym typeface="+mn-ea"/>
              </a:rPr>
              <a:t>(2)</a:t>
            </a:r>
            <a:r>
              <a:rPr lang="zh-CN" altLang="en-US" sz="1800">
                <a:sym typeface="+mn-ea"/>
              </a:rPr>
              <a:t>continu</a:t>
            </a:r>
            <a:r>
              <a:rPr lang="en-US" altLang="zh-CN" sz="1800">
                <a:sym typeface="+mn-ea"/>
              </a:rPr>
              <a:t>ing </a:t>
            </a:r>
            <a:r>
              <a:rPr lang="zh-CN" altLang="en-US" sz="1800">
                <a:sym typeface="+mn-ea"/>
              </a:rPr>
              <a:t>tasks：</a:t>
            </a:r>
            <a:endParaRPr lang="zh-CN" altLang="en-US" sz="1800">
              <a:sym typeface="+mn-ea"/>
            </a:endParaRPr>
          </a:p>
          <a:p>
            <a:r>
              <a:rPr lang="zh-CN" altLang="en-US" sz="1800"/>
              <a:t>有些任务没有自然的终止step，例如连续控制问题(机器人行走、飞机轨迹跟踪问题等)。</a:t>
            </a:r>
            <a:endParaRPr lang="zh-CN" altLang="en-US" sz="1800"/>
          </a:p>
          <a:p>
            <a:r>
              <a:rPr lang="zh-CN" altLang="en-US" sz="1800"/>
              <a:t>此时</a:t>
            </a:r>
            <a:r>
              <a:rPr lang="en-US" altLang="zh-CN" sz="1800"/>
              <a:t>T</a:t>
            </a:r>
            <a:r>
              <a:rPr lang="zh-CN" altLang="en-US" sz="1800"/>
              <a:t>为无穷，因此对</a:t>
            </a:r>
            <a:r>
              <a:rPr lang="en-US" altLang="zh-CN" sz="1800"/>
              <a:t>Gt</a:t>
            </a:r>
            <a:r>
              <a:rPr lang="zh-CN" altLang="en-US" sz="1800"/>
              <a:t>进行修改：</a:t>
            </a:r>
            <a:endParaRPr lang="zh-CN" altLang="en-US" sz="1800"/>
          </a:p>
          <a:p>
            <a:endParaRPr lang="zh-CN" altLang="en-US" sz="1800"/>
          </a:p>
          <a:p>
            <a:endParaRPr lang="zh-CN" altLang="en-US" sz="1800"/>
          </a:p>
          <a:p>
            <a:endParaRPr lang="zh-CN" altLang="en-US" sz="1800"/>
          </a:p>
          <a:p>
            <a:r>
              <a:rPr lang="zh-CN" altLang="en-US" sz="1800"/>
              <a:t>统一两类任务的</a:t>
            </a:r>
            <a:r>
              <a:rPr lang="en-US" altLang="zh-CN" sz="1800"/>
              <a:t>Gt</a:t>
            </a:r>
            <a:r>
              <a:rPr lang="zh-CN" altLang="en-US" sz="1800"/>
              <a:t>（把terminal state考虑为转移到自身且获得的所有奖赏均为 0 的状</a:t>
            </a:r>
            <a:r>
              <a:rPr lang="zh-CN" altLang="en-US" sz="1800"/>
              <a:t>态）</a:t>
            </a:r>
            <a:endParaRPr lang="zh-CN" altLang="en-US" sz="1800"/>
          </a:p>
          <a:p>
            <a:endParaRPr lang="zh-CN" altLang="en-US" sz="1800"/>
          </a:p>
        </p:txBody>
      </p:sp>
      <p:pic>
        <p:nvPicPr>
          <p:cNvPr id="4" name="图片 3"/>
          <p:cNvPicPr>
            <a:picLocks noChangeAspect="1"/>
          </p:cNvPicPr>
          <p:nvPr/>
        </p:nvPicPr>
        <p:blipFill>
          <a:blip r:embed="rId1"/>
          <a:stretch>
            <a:fillRect/>
          </a:stretch>
        </p:blipFill>
        <p:spPr>
          <a:xfrm>
            <a:off x="2726690" y="928370"/>
            <a:ext cx="2758440" cy="381000"/>
          </a:xfrm>
          <a:prstGeom prst="rect">
            <a:avLst/>
          </a:prstGeom>
        </p:spPr>
      </p:pic>
      <p:pic>
        <p:nvPicPr>
          <p:cNvPr id="5" name="图片 4"/>
          <p:cNvPicPr>
            <a:picLocks noChangeAspect="1"/>
          </p:cNvPicPr>
          <p:nvPr/>
        </p:nvPicPr>
        <p:blipFill>
          <a:blip r:embed="rId2"/>
          <a:stretch>
            <a:fillRect/>
          </a:stretch>
        </p:blipFill>
        <p:spPr>
          <a:xfrm>
            <a:off x="4746625" y="3651250"/>
            <a:ext cx="3794760" cy="381000"/>
          </a:xfrm>
          <a:prstGeom prst="rect">
            <a:avLst/>
          </a:prstGeom>
        </p:spPr>
      </p:pic>
      <p:pic>
        <p:nvPicPr>
          <p:cNvPr id="6" name="图片 5"/>
          <p:cNvPicPr>
            <a:picLocks noChangeAspect="1"/>
          </p:cNvPicPr>
          <p:nvPr/>
        </p:nvPicPr>
        <p:blipFill>
          <a:blip r:embed="rId3"/>
          <a:stretch>
            <a:fillRect/>
          </a:stretch>
        </p:blipFill>
        <p:spPr>
          <a:xfrm>
            <a:off x="1157605" y="4032250"/>
            <a:ext cx="3589020" cy="1181100"/>
          </a:xfrm>
          <a:prstGeom prst="rect">
            <a:avLst/>
          </a:prstGeom>
        </p:spPr>
      </p:pic>
      <p:pic>
        <p:nvPicPr>
          <p:cNvPr id="7" name="图片 6"/>
          <p:cNvPicPr>
            <a:picLocks noChangeAspect="1"/>
          </p:cNvPicPr>
          <p:nvPr/>
        </p:nvPicPr>
        <p:blipFill>
          <a:blip r:embed="rId4"/>
          <a:stretch>
            <a:fillRect/>
          </a:stretch>
        </p:blipFill>
        <p:spPr>
          <a:xfrm>
            <a:off x="1157605" y="5600065"/>
            <a:ext cx="4907280" cy="7467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00075"/>
            <a:ext cx="10515600" cy="5577205"/>
          </a:xfrm>
        </p:spPr>
        <p:txBody>
          <a:bodyPr/>
          <a:p>
            <a:r>
              <a:rPr lang="en-US" altLang="zh-CN" sz="1800"/>
              <a:t>2.3 策略和值函数</a:t>
            </a:r>
            <a:endParaRPr lang="en-US" altLang="zh-CN" sz="1800"/>
          </a:p>
          <a:p>
            <a:endParaRPr lang="en-US" altLang="zh-CN" sz="1800"/>
          </a:p>
        </p:txBody>
      </p:sp>
      <p:pic>
        <p:nvPicPr>
          <p:cNvPr id="4" name="图片 3"/>
          <p:cNvPicPr>
            <a:picLocks noChangeAspect="1"/>
          </p:cNvPicPr>
          <p:nvPr/>
        </p:nvPicPr>
        <p:blipFill>
          <a:blip r:embed="rId1"/>
          <a:stretch>
            <a:fillRect/>
          </a:stretch>
        </p:blipFill>
        <p:spPr>
          <a:xfrm>
            <a:off x="1080135" y="961390"/>
            <a:ext cx="5448300" cy="3970020"/>
          </a:xfrm>
          <a:prstGeom prst="rect">
            <a:avLst/>
          </a:prstGeom>
        </p:spPr>
      </p:pic>
      <p:pic>
        <p:nvPicPr>
          <p:cNvPr id="5" name="图片 4"/>
          <p:cNvPicPr>
            <a:picLocks noChangeAspect="1"/>
          </p:cNvPicPr>
          <p:nvPr/>
        </p:nvPicPr>
        <p:blipFill>
          <a:blip r:embed="rId2"/>
          <a:stretch>
            <a:fillRect/>
          </a:stretch>
        </p:blipFill>
        <p:spPr>
          <a:xfrm>
            <a:off x="1080135" y="5029835"/>
            <a:ext cx="5349240" cy="3352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06730"/>
            <a:ext cx="10515600" cy="5670550"/>
          </a:xfrm>
        </p:spPr>
        <p:txBody>
          <a:bodyPr/>
          <a:p>
            <a:r>
              <a:rPr lang="en-US" altLang="zh-CN" sz="1800"/>
              <a:t>2.4 </a:t>
            </a:r>
            <a:r>
              <a:rPr lang="zh-CN" altLang="en-US" sz="1800"/>
              <a:t>贝尔曼方程</a:t>
            </a:r>
            <a:endParaRPr lang="zh-CN" altLang="en-US" sz="1800"/>
          </a:p>
          <a:p>
            <a:r>
              <a:rPr lang="zh-CN" altLang="en-US" sz="1800"/>
              <a:t>值函数的</a:t>
            </a:r>
            <a:r>
              <a:rPr lang="zh-CN" altLang="en-US" sz="1800">
                <a:sym typeface="+mn-ea"/>
              </a:rPr>
              <a:t>Bellman</a:t>
            </a:r>
            <a:r>
              <a:rPr lang="zh-CN" altLang="en-US" sz="1800"/>
              <a:t>方程：</a:t>
            </a:r>
            <a:endParaRPr lang="zh-CN" altLang="en-US" sz="1800"/>
          </a:p>
          <a:p>
            <a:endParaRPr lang="zh-CN" altLang="en-US" sz="1800"/>
          </a:p>
          <a:p>
            <a:endParaRPr lang="zh-CN" altLang="en-US" sz="1800"/>
          </a:p>
          <a:p>
            <a:endParaRPr lang="zh-CN" altLang="en-US" sz="1800"/>
          </a:p>
          <a:p>
            <a:endParaRPr lang="zh-CN" altLang="en-US" sz="1800"/>
          </a:p>
          <a:p>
            <a:endParaRPr lang="zh-CN" altLang="en-US" sz="1800"/>
          </a:p>
          <a:p>
            <a:endParaRPr lang="zh-CN" altLang="en-US" sz="1800"/>
          </a:p>
          <a:p>
            <a:r>
              <a:rPr lang="zh-CN" altLang="en-US" sz="1800"/>
              <a:t>动作值函数的Bellman方程：</a:t>
            </a:r>
            <a:endParaRPr lang="zh-CN" altLang="en-US" sz="1800"/>
          </a:p>
          <a:p>
            <a:endParaRPr lang="zh-CN" altLang="en-US" sz="1800"/>
          </a:p>
          <a:p>
            <a:endParaRPr lang="zh-CN" altLang="en-US" sz="1800"/>
          </a:p>
        </p:txBody>
      </p:sp>
      <p:pic>
        <p:nvPicPr>
          <p:cNvPr id="4" name="图片 3"/>
          <p:cNvPicPr>
            <a:picLocks noChangeAspect="1"/>
          </p:cNvPicPr>
          <p:nvPr/>
        </p:nvPicPr>
        <p:blipFill>
          <a:blip r:embed="rId1"/>
          <a:stretch>
            <a:fillRect/>
          </a:stretch>
        </p:blipFill>
        <p:spPr>
          <a:xfrm>
            <a:off x="1170940" y="1312545"/>
            <a:ext cx="4663440" cy="1965960"/>
          </a:xfrm>
          <a:prstGeom prst="rect">
            <a:avLst/>
          </a:prstGeom>
        </p:spPr>
      </p:pic>
      <p:pic>
        <p:nvPicPr>
          <p:cNvPr id="5" name="图片 4"/>
          <p:cNvPicPr>
            <a:picLocks noChangeAspect="1"/>
          </p:cNvPicPr>
          <p:nvPr/>
        </p:nvPicPr>
        <p:blipFill>
          <a:blip r:embed="rId2"/>
          <a:stretch>
            <a:fillRect/>
          </a:stretch>
        </p:blipFill>
        <p:spPr>
          <a:xfrm>
            <a:off x="1292860" y="3921760"/>
            <a:ext cx="3924300" cy="13563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46430"/>
            <a:ext cx="10515600" cy="5530850"/>
          </a:xfrm>
        </p:spPr>
        <p:txBody>
          <a:bodyPr/>
          <a:p>
            <a:r>
              <a:rPr lang="en-US" altLang="zh-CN" sz="1800"/>
              <a:t>2.5 </a:t>
            </a:r>
            <a:r>
              <a:rPr lang="zh-CN" altLang="en-US" sz="1800"/>
              <a:t>最优策略和最优值函数</a:t>
            </a:r>
            <a:endParaRPr lang="zh-CN" altLang="en-US" sz="1800"/>
          </a:p>
          <a:p>
            <a:endParaRPr lang="zh-CN" altLang="en-US" sz="1800"/>
          </a:p>
          <a:p>
            <a:endParaRPr lang="zh-CN" altLang="en-US" sz="1800"/>
          </a:p>
          <a:p>
            <a:r>
              <a:rPr lang="zh-CN" altLang="en-US" sz="1800"/>
              <a:t>对于有限马尔可夫决策过程（finite MDP），最优值函数是唯一的，但是最优策略可能有多个，它们具有相同的最优值函数。</a:t>
            </a:r>
            <a:endParaRPr lang="zh-CN" altLang="en-US" sz="1800"/>
          </a:p>
          <a:p>
            <a:r>
              <a:rPr lang="zh-CN" altLang="en-US" sz="1800"/>
              <a:t>贝尔曼最优方程(Bellman optimality equation)：</a:t>
            </a:r>
            <a:endParaRPr lang="zh-CN" altLang="en-US" sz="1800"/>
          </a:p>
          <a:p>
            <a:endParaRPr lang="zh-CN" altLang="en-US" sz="1800"/>
          </a:p>
          <a:p>
            <a:endParaRPr lang="zh-CN" altLang="en-US" sz="1800"/>
          </a:p>
          <a:p>
            <a:endParaRPr lang="zh-CN" altLang="en-US" sz="1800"/>
          </a:p>
          <a:p>
            <a:endParaRPr lang="zh-CN" altLang="en-US" sz="1800"/>
          </a:p>
          <a:p>
            <a:endParaRPr lang="zh-CN" altLang="en-US" sz="1800"/>
          </a:p>
          <a:p>
            <a:endParaRPr lang="zh-CN" altLang="en-US" sz="1800"/>
          </a:p>
        </p:txBody>
      </p:sp>
      <p:pic>
        <p:nvPicPr>
          <p:cNvPr id="4" name="图片 3"/>
          <p:cNvPicPr>
            <a:picLocks noChangeAspect="1"/>
          </p:cNvPicPr>
          <p:nvPr/>
        </p:nvPicPr>
        <p:blipFill>
          <a:blip r:embed="rId1"/>
          <a:stretch>
            <a:fillRect/>
          </a:stretch>
        </p:blipFill>
        <p:spPr>
          <a:xfrm>
            <a:off x="1183005" y="1120140"/>
            <a:ext cx="4450080" cy="701040"/>
          </a:xfrm>
          <a:prstGeom prst="rect">
            <a:avLst/>
          </a:prstGeom>
        </p:spPr>
      </p:pic>
      <p:pic>
        <p:nvPicPr>
          <p:cNvPr id="5" name="图片 4"/>
          <p:cNvPicPr>
            <a:picLocks noChangeAspect="1"/>
          </p:cNvPicPr>
          <p:nvPr/>
        </p:nvPicPr>
        <p:blipFill>
          <a:blip r:embed="rId2"/>
          <a:stretch>
            <a:fillRect/>
          </a:stretch>
        </p:blipFill>
        <p:spPr>
          <a:xfrm>
            <a:off x="1183005" y="2809875"/>
            <a:ext cx="3611880" cy="1203960"/>
          </a:xfrm>
          <a:prstGeom prst="rect">
            <a:avLst/>
          </a:prstGeom>
        </p:spPr>
      </p:pic>
      <p:pic>
        <p:nvPicPr>
          <p:cNvPr id="6" name="图片 5"/>
          <p:cNvPicPr>
            <a:picLocks noChangeAspect="1"/>
          </p:cNvPicPr>
          <p:nvPr/>
        </p:nvPicPr>
        <p:blipFill>
          <a:blip r:embed="rId3"/>
          <a:stretch>
            <a:fillRect/>
          </a:stretch>
        </p:blipFill>
        <p:spPr>
          <a:xfrm>
            <a:off x="1183005" y="4117340"/>
            <a:ext cx="4084320" cy="8686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58140"/>
            <a:ext cx="10515600" cy="1325563"/>
          </a:xfrm>
        </p:spPr>
        <p:txBody>
          <a:bodyPr/>
          <a:p>
            <a:r>
              <a:rPr lang="en-US" altLang="zh-CN"/>
              <a:t>3 基于值函数的学习方法</a:t>
            </a:r>
            <a:endParaRPr lang="en-US" altLang="zh-CN"/>
          </a:p>
        </p:txBody>
      </p:sp>
      <p:sp>
        <p:nvSpPr>
          <p:cNvPr id="3" name="内容占位符 2"/>
          <p:cNvSpPr>
            <a:spLocks noGrp="1"/>
          </p:cNvSpPr>
          <p:nvPr>
            <p:ph idx="1"/>
          </p:nvPr>
        </p:nvSpPr>
        <p:spPr/>
        <p:txBody>
          <a:bodyPr/>
          <a:p>
            <a:r>
              <a:rPr lang="zh-CN" altLang="en-US" sz="1800"/>
              <a:t>值函数是对策略的评估，对所有策略进行评估并且选出最优策略</a:t>
            </a:r>
            <a:r>
              <a:rPr lang="zh-CN" altLang="en-US" sz="1800"/>
              <a:t>难以实现。</a:t>
            </a:r>
            <a:endParaRPr lang="zh-CN" altLang="en-US" sz="1800"/>
          </a:p>
          <a:p>
            <a:endParaRPr lang="zh-CN" altLang="en-US" sz="1800"/>
          </a:p>
          <a:p>
            <a:endParaRPr lang="zh-CN" altLang="en-US" sz="1800"/>
          </a:p>
          <a:p>
            <a:endParaRPr lang="zh-CN" altLang="en-US" sz="1800"/>
          </a:p>
          <a:p>
            <a:endParaRPr lang="zh-CN" altLang="en-US" sz="1800"/>
          </a:p>
          <a:p>
            <a:r>
              <a:rPr lang="zh-CN" altLang="en-US" sz="1800"/>
              <a:t>如果执行</a:t>
            </a:r>
            <a:r>
              <a:rPr lang="en-US" altLang="zh-CN" sz="1800"/>
              <a:t>       </a:t>
            </a:r>
            <a:r>
              <a:rPr lang="zh-CN" altLang="en-US" sz="1800"/>
              <a:t>则有：</a:t>
            </a:r>
            <a:endParaRPr lang="zh-CN" altLang="en-US" sz="1800"/>
          </a:p>
          <a:p>
            <a:r>
              <a:rPr lang="zh-CN" altLang="en-US" sz="1800"/>
              <a:t>我们可以通过下面方式来学习最优策略：先随机初始化一个策略，计算该策略的值函数，并根据值函数来设置新的策略，然后一直反复迭代直到收敛。</a:t>
            </a:r>
            <a:endParaRPr lang="zh-CN" altLang="en-US" sz="1800"/>
          </a:p>
          <a:p>
            <a:r>
              <a:rPr lang="zh-CN" altLang="en-US" sz="1800"/>
              <a:t>基于值函数的策略学习方法中最关键的是如何计算策略 π 的值函数，一般有动态规划或蒙特卡罗两种计算方式。</a:t>
            </a:r>
            <a:endParaRPr lang="zh-CN" altLang="en-US" sz="1800"/>
          </a:p>
        </p:txBody>
      </p:sp>
      <p:pic>
        <p:nvPicPr>
          <p:cNvPr id="5" name="图片 4"/>
          <p:cNvPicPr>
            <a:picLocks noChangeAspect="1"/>
          </p:cNvPicPr>
          <p:nvPr/>
        </p:nvPicPr>
        <p:blipFill>
          <a:blip r:embed="rId1"/>
          <a:stretch>
            <a:fillRect/>
          </a:stretch>
        </p:blipFill>
        <p:spPr>
          <a:xfrm>
            <a:off x="1203325" y="2251075"/>
            <a:ext cx="4450080" cy="419100"/>
          </a:xfrm>
          <a:prstGeom prst="rect">
            <a:avLst/>
          </a:prstGeom>
        </p:spPr>
      </p:pic>
      <p:pic>
        <p:nvPicPr>
          <p:cNvPr id="6" name="图片 5"/>
          <p:cNvPicPr>
            <a:picLocks noChangeAspect="1"/>
          </p:cNvPicPr>
          <p:nvPr/>
        </p:nvPicPr>
        <p:blipFill>
          <a:blip r:embed="rId2"/>
          <a:stretch>
            <a:fillRect/>
          </a:stretch>
        </p:blipFill>
        <p:spPr>
          <a:xfrm>
            <a:off x="1296035" y="2800985"/>
            <a:ext cx="2369820" cy="640080"/>
          </a:xfrm>
          <a:prstGeom prst="rect">
            <a:avLst/>
          </a:prstGeom>
        </p:spPr>
      </p:pic>
      <p:pic>
        <p:nvPicPr>
          <p:cNvPr id="7" name="图片 6"/>
          <p:cNvPicPr>
            <a:picLocks noChangeAspect="1"/>
          </p:cNvPicPr>
          <p:nvPr/>
        </p:nvPicPr>
        <p:blipFill>
          <a:blip r:embed="rId3"/>
          <a:stretch>
            <a:fillRect/>
          </a:stretch>
        </p:blipFill>
        <p:spPr>
          <a:xfrm>
            <a:off x="3883660" y="2896235"/>
            <a:ext cx="1463040" cy="449580"/>
          </a:xfrm>
          <a:prstGeom prst="rect">
            <a:avLst/>
          </a:prstGeom>
        </p:spPr>
      </p:pic>
      <p:pic>
        <p:nvPicPr>
          <p:cNvPr id="8" name="图片 7"/>
          <p:cNvPicPr>
            <a:picLocks noChangeAspect="1"/>
          </p:cNvPicPr>
          <p:nvPr/>
        </p:nvPicPr>
        <p:blipFill>
          <a:blip r:embed="rId4"/>
          <a:stretch>
            <a:fillRect/>
          </a:stretch>
        </p:blipFill>
        <p:spPr>
          <a:xfrm>
            <a:off x="3131185" y="3703320"/>
            <a:ext cx="1524000" cy="365760"/>
          </a:xfrm>
          <a:prstGeom prst="rect">
            <a:avLst/>
          </a:prstGeom>
        </p:spPr>
      </p:pic>
      <p:pic>
        <p:nvPicPr>
          <p:cNvPr id="9" name="图片 8"/>
          <p:cNvPicPr>
            <a:picLocks noChangeAspect="1"/>
          </p:cNvPicPr>
          <p:nvPr/>
        </p:nvPicPr>
        <p:blipFill>
          <a:blip r:embed="rId5"/>
          <a:stretch>
            <a:fillRect/>
          </a:stretch>
        </p:blipFill>
        <p:spPr>
          <a:xfrm>
            <a:off x="2115820" y="3688080"/>
            <a:ext cx="243840" cy="381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3.1 </a:t>
            </a:r>
            <a:r>
              <a:rPr lang="zh-CN" altLang="en-US"/>
              <a:t>动态规划</a:t>
            </a:r>
            <a:endParaRPr lang="zh-CN" altLang="en-US"/>
          </a:p>
        </p:txBody>
      </p:sp>
      <p:sp>
        <p:nvSpPr>
          <p:cNvPr id="3" name="内容占位符 2"/>
          <p:cNvSpPr>
            <a:spLocks noGrp="1"/>
          </p:cNvSpPr>
          <p:nvPr>
            <p:ph idx="1"/>
          </p:nvPr>
        </p:nvSpPr>
        <p:spPr>
          <a:xfrm>
            <a:off x="838200" y="1825625"/>
            <a:ext cx="10515600" cy="4917440"/>
          </a:xfrm>
        </p:spPr>
        <p:txBody>
          <a:bodyPr/>
          <a:p>
            <a:r>
              <a:rPr lang="en-US" altLang="zh-CN" sz="1800"/>
              <a:t>3.1.1 </a:t>
            </a:r>
            <a:r>
              <a:rPr lang="zh-CN" altLang="en-US" sz="1800"/>
              <a:t>策略评估</a:t>
            </a:r>
            <a:endParaRPr lang="zh-CN" altLang="en-US" sz="1800"/>
          </a:p>
          <a:p>
            <a:r>
              <a:rPr lang="zh-CN" altLang="en-US" sz="1800"/>
              <a:t>根据值函数的贝尔曼方程可得：</a:t>
            </a:r>
            <a:endParaRPr lang="zh-CN" altLang="en-US" sz="1800"/>
          </a:p>
          <a:p>
            <a:endParaRPr lang="zh-CN" altLang="en-US" sz="1800"/>
          </a:p>
          <a:p>
            <a:r>
              <a:rPr lang="en-US" altLang="zh-CN" sz="1800"/>
              <a:t>3.1.2</a:t>
            </a:r>
            <a:r>
              <a:rPr lang="zh-CN" altLang="en-US" sz="1800"/>
              <a:t>策略提升</a:t>
            </a:r>
            <a:endParaRPr lang="zh-CN" altLang="en-US" sz="1800"/>
          </a:p>
          <a:p>
            <a:endParaRPr lang="zh-CN" altLang="en-US" sz="1800"/>
          </a:p>
          <a:p>
            <a:endParaRPr lang="zh-CN" altLang="en-US" sz="1800"/>
          </a:p>
          <a:p>
            <a:endParaRPr lang="zh-CN" altLang="en-US" sz="1800"/>
          </a:p>
          <a:p>
            <a:r>
              <a:rPr lang="zh-CN" altLang="en-US" sz="1800"/>
              <a:t>策略提升</a:t>
            </a:r>
            <a:r>
              <a:rPr lang="zh-CN" altLang="en-US" sz="1800"/>
              <a:t>定理：</a:t>
            </a:r>
            <a:endParaRPr lang="zh-CN" altLang="en-US" sz="1800"/>
          </a:p>
          <a:p>
            <a:endParaRPr lang="zh-CN" altLang="en-US" sz="1800"/>
          </a:p>
          <a:p>
            <a:r>
              <a:rPr lang="zh-CN" altLang="en-US" sz="1800"/>
              <a:t>当策略无法提升的时候，</a:t>
            </a:r>
            <a:r>
              <a:rPr lang="zh-CN" altLang="en-US" sz="1800"/>
              <a:t>有</a:t>
            </a:r>
            <a:endParaRPr lang="zh-CN" altLang="en-US" sz="1800"/>
          </a:p>
          <a:p>
            <a:endParaRPr lang="zh-CN" altLang="en-US" sz="1800"/>
          </a:p>
          <a:p>
            <a:r>
              <a:rPr lang="zh-CN" altLang="en-US" sz="1800"/>
              <a:t> </a:t>
            </a:r>
            <a:r>
              <a:rPr lang="en-US" altLang="zh-CN" sz="1800"/>
              <a:t>                                                                         </a:t>
            </a:r>
            <a:r>
              <a:rPr lang="zh-CN" altLang="en-US" sz="1800"/>
              <a:t>（值函数的贝尔曼最优</a:t>
            </a:r>
            <a:r>
              <a:rPr lang="zh-CN" altLang="en-US" sz="1800"/>
              <a:t>方程）</a:t>
            </a:r>
            <a:endParaRPr lang="zh-CN" altLang="en-US" sz="1800"/>
          </a:p>
          <a:p>
            <a:endParaRPr lang="zh-CN" altLang="en-US" sz="1800"/>
          </a:p>
          <a:p>
            <a:endParaRPr lang="zh-CN" altLang="en-US" sz="1800"/>
          </a:p>
          <a:p>
            <a:endParaRPr lang="zh-CN" altLang="en-US" sz="1800"/>
          </a:p>
          <a:p>
            <a:endParaRPr lang="zh-CN" altLang="en-US" sz="1800"/>
          </a:p>
          <a:p>
            <a:endParaRPr lang="zh-CN" altLang="en-US" sz="1800"/>
          </a:p>
          <a:p>
            <a:endParaRPr lang="zh-CN" altLang="en-US" sz="1800"/>
          </a:p>
        </p:txBody>
      </p:sp>
      <p:pic>
        <p:nvPicPr>
          <p:cNvPr id="4" name="图片 3"/>
          <p:cNvPicPr>
            <a:picLocks noChangeAspect="1"/>
          </p:cNvPicPr>
          <p:nvPr/>
        </p:nvPicPr>
        <p:blipFill>
          <a:blip r:embed="rId1"/>
          <a:stretch>
            <a:fillRect/>
          </a:stretch>
        </p:blipFill>
        <p:spPr>
          <a:xfrm>
            <a:off x="4368800" y="2175510"/>
            <a:ext cx="3634740" cy="838200"/>
          </a:xfrm>
          <a:prstGeom prst="rect">
            <a:avLst/>
          </a:prstGeom>
        </p:spPr>
      </p:pic>
      <p:pic>
        <p:nvPicPr>
          <p:cNvPr id="5" name="图片 4"/>
          <p:cNvPicPr>
            <a:picLocks noChangeAspect="1"/>
          </p:cNvPicPr>
          <p:nvPr/>
        </p:nvPicPr>
        <p:blipFill>
          <a:blip r:embed="rId2"/>
          <a:stretch>
            <a:fillRect/>
          </a:stretch>
        </p:blipFill>
        <p:spPr>
          <a:xfrm>
            <a:off x="1135380" y="3357880"/>
            <a:ext cx="3787140" cy="1082040"/>
          </a:xfrm>
          <a:prstGeom prst="rect">
            <a:avLst/>
          </a:prstGeom>
        </p:spPr>
      </p:pic>
      <p:pic>
        <p:nvPicPr>
          <p:cNvPr id="6" name="图片 5"/>
          <p:cNvPicPr>
            <a:picLocks noChangeAspect="1"/>
          </p:cNvPicPr>
          <p:nvPr/>
        </p:nvPicPr>
        <p:blipFill>
          <a:blip r:embed="rId3"/>
          <a:stretch>
            <a:fillRect/>
          </a:stretch>
        </p:blipFill>
        <p:spPr>
          <a:xfrm>
            <a:off x="2806065" y="4439920"/>
            <a:ext cx="5036820" cy="502920"/>
          </a:xfrm>
          <a:prstGeom prst="rect">
            <a:avLst/>
          </a:prstGeom>
        </p:spPr>
      </p:pic>
      <p:pic>
        <p:nvPicPr>
          <p:cNvPr id="7" name="图片 6"/>
          <p:cNvPicPr>
            <a:picLocks noChangeAspect="1"/>
          </p:cNvPicPr>
          <p:nvPr/>
        </p:nvPicPr>
        <p:blipFill>
          <a:blip r:embed="rId4"/>
          <a:stretch>
            <a:fillRect/>
          </a:stretch>
        </p:blipFill>
        <p:spPr>
          <a:xfrm>
            <a:off x="3963670" y="5226685"/>
            <a:ext cx="586740" cy="251460"/>
          </a:xfrm>
          <a:prstGeom prst="rect">
            <a:avLst/>
          </a:prstGeom>
        </p:spPr>
      </p:pic>
      <p:pic>
        <p:nvPicPr>
          <p:cNvPr id="8" name="图片 7"/>
          <p:cNvPicPr>
            <a:picLocks noChangeAspect="1"/>
          </p:cNvPicPr>
          <p:nvPr/>
        </p:nvPicPr>
        <p:blipFill>
          <a:blip r:embed="rId5"/>
          <a:stretch>
            <a:fillRect/>
          </a:stretch>
        </p:blipFill>
        <p:spPr>
          <a:xfrm>
            <a:off x="1230630" y="5654675"/>
            <a:ext cx="3596640" cy="7848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41020"/>
            <a:ext cx="10515600" cy="5636260"/>
          </a:xfrm>
        </p:spPr>
        <p:txBody>
          <a:bodyPr/>
          <a:p>
            <a:r>
              <a:rPr lang="en-US" altLang="zh-CN" sz="1800"/>
              <a:t>3.1.3 </a:t>
            </a:r>
            <a:r>
              <a:rPr lang="zh-CN" altLang="en-US" sz="1800"/>
              <a:t>优化方法</a:t>
            </a:r>
            <a:r>
              <a:rPr lang="en-US" altLang="zh-CN" sz="1800"/>
              <a:t>-</a:t>
            </a:r>
            <a:r>
              <a:rPr lang="zh-CN" altLang="en-US" sz="1800"/>
              <a:t>值迭代</a:t>
            </a:r>
            <a:endParaRPr lang="zh-CN" altLang="en-US" sz="1800"/>
          </a:p>
          <a:p>
            <a:r>
              <a:rPr lang="zh-CN" altLang="en-US" sz="1800"/>
              <a:t>策略评估每次需要多轮才能迭代至收敛，而我们不一定需要等值函数收敛后再及逆行策略提升。我们可以在进行一次策略评估的基础上就进行策略提升：</a:t>
            </a:r>
            <a:endParaRPr lang="zh-CN" altLang="en-US" sz="1800"/>
          </a:p>
          <a:p>
            <a:endParaRPr lang="zh-CN" altLang="en-US" sz="1800"/>
          </a:p>
          <a:p>
            <a:endParaRPr lang="zh-CN" altLang="en-US" sz="1800"/>
          </a:p>
          <a:p>
            <a:endParaRPr lang="zh-CN" altLang="en-US" sz="1800"/>
          </a:p>
          <a:p>
            <a:r>
              <a:rPr lang="zh-CN" altLang="en-US" sz="1800"/>
              <a:t>此公式也是贝尔曼最优方程的迭代形式（</a:t>
            </a:r>
            <a:r>
              <a:rPr lang="en-US" altLang="zh-CN" sz="1800"/>
              <a:t>3.1.1</a:t>
            </a:r>
            <a:r>
              <a:rPr lang="zh-CN" altLang="en-US" sz="1800"/>
              <a:t>是贝尔曼方程的</a:t>
            </a:r>
            <a:r>
              <a:rPr lang="zh-CN" altLang="en-US" sz="1800"/>
              <a:t>迭代形式）</a:t>
            </a:r>
            <a:endParaRPr lang="zh-CN" altLang="en-US" sz="1800"/>
          </a:p>
          <a:p>
            <a:endParaRPr lang="zh-CN" altLang="en-US" sz="1800"/>
          </a:p>
          <a:p>
            <a:endParaRPr lang="zh-CN" altLang="en-US" sz="1800"/>
          </a:p>
          <a:p>
            <a:endParaRPr lang="zh-CN" altLang="en-US" sz="1800"/>
          </a:p>
        </p:txBody>
      </p:sp>
      <p:pic>
        <p:nvPicPr>
          <p:cNvPr id="4" name="图片 3"/>
          <p:cNvPicPr>
            <a:picLocks noChangeAspect="1"/>
          </p:cNvPicPr>
          <p:nvPr/>
        </p:nvPicPr>
        <p:blipFill>
          <a:blip r:embed="rId1"/>
          <a:stretch>
            <a:fillRect/>
          </a:stretch>
        </p:blipFill>
        <p:spPr>
          <a:xfrm>
            <a:off x="1122680" y="1529080"/>
            <a:ext cx="3840480" cy="9220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3.2 </a:t>
            </a:r>
            <a:r>
              <a:rPr lang="zh-CN" altLang="en-US"/>
              <a:t>蒙特卡罗</a:t>
            </a:r>
            <a:r>
              <a:rPr lang="zh-CN" altLang="en-US"/>
              <a:t>方法</a:t>
            </a:r>
            <a:endParaRPr lang="zh-CN" altLang="en-US"/>
          </a:p>
        </p:txBody>
      </p:sp>
      <p:sp>
        <p:nvSpPr>
          <p:cNvPr id="3" name="内容占位符 2"/>
          <p:cNvSpPr>
            <a:spLocks noGrp="1"/>
          </p:cNvSpPr>
          <p:nvPr>
            <p:ph idx="1"/>
          </p:nvPr>
        </p:nvSpPr>
        <p:spPr/>
        <p:txBody>
          <a:bodyPr/>
          <a:p>
            <a:r>
              <a:rPr lang="zh-CN" altLang="en-US" sz="1800"/>
              <a:t>与之前方法不同，蒙特卡罗方法不需要已知环境模型（</a:t>
            </a:r>
            <a:r>
              <a:rPr lang="en-US" altLang="zh-CN" sz="1800"/>
              <a:t>4</a:t>
            </a:r>
            <a:r>
              <a:rPr lang="zh-CN" altLang="en-US" sz="1800"/>
              <a:t>参数形式的环境模型很难获得），其只要与获取与环境交互的经验</a:t>
            </a:r>
            <a:r>
              <a:rPr lang="zh-CN" altLang="en-US" sz="1800"/>
              <a:t>即可。</a:t>
            </a:r>
            <a:endParaRPr lang="zh-CN" altLang="en-US" sz="1800"/>
          </a:p>
          <a:p>
            <a:r>
              <a:rPr lang="en-US" altLang="zh-CN" sz="1800"/>
              <a:t>Q</a:t>
            </a:r>
            <a:r>
              <a:rPr lang="zh-CN" altLang="en-US" sz="1800"/>
              <a:t>函数为初始状态为</a:t>
            </a:r>
            <a:r>
              <a:rPr lang="en-US" altLang="zh-CN" sz="1800"/>
              <a:t>s</a:t>
            </a:r>
            <a:r>
              <a:rPr lang="zh-CN" altLang="en-US" sz="1800"/>
              <a:t>并执行动作</a:t>
            </a:r>
            <a:r>
              <a:rPr lang="en-US" altLang="zh-CN" sz="1800"/>
              <a:t>a</a:t>
            </a:r>
            <a:r>
              <a:rPr lang="zh-CN" altLang="en-US" sz="1800"/>
              <a:t>的期望总</a:t>
            </a:r>
            <a:r>
              <a:rPr lang="zh-CN" altLang="en-US" sz="1800"/>
              <a:t>回报</a:t>
            </a:r>
            <a:endParaRPr lang="zh-CN" altLang="en-US" sz="1800"/>
          </a:p>
          <a:p>
            <a:r>
              <a:rPr lang="en-US" altLang="zh-CN" sz="1800"/>
              <a:t>Q</a:t>
            </a:r>
            <a:r>
              <a:rPr lang="zh-CN" altLang="en-US" sz="1800"/>
              <a:t>函数通过采样计算。对于一个策略，智能体从状态</a:t>
            </a:r>
            <a:r>
              <a:rPr lang="en-US" altLang="zh-CN" sz="1800"/>
              <a:t>s</a:t>
            </a:r>
            <a:r>
              <a:rPr lang="zh-CN" altLang="en-US" sz="1800"/>
              <a:t>，动作</a:t>
            </a:r>
            <a:r>
              <a:rPr lang="en-US" altLang="zh-CN" sz="1800"/>
              <a:t>a</a:t>
            </a:r>
            <a:r>
              <a:rPr lang="zh-CN" altLang="en-US" sz="1800"/>
              <a:t>开始，通过随机游走的方法来探索环境，计算总回报。我们进行</a:t>
            </a:r>
            <a:r>
              <a:rPr lang="en-US" altLang="zh-CN" sz="1800"/>
              <a:t>N</a:t>
            </a:r>
            <a:r>
              <a:rPr lang="zh-CN" altLang="en-US" sz="1800"/>
              <a:t>次实验，总回报分别为：</a:t>
            </a:r>
            <a:r>
              <a:rPr lang="en-US" altLang="zh-CN" sz="1800"/>
              <a:t>                                 </a:t>
            </a:r>
            <a:r>
              <a:rPr lang="zh-CN" altLang="en-US" sz="1800"/>
              <a:t>，则</a:t>
            </a:r>
            <a:r>
              <a:rPr lang="en-US" altLang="zh-CN" sz="1800"/>
              <a:t>Q</a:t>
            </a:r>
            <a:r>
              <a:rPr lang="zh-CN" altLang="en-US" sz="1800"/>
              <a:t>函数可以近似</a:t>
            </a:r>
            <a:r>
              <a:rPr lang="zh-CN" altLang="en-US" sz="1800"/>
              <a:t>为：</a:t>
            </a:r>
            <a:endParaRPr lang="zh-CN" altLang="en-US" sz="1800"/>
          </a:p>
          <a:p>
            <a:endParaRPr lang="zh-CN" altLang="en-US" sz="1800"/>
          </a:p>
          <a:p>
            <a:r>
              <a:rPr lang="zh-CN" altLang="en-US" sz="1800"/>
              <a:t>近似出</a:t>
            </a:r>
            <a:r>
              <a:rPr lang="en-US" altLang="zh-CN" sz="1800"/>
              <a:t>Q</a:t>
            </a:r>
            <a:r>
              <a:rPr lang="zh-CN" altLang="en-US" sz="1800"/>
              <a:t>函数后可以进行策略提升，并在新策略下重新估计</a:t>
            </a:r>
            <a:r>
              <a:rPr lang="en-US" altLang="zh-CN" sz="1800"/>
              <a:t>Q</a:t>
            </a:r>
            <a:r>
              <a:rPr lang="zh-CN" altLang="en-US" sz="1800"/>
              <a:t>函数，不断重复至</a:t>
            </a:r>
            <a:r>
              <a:rPr lang="zh-CN" altLang="en-US" sz="1800"/>
              <a:t>收敛。</a:t>
            </a:r>
            <a:endParaRPr lang="zh-CN" altLang="en-US" sz="1800"/>
          </a:p>
          <a:p>
            <a:endParaRPr lang="zh-CN" altLang="en-US" sz="1800"/>
          </a:p>
          <a:p>
            <a:endParaRPr lang="zh-CN" altLang="en-US" sz="1800"/>
          </a:p>
        </p:txBody>
      </p:sp>
      <p:pic>
        <p:nvPicPr>
          <p:cNvPr id="4" name="图片 3"/>
          <p:cNvPicPr>
            <a:picLocks noChangeAspect="1"/>
          </p:cNvPicPr>
          <p:nvPr/>
        </p:nvPicPr>
        <p:blipFill>
          <a:blip r:embed="rId1"/>
          <a:stretch>
            <a:fillRect/>
          </a:stretch>
        </p:blipFill>
        <p:spPr>
          <a:xfrm>
            <a:off x="5998845" y="2447925"/>
            <a:ext cx="2019300" cy="335280"/>
          </a:xfrm>
          <a:prstGeom prst="rect">
            <a:avLst/>
          </a:prstGeom>
        </p:spPr>
      </p:pic>
      <p:pic>
        <p:nvPicPr>
          <p:cNvPr id="5" name="图片 4"/>
          <p:cNvPicPr>
            <a:picLocks noChangeAspect="1"/>
          </p:cNvPicPr>
          <p:nvPr/>
        </p:nvPicPr>
        <p:blipFill>
          <a:blip r:embed="rId2"/>
          <a:stretch>
            <a:fillRect/>
          </a:stretch>
        </p:blipFill>
        <p:spPr>
          <a:xfrm>
            <a:off x="5998845" y="3117850"/>
            <a:ext cx="1653540" cy="243840"/>
          </a:xfrm>
          <a:prstGeom prst="rect">
            <a:avLst/>
          </a:prstGeom>
        </p:spPr>
      </p:pic>
      <p:pic>
        <p:nvPicPr>
          <p:cNvPr id="6" name="图片 5"/>
          <p:cNvPicPr>
            <a:picLocks noChangeAspect="1"/>
          </p:cNvPicPr>
          <p:nvPr/>
        </p:nvPicPr>
        <p:blipFill>
          <a:blip r:embed="rId3"/>
          <a:stretch>
            <a:fillRect/>
          </a:stretch>
        </p:blipFill>
        <p:spPr>
          <a:xfrm>
            <a:off x="1161415" y="3403600"/>
            <a:ext cx="2567940" cy="449580"/>
          </a:xfrm>
          <a:prstGeom prst="rect">
            <a:avLst/>
          </a:prstGeom>
        </p:spPr>
      </p:pic>
      <p:pic>
        <p:nvPicPr>
          <p:cNvPr id="7" name="图片 6"/>
          <p:cNvPicPr>
            <a:picLocks noChangeAspect="1"/>
          </p:cNvPicPr>
          <p:nvPr/>
        </p:nvPicPr>
        <p:blipFill>
          <a:blip r:embed="rId4"/>
          <a:stretch>
            <a:fillRect/>
          </a:stretch>
        </p:blipFill>
        <p:spPr>
          <a:xfrm>
            <a:off x="1161415" y="4324350"/>
            <a:ext cx="4495800" cy="10591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20700"/>
            <a:ext cx="10515600" cy="5656580"/>
          </a:xfrm>
        </p:spPr>
        <p:txBody>
          <a:bodyPr/>
          <a:p>
            <a:endParaRPr lang="zh-CN" altLang="en-US" sz="1800"/>
          </a:p>
          <a:p>
            <a:endParaRPr lang="zh-CN" altLang="en-US" sz="1800"/>
          </a:p>
          <a:p>
            <a:endParaRPr lang="zh-CN" altLang="en-US" sz="1800"/>
          </a:p>
          <a:p>
            <a:endParaRPr lang="zh-CN" altLang="en-US" sz="1800"/>
          </a:p>
          <a:p>
            <a:endParaRPr lang="zh-CN" altLang="en-US" sz="1800"/>
          </a:p>
          <a:p>
            <a:r>
              <a:rPr lang="zh-CN" altLang="en-US" sz="1800"/>
              <a:t>同策略方法</a:t>
            </a:r>
            <a:endParaRPr lang="zh-CN" altLang="en-US" sz="1800"/>
          </a:p>
          <a:p>
            <a:r>
              <a:rPr lang="zh-CN" altLang="en-US" sz="1800"/>
              <a:t>样本的策略与被估计的策略是同一种策略。其需要保证每个状态下所有动作被选择的概率不为</a:t>
            </a:r>
            <a:r>
              <a:rPr lang="en-US" altLang="zh-CN" sz="1800"/>
              <a:t>0</a:t>
            </a:r>
            <a:r>
              <a:rPr lang="zh-CN" altLang="en-US" sz="1800"/>
              <a:t>，采用ϵ-贪心法来</a:t>
            </a:r>
            <a:r>
              <a:rPr lang="zh-CN" altLang="en-US" sz="1800"/>
              <a:t>解决。</a:t>
            </a:r>
            <a:endParaRPr lang="zh-CN" altLang="en-US" sz="1800"/>
          </a:p>
          <a:p>
            <a:r>
              <a:rPr lang="zh-CN" altLang="en-US" sz="1800"/>
              <a:t>异</a:t>
            </a:r>
            <a:r>
              <a:rPr lang="zh-CN" altLang="en-US" sz="1800"/>
              <a:t>策略方法</a:t>
            </a:r>
            <a:endParaRPr lang="zh-CN" altLang="en-US" sz="1800"/>
          </a:p>
          <a:p>
            <a:r>
              <a:rPr lang="zh-CN" altLang="en-US" sz="1800"/>
              <a:t>采样的策略与被估计的策略不同，其通过重要性采样来实现对目标</a:t>
            </a:r>
            <a:r>
              <a:rPr lang="zh-CN" altLang="en-US" sz="1800"/>
              <a:t>策略的</a:t>
            </a:r>
            <a:r>
              <a:rPr lang="zh-CN" altLang="en-US" sz="1800"/>
              <a:t>优化。</a:t>
            </a:r>
            <a:endParaRPr lang="zh-CN" altLang="en-US" sz="1800"/>
          </a:p>
          <a:p>
            <a:r>
              <a:rPr lang="zh-CN" altLang="en-US" sz="1800"/>
              <a:t>用</a:t>
            </a:r>
            <a:r>
              <a:rPr lang="zh-CN" altLang="en-US" sz="1800">
                <a:latin typeface="宋体" panose="02010600030101010101" pitchFamily="2" charset="-122"/>
                <a:ea typeface="宋体" panose="02010600030101010101" pitchFamily="2" charset="-122"/>
              </a:rPr>
              <a:t>∏</a:t>
            </a:r>
            <a:r>
              <a:rPr lang="zh-CN" altLang="en-US" sz="1800"/>
              <a:t>表示被估计的策略，</a:t>
            </a:r>
            <a:r>
              <a:rPr lang="en-US" altLang="zh-CN" sz="1800"/>
              <a:t>b</a:t>
            </a:r>
            <a:r>
              <a:rPr lang="zh-CN" altLang="en-US" sz="1800"/>
              <a:t>表示采样的策略，其需要保证</a:t>
            </a:r>
            <a:r>
              <a:rPr lang="zh-CN" altLang="en-US" sz="1800">
                <a:sym typeface="+mn-ea"/>
              </a:rPr>
              <a:t>∏被b覆盖（</a:t>
            </a:r>
            <a:r>
              <a:rPr lang="en-US" altLang="zh-CN" sz="1800">
                <a:sym typeface="+mn-ea"/>
              </a:rPr>
              <a:t>                          </a:t>
            </a:r>
            <a:r>
              <a:rPr lang="zh-CN" altLang="en-US" sz="1800">
                <a:sym typeface="+mn-ea"/>
              </a:rPr>
              <a:t>                    ）</a:t>
            </a:r>
            <a:endParaRPr lang="zh-CN" altLang="en-US" sz="1800">
              <a:sym typeface="+mn-ea"/>
            </a:endParaRPr>
          </a:p>
          <a:p>
            <a:r>
              <a:rPr lang="zh-CN" altLang="en-US" sz="1800">
                <a:sym typeface="+mn-ea"/>
              </a:rPr>
              <a:t>异策略方法通过重要性采样，用一个分布的样本估计另一个分布的期望。</a:t>
            </a:r>
            <a:endParaRPr lang="zh-CN" altLang="en-US" sz="1800">
              <a:sym typeface="+mn-ea"/>
            </a:endParaRPr>
          </a:p>
          <a:p>
            <a:r>
              <a:rPr lang="zh-CN" altLang="en-US" sz="1800">
                <a:sym typeface="+mn-ea"/>
              </a:rPr>
              <a:t>给定初始状态，在策略∏下，轨迹</a:t>
            </a:r>
            <a:r>
              <a:rPr lang="en-US" altLang="zh-CN" sz="1800">
                <a:sym typeface="+mn-ea"/>
              </a:rPr>
              <a:t>                </a:t>
            </a:r>
            <a:r>
              <a:rPr lang="zh-CN" altLang="en-US" sz="1800">
                <a:sym typeface="+mn-ea"/>
              </a:rPr>
              <a:t>             出现的概率为：</a:t>
            </a:r>
            <a:endParaRPr lang="zh-CN" altLang="en-US" sz="1800">
              <a:sym typeface="+mn-ea"/>
            </a:endParaRPr>
          </a:p>
          <a:p>
            <a:endParaRPr lang="zh-CN" altLang="en-US" sz="1800">
              <a:sym typeface="+mn-ea"/>
            </a:endParaRPr>
          </a:p>
        </p:txBody>
      </p:sp>
      <p:pic>
        <p:nvPicPr>
          <p:cNvPr id="4" name="图片 3"/>
          <p:cNvPicPr>
            <a:picLocks noChangeAspect="1"/>
          </p:cNvPicPr>
          <p:nvPr/>
        </p:nvPicPr>
        <p:blipFill>
          <a:blip r:embed="rId1"/>
          <a:stretch>
            <a:fillRect/>
          </a:stretch>
        </p:blipFill>
        <p:spPr>
          <a:xfrm>
            <a:off x="1075055" y="612140"/>
            <a:ext cx="4411980" cy="1638300"/>
          </a:xfrm>
          <a:prstGeom prst="rect">
            <a:avLst/>
          </a:prstGeom>
        </p:spPr>
      </p:pic>
      <p:pic>
        <p:nvPicPr>
          <p:cNvPr id="5" name="图片 4"/>
          <p:cNvPicPr>
            <a:picLocks noChangeAspect="1"/>
          </p:cNvPicPr>
          <p:nvPr/>
        </p:nvPicPr>
        <p:blipFill>
          <a:blip r:embed="rId2"/>
          <a:stretch>
            <a:fillRect/>
          </a:stretch>
        </p:blipFill>
        <p:spPr>
          <a:xfrm>
            <a:off x="8081010" y="4155440"/>
            <a:ext cx="2164080" cy="259080"/>
          </a:xfrm>
          <a:prstGeom prst="rect">
            <a:avLst/>
          </a:prstGeom>
        </p:spPr>
      </p:pic>
      <p:pic>
        <p:nvPicPr>
          <p:cNvPr id="6" name="图片 5"/>
          <p:cNvPicPr>
            <a:picLocks noChangeAspect="1"/>
          </p:cNvPicPr>
          <p:nvPr/>
        </p:nvPicPr>
        <p:blipFill>
          <a:blip r:embed="rId3"/>
          <a:stretch>
            <a:fillRect/>
          </a:stretch>
        </p:blipFill>
        <p:spPr>
          <a:xfrm>
            <a:off x="4603115" y="4916805"/>
            <a:ext cx="1356360" cy="266700"/>
          </a:xfrm>
          <a:prstGeom prst="rect">
            <a:avLst/>
          </a:prstGeom>
        </p:spPr>
      </p:pic>
      <p:pic>
        <p:nvPicPr>
          <p:cNvPr id="7" name="图片 6"/>
          <p:cNvPicPr>
            <a:picLocks noChangeAspect="1"/>
          </p:cNvPicPr>
          <p:nvPr/>
        </p:nvPicPr>
        <p:blipFill>
          <a:blip r:embed="rId4"/>
          <a:stretch>
            <a:fillRect/>
          </a:stretch>
        </p:blipFill>
        <p:spPr>
          <a:xfrm>
            <a:off x="1202690" y="5319395"/>
            <a:ext cx="4015740" cy="8153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48640"/>
            <a:ext cx="10515600" cy="5628640"/>
          </a:xfrm>
        </p:spPr>
        <p:txBody>
          <a:bodyPr/>
          <a:p>
            <a:r>
              <a:rPr lang="zh-CN" altLang="en-US" sz="1800"/>
              <a:t>由此得到重要性采样比率（其与环境模型</a:t>
            </a:r>
            <a:r>
              <a:rPr lang="zh-CN" altLang="en-US" sz="1800"/>
              <a:t>无关）：</a:t>
            </a:r>
            <a:endParaRPr lang="zh-CN" altLang="en-US" sz="1800"/>
          </a:p>
          <a:p>
            <a:endParaRPr lang="zh-CN" altLang="en-US" sz="1800"/>
          </a:p>
          <a:p>
            <a:r>
              <a:rPr lang="zh-CN" altLang="en-US" sz="1800"/>
              <a:t>根据策略</a:t>
            </a:r>
            <a:r>
              <a:rPr lang="en-US" altLang="zh-CN" sz="1800"/>
              <a:t>b</a:t>
            </a:r>
            <a:r>
              <a:rPr lang="zh-CN" altLang="en-US" sz="1800"/>
              <a:t>得到的样本需要乘以重要性采样比率才能转化为对策略</a:t>
            </a:r>
            <a:r>
              <a:rPr lang="zh-CN" altLang="en-US" sz="1800">
                <a:sym typeface="+mn-ea"/>
              </a:rPr>
              <a:t>∏的估计。</a:t>
            </a:r>
            <a:endParaRPr lang="zh-CN" altLang="en-US" sz="1800">
              <a:sym typeface="+mn-ea"/>
            </a:endParaRPr>
          </a:p>
          <a:p>
            <a:endParaRPr lang="zh-CN" altLang="en-US" sz="1800"/>
          </a:p>
          <a:p>
            <a:endParaRPr lang="zh-CN" altLang="en-US" sz="1800"/>
          </a:p>
          <a:p>
            <a:endParaRPr lang="zh-CN" altLang="en-US" sz="1800"/>
          </a:p>
        </p:txBody>
      </p:sp>
      <p:pic>
        <p:nvPicPr>
          <p:cNvPr id="4" name="图片 3"/>
          <p:cNvPicPr>
            <a:picLocks noChangeAspect="1"/>
          </p:cNvPicPr>
          <p:nvPr/>
        </p:nvPicPr>
        <p:blipFill>
          <a:blip r:embed="rId1"/>
          <a:stretch>
            <a:fillRect/>
          </a:stretch>
        </p:blipFill>
        <p:spPr>
          <a:xfrm>
            <a:off x="1155700" y="850265"/>
            <a:ext cx="3352800" cy="510540"/>
          </a:xfrm>
          <a:prstGeom prst="rect">
            <a:avLst/>
          </a:prstGeom>
        </p:spPr>
      </p:pic>
      <p:pic>
        <p:nvPicPr>
          <p:cNvPr id="5" name="图片 4"/>
          <p:cNvPicPr>
            <a:picLocks noChangeAspect="1"/>
          </p:cNvPicPr>
          <p:nvPr/>
        </p:nvPicPr>
        <p:blipFill>
          <a:blip r:embed="rId2"/>
          <a:stretch>
            <a:fillRect/>
          </a:stretch>
        </p:blipFill>
        <p:spPr>
          <a:xfrm>
            <a:off x="1219200" y="1694180"/>
            <a:ext cx="1836420" cy="297180"/>
          </a:xfrm>
          <a:prstGeom prst="rect">
            <a:avLst/>
          </a:prstGeom>
        </p:spPr>
      </p:pic>
      <p:pic>
        <p:nvPicPr>
          <p:cNvPr id="6" name="图片 5"/>
          <p:cNvPicPr>
            <a:picLocks noChangeAspect="1"/>
          </p:cNvPicPr>
          <p:nvPr/>
        </p:nvPicPr>
        <p:blipFill>
          <a:blip r:embed="rId3"/>
          <a:stretch>
            <a:fillRect/>
          </a:stretch>
        </p:blipFill>
        <p:spPr>
          <a:xfrm>
            <a:off x="1322070" y="2069465"/>
            <a:ext cx="5463540" cy="1173480"/>
          </a:xfrm>
          <a:prstGeom prst="rect">
            <a:avLst/>
          </a:prstGeom>
        </p:spPr>
      </p:pic>
      <p:pic>
        <p:nvPicPr>
          <p:cNvPr id="7" name="图片 6"/>
          <p:cNvPicPr>
            <a:picLocks noChangeAspect="1"/>
          </p:cNvPicPr>
          <p:nvPr/>
        </p:nvPicPr>
        <p:blipFill>
          <a:blip r:embed="rId4"/>
          <a:stretch>
            <a:fillRect/>
          </a:stretch>
        </p:blipFill>
        <p:spPr>
          <a:xfrm>
            <a:off x="1322070" y="3321050"/>
            <a:ext cx="3558540" cy="800100"/>
          </a:xfrm>
          <a:prstGeom prst="rect">
            <a:avLst/>
          </a:prstGeom>
        </p:spPr>
      </p:pic>
      <p:pic>
        <p:nvPicPr>
          <p:cNvPr id="8" name="图片 7"/>
          <p:cNvPicPr>
            <a:picLocks noChangeAspect="1"/>
          </p:cNvPicPr>
          <p:nvPr/>
        </p:nvPicPr>
        <p:blipFill>
          <a:blip r:embed="rId5"/>
          <a:stretch>
            <a:fillRect/>
          </a:stretch>
        </p:blipFill>
        <p:spPr>
          <a:xfrm>
            <a:off x="1261745" y="4121150"/>
            <a:ext cx="5448300" cy="13487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强化学习</a:t>
            </a:r>
            <a:r>
              <a:rPr lang="zh-CN" altLang="en-US"/>
              <a:t>介绍</a:t>
            </a:r>
            <a:endParaRPr lang="zh-CN" altLang="en-US"/>
          </a:p>
        </p:txBody>
      </p:sp>
      <p:sp>
        <p:nvSpPr>
          <p:cNvPr id="3" name="内容占位符 2"/>
          <p:cNvSpPr>
            <a:spLocks noGrp="1"/>
          </p:cNvSpPr>
          <p:nvPr>
            <p:ph idx="1"/>
          </p:nvPr>
        </p:nvSpPr>
        <p:spPr/>
        <p:txBody>
          <a:bodyPr/>
          <a:p>
            <a:r>
              <a:rPr lang="zh-CN" altLang="en-US" sz="1800"/>
              <a:t>强化学习，属于一种机器学习架构（范式）。机器学习一般分为监督和无监督，所谓监督即是否有外在的标准来约束样本，也就是所谓的标签；无监督则是没有标签的样本。强化学习之所以认为是机器学习的一种架构，是基于强化学习学习的本质。强化学习是通过让智能体（Agent）不断地对所处环境（Environment）进行探索和开发并根据反馈的回报（Reward）进行的一种经验学习。其中智能体是我们要学习的对象，环境则是对智能体的一种外在的约束，智能体可以在这个环境内进行探索和开发，而回报则是环境对智能体最直接的反馈。这种思想不同于监督和无监督，因此认为强化学习是机器学习的一个新范式。</a:t>
            </a:r>
            <a:endParaRPr lang="zh-CN" altLang="en-US"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3.3 </a:t>
            </a:r>
            <a:r>
              <a:rPr lang="zh-CN" altLang="en-US"/>
              <a:t>时序</a:t>
            </a:r>
            <a:r>
              <a:rPr lang="zh-CN" altLang="en-US"/>
              <a:t>差分学习</a:t>
            </a:r>
            <a:endParaRPr lang="zh-CN" altLang="en-US"/>
          </a:p>
        </p:txBody>
      </p:sp>
      <p:sp>
        <p:nvSpPr>
          <p:cNvPr id="3" name="内容占位符 2"/>
          <p:cNvSpPr>
            <a:spLocks noGrp="1"/>
          </p:cNvSpPr>
          <p:nvPr>
            <p:ph idx="1"/>
          </p:nvPr>
        </p:nvSpPr>
        <p:spPr/>
        <p:txBody>
          <a:bodyPr/>
          <a:p>
            <a:r>
              <a:rPr lang="zh-CN" altLang="en-US" sz="1800"/>
              <a:t>蒙特卡罗方法一般需要拿到完整的轨迹，才能对策略进行评估并更新模型，因此效率也比较低。</a:t>
            </a:r>
            <a:endParaRPr lang="zh-CN" altLang="en-US" sz="1800"/>
          </a:p>
          <a:p>
            <a:r>
              <a:rPr lang="zh-CN" altLang="en-US" sz="1800"/>
              <a:t>时序差分学习（Temporal-Difference Learning）方法是蒙特卡罗方法的一种改进，通过引入动态规划算法来提高学习效率。时序差分学习方法是模拟一段轨迹，每行动一步(或者几步)，就利用贝尔曼方程来评估行动前状态的价值。当时序差分学习方法中每次更新的动作数为最大步数时，就等价于蒙特卡罗方法。</a:t>
            </a:r>
            <a:endParaRPr lang="zh-CN" altLang="en-US" sz="1800"/>
          </a:p>
          <a:p>
            <a:r>
              <a:rPr lang="en-US" altLang="zh-CN" sz="1800"/>
              <a:t>3.3.1 SARSA 算法</a:t>
            </a:r>
            <a:r>
              <a:rPr lang="zh-CN" altLang="en-US" sz="1800"/>
              <a:t>（同策略算法）</a:t>
            </a:r>
            <a:endParaRPr lang="en-US" altLang="zh-CN" sz="1800"/>
          </a:p>
          <a:p>
            <a:r>
              <a:rPr lang="zh-CN" altLang="en-US" sz="1800"/>
              <a:t>首先将蒙特卡罗方法中的</a:t>
            </a:r>
            <a:r>
              <a:rPr lang="en-US" altLang="zh-CN" sz="1800"/>
              <a:t>Q</a:t>
            </a:r>
            <a:r>
              <a:rPr lang="zh-CN" altLang="en-US" sz="1800"/>
              <a:t>函数改为增量</a:t>
            </a:r>
            <a:r>
              <a:rPr lang="zh-CN" altLang="en-US" sz="1800"/>
              <a:t>形式：</a:t>
            </a:r>
            <a:endParaRPr lang="zh-CN" altLang="en-US" sz="1800"/>
          </a:p>
          <a:p>
            <a:endParaRPr lang="zh-CN" altLang="en-US" sz="1800"/>
          </a:p>
        </p:txBody>
      </p:sp>
      <p:pic>
        <p:nvPicPr>
          <p:cNvPr id="4" name="图片 3"/>
          <p:cNvPicPr>
            <a:picLocks noChangeAspect="1"/>
          </p:cNvPicPr>
          <p:nvPr>
            <p:custDataLst>
              <p:tags r:id="rId1"/>
            </p:custDataLst>
          </p:nvPr>
        </p:nvPicPr>
        <p:blipFill>
          <a:blip r:embed="rId2"/>
          <a:stretch>
            <a:fillRect/>
          </a:stretch>
        </p:blipFill>
        <p:spPr>
          <a:xfrm>
            <a:off x="1042670" y="4173855"/>
            <a:ext cx="3634740" cy="17526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46430"/>
            <a:ext cx="10515600" cy="5530850"/>
          </a:xfrm>
        </p:spPr>
        <p:txBody>
          <a:bodyPr/>
          <a:p>
            <a:r>
              <a:rPr lang="zh-CN" altLang="en-US" sz="1800"/>
              <a:t>为了一般性，将</a:t>
            </a:r>
            <a:r>
              <a:rPr lang="en-US" altLang="zh-CN" sz="1800"/>
              <a:t>1/N</a:t>
            </a:r>
            <a:r>
              <a:rPr lang="zh-CN" altLang="en-US" sz="1800"/>
              <a:t>改为一个较小的正数</a:t>
            </a:r>
            <a:r>
              <a:rPr lang="en-US" altLang="zh-CN" sz="1800"/>
              <a:t>α</a:t>
            </a:r>
            <a:r>
              <a:rPr lang="zh-CN" altLang="en-US" sz="1800"/>
              <a:t>，每次采用一个新轨迹更新</a:t>
            </a:r>
            <a:r>
              <a:rPr lang="en-US" altLang="zh-CN" sz="1800"/>
              <a:t>Q</a:t>
            </a:r>
            <a:r>
              <a:rPr lang="zh-CN" altLang="en-US" sz="1800"/>
              <a:t>函数：</a:t>
            </a:r>
            <a:endParaRPr lang="zh-CN" altLang="en-US" sz="1800"/>
          </a:p>
          <a:p>
            <a:endParaRPr lang="zh-CN" altLang="en-US" sz="1800"/>
          </a:p>
          <a:p>
            <a:endParaRPr lang="zh-CN" altLang="en-US" sz="1800"/>
          </a:p>
          <a:p>
            <a:r>
              <a:rPr lang="zh-CN" altLang="en-US" sz="1800"/>
              <a:t>为了提高效率，可以借助动态规划的方法来计算</a:t>
            </a:r>
            <a:r>
              <a:rPr lang="en-US" altLang="zh-CN" sz="1800"/>
              <a:t>G</a:t>
            </a:r>
            <a:r>
              <a:rPr lang="zh-CN" altLang="en-US" sz="1800"/>
              <a:t>，而不需要得到完整的</a:t>
            </a:r>
            <a:r>
              <a:rPr lang="zh-CN" altLang="en-US" sz="1800"/>
              <a:t>轨迹。</a:t>
            </a:r>
            <a:endParaRPr lang="zh-CN" altLang="en-US" sz="1800"/>
          </a:p>
          <a:p>
            <a:endParaRPr lang="zh-CN" altLang="en-US" sz="1800"/>
          </a:p>
          <a:p>
            <a:endParaRPr lang="zh-CN" altLang="en-US" sz="1800"/>
          </a:p>
          <a:p>
            <a:endParaRPr lang="zh-CN" altLang="en-US" sz="1800"/>
          </a:p>
          <a:p>
            <a:r>
              <a:rPr lang="zh-CN" altLang="en-US" sz="1800"/>
              <a:t>结合上述公式</a:t>
            </a:r>
            <a:r>
              <a:rPr lang="zh-CN" altLang="en-US" sz="1800"/>
              <a:t>可得：</a:t>
            </a:r>
            <a:endParaRPr lang="zh-CN" altLang="en-US" sz="1800"/>
          </a:p>
          <a:p>
            <a:r>
              <a:rPr lang="en-US" altLang="zh-CN" sz="1800"/>
              <a:t>3.3.2 Q-learning</a:t>
            </a:r>
            <a:r>
              <a:rPr lang="zh-CN" altLang="en-US" sz="1800"/>
              <a:t>（异策略</a:t>
            </a:r>
            <a:r>
              <a:rPr lang="zh-CN" altLang="en-US" sz="1800"/>
              <a:t>算法）</a:t>
            </a:r>
            <a:endParaRPr lang="zh-CN" altLang="en-US" sz="1800"/>
          </a:p>
          <a:p>
            <a:r>
              <a:rPr lang="en-US" altLang="zh-CN" sz="1800"/>
              <a:t>Q</a:t>
            </a:r>
            <a:r>
              <a:rPr lang="zh-CN" altLang="en-US" sz="1800"/>
              <a:t>函数的估计方法</a:t>
            </a:r>
            <a:r>
              <a:rPr lang="zh-CN" altLang="en-US" sz="1800"/>
              <a:t>为</a:t>
            </a:r>
            <a:endParaRPr lang="zh-CN" altLang="en-US" sz="1800"/>
          </a:p>
        </p:txBody>
      </p:sp>
      <p:pic>
        <p:nvPicPr>
          <p:cNvPr id="4" name="图片 3"/>
          <p:cNvPicPr>
            <a:picLocks noChangeAspect="1"/>
          </p:cNvPicPr>
          <p:nvPr/>
        </p:nvPicPr>
        <p:blipFill>
          <a:blip r:embed="rId1"/>
          <a:stretch>
            <a:fillRect/>
          </a:stretch>
        </p:blipFill>
        <p:spPr>
          <a:xfrm>
            <a:off x="1163320" y="1045210"/>
            <a:ext cx="3070860" cy="373380"/>
          </a:xfrm>
          <a:prstGeom prst="rect">
            <a:avLst/>
          </a:prstGeom>
        </p:spPr>
      </p:pic>
      <p:pic>
        <p:nvPicPr>
          <p:cNvPr id="5" name="图片 4"/>
          <p:cNvPicPr>
            <a:picLocks noChangeAspect="1"/>
          </p:cNvPicPr>
          <p:nvPr/>
        </p:nvPicPr>
        <p:blipFill>
          <a:blip r:embed="rId2"/>
          <a:stretch>
            <a:fillRect/>
          </a:stretch>
        </p:blipFill>
        <p:spPr>
          <a:xfrm>
            <a:off x="4354195" y="1045210"/>
            <a:ext cx="4381500" cy="518160"/>
          </a:xfrm>
          <a:prstGeom prst="rect">
            <a:avLst/>
          </a:prstGeom>
        </p:spPr>
      </p:pic>
      <p:pic>
        <p:nvPicPr>
          <p:cNvPr id="6" name="图片 5"/>
          <p:cNvPicPr>
            <a:picLocks noChangeAspect="1"/>
          </p:cNvPicPr>
          <p:nvPr/>
        </p:nvPicPr>
        <p:blipFill>
          <a:blip r:embed="rId3"/>
          <a:stretch>
            <a:fillRect/>
          </a:stretch>
        </p:blipFill>
        <p:spPr>
          <a:xfrm>
            <a:off x="1221105" y="2145665"/>
            <a:ext cx="3589020" cy="868680"/>
          </a:xfrm>
          <a:prstGeom prst="rect">
            <a:avLst/>
          </a:prstGeom>
        </p:spPr>
      </p:pic>
      <p:pic>
        <p:nvPicPr>
          <p:cNvPr id="7" name="图片 6"/>
          <p:cNvPicPr>
            <a:picLocks noChangeAspect="1"/>
          </p:cNvPicPr>
          <p:nvPr/>
        </p:nvPicPr>
        <p:blipFill>
          <a:blip r:embed="rId4"/>
          <a:stretch>
            <a:fillRect/>
          </a:stretch>
        </p:blipFill>
        <p:spPr>
          <a:xfrm>
            <a:off x="3253740" y="3246120"/>
            <a:ext cx="3467100" cy="365760"/>
          </a:xfrm>
          <a:prstGeom prst="rect">
            <a:avLst/>
          </a:prstGeom>
        </p:spPr>
      </p:pic>
      <p:pic>
        <p:nvPicPr>
          <p:cNvPr id="8" name="图片 7"/>
          <p:cNvPicPr>
            <a:picLocks noChangeAspect="1"/>
          </p:cNvPicPr>
          <p:nvPr/>
        </p:nvPicPr>
        <p:blipFill>
          <a:blip r:embed="rId5"/>
          <a:stretch>
            <a:fillRect/>
          </a:stretch>
        </p:blipFill>
        <p:spPr>
          <a:xfrm>
            <a:off x="3253740" y="4027170"/>
            <a:ext cx="3070860" cy="3886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4.</a:t>
            </a:r>
            <a:r>
              <a:rPr lang="zh-CN" altLang="en-US">
                <a:sym typeface="+mn-ea"/>
              </a:rPr>
              <a:t>基于值函数的强化学习算法</a:t>
            </a:r>
            <a:endParaRPr lang="zh-CN" altLang="en-US"/>
          </a:p>
        </p:txBody>
      </p:sp>
      <p:sp>
        <p:nvSpPr>
          <p:cNvPr id="3" name="内容占位符 2"/>
          <p:cNvSpPr>
            <a:spLocks noGrp="1"/>
          </p:cNvSpPr>
          <p:nvPr>
            <p:ph idx="1"/>
          </p:nvPr>
        </p:nvSpPr>
        <p:spPr>
          <a:xfrm>
            <a:off x="838200" y="1691005"/>
            <a:ext cx="10515600" cy="4486275"/>
          </a:xfrm>
        </p:spPr>
        <p:txBody>
          <a:bodyPr/>
          <a:p>
            <a:endParaRPr lang="zh-CN" altLang="en-US" sz="1800">
              <a:sym typeface="+mn-ea"/>
            </a:endParaRPr>
          </a:p>
          <a:p>
            <a:endParaRPr lang="en-US" altLang="zh-CN" sz="1800"/>
          </a:p>
        </p:txBody>
      </p:sp>
      <p:pic>
        <p:nvPicPr>
          <p:cNvPr id="8" name="图片 7"/>
          <p:cNvPicPr>
            <a:picLocks noChangeAspect="1"/>
          </p:cNvPicPr>
          <p:nvPr/>
        </p:nvPicPr>
        <p:blipFill>
          <a:blip r:embed="rId1"/>
          <a:stretch>
            <a:fillRect/>
          </a:stretch>
        </p:blipFill>
        <p:spPr>
          <a:xfrm>
            <a:off x="945515" y="1950720"/>
            <a:ext cx="9865360" cy="4678680"/>
          </a:xfrm>
          <a:prstGeom prst="rect">
            <a:avLst/>
          </a:prstGeom>
        </p:spPr>
      </p:pic>
      <p:sp>
        <p:nvSpPr>
          <p:cNvPr id="9" name="文本框 8"/>
          <p:cNvSpPr txBox="1"/>
          <p:nvPr/>
        </p:nvSpPr>
        <p:spPr>
          <a:xfrm>
            <a:off x="988695" y="1480820"/>
            <a:ext cx="7622540" cy="368300"/>
          </a:xfrm>
          <a:prstGeom prst="rect">
            <a:avLst/>
          </a:prstGeom>
          <a:noFill/>
        </p:spPr>
        <p:txBody>
          <a:bodyPr wrap="square" rtlCol="0">
            <a:spAutoFit/>
          </a:bodyPr>
          <a:p>
            <a:r>
              <a:rPr lang="en-US" altLang="zh-CN"/>
              <a:t>4.1-4.2 Sarsa</a:t>
            </a:r>
            <a:r>
              <a:rPr lang="zh-CN" altLang="en-US"/>
              <a:t>算法</a:t>
            </a:r>
            <a:r>
              <a:rPr lang="en-US" altLang="zh-CN"/>
              <a:t>,Q-learning</a:t>
            </a:r>
            <a:r>
              <a:rPr lang="zh-CN" altLang="en-US"/>
              <a:t>算法</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95960"/>
            <a:ext cx="10515600" cy="5593080"/>
          </a:xfrm>
        </p:spPr>
        <p:txBody>
          <a:bodyPr/>
          <a:p>
            <a:r>
              <a:rPr lang="en-US" altLang="zh-CN" sz="1800">
                <a:sym typeface="+mn-ea"/>
              </a:rPr>
              <a:t>Q-learning</a:t>
            </a:r>
            <a:r>
              <a:rPr lang="zh-CN" altLang="en-US" sz="1800">
                <a:sym typeface="+mn-ea"/>
              </a:rPr>
              <a:t>算法为异策略算法，但其不需要重要性采样的原因为：</a:t>
            </a:r>
            <a:endParaRPr lang="zh-CN" altLang="en-US" sz="1800">
              <a:sym typeface="+mn-ea"/>
            </a:endParaRPr>
          </a:p>
          <a:p>
            <a:r>
              <a:rPr lang="zh-CN" altLang="en-US" sz="1800">
                <a:sym typeface="+mn-ea"/>
              </a:rPr>
              <a:t>其公式中的</a:t>
            </a:r>
            <a:r>
              <a:rPr lang="en-US" altLang="zh-CN" sz="1800">
                <a:sym typeface="+mn-ea"/>
              </a:rPr>
              <a:t>r</a:t>
            </a:r>
            <a:r>
              <a:rPr lang="zh-CN" altLang="en-US" sz="1800">
                <a:sym typeface="+mn-ea"/>
              </a:rPr>
              <a:t>对应的为当前动作</a:t>
            </a:r>
            <a:r>
              <a:rPr lang="en-US" altLang="zh-CN" sz="1800">
                <a:sym typeface="+mn-ea"/>
              </a:rPr>
              <a:t>a</a:t>
            </a:r>
            <a:r>
              <a:rPr lang="zh-CN" altLang="en-US" sz="1800">
                <a:sym typeface="+mn-ea"/>
              </a:rPr>
              <a:t>的回报，而评估策略只影响下一步动作</a:t>
            </a:r>
            <a:r>
              <a:rPr lang="en-US" altLang="zh-CN" sz="1800">
                <a:sym typeface="+mn-ea"/>
              </a:rPr>
              <a:t>a’</a:t>
            </a:r>
            <a:r>
              <a:rPr lang="zh-CN" altLang="en-US" sz="1800">
                <a:sym typeface="+mn-ea"/>
              </a:rPr>
              <a:t>的</a:t>
            </a:r>
            <a:r>
              <a:rPr lang="zh-CN" altLang="en-US" sz="1800">
                <a:sym typeface="+mn-ea"/>
              </a:rPr>
              <a:t>选取。</a:t>
            </a:r>
            <a:endParaRPr lang="zh-CN" altLang="en-US" sz="1800">
              <a:sym typeface="+mn-ea"/>
            </a:endParaRPr>
          </a:p>
          <a:p>
            <a:r>
              <a:rPr lang="zh-CN" altLang="en-US" sz="1800">
                <a:sym typeface="+mn-ea"/>
              </a:rPr>
              <a:t>一旦</a:t>
            </a:r>
            <a:r>
              <a:rPr lang="en-US" altLang="zh-CN" sz="1800">
                <a:sym typeface="+mn-ea"/>
              </a:rPr>
              <a:t>Q-learning</a:t>
            </a:r>
            <a:r>
              <a:rPr lang="zh-CN" altLang="en-US" sz="1800">
                <a:sym typeface="+mn-ea"/>
              </a:rPr>
              <a:t>算法公式中变为</a:t>
            </a:r>
            <a:r>
              <a:rPr lang="en-US" altLang="zh-CN" sz="1800">
                <a:sym typeface="+mn-ea"/>
              </a:rPr>
              <a:t>n-step</a:t>
            </a:r>
            <a:r>
              <a:rPr lang="zh-CN" altLang="en-US" sz="1800">
                <a:sym typeface="+mn-ea"/>
              </a:rPr>
              <a:t>更新，其才需要加入对应的重要性采样系数（如下图中的</a:t>
            </a:r>
            <a:r>
              <a:rPr lang="en-US" altLang="zh-CN" sz="1800">
                <a:sym typeface="+mn-ea"/>
              </a:rPr>
              <a:t>Rt+1</a:t>
            </a:r>
            <a:r>
              <a:rPr lang="zh-CN" altLang="en-US" sz="1800">
                <a:sym typeface="+mn-ea"/>
              </a:rPr>
              <a:t>）</a:t>
            </a:r>
            <a:endParaRPr lang="zh-CN" altLang="en-US" sz="1800">
              <a:sym typeface="+mn-ea"/>
            </a:endParaRPr>
          </a:p>
          <a:p>
            <a:r>
              <a:rPr lang="en-US" altLang="zh-CN" sz="1800">
                <a:sym typeface="+mn-ea"/>
              </a:rPr>
              <a:t>2-step</a:t>
            </a:r>
            <a:r>
              <a:rPr lang="zh-CN" altLang="en-US" sz="1800">
                <a:sym typeface="+mn-ea"/>
              </a:rPr>
              <a:t>的</a:t>
            </a:r>
            <a:r>
              <a:rPr lang="en-US" altLang="zh-CN" sz="1800">
                <a:sym typeface="+mn-ea"/>
              </a:rPr>
              <a:t>Q-learning</a:t>
            </a:r>
            <a:r>
              <a:rPr lang="zh-CN" altLang="en-US" sz="1800">
                <a:sym typeface="+mn-ea"/>
              </a:rPr>
              <a:t>：</a:t>
            </a:r>
            <a:endParaRPr lang="zh-CN" altLang="en-US" sz="1800">
              <a:sym typeface="+mn-ea"/>
            </a:endParaRPr>
          </a:p>
          <a:p>
            <a:endParaRPr lang="zh-CN" altLang="en-US" sz="1800">
              <a:sym typeface="+mn-ea"/>
            </a:endParaRPr>
          </a:p>
          <a:p>
            <a:pPr marL="0" indent="0">
              <a:buNone/>
            </a:pPr>
            <a:endParaRPr lang="zh-CN" altLang="en-US" sz="1800">
              <a:sym typeface="+mn-ea"/>
            </a:endParaRPr>
          </a:p>
          <a:p>
            <a:endParaRPr lang="zh-CN" altLang="en-US" sz="1800">
              <a:sym typeface="+mn-ea"/>
            </a:endParaRPr>
          </a:p>
        </p:txBody>
      </p:sp>
      <p:pic>
        <p:nvPicPr>
          <p:cNvPr id="4" name="图片 3"/>
          <p:cNvPicPr>
            <a:picLocks noChangeAspect="1"/>
          </p:cNvPicPr>
          <p:nvPr/>
        </p:nvPicPr>
        <p:blipFill>
          <a:blip r:embed="rId1"/>
          <a:stretch>
            <a:fillRect/>
          </a:stretch>
        </p:blipFill>
        <p:spPr>
          <a:xfrm>
            <a:off x="3045460" y="1790065"/>
            <a:ext cx="5623560" cy="52578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471170"/>
            <a:ext cx="10515600" cy="5916295"/>
          </a:xfrm>
        </p:spPr>
        <p:txBody>
          <a:bodyPr>
            <a:normAutofit/>
          </a:bodyPr>
          <a:p>
            <a:r>
              <a:rPr lang="en-US" altLang="zh-CN" sz="1800">
                <a:sym typeface="+mn-ea"/>
              </a:rPr>
              <a:t>4.3 SARSA</a:t>
            </a:r>
            <a:r>
              <a:rPr lang="zh-CN" altLang="en-US" sz="1800">
                <a:sym typeface="+mn-ea"/>
              </a:rPr>
              <a:t>（</a:t>
            </a:r>
            <a:r>
              <a:rPr lang="en-US" altLang="zh-CN" sz="1800">
                <a:sym typeface="+mn-ea"/>
              </a:rPr>
              <a:t>λ)</a:t>
            </a:r>
            <a:r>
              <a:rPr lang="zh-CN" altLang="en-US" sz="1800">
                <a:sym typeface="+mn-ea"/>
              </a:rPr>
              <a:t>算法：多步更新算法</a:t>
            </a:r>
            <a:endParaRPr lang="zh-CN" altLang="en-US" sz="1800">
              <a:sym typeface="+mn-ea"/>
            </a:endParaRPr>
          </a:p>
          <a:p>
            <a:endParaRPr lang="zh-CN" altLang="en-US" sz="1800">
              <a:sym typeface="+mn-ea"/>
            </a:endParaRPr>
          </a:p>
          <a:p>
            <a:endParaRPr lang="zh-CN" altLang="en-US" sz="1800">
              <a:sym typeface="+mn-ea"/>
            </a:endParaRPr>
          </a:p>
          <a:p>
            <a:endParaRPr lang="zh-CN" altLang="en-US" sz="1800">
              <a:sym typeface="+mn-ea"/>
            </a:endParaRPr>
          </a:p>
          <a:p>
            <a:endParaRPr lang="zh-CN" altLang="en-US" sz="1800">
              <a:sym typeface="+mn-ea"/>
            </a:endParaRPr>
          </a:p>
          <a:p>
            <a:endParaRPr lang="zh-CN" altLang="en-US" sz="1800">
              <a:sym typeface="+mn-ea"/>
            </a:endParaRPr>
          </a:p>
          <a:p>
            <a:endParaRPr lang="zh-CN" altLang="en-US" sz="1800">
              <a:sym typeface="+mn-ea"/>
            </a:endParaRPr>
          </a:p>
          <a:p>
            <a:endParaRPr lang="zh-CN" altLang="en-US" sz="1800">
              <a:sym typeface="+mn-ea"/>
            </a:endParaRPr>
          </a:p>
          <a:p>
            <a:endParaRPr lang="zh-CN" altLang="en-US" sz="1800">
              <a:sym typeface="+mn-ea"/>
            </a:endParaRPr>
          </a:p>
          <a:p>
            <a:endParaRPr lang="zh-CN" altLang="en-US" sz="1800">
              <a:sym typeface="+mn-ea"/>
            </a:endParaRPr>
          </a:p>
          <a:p>
            <a:endParaRPr lang="zh-CN" altLang="en-US" sz="1800">
              <a:sym typeface="+mn-ea"/>
            </a:endParaRPr>
          </a:p>
          <a:p>
            <a:endParaRPr lang="zh-CN" altLang="en-US" sz="1800">
              <a:sym typeface="+mn-ea"/>
            </a:endParaRPr>
          </a:p>
          <a:p>
            <a:r>
              <a:rPr lang="en-US" altLang="zh-CN" sz="1800">
                <a:sym typeface="+mn-ea"/>
              </a:rPr>
              <a:t>SARSA</a:t>
            </a:r>
            <a:r>
              <a:rPr lang="zh-CN" altLang="en-US" sz="1800">
                <a:sym typeface="+mn-ea"/>
              </a:rPr>
              <a:t>(λ) 算法比</a:t>
            </a:r>
            <a:r>
              <a:rPr lang="en-US" altLang="zh-CN" sz="1800">
                <a:sym typeface="+mn-ea"/>
              </a:rPr>
              <a:t>SARSA</a:t>
            </a:r>
            <a:r>
              <a:rPr lang="zh-CN" altLang="en-US" sz="1800">
                <a:sym typeface="+mn-ea"/>
              </a:rPr>
              <a:t>算法中多了一个矩阵E，它用来保存在路径中所经历的每一步，并其值会不断地衰减。该矩阵的所有元素在每个回合的开始会初始化为 0，如果状态 s 和动作 a 对应的 E(s,a) 值被访问过，则会其值加一。并且矩阵 E 中所有元素的值在每步后都会进行衰减，这保证了离获得当前奖励越近的步骤越重要，并且如果前期智能体在原地打转时，经过多次衰减后其 E 值就接近于 0 了，对应的 Q 值几乎没有更新。</a:t>
            </a:r>
            <a:endParaRPr lang="zh-CN" altLang="en-US" sz="1800">
              <a:sym typeface="+mn-ea"/>
            </a:endParaRPr>
          </a:p>
          <a:p>
            <a:endParaRPr lang="zh-CN" altLang="en-US" sz="1800">
              <a:sym typeface="+mn-ea"/>
            </a:endParaRPr>
          </a:p>
          <a:p>
            <a:endParaRPr lang="zh-CN" altLang="en-US" sz="1800"/>
          </a:p>
        </p:txBody>
      </p:sp>
      <p:pic>
        <p:nvPicPr>
          <p:cNvPr id="4" name="图片 3"/>
          <p:cNvPicPr>
            <a:picLocks noChangeAspect="1"/>
          </p:cNvPicPr>
          <p:nvPr/>
        </p:nvPicPr>
        <p:blipFill>
          <a:blip r:embed="rId1"/>
          <a:stretch>
            <a:fillRect/>
          </a:stretch>
        </p:blipFill>
        <p:spPr>
          <a:xfrm>
            <a:off x="1092200" y="788035"/>
            <a:ext cx="7048500" cy="416814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69595"/>
            <a:ext cx="10515600" cy="5607685"/>
          </a:xfrm>
        </p:spPr>
        <p:txBody>
          <a:bodyPr/>
          <a:p>
            <a:r>
              <a:rPr lang="en-US" altLang="zh-CN" sz="1800"/>
              <a:t>4.4 </a:t>
            </a:r>
            <a:r>
              <a:rPr lang="en-US" altLang="zh-CN" sz="1800" dirty="0">
                <a:sym typeface="+mn-ea"/>
              </a:rPr>
              <a:t>Expect-</a:t>
            </a:r>
            <a:r>
              <a:rPr lang="en-US" altLang="zh-CN" sz="1800" dirty="0" err="1">
                <a:sym typeface="+mn-ea"/>
              </a:rPr>
              <a:t>sarsa</a:t>
            </a:r>
            <a:r>
              <a:rPr lang="zh-CN" altLang="en-US" sz="1800" dirty="0" err="1">
                <a:sym typeface="+mn-ea"/>
              </a:rPr>
              <a:t>算法</a:t>
            </a:r>
            <a:endParaRPr lang="zh-CN" altLang="en-US" sz="1800" dirty="0" err="1">
              <a:sym typeface="+mn-ea"/>
            </a:endParaRPr>
          </a:p>
          <a:p>
            <a:r>
              <a:rPr lang="en-US" altLang="zh-CN" sz="1800" dirty="0">
                <a:sym typeface="+mn-ea"/>
              </a:rPr>
              <a:t>Sarsa中，更新时考虑的target是包含Q(s′,a) ，a是实际采取的动作，而因为policy有随 机性(ε-greedy)，导致更新量的方差较大，Expected Sarsa更新时按概率取下个动作值， 因此这个方法实际上是Sarsa的改进，但是遵循Q-learning框架(Q-leaning在t时刻就能更新，而Sarsa必须等到t+1时刻才能更新，Expected Sarsa也是在t时刻更新的)。 Expected Sarsa比Sarsa计算复杂不少，但是降低了方差，效果比Sarsa和Q-learning都好。</a:t>
            </a:r>
            <a:br>
              <a:rPr lang="en-US" altLang="zh-CN" sz="1800" dirty="0">
                <a:sym typeface="+mn-ea"/>
              </a:rPr>
            </a:br>
            <a:endParaRPr lang="en-US" altLang="zh-CN" sz="1800"/>
          </a:p>
        </p:txBody>
      </p:sp>
      <p:pic>
        <p:nvPicPr>
          <p:cNvPr id="7" name="图片 6"/>
          <p:cNvPicPr>
            <a:picLocks noChangeAspect="1"/>
          </p:cNvPicPr>
          <p:nvPr/>
        </p:nvPicPr>
        <p:blipFill>
          <a:blip r:embed="rId1"/>
          <a:stretch>
            <a:fillRect/>
          </a:stretch>
        </p:blipFill>
        <p:spPr>
          <a:xfrm>
            <a:off x="1154522" y="2225022"/>
            <a:ext cx="7773485" cy="1000265"/>
          </a:xfrm>
          <a:prstGeom prst="rect">
            <a:avLst/>
          </a:prstGeom>
        </p:spPr>
      </p:pic>
      <p:pic>
        <p:nvPicPr>
          <p:cNvPr id="4" name="图片 3"/>
          <p:cNvPicPr>
            <a:picLocks noChangeAspect="1"/>
          </p:cNvPicPr>
          <p:nvPr/>
        </p:nvPicPr>
        <p:blipFill>
          <a:blip r:embed="rId2"/>
          <a:stretch>
            <a:fillRect/>
          </a:stretch>
        </p:blipFill>
        <p:spPr>
          <a:xfrm>
            <a:off x="1196340" y="3025140"/>
            <a:ext cx="5600700" cy="383286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32460"/>
            <a:ext cx="10843260" cy="5544820"/>
          </a:xfrm>
        </p:spPr>
        <p:txBody>
          <a:bodyPr/>
          <a:p>
            <a:r>
              <a:rPr lang="en-US" altLang="zh-CN" sz="1800"/>
              <a:t>4.5 SARSA</a:t>
            </a:r>
            <a:r>
              <a:rPr lang="zh-CN" altLang="en-US" sz="1800"/>
              <a:t>与</a:t>
            </a:r>
            <a:r>
              <a:rPr lang="en-US" altLang="zh-CN" sz="1800"/>
              <a:t>Q-learning</a:t>
            </a:r>
            <a:r>
              <a:rPr lang="zh-CN" altLang="en-US" sz="1800"/>
              <a:t>代码实现方面的不同：</a:t>
            </a:r>
            <a:endParaRPr lang="zh-CN" altLang="en-US" sz="1800"/>
          </a:p>
          <a:p>
            <a:r>
              <a:rPr lang="en-US" altLang="zh-CN" sz="1800"/>
              <a:t>SARSA</a:t>
            </a:r>
            <a:r>
              <a:rPr lang="zh-CN" altLang="en-US" sz="1800"/>
              <a:t>算法：</a:t>
            </a:r>
            <a:endParaRPr lang="zh-CN" altLang="en-US" sz="1800"/>
          </a:p>
          <a:p>
            <a:endParaRPr lang="zh-CN" altLang="en-US" sz="1800"/>
          </a:p>
          <a:p>
            <a:endParaRPr lang="zh-CN" altLang="en-US" sz="1800"/>
          </a:p>
          <a:p>
            <a:endParaRPr lang="zh-CN" altLang="en-US" sz="1800"/>
          </a:p>
          <a:p>
            <a:endParaRPr lang="zh-CN" altLang="en-US" sz="1800"/>
          </a:p>
          <a:p>
            <a:r>
              <a:rPr lang="en-US" altLang="zh-CN" sz="1800"/>
              <a:t>learn</a:t>
            </a:r>
            <a:r>
              <a:rPr lang="zh-CN" altLang="en-US" sz="1800"/>
              <a:t>函数：</a:t>
            </a:r>
            <a:endParaRPr lang="zh-CN" altLang="en-US" sz="1800"/>
          </a:p>
          <a:p>
            <a:endParaRPr lang="zh-CN" altLang="en-US" sz="1800"/>
          </a:p>
          <a:p>
            <a:endParaRPr lang="zh-CN" altLang="en-US" sz="1800"/>
          </a:p>
          <a:p>
            <a:endParaRPr lang="zh-CN" altLang="en-US" sz="1800"/>
          </a:p>
          <a:p>
            <a:endParaRPr lang="zh-CN" altLang="en-US" sz="1800"/>
          </a:p>
          <a:p>
            <a:r>
              <a:rPr lang="zh-CN" altLang="en-US" sz="1800"/>
              <a:t>其区别在于</a:t>
            </a:r>
            <a:r>
              <a:rPr lang="en-US" altLang="zh-CN" sz="1800"/>
              <a:t>SARSA</a:t>
            </a:r>
            <a:r>
              <a:rPr lang="zh-CN" altLang="en-US" sz="1800"/>
              <a:t>在更新</a:t>
            </a:r>
            <a:r>
              <a:rPr lang="en-US" altLang="zh-CN" sz="1800"/>
              <a:t>Q</a:t>
            </a:r>
            <a:r>
              <a:rPr lang="zh-CN" altLang="en-US" sz="1800"/>
              <a:t>值前就确定了状态</a:t>
            </a:r>
            <a:r>
              <a:rPr lang="en-US" altLang="zh-CN" sz="1800"/>
              <a:t>s</a:t>
            </a:r>
            <a:r>
              <a:rPr lang="zh-CN" altLang="en-US" sz="1800"/>
              <a:t>和</a:t>
            </a:r>
            <a:r>
              <a:rPr lang="en-US" altLang="zh-CN" sz="1800"/>
              <a:t>s’</a:t>
            </a:r>
            <a:r>
              <a:rPr lang="zh-CN" altLang="en-US" sz="1800"/>
              <a:t>下的两个动作</a:t>
            </a:r>
            <a:r>
              <a:rPr lang="en-US" altLang="zh-CN" sz="1800"/>
              <a:t>a</a:t>
            </a:r>
            <a:r>
              <a:rPr lang="zh-CN" altLang="en-US" sz="1800"/>
              <a:t>与</a:t>
            </a:r>
            <a:r>
              <a:rPr lang="en-US" altLang="zh-CN" sz="1800"/>
              <a:t>a’</a:t>
            </a:r>
            <a:r>
              <a:rPr lang="zh-CN" altLang="en-US" sz="1800"/>
              <a:t>，且更新</a:t>
            </a:r>
            <a:r>
              <a:rPr lang="en-US" altLang="zh-CN" sz="1800"/>
              <a:t>Q</a:t>
            </a:r>
            <a:r>
              <a:rPr lang="zh-CN" altLang="en-US" sz="1800"/>
              <a:t>值时使用（</a:t>
            </a:r>
            <a:r>
              <a:rPr lang="en-US" altLang="zh-CN" sz="1800"/>
              <a:t>s’</a:t>
            </a:r>
            <a:r>
              <a:rPr lang="zh-CN" altLang="en-US" sz="1800"/>
              <a:t>，</a:t>
            </a:r>
            <a:r>
              <a:rPr lang="en-US" altLang="zh-CN" sz="1800"/>
              <a:t>a’</a:t>
            </a:r>
            <a:r>
              <a:rPr lang="zh-CN" altLang="en-US" sz="1800"/>
              <a:t>）的</a:t>
            </a:r>
            <a:r>
              <a:rPr lang="en-US" altLang="zh-CN" sz="1800"/>
              <a:t>Q</a:t>
            </a:r>
            <a:r>
              <a:rPr lang="zh-CN" altLang="en-US" sz="1800"/>
              <a:t>函数；而</a:t>
            </a:r>
            <a:r>
              <a:rPr lang="en-US" altLang="zh-CN" sz="1800"/>
              <a:t>Q-learning</a:t>
            </a:r>
            <a:r>
              <a:rPr lang="zh-CN" altLang="en-US" sz="1800"/>
              <a:t>在更新</a:t>
            </a:r>
            <a:r>
              <a:rPr lang="en-US" altLang="zh-CN" sz="1800"/>
              <a:t>Q</a:t>
            </a:r>
            <a:r>
              <a:rPr lang="zh-CN" altLang="en-US" sz="1800"/>
              <a:t>值前只确定状态</a:t>
            </a:r>
            <a:r>
              <a:rPr lang="en-US" altLang="zh-CN" sz="1800"/>
              <a:t>s</a:t>
            </a:r>
            <a:r>
              <a:rPr lang="zh-CN" altLang="en-US" sz="1800"/>
              <a:t>下的动作</a:t>
            </a:r>
            <a:r>
              <a:rPr lang="en-US" altLang="zh-CN" sz="1800"/>
              <a:t>a</a:t>
            </a:r>
            <a:r>
              <a:rPr lang="zh-CN" altLang="en-US" sz="1800"/>
              <a:t>以及状态</a:t>
            </a:r>
            <a:r>
              <a:rPr lang="en-US" altLang="zh-CN" sz="1800"/>
              <a:t>s’</a:t>
            </a:r>
            <a:r>
              <a:rPr lang="zh-CN" altLang="en-US" sz="1800"/>
              <a:t>，且更新</a:t>
            </a:r>
            <a:r>
              <a:rPr lang="en-US" altLang="zh-CN" sz="1800"/>
              <a:t>Q</a:t>
            </a:r>
            <a:r>
              <a:rPr lang="zh-CN" altLang="en-US" sz="1800"/>
              <a:t>值时使用的是</a:t>
            </a:r>
            <a:r>
              <a:rPr lang="en-US" altLang="zh-CN" sz="1800"/>
              <a:t>(s’,amax)</a:t>
            </a:r>
            <a:r>
              <a:rPr lang="zh-CN" altLang="en-US" sz="1800"/>
              <a:t>的</a:t>
            </a:r>
            <a:r>
              <a:rPr lang="en-US" altLang="zh-CN" sz="1800"/>
              <a:t>Q</a:t>
            </a:r>
            <a:r>
              <a:rPr lang="zh-CN" altLang="en-US" sz="1800"/>
              <a:t>函数，而下一状态的真实动作</a:t>
            </a:r>
            <a:r>
              <a:rPr lang="en-US" altLang="zh-CN" sz="1800"/>
              <a:t>a’</a:t>
            </a:r>
            <a:r>
              <a:rPr lang="zh-CN" altLang="en-US" sz="1800"/>
              <a:t>（在下一次</a:t>
            </a:r>
            <a:r>
              <a:rPr lang="en-US" altLang="zh-CN" sz="1800"/>
              <a:t>while</a:t>
            </a:r>
            <a:r>
              <a:rPr lang="zh-CN" altLang="en-US" sz="1800"/>
              <a:t>循环中</a:t>
            </a:r>
            <a:r>
              <a:rPr lang="zh-CN" altLang="en-US" sz="1800"/>
              <a:t>得出）很可能与</a:t>
            </a:r>
            <a:r>
              <a:rPr lang="en-US" altLang="zh-CN" sz="1800"/>
              <a:t>amax</a:t>
            </a:r>
            <a:r>
              <a:rPr lang="zh-CN" altLang="en-US" sz="1800"/>
              <a:t>不同。</a:t>
            </a:r>
            <a:endParaRPr lang="zh-CN" altLang="en-US" sz="1800"/>
          </a:p>
        </p:txBody>
      </p:sp>
      <p:pic>
        <p:nvPicPr>
          <p:cNvPr id="4" name="图片 3"/>
          <p:cNvPicPr>
            <a:picLocks noChangeAspect="1"/>
          </p:cNvPicPr>
          <p:nvPr>
            <p:custDataLst>
              <p:tags r:id="rId1"/>
            </p:custDataLst>
          </p:nvPr>
        </p:nvPicPr>
        <p:blipFill>
          <a:blip r:embed="rId2"/>
          <a:stretch>
            <a:fillRect/>
          </a:stretch>
        </p:blipFill>
        <p:spPr>
          <a:xfrm>
            <a:off x="1127125" y="1423035"/>
            <a:ext cx="4807585" cy="1337310"/>
          </a:xfrm>
          <a:prstGeom prst="rect">
            <a:avLst/>
          </a:prstGeom>
        </p:spPr>
      </p:pic>
      <p:pic>
        <p:nvPicPr>
          <p:cNvPr id="5" name="图片 4"/>
          <p:cNvPicPr>
            <a:picLocks noChangeAspect="1"/>
          </p:cNvPicPr>
          <p:nvPr/>
        </p:nvPicPr>
        <p:blipFill>
          <a:blip r:embed="rId3"/>
          <a:stretch>
            <a:fillRect/>
          </a:stretch>
        </p:blipFill>
        <p:spPr>
          <a:xfrm>
            <a:off x="1078865" y="3284855"/>
            <a:ext cx="4904105" cy="955040"/>
          </a:xfrm>
          <a:prstGeom prst="rect">
            <a:avLst/>
          </a:prstGeom>
        </p:spPr>
      </p:pic>
      <p:sp>
        <p:nvSpPr>
          <p:cNvPr id="7" name="文本框 6"/>
          <p:cNvSpPr txBox="1"/>
          <p:nvPr/>
        </p:nvSpPr>
        <p:spPr>
          <a:xfrm>
            <a:off x="6238875" y="968375"/>
            <a:ext cx="5313680" cy="7016115"/>
          </a:xfrm>
          <a:prstGeom prst="rect">
            <a:avLst/>
          </a:prstGeom>
          <a:noFill/>
        </p:spPr>
        <p:txBody>
          <a:bodyPr wrap="square" rtlCol="0">
            <a:spAutoFit/>
          </a:bodyPr>
          <a:p>
            <a:r>
              <a:rPr lang="en-US" altLang="zh-CN">
                <a:sym typeface="+mn-ea"/>
              </a:rPr>
              <a:t>Q-learning</a:t>
            </a:r>
            <a:r>
              <a:rPr lang="zh-CN" altLang="en-US">
                <a:sym typeface="+mn-ea"/>
              </a:rPr>
              <a:t>算法：</a:t>
            </a:r>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a:p>
            <a:r>
              <a:rPr lang="en-US" altLang="zh-CN">
                <a:sym typeface="+mn-ea"/>
              </a:rPr>
              <a:t>learn</a:t>
            </a:r>
            <a:r>
              <a:rPr lang="zh-CN" altLang="en-US">
                <a:sym typeface="+mn-ea"/>
              </a:rPr>
              <a:t>函数：</a:t>
            </a:r>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p:txBody>
      </p:sp>
      <p:pic>
        <p:nvPicPr>
          <p:cNvPr id="8" name="图片 7"/>
          <p:cNvPicPr>
            <a:picLocks noChangeAspect="1"/>
          </p:cNvPicPr>
          <p:nvPr/>
        </p:nvPicPr>
        <p:blipFill>
          <a:blip r:embed="rId4"/>
          <a:stretch>
            <a:fillRect/>
          </a:stretch>
        </p:blipFill>
        <p:spPr>
          <a:xfrm>
            <a:off x="6326505" y="1423035"/>
            <a:ext cx="4693920" cy="1421130"/>
          </a:xfrm>
          <a:prstGeom prst="rect">
            <a:avLst/>
          </a:prstGeom>
        </p:spPr>
      </p:pic>
      <p:pic>
        <p:nvPicPr>
          <p:cNvPr id="9" name="图片 8"/>
          <p:cNvPicPr>
            <a:picLocks noChangeAspect="1"/>
          </p:cNvPicPr>
          <p:nvPr/>
        </p:nvPicPr>
        <p:blipFill>
          <a:blip r:embed="rId5"/>
          <a:stretch>
            <a:fillRect/>
          </a:stretch>
        </p:blipFill>
        <p:spPr>
          <a:xfrm>
            <a:off x="6379210" y="3284855"/>
            <a:ext cx="5033010" cy="107759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67385"/>
            <a:ext cx="10515600" cy="5509895"/>
          </a:xfrm>
        </p:spPr>
        <p:txBody>
          <a:bodyPr/>
          <a:p>
            <a:r>
              <a:rPr lang="en-US" altLang="zh-CN" sz="1800">
                <a:sym typeface="+mn-ea"/>
              </a:rPr>
              <a:t>4.6 DQN</a:t>
            </a:r>
            <a:r>
              <a:rPr lang="zh-CN" altLang="en-US" sz="1800">
                <a:sym typeface="+mn-ea"/>
              </a:rPr>
              <a:t>算法</a:t>
            </a:r>
            <a:endParaRPr lang="zh-CN" altLang="en-US" sz="1800"/>
          </a:p>
          <a:p>
            <a:r>
              <a:rPr lang="zh-CN" altLang="en-US" sz="1800"/>
              <a:t>为了计算</a:t>
            </a:r>
            <a:r>
              <a:rPr lang="en-US" altLang="zh-CN" sz="1800"/>
              <a:t>Q</a:t>
            </a:r>
            <a:r>
              <a:rPr lang="zh-CN" altLang="en-US" sz="1800"/>
              <a:t>值，使用函数</a:t>
            </a:r>
            <a:r>
              <a:rPr lang="en-US" altLang="zh-CN" sz="1800"/>
              <a:t>                      </a:t>
            </a:r>
            <a:r>
              <a:rPr lang="zh-CN" altLang="en-US" sz="1800"/>
              <a:t>学习参数</a:t>
            </a:r>
            <a:r>
              <a:rPr lang="zh-CN" altLang="en-US" sz="1800">
                <a:latin typeface="Arial" panose="020B0604020202020204" pitchFamily="34" charset="0"/>
                <a:cs typeface="Arial" panose="020B0604020202020204" pitchFamily="34" charset="0"/>
              </a:rPr>
              <a:t>ϕ来近似</a:t>
            </a:r>
            <a:r>
              <a:rPr lang="en-US" altLang="zh-CN" sz="1800">
                <a:latin typeface="Arial" panose="020B0604020202020204" pitchFamily="34" charset="0"/>
                <a:cs typeface="Arial" panose="020B0604020202020204" pitchFamily="34" charset="0"/>
              </a:rPr>
              <a:t>                </a:t>
            </a:r>
            <a:r>
              <a:rPr lang="zh-CN" altLang="en-US" sz="1800">
                <a:latin typeface="Arial" panose="020B0604020202020204" pitchFamily="34" charset="0"/>
                <a:cs typeface="Arial" panose="020B0604020202020204" pitchFamily="34" charset="0"/>
              </a:rPr>
              <a:t>，这被称为值函数</a:t>
            </a:r>
            <a:r>
              <a:rPr lang="zh-CN" altLang="en-US" sz="1800">
                <a:latin typeface="Arial" panose="020B0604020202020204" pitchFamily="34" charset="0"/>
                <a:cs typeface="Arial" panose="020B0604020202020204" pitchFamily="34" charset="0"/>
              </a:rPr>
              <a:t>近似。</a:t>
            </a:r>
            <a:endParaRPr lang="zh-CN" altLang="en-US" sz="1800">
              <a:latin typeface="Arial" panose="020B0604020202020204" pitchFamily="34" charset="0"/>
              <a:cs typeface="Arial" panose="020B0604020202020204" pitchFamily="34" charset="0"/>
            </a:endParaRPr>
          </a:p>
          <a:p>
            <a:r>
              <a:rPr lang="en-US" altLang="zh-CN" sz="1800">
                <a:latin typeface="Arial" panose="020B0604020202020204" pitchFamily="34" charset="0"/>
                <a:cs typeface="Arial" panose="020B0604020202020204" pitchFamily="34" charset="0"/>
              </a:rPr>
              <a:t>Q-learning</a:t>
            </a:r>
            <a:r>
              <a:rPr lang="zh-CN" altLang="en-US" sz="1800">
                <a:latin typeface="Arial" panose="020B0604020202020204" pitchFamily="34" charset="0"/>
                <a:cs typeface="Arial" panose="020B0604020202020204" pitchFamily="34" charset="0"/>
              </a:rPr>
              <a:t>存在参数学习的目标依赖于参数本身与样本之间有很强的相关性的问题。</a:t>
            </a:r>
            <a:r>
              <a:rPr lang="en-US" altLang="zh-CN" sz="1800">
                <a:latin typeface="Arial" panose="020B0604020202020204" pitchFamily="34" charset="0"/>
                <a:cs typeface="Arial" panose="020B0604020202020204" pitchFamily="34" charset="0"/>
              </a:rPr>
              <a:t>DQN</a:t>
            </a:r>
            <a:r>
              <a:rPr lang="zh-CN" altLang="en-US" sz="1800">
                <a:latin typeface="Arial" panose="020B0604020202020204" pitchFamily="34" charset="0"/>
                <a:cs typeface="Arial" panose="020B0604020202020204" pitchFamily="34" charset="0"/>
              </a:rPr>
              <a:t>通过目标网络冻结，即在一个时间段内固定目标中的参数，来稳定学习目标；经验回放，即构建一个经验池去除数据相关性。</a:t>
            </a:r>
            <a:endParaRPr lang="zh-CN" altLang="en-US" sz="1800">
              <a:latin typeface="Arial" panose="020B0604020202020204" pitchFamily="34" charset="0"/>
              <a:cs typeface="Arial" panose="020B0604020202020204" pitchFamily="34" charset="0"/>
            </a:endParaRPr>
          </a:p>
          <a:p>
            <a:endParaRPr lang="zh-CN" altLang="en-US" sz="180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1"/>
          <a:stretch>
            <a:fillRect/>
          </a:stretch>
        </p:blipFill>
        <p:spPr>
          <a:xfrm>
            <a:off x="3622675" y="1031875"/>
            <a:ext cx="1043940" cy="419100"/>
          </a:xfrm>
          <a:prstGeom prst="rect">
            <a:avLst/>
          </a:prstGeom>
        </p:spPr>
      </p:pic>
      <p:pic>
        <p:nvPicPr>
          <p:cNvPr id="5" name="图片 4"/>
          <p:cNvPicPr>
            <a:picLocks noChangeAspect="1"/>
          </p:cNvPicPr>
          <p:nvPr/>
        </p:nvPicPr>
        <p:blipFill>
          <a:blip r:embed="rId2"/>
          <a:stretch>
            <a:fillRect/>
          </a:stretch>
        </p:blipFill>
        <p:spPr>
          <a:xfrm>
            <a:off x="6530975" y="1031875"/>
            <a:ext cx="899160" cy="403860"/>
          </a:xfrm>
          <a:prstGeom prst="rect">
            <a:avLst/>
          </a:prstGeom>
        </p:spPr>
      </p:pic>
      <p:pic>
        <p:nvPicPr>
          <p:cNvPr id="6" name="图片 5"/>
          <p:cNvPicPr>
            <a:picLocks noChangeAspect="1"/>
          </p:cNvPicPr>
          <p:nvPr/>
        </p:nvPicPr>
        <p:blipFill>
          <a:blip r:embed="rId3"/>
          <a:stretch>
            <a:fillRect/>
          </a:stretch>
        </p:blipFill>
        <p:spPr>
          <a:xfrm>
            <a:off x="1080770" y="2397125"/>
            <a:ext cx="5669280" cy="360426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5.</a:t>
            </a:r>
            <a:r>
              <a:rPr lang="zh-CN" altLang="en-US">
                <a:sym typeface="+mn-ea"/>
              </a:rPr>
              <a:t>基于策略函数的强化学习算法</a:t>
            </a:r>
            <a:endParaRPr lang="zh-CN" altLang="en-US"/>
          </a:p>
        </p:txBody>
      </p:sp>
      <p:sp>
        <p:nvSpPr>
          <p:cNvPr id="3" name="内容占位符 2"/>
          <p:cNvSpPr>
            <a:spLocks noGrp="1"/>
          </p:cNvSpPr>
          <p:nvPr>
            <p:ph idx="1"/>
          </p:nvPr>
        </p:nvSpPr>
        <p:spPr/>
        <p:txBody>
          <a:bodyPr/>
          <a:p>
            <a:r>
              <a:rPr lang="en-US" altLang="zh-CN" sz="1800">
                <a:sym typeface="+mn-ea"/>
              </a:rPr>
              <a:t>5.1 </a:t>
            </a:r>
            <a:r>
              <a:rPr lang="zh-CN" altLang="en-US" sz="1800">
                <a:sym typeface="+mn-ea"/>
              </a:rPr>
              <a:t>策略梯度方法</a:t>
            </a:r>
            <a:endParaRPr lang="zh-CN" altLang="en-US" sz="1800"/>
          </a:p>
          <a:p>
            <a:r>
              <a:rPr lang="zh-CN" altLang="en-US" sz="1800"/>
              <a:t>基于值函数的方法，如</a:t>
            </a:r>
            <a:r>
              <a:rPr lang="en-US" altLang="zh-CN" sz="1800"/>
              <a:t>SARSA</a:t>
            </a:r>
            <a:r>
              <a:rPr lang="zh-CN" altLang="en-US" sz="1800"/>
              <a:t>、</a:t>
            </a:r>
            <a:r>
              <a:rPr lang="en-US" altLang="zh-CN" sz="1800"/>
              <a:t>Q-learning</a:t>
            </a:r>
            <a:r>
              <a:rPr lang="zh-CN" altLang="en-US" sz="1800"/>
              <a:t>算法，其最后收敛于一个确定的策略，即在每种状态下执行的动作都是确定的（</a:t>
            </a:r>
            <a:r>
              <a:rPr lang="en-US" altLang="zh-CN" sz="1800"/>
              <a:t>Q</a:t>
            </a:r>
            <a:r>
              <a:rPr lang="zh-CN" altLang="en-US" sz="1800"/>
              <a:t>值最大的动作）。而策略梯度方法其给出的是不确定性的策略，输出为每种状态下执行动作的概率值，并按照该概率值选择</a:t>
            </a:r>
            <a:r>
              <a:rPr lang="zh-CN" altLang="en-US" sz="1800"/>
              <a:t>动作。</a:t>
            </a:r>
            <a:endParaRPr lang="zh-CN" altLang="en-US" sz="1800"/>
          </a:p>
          <a:p>
            <a:r>
              <a:rPr lang="zh-CN" altLang="en-US" sz="1800"/>
              <a:t>策略梯度方法</a:t>
            </a:r>
            <a:r>
              <a:rPr lang="zh-CN" altLang="en-US" sz="1800"/>
              <a:t>优点：</a:t>
            </a:r>
            <a:endParaRPr lang="zh-CN" altLang="en-US" sz="1800"/>
          </a:p>
          <a:p>
            <a:r>
              <a:rPr lang="en-US" altLang="zh-CN" sz="1800"/>
              <a:t>(1)</a:t>
            </a:r>
            <a:r>
              <a:rPr lang="zh-CN" altLang="en-US" sz="1800"/>
              <a:t>可以表示</a:t>
            </a:r>
            <a:r>
              <a:rPr lang="zh-CN" altLang="en-US" sz="1800"/>
              <a:t>随机策略，有的问题的最优策略为随机</a:t>
            </a:r>
            <a:r>
              <a:rPr lang="zh-CN" altLang="en-US" sz="1800"/>
              <a:t>策略。</a:t>
            </a:r>
            <a:endParaRPr lang="zh-CN" altLang="en-US" sz="1800"/>
          </a:p>
          <a:p>
            <a:r>
              <a:rPr lang="en-US" altLang="zh-CN" sz="1800"/>
              <a:t>(2)</a:t>
            </a:r>
            <a:r>
              <a:rPr lang="zh-CN" altLang="en-US" sz="1800"/>
              <a:t>输出值微小的变动不会对结果造成很大影响，比如：其在状态</a:t>
            </a:r>
            <a:r>
              <a:rPr lang="en-US" altLang="zh-CN" sz="1800"/>
              <a:t>s</a:t>
            </a:r>
            <a:r>
              <a:rPr lang="zh-CN" altLang="en-US" sz="1800"/>
              <a:t>执行动作</a:t>
            </a:r>
            <a:r>
              <a:rPr lang="en-US" altLang="zh-CN" sz="1800"/>
              <a:t>a</a:t>
            </a:r>
            <a:r>
              <a:rPr lang="zh-CN" altLang="en-US" sz="1800"/>
              <a:t>的概率值从</a:t>
            </a:r>
            <a:r>
              <a:rPr lang="en-US" altLang="zh-CN" sz="1800"/>
              <a:t>0.1</a:t>
            </a:r>
            <a:r>
              <a:rPr lang="zh-CN" altLang="en-US" sz="1800"/>
              <a:t>变为</a:t>
            </a:r>
            <a:r>
              <a:rPr lang="en-US" altLang="zh-CN" sz="1800"/>
              <a:t>0.101</a:t>
            </a:r>
            <a:r>
              <a:rPr lang="zh-CN" altLang="en-US" sz="1800"/>
              <a:t>，其对</a:t>
            </a:r>
            <a:r>
              <a:rPr lang="zh-CN" altLang="en-US" sz="1800"/>
              <a:t>策略影响不大。但是对于基于值函数的方法，其某个（</a:t>
            </a:r>
            <a:r>
              <a:rPr lang="en-US" altLang="zh-CN" sz="1800"/>
              <a:t>s</a:t>
            </a:r>
            <a:r>
              <a:rPr lang="zh-CN" altLang="en-US" sz="1800"/>
              <a:t>，</a:t>
            </a:r>
            <a:r>
              <a:rPr lang="en-US" altLang="zh-CN" sz="1800"/>
              <a:t>a</a:t>
            </a:r>
            <a:r>
              <a:rPr lang="zh-CN" altLang="en-US" sz="1800"/>
              <a:t>）的</a:t>
            </a:r>
            <a:r>
              <a:rPr lang="en-US" altLang="zh-CN" sz="1800"/>
              <a:t>Q</a:t>
            </a:r>
            <a:r>
              <a:rPr lang="zh-CN" altLang="en-US" sz="1800"/>
              <a:t>函数增加</a:t>
            </a:r>
            <a:r>
              <a:rPr lang="en-US" altLang="zh-CN" sz="1800"/>
              <a:t>0.001</a:t>
            </a:r>
            <a:r>
              <a:rPr lang="zh-CN" altLang="en-US" sz="1800"/>
              <a:t>可能由该状态下</a:t>
            </a:r>
            <a:r>
              <a:rPr lang="en-US" altLang="zh-CN" sz="1800"/>
              <a:t>Q</a:t>
            </a:r>
            <a:r>
              <a:rPr lang="zh-CN" altLang="en-US" sz="1800"/>
              <a:t>值第二大的动作变为最大的，从而影响</a:t>
            </a:r>
            <a:r>
              <a:rPr lang="zh-CN" altLang="en-US" sz="1800"/>
              <a:t>策略。</a:t>
            </a:r>
            <a:endParaRPr lang="zh-CN" altLang="en-US" sz="1800"/>
          </a:p>
          <a:p>
            <a:r>
              <a:rPr lang="en-US" altLang="zh-CN" sz="1800"/>
              <a:t>(3)</a:t>
            </a:r>
            <a:r>
              <a:rPr lang="zh-CN" altLang="en-US" sz="1800"/>
              <a:t>可以表示连续动作和</a:t>
            </a:r>
            <a:r>
              <a:rPr lang="zh-CN" altLang="en-US" sz="1800"/>
              <a:t>状态。</a:t>
            </a:r>
            <a:endParaRPr lang="zh-CN" altLang="en-US" sz="1800"/>
          </a:p>
          <a:p>
            <a:r>
              <a:rPr lang="zh-CN" altLang="en-US" sz="1800"/>
              <a:t>强化学习的</a:t>
            </a:r>
            <a:r>
              <a:rPr lang="zh-CN" altLang="en-US" sz="1800"/>
              <a:t>目标函数：</a:t>
            </a:r>
            <a:endParaRPr lang="zh-CN" altLang="en-US" sz="1800"/>
          </a:p>
          <a:p>
            <a:endParaRPr lang="zh-CN" altLang="en-US" sz="1800"/>
          </a:p>
        </p:txBody>
      </p:sp>
      <p:pic>
        <p:nvPicPr>
          <p:cNvPr id="4" name="图片 3"/>
          <p:cNvPicPr>
            <a:picLocks noChangeAspect="1"/>
          </p:cNvPicPr>
          <p:nvPr/>
        </p:nvPicPr>
        <p:blipFill>
          <a:blip r:embed="rId1"/>
          <a:stretch>
            <a:fillRect/>
          </a:stretch>
        </p:blipFill>
        <p:spPr>
          <a:xfrm>
            <a:off x="1049655" y="5439410"/>
            <a:ext cx="5059680" cy="82296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92150"/>
            <a:ext cx="10515600" cy="5473700"/>
          </a:xfrm>
        </p:spPr>
        <p:txBody>
          <a:bodyPr/>
          <a:p>
            <a:r>
              <a:rPr lang="zh-CN" altLang="en-US" sz="1800"/>
              <a:t>假设</a:t>
            </a:r>
            <a:r>
              <a:rPr lang="en-US" altLang="zh-CN" sz="1800"/>
              <a:t>                  </a:t>
            </a:r>
            <a:r>
              <a:rPr lang="zh-CN" altLang="en-US" sz="1800"/>
              <a:t>是一个连续可微的函数，可以用梯度上升方法来最大化</a:t>
            </a:r>
            <a:r>
              <a:rPr lang="en-US" altLang="zh-CN" sz="1800"/>
              <a:t>J(</a:t>
            </a:r>
            <a:r>
              <a:rPr lang="en-US" altLang="zh-CN" sz="1800">
                <a:latin typeface="Arial" panose="020B0604020202020204" pitchFamily="34" charset="0"/>
                <a:cs typeface="Arial" panose="020B0604020202020204" pitchFamily="34" charset="0"/>
              </a:rPr>
              <a:t>θ</a:t>
            </a:r>
            <a:r>
              <a:rPr lang="en-US" altLang="zh-CN" sz="1800"/>
              <a:t>).</a:t>
            </a:r>
            <a:endParaRPr lang="en-US" altLang="zh-CN" sz="1800"/>
          </a:p>
          <a:p>
            <a:endParaRPr lang="en-US" altLang="zh-CN" sz="1800"/>
          </a:p>
          <a:p>
            <a:endParaRPr lang="en-US" altLang="zh-CN" sz="1800"/>
          </a:p>
          <a:p>
            <a:endParaRPr lang="en-US" altLang="zh-CN" sz="1800"/>
          </a:p>
          <a:p>
            <a:endParaRPr lang="en-US" altLang="zh-CN" sz="1800"/>
          </a:p>
          <a:p>
            <a:endParaRPr lang="en-US" altLang="zh-CN" sz="1800"/>
          </a:p>
          <a:p>
            <a:endParaRPr lang="en-US" altLang="zh-CN" sz="1800"/>
          </a:p>
          <a:p>
            <a:endParaRPr lang="en-US" altLang="zh-CN" sz="1800"/>
          </a:p>
          <a:p>
            <a:endParaRPr lang="en-US" altLang="zh-CN" sz="1800"/>
          </a:p>
          <a:p>
            <a:endParaRPr lang="en-US" altLang="zh-CN" sz="1800"/>
          </a:p>
          <a:p>
            <a:r>
              <a:rPr lang="en-US" altLang="zh-CN" sz="1800"/>
              <a:t>                          </a:t>
            </a:r>
            <a:r>
              <a:rPr lang="zh-CN" altLang="en-US" sz="1800"/>
              <a:t>可进一步分解（轨迹</a:t>
            </a:r>
            <a:r>
              <a:rPr lang="en-US" altLang="zh-CN" sz="1800"/>
              <a:t>       </a:t>
            </a:r>
            <a:r>
              <a:rPr lang="zh-CN" altLang="en-US" sz="1800"/>
              <a:t>的概率符合马尔科夫决策过程）：</a:t>
            </a:r>
            <a:endParaRPr lang="en-US" altLang="zh-CN" sz="1800"/>
          </a:p>
          <a:p>
            <a:endParaRPr lang="en-US" altLang="zh-CN" sz="1800"/>
          </a:p>
          <a:p>
            <a:endParaRPr lang="zh-CN" altLang="en-US" sz="1800"/>
          </a:p>
        </p:txBody>
      </p:sp>
      <p:pic>
        <p:nvPicPr>
          <p:cNvPr id="4" name="图片 3"/>
          <p:cNvPicPr>
            <a:picLocks noChangeAspect="1"/>
          </p:cNvPicPr>
          <p:nvPr/>
        </p:nvPicPr>
        <p:blipFill>
          <a:blip r:embed="rId1"/>
          <a:stretch>
            <a:fillRect/>
          </a:stretch>
        </p:blipFill>
        <p:spPr>
          <a:xfrm>
            <a:off x="1702435" y="629285"/>
            <a:ext cx="769620" cy="457200"/>
          </a:xfrm>
          <a:prstGeom prst="rect">
            <a:avLst/>
          </a:prstGeom>
        </p:spPr>
      </p:pic>
      <p:pic>
        <p:nvPicPr>
          <p:cNvPr id="5" name="图片 4"/>
          <p:cNvPicPr>
            <a:picLocks noChangeAspect="1"/>
          </p:cNvPicPr>
          <p:nvPr/>
        </p:nvPicPr>
        <p:blipFill>
          <a:blip r:embed="rId2"/>
          <a:stretch>
            <a:fillRect/>
          </a:stretch>
        </p:blipFill>
        <p:spPr>
          <a:xfrm>
            <a:off x="1151255" y="960120"/>
            <a:ext cx="3558540" cy="1394460"/>
          </a:xfrm>
          <a:prstGeom prst="rect">
            <a:avLst/>
          </a:prstGeom>
        </p:spPr>
      </p:pic>
      <p:pic>
        <p:nvPicPr>
          <p:cNvPr id="6" name="图片 5"/>
          <p:cNvPicPr>
            <a:picLocks noChangeAspect="1"/>
          </p:cNvPicPr>
          <p:nvPr/>
        </p:nvPicPr>
        <p:blipFill>
          <a:blip r:embed="rId3"/>
          <a:stretch>
            <a:fillRect/>
          </a:stretch>
        </p:blipFill>
        <p:spPr>
          <a:xfrm>
            <a:off x="1884045" y="2307590"/>
            <a:ext cx="3947160" cy="2148840"/>
          </a:xfrm>
          <a:prstGeom prst="rect">
            <a:avLst/>
          </a:prstGeom>
        </p:spPr>
      </p:pic>
      <p:pic>
        <p:nvPicPr>
          <p:cNvPr id="8" name="图片 7"/>
          <p:cNvPicPr>
            <a:picLocks noChangeAspect="1"/>
          </p:cNvPicPr>
          <p:nvPr/>
        </p:nvPicPr>
        <p:blipFill>
          <a:blip r:embed="rId4"/>
          <a:stretch>
            <a:fillRect/>
          </a:stretch>
        </p:blipFill>
        <p:spPr>
          <a:xfrm>
            <a:off x="1151255" y="4349750"/>
            <a:ext cx="1287780" cy="487680"/>
          </a:xfrm>
          <a:prstGeom prst="rect">
            <a:avLst/>
          </a:prstGeom>
        </p:spPr>
      </p:pic>
      <p:pic>
        <p:nvPicPr>
          <p:cNvPr id="9" name="图片 8"/>
          <p:cNvPicPr>
            <a:picLocks noChangeAspect="1"/>
          </p:cNvPicPr>
          <p:nvPr/>
        </p:nvPicPr>
        <p:blipFill>
          <a:blip r:embed="rId5"/>
          <a:stretch>
            <a:fillRect/>
          </a:stretch>
        </p:blipFill>
        <p:spPr>
          <a:xfrm>
            <a:off x="1151255" y="4921250"/>
            <a:ext cx="6774180" cy="1661160"/>
          </a:xfrm>
          <a:prstGeom prst="rect">
            <a:avLst/>
          </a:prstGeom>
        </p:spPr>
      </p:pic>
      <p:pic>
        <p:nvPicPr>
          <p:cNvPr id="10" name="图片 9"/>
          <p:cNvPicPr>
            <a:picLocks noChangeAspect="1"/>
          </p:cNvPicPr>
          <p:nvPr/>
        </p:nvPicPr>
        <p:blipFill>
          <a:blip r:embed="rId6"/>
          <a:stretch>
            <a:fillRect/>
          </a:stretch>
        </p:blipFill>
        <p:spPr>
          <a:xfrm>
            <a:off x="4615815" y="4456430"/>
            <a:ext cx="213360" cy="2743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强化学习相关</a:t>
            </a:r>
            <a:r>
              <a:rPr lang="zh-CN" altLang="en-US"/>
              <a:t>概念</a:t>
            </a:r>
            <a:endParaRPr lang="zh-CN" altLang="en-US"/>
          </a:p>
        </p:txBody>
      </p:sp>
      <p:sp>
        <p:nvSpPr>
          <p:cNvPr id="3" name="内容占位符 2"/>
          <p:cNvSpPr>
            <a:spLocks noGrp="1"/>
          </p:cNvSpPr>
          <p:nvPr>
            <p:ph idx="1"/>
          </p:nvPr>
        </p:nvSpPr>
        <p:spPr/>
        <p:txBody>
          <a:bodyPr/>
          <a:p>
            <a:r>
              <a:rPr lang="zh-CN" altLang="en-US" sz="1800"/>
              <a:t>在强化学习中，有两个可以进行交互的对象：智能体和环境。</a:t>
            </a:r>
            <a:endParaRPr lang="zh-CN" altLang="en-US" sz="1800"/>
          </a:p>
          <a:p>
            <a:r>
              <a:rPr lang="zh-CN" altLang="en-US" sz="1800"/>
              <a:t>环境（Environment）是智能体外部的所有事物，并受智能体动作的影响而改变其状态，并反馈给智能体相应的奖励。例如围棋中，棋盘就是一个环境，每次下棋只能在这个约束范围内完成。与环境依附的一个概念是状态（State），一个环境拥有若干个状态，每个状态时环境的一个具体表现。例如标准围棋棋盘是一个环境，而17*17个格子则会反应不同的状态，所谓的棋局就是对应一个状态。</a:t>
            </a:r>
            <a:endParaRPr lang="zh-CN" altLang="en-US" sz="1800"/>
          </a:p>
          <a:p>
            <a:r>
              <a:rPr lang="zh-CN" altLang="en-US" sz="1800"/>
              <a:t>智能体（Agent）可以感知外界环境的状态（State）和反馈的奖励（Re-ward），并进行学习和决策。以围棋为例，每当一个人落子后，则会形成一个新的棋局（状态），这个局面会影响智能体对接下来落子的地方。</a:t>
            </a:r>
            <a:endParaRPr lang="zh-CN" altLang="en-US"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91820"/>
            <a:ext cx="10515600" cy="6052185"/>
          </a:xfrm>
        </p:spPr>
        <p:txBody>
          <a:bodyPr/>
          <a:p>
            <a:r>
              <a:rPr lang="zh-CN" altLang="en-US" sz="1800"/>
              <a:t>去除求导为</a:t>
            </a:r>
            <a:r>
              <a:rPr lang="en-US" altLang="zh-CN" sz="1800"/>
              <a:t>0</a:t>
            </a:r>
            <a:r>
              <a:rPr lang="zh-CN" altLang="en-US" sz="1800"/>
              <a:t>的项</a:t>
            </a:r>
            <a:r>
              <a:rPr lang="zh-CN" altLang="en-US" sz="1800"/>
              <a:t>之后：</a:t>
            </a:r>
            <a:endParaRPr lang="zh-CN" altLang="en-US" sz="1800"/>
          </a:p>
          <a:p>
            <a:endParaRPr lang="zh-CN" altLang="en-US" sz="1800"/>
          </a:p>
          <a:p>
            <a:endParaRPr lang="zh-CN" altLang="en-US" sz="1800"/>
          </a:p>
          <a:p>
            <a:endParaRPr lang="zh-CN" altLang="en-US" sz="1800"/>
          </a:p>
          <a:p>
            <a:r>
              <a:rPr lang="zh-CN" altLang="en-US" sz="1800"/>
              <a:t>因此，策略梯度</a:t>
            </a:r>
            <a:r>
              <a:rPr lang="zh-CN" altLang="en-US" sz="1800"/>
              <a:t>可写为：</a:t>
            </a:r>
            <a:endParaRPr lang="zh-CN" altLang="en-US" sz="1800"/>
          </a:p>
          <a:p>
            <a:endParaRPr lang="zh-CN" altLang="en-US" sz="1800"/>
          </a:p>
          <a:p>
            <a:endParaRPr lang="zh-CN" altLang="en-US" sz="1800"/>
          </a:p>
          <a:p>
            <a:r>
              <a:rPr lang="en-US" altLang="zh-CN" sz="1800"/>
              <a:t>                                                                                            </a:t>
            </a:r>
            <a:r>
              <a:rPr lang="zh-CN" altLang="en-US" sz="1800"/>
              <a:t>其中：</a:t>
            </a:r>
            <a:endParaRPr lang="zh-CN" altLang="en-US" sz="1800"/>
          </a:p>
          <a:p>
            <a:endParaRPr lang="zh-CN" altLang="en-US" sz="1800"/>
          </a:p>
          <a:p>
            <a:endParaRPr lang="zh-CN" altLang="en-US" sz="1800"/>
          </a:p>
          <a:p>
            <a:endParaRPr lang="zh-CN" altLang="en-US" sz="1800"/>
          </a:p>
          <a:p>
            <a:endParaRPr lang="zh-CN" altLang="en-US" sz="1800"/>
          </a:p>
          <a:p>
            <a:endParaRPr lang="zh-CN" altLang="en-US" sz="1800"/>
          </a:p>
          <a:p>
            <a:endParaRPr lang="zh-CN" altLang="en-US" sz="1800"/>
          </a:p>
          <a:p>
            <a:endParaRPr lang="zh-CN" altLang="en-US" sz="1800"/>
          </a:p>
          <a:p>
            <a:pPr marL="0" indent="0">
              <a:buNone/>
            </a:pPr>
            <a:r>
              <a:rPr lang="en-US" altLang="zh-CN" sz="1800"/>
              <a:t>                                                                      </a:t>
            </a:r>
            <a:r>
              <a:rPr lang="zh-CN" altLang="en-US" sz="1800"/>
              <a:t>在时刻</a:t>
            </a:r>
            <a:r>
              <a:rPr lang="en-US" altLang="zh-CN" sz="1800"/>
              <a:t>t’</a:t>
            </a:r>
            <a:r>
              <a:rPr lang="zh-CN" altLang="en-US" sz="1800"/>
              <a:t>时的决策不影响其之前的奖励，所以忽略</a:t>
            </a:r>
            <a:r>
              <a:rPr lang="en-US" altLang="zh-CN" sz="1800"/>
              <a:t> </a:t>
            </a:r>
            <a:endParaRPr lang="zh-CN" altLang="en-US" sz="1800"/>
          </a:p>
          <a:p>
            <a:endParaRPr lang="zh-CN" altLang="en-US" sz="1800"/>
          </a:p>
          <a:p>
            <a:endParaRPr lang="zh-CN" altLang="en-US" sz="1800"/>
          </a:p>
          <a:p>
            <a:pPr marL="228600" lvl="0" indent="-228600">
              <a:buFont typeface="Arial" panose="020B0604020202020204" pitchFamily="34" charset="0"/>
              <a:buChar char="•"/>
            </a:pPr>
            <a:endParaRPr lang="zh-CN" altLang="en-US" sz="1800">
              <a:solidFill>
                <a:schemeClr val="tx1"/>
              </a:solidFill>
            </a:endParaRPr>
          </a:p>
        </p:txBody>
      </p:sp>
      <p:pic>
        <p:nvPicPr>
          <p:cNvPr id="4" name="图片 3"/>
          <p:cNvPicPr>
            <a:picLocks noChangeAspect="1"/>
          </p:cNvPicPr>
          <p:nvPr/>
        </p:nvPicPr>
        <p:blipFill>
          <a:blip r:embed="rId1"/>
          <a:stretch>
            <a:fillRect/>
          </a:stretch>
        </p:blipFill>
        <p:spPr>
          <a:xfrm>
            <a:off x="1187450" y="908050"/>
            <a:ext cx="2468880" cy="929640"/>
          </a:xfrm>
          <a:prstGeom prst="rect">
            <a:avLst/>
          </a:prstGeom>
        </p:spPr>
      </p:pic>
      <p:pic>
        <p:nvPicPr>
          <p:cNvPr id="5" name="图片 4"/>
          <p:cNvPicPr>
            <a:picLocks noChangeAspect="1"/>
          </p:cNvPicPr>
          <p:nvPr/>
        </p:nvPicPr>
        <p:blipFill>
          <a:blip r:embed="rId2"/>
          <a:stretch>
            <a:fillRect/>
          </a:stretch>
        </p:blipFill>
        <p:spPr>
          <a:xfrm>
            <a:off x="1132205" y="2468880"/>
            <a:ext cx="5219700" cy="777240"/>
          </a:xfrm>
          <a:prstGeom prst="rect">
            <a:avLst/>
          </a:prstGeom>
        </p:spPr>
      </p:pic>
      <p:graphicFrame>
        <p:nvGraphicFramePr>
          <p:cNvPr id="9" name="对象 8"/>
          <p:cNvGraphicFramePr/>
          <p:nvPr/>
        </p:nvGraphicFramePr>
        <p:xfrm>
          <a:off x="6664325" y="3134360"/>
          <a:ext cx="3923030" cy="2988945"/>
        </p:xfrm>
        <a:graphic>
          <a:graphicData uri="http://schemas.openxmlformats.org/presentationml/2006/ole">
            <mc:AlternateContent xmlns:mc="http://schemas.openxmlformats.org/markup-compatibility/2006">
              <mc:Choice xmlns:v="urn:schemas-microsoft-com:vml" Requires="v">
                <p:oleObj spid="_x0000_s10" name="" r:id="rId3" imgW="3060065" imgH="2209800" progId="Equation.DSMT4">
                  <p:embed/>
                </p:oleObj>
              </mc:Choice>
              <mc:Fallback>
                <p:oleObj name="" r:id="rId3" imgW="3060065" imgH="2209800" progId="Equation.DSMT4">
                  <p:embed/>
                  <p:pic>
                    <p:nvPicPr>
                      <p:cNvPr id="0" name="图片 9"/>
                      <p:cNvPicPr/>
                      <p:nvPr/>
                    </p:nvPicPr>
                    <p:blipFill>
                      <a:blip r:embed="rId4"/>
                      <a:stretch>
                        <a:fillRect/>
                      </a:stretch>
                    </p:blipFill>
                    <p:spPr>
                      <a:xfrm>
                        <a:off x="6664325" y="3134360"/>
                        <a:ext cx="3923030" cy="2988945"/>
                      </a:xfrm>
                      <a:prstGeom prst="rect">
                        <a:avLst/>
                      </a:prstGeom>
                    </p:spPr>
                  </p:pic>
                </p:oleObj>
              </mc:Fallback>
            </mc:AlternateContent>
          </a:graphicData>
        </a:graphic>
      </p:graphicFrame>
      <p:graphicFrame>
        <p:nvGraphicFramePr>
          <p:cNvPr id="2" name="对象 1"/>
          <p:cNvGraphicFramePr/>
          <p:nvPr/>
        </p:nvGraphicFramePr>
        <p:xfrm>
          <a:off x="1245553" y="3241675"/>
          <a:ext cx="4281170" cy="3353435"/>
        </p:xfrm>
        <a:graphic>
          <a:graphicData uri="http://schemas.openxmlformats.org/presentationml/2006/ole">
            <mc:AlternateContent xmlns:mc="http://schemas.openxmlformats.org/markup-compatibility/2006">
              <mc:Choice xmlns:v="urn:schemas-microsoft-com:vml" Requires="v">
                <p:oleObj spid="_x0000_s6" name="" r:id="rId5" imgW="4397375" imgH="3451225" progId="Equation.DSMT4">
                  <p:embed/>
                </p:oleObj>
              </mc:Choice>
              <mc:Fallback>
                <p:oleObj name="" r:id="rId5" imgW="4397375" imgH="3451225" progId="Equation.DSMT4">
                  <p:embed/>
                  <p:pic>
                    <p:nvPicPr>
                      <p:cNvPr id="0" name="图片 5"/>
                      <p:cNvPicPr/>
                      <p:nvPr/>
                    </p:nvPicPr>
                    <p:blipFill>
                      <a:blip r:embed="rId6"/>
                      <a:stretch>
                        <a:fillRect/>
                      </a:stretch>
                    </p:blipFill>
                    <p:spPr>
                      <a:xfrm>
                        <a:off x="1245553" y="3241675"/>
                        <a:ext cx="4281170" cy="3353435"/>
                      </a:xfrm>
                      <a:prstGeom prst="rect">
                        <a:avLst/>
                      </a:prstGeom>
                    </p:spPr>
                  </p:pic>
                </p:oleObj>
              </mc:Fallback>
            </mc:AlternateContent>
          </a:graphicData>
        </a:graphic>
      </p:graphicFrame>
      <p:graphicFrame>
        <p:nvGraphicFramePr>
          <p:cNvPr id="7" name="对象 6"/>
          <p:cNvGraphicFramePr/>
          <p:nvPr/>
        </p:nvGraphicFramePr>
        <p:xfrm>
          <a:off x="9564370" y="6049328"/>
          <a:ext cx="889635" cy="649605"/>
        </p:xfrm>
        <a:graphic>
          <a:graphicData uri="http://schemas.openxmlformats.org/presentationml/2006/ole">
            <mc:AlternateContent xmlns:mc="http://schemas.openxmlformats.org/markup-compatibility/2006">
              <mc:Choice xmlns:v="urn:schemas-microsoft-com:vml" Requires="v">
                <p:oleObj spid="_x0000_s8" name="" r:id="rId7" imgW="696595" imgH="529590" progId="Equation.DSMT4">
                  <p:embed/>
                </p:oleObj>
              </mc:Choice>
              <mc:Fallback>
                <p:oleObj name="" r:id="rId7" imgW="696595" imgH="529590" progId="Equation.DSMT4">
                  <p:embed/>
                  <p:pic>
                    <p:nvPicPr>
                      <p:cNvPr id="0" name="图片 7"/>
                      <p:cNvPicPr/>
                      <p:nvPr/>
                    </p:nvPicPr>
                    <p:blipFill>
                      <a:blip r:embed="rId8"/>
                      <a:stretch>
                        <a:fillRect/>
                      </a:stretch>
                    </p:blipFill>
                    <p:spPr>
                      <a:xfrm>
                        <a:off x="9564370" y="6049328"/>
                        <a:ext cx="889635" cy="649605"/>
                      </a:xfrm>
                      <a:prstGeom prst="rect">
                        <a:avLst/>
                      </a:prstGeom>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内容占位符 1"/>
          <p:cNvPicPr>
            <a:picLocks noChangeAspect="1"/>
          </p:cNvPicPr>
          <p:nvPr>
            <p:ph idx="1"/>
          </p:nvPr>
        </p:nvPicPr>
        <p:blipFill>
          <a:blip r:embed="rId1"/>
          <a:stretch>
            <a:fillRect/>
          </a:stretch>
        </p:blipFill>
        <p:spPr>
          <a:xfrm>
            <a:off x="1843405" y="617855"/>
            <a:ext cx="4846320" cy="876300"/>
          </a:xfrm>
          <a:prstGeom prst="rect">
            <a:avLst/>
          </a:prstGeom>
        </p:spPr>
      </p:pic>
      <p:pic>
        <p:nvPicPr>
          <p:cNvPr id="4" name="图片 3"/>
          <p:cNvPicPr>
            <a:picLocks noChangeAspect="1"/>
          </p:cNvPicPr>
          <p:nvPr/>
        </p:nvPicPr>
        <p:blipFill>
          <a:blip r:embed="rId2"/>
          <a:stretch>
            <a:fillRect/>
          </a:stretch>
        </p:blipFill>
        <p:spPr>
          <a:xfrm>
            <a:off x="1040765" y="678815"/>
            <a:ext cx="746760" cy="670560"/>
          </a:xfrm>
          <a:prstGeom prst="rect">
            <a:avLst/>
          </a:prstGeom>
        </p:spPr>
      </p:pic>
      <p:sp>
        <p:nvSpPr>
          <p:cNvPr id="5" name="文本框 4"/>
          <p:cNvSpPr txBox="1"/>
          <p:nvPr/>
        </p:nvSpPr>
        <p:spPr>
          <a:xfrm>
            <a:off x="960120" y="617855"/>
            <a:ext cx="10900410" cy="6462395"/>
          </a:xfrm>
          <a:prstGeom prst="rect">
            <a:avLst/>
          </a:prstGeom>
          <a:noFill/>
        </p:spPr>
        <p:txBody>
          <a:bodyPr wrap="square" rtlCol="0">
            <a:spAutoFit/>
          </a:bodyPr>
          <a:p>
            <a:endParaRPr lang="zh-CN" altLang="en-US"/>
          </a:p>
          <a:p>
            <a:endParaRPr lang="zh-CN" altLang="en-US"/>
          </a:p>
          <a:p>
            <a:endParaRPr lang="zh-CN" altLang="en-US"/>
          </a:p>
          <a:p>
            <a:r>
              <a:rPr lang="zh-CN" altLang="en-US"/>
              <a:t>其中，</a:t>
            </a:r>
            <a:r>
              <a:rPr lang="en-US" altLang="zh-CN"/>
              <a:t>                </a:t>
            </a:r>
            <a:r>
              <a:rPr lang="zh-CN" altLang="en-US"/>
              <a:t>为把</a:t>
            </a:r>
            <a:r>
              <a:rPr lang="en-US" altLang="zh-CN"/>
              <a:t>t</a:t>
            </a:r>
            <a:r>
              <a:rPr lang="zh-CN" altLang="en-US"/>
              <a:t>时刻当作初始时刻的</a:t>
            </a:r>
            <a:r>
              <a:rPr lang="zh-CN" altLang="en-US"/>
              <a:t>总回报</a:t>
            </a:r>
            <a:endParaRPr lang="zh-CN" altLang="en-US"/>
          </a:p>
          <a:p>
            <a:endParaRPr lang="zh-CN" altLang="en-US"/>
          </a:p>
          <a:p>
            <a:endParaRPr lang="zh-CN" altLang="en-US"/>
          </a:p>
          <a:p>
            <a:endParaRPr lang="zh-CN" altLang="en-US"/>
          </a:p>
          <a:p>
            <a:endParaRPr lang="zh-CN" altLang="en-US"/>
          </a:p>
          <a:p>
            <a:r>
              <a:rPr lang="en-US" altLang="zh-CN"/>
              <a:t>5.2 </a:t>
            </a:r>
            <a:r>
              <a:rPr lang="zh-CN" altLang="en-US"/>
              <a:t>REINFORCE 算法：</a:t>
            </a:r>
            <a:endParaRPr lang="zh-CN" altLang="en-US"/>
          </a:p>
          <a:p>
            <a:r>
              <a:rPr lang="zh-CN" altLang="en-US"/>
              <a:t>将策略梯度的期望</a:t>
            </a:r>
            <a:r>
              <a:rPr lang="zh-CN" altLang="en-US"/>
              <a:t>形式通过采样的方法来近似。根据当前策略 πθ，通过随机游走的方式来采集多个轨迹</a:t>
            </a:r>
            <a:endParaRPr lang="zh-CN" altLang="en-US"/>
          </a:p>
          <a:p>
            <a:r>
              <a:rPr lang="zh-CN" altLang="en-US"/>
              <a:t> </a:t>
            </a:r>
            <a:r>
              <a:rPr lang="en-US" altLang="zh-CN"/>
              <a:t>                                      </a:t>
            </a:r>
            <a:r>
              <a:rPr lang="zh-CN" altLang="en-US"/>
              <a:t>，其中每个轨迹</a:t>
            </a:r>
            <a:r>
              <a:rPr lang="zh-CN" altLang="en-US"/>
              <a:t>为</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6" name="图片 5"/>
          <p:cNvPicPr>
            <a:picLocks noChangeAspect="1"/>
          </p:cNvPicPr>
          <p:nvPr/>
        </p:nvPicPr>
        <p:blipFill>
          <a:blip r:embed="rId3"/>
          <a:stretch>
            <a:fillRect/>
          </a:stretch>
        </p:blipFill>
        <p:spPr>
          <a:xfrm>
            <a:off x="1717675" y="1397635"/>
            <a:ext cx="838200" cy="419100"/>
          </a:xfrm>
          <a:prstGeom prst="rect">
            <a:avLst/>
          </a:prstGeom>
        </p:spPr>
      </p:pic>
      <p:pic>
        <p:nvPicPr>
          <p:cNvPr id="7" name="图片 6"/>
          <p:cNvPicPr>
            <a:picLocks noChangeAspect="1"/>
          </p:cNvPicPr>
          <p:nvPr/>
        </p:nvPicPr>
        <p:blipFill>
          <a:blip r:embed="rId4"/>
          <a:stretch>
            <a:fillRect/>
          </a:stretch>
        </p:blipFill>
        <p:spPr>
          <a:xfrm>
            <a:off x="1099820" y="1864995"/>
            <a:ext cx="2537460" cy="853440"/>
          </a:xfrm>
          <a:prstGeom prst="rect">
            <a:avLst/>
          </a:prstGeom>
        </p:spPr>
      </p:pic>
      <p:pic>
        <p:nvPicPr>
          <p:cNvPr id="8" name="图片 7"/>
          <p:cNvPicPr>
            <a:picLocks noChangeAspect="1"/>
          </p:cNvPicPr>
          <p:nvPr/>
        </p:nvPicPr>
        <p:blipFill>
          <a:blip r:embed="rId5"/>
          <a:stretch>
            <a:fillRect/>
          </a:stretch>
        </p:blipFill>
        <p:spPr>
          <a:xfrm>
            <a:off x="1099820" y="3399155"/>
            <a:ext cx="1958340" cy="327660"/>
          </a:xfrm>
          <a:prstGeom prst="rect">
            <a:avLst/>
          </a:prstGeom>
        </p:spPr>
      </p:pic>
      <p:pic>
        <p:nvPicPr>
          <p:cNvPr id="9" name="图片 8"/>
          <p:cNvPicPr>
            <a:picLocks noChangeAspect="1"/>
          </p:cNvPicPr>
          <p:nvPr/>
        </p:nvPicPr>
        <p:blipFill>
          <a:blip r:embed="rId6"/>
          <a:stretch>
            <a:fillRect/>
          </a:stretch>
        </p:blipFill>
        <p:spPr>
          <a:xfrm>
            <a:off x="4892040" y="3399155"/>
            <a:ext cx="2407920" cy="381000"/>
          </a:xfrm>
          <a:prstGeom prst="rect">
            <a:avLst/>
          </a:prstGeom>
        </p:spPr>
      </p:pic>
      <p:pic>
        <p:nvPicPr>
          <p:cNvPr id="10" name="图片 9"/>
          <p:cNvPicPr>
            <a:picLocks noChangeAspect="1"/>
          </p:cNvPicPr>
          <p:nvPr/>
        </p:nvPicPr>
        <p:blipFill>
          <a:blip r:embed="rId7"/>
          <a:stretch>
            <a:fillRect/>
          </a:stretch>
        </p:blipFill>
        <p:spPr>
          <a:xfrm>
            <a:off x="1040765" y="3780155"/>
            <a:ext cx="5478780" cy="891540"/>
          </a:xfrm>
          <a:prstGeom prst="rect">
            <a:avLst/>
          </a:prstGeom>
        </p:spPr>
      </p:pic>
      <p:pic>
        <p:nvPicPr>
          <p:cNvPr id="32" name="图片 32"/>
          <p:cNvPicPr>
            <a:picLocks noChangeAspect="1"/>
          </p:cNvPicPr>
          <p:nvPr/>
        </p:nvPicPr>
        <p:blipFill>
          <a:blip r:embed="rId8"/>
          <a:stretch>
            <a:fillRect/>
          </a:stretch>
        </p:blipFill>
        <p:spPr>
          <a:xfrm>
            <a:off x="6891020" y="3780155"/>
            <a:ext cx="4642485" cy="29940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464185"/>
            <a:ext cx="10515600" cy="5713095"/>
          </a:xfrm>
        </p:spPr>
        <p:txBody>
          <a:bodyPr/>
          <a:p>
            <a:r>
              <a:rPr lang="zh-CN" altLang="en-US" sz="1800"/>
              <a:t>论文</a:t>
            </a:r>
            <a:r>
              <a:rPr lang="en-US" altLang="zh-CN" sz="1800"/>
              <a:t>:Simple Statistical Gradient-Following Algorithms for Connectionist Reinforcement Learning</a:t>
            </a:r>
            <a:r>
              <a:rPr lang="zh-CN" altLang="en-US" sz="1800"/>
              <a:t>的理解</a:t>
            </a:r>
            <a:r>
              <a:rPr lang="en-US" altLang="zh-CN" sz="1800"/>
              <a:t>:</a:t>
            </a:r>
            <a:endParaRPr lang="en-US" altLang="zh-CN" sz="1800"/>
          </a:p>
          <a:p>
            <a:endParaRPr lang="zh-CN" altLang="en-US" sz="1800"/>
          </a:p>
          <a:p>
            <a:endParaRPr lang="zh-CN" altLang="en-US" sz="1800"/>
          </a:p>
        </p:txBody>
      </p:sp>
      <p:sp>
        <p:nvSpPr>
          <p:cNvPr id="4" name="内容占位符 2"/>
          <p:cNvSpPr>
            <a:spLocks noGrp="1"/>
          </p:cNvSpPr>
          <p:nvPr/>
        </p:nvSpPr>
        <p:spPr>
          <a:xfrm>
            <a:off x="838200" y="861060"/>
            <a:ext cx="10515600" cy="4919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a:t>假设每个</a:t>
            </a:r>
            <a:r>
              <a:rPr lang="en-US" altLang="zh-CN" sz="1800"/>
              <a:t>learning agent</a:t>
            </a:r>
            <a:r>
              <a:rPr lang="zh-CN" altLang="en-US" sz="1800"/>
              <a:t>由几个独立的单元组成的前馈网络。该网络通过接收来自环境的输入，通过网络传播相应的活动，并将其输出送到环境中进行评价。</a:t>
            </a:r>
            <a:endParaRPr lang="zh-CN" altLang="en-US" sz="1800"/>
          </a:p>
          <a:p>
            <a:r>
              <a:rPr lang="zh-CN" altLang="en-US" sz="1800"/>
              <a:t>评估由增强信号</a:t>
            </a:r>
            <a:r>
              <a:rPr lang="en-US" altLang="zh-CN" sz="1800"/>
              <a:t>r</a:t>
            </a:r>
            <a:r>
              <a:rPr lang="zh-CN" altLang="en-US" sz="1800"/>
              <a:t>组成，并传播至网络中所有单位。每个单元有着其权重</a:t>
            </a:r>
            <a:r>
              <a:rPr lang="en-US" altLang="zh-CN" sz="1800"/>
              <a:t>wi</a:t>
            </a:r>
            <a:r>
              <a:rPr lang="zh-CN" altLang="en-US" sz="1800"/>
              <a:t>，并使用特定的算法对其权重</a:t>
            </a:r>
            <a:r>
              <a:rPr lang="en-US" altLang="zh-CN" sz="1800"/>
              <a:t>wi</a:t>
            </a:r>
            <a:r>
              <a:rPr lang="zh-CN" altLang="en-US" sz="1800"/>
              <a:t>进行修改，以达到增强信号的期望</a:t>
            </a:r>
            <a:r>
              <a:rPr lang="en-US" altLang="zh-CN" sz="1800"/>
              <a:t>E</a:t>
            </a:r>
            <a:r>
              <a:rPr lang="zh-CN" altLang="en-US" sz="1800"/>
              <a:t>（</a:t>
            </a:r>
            <a:r>
              <a:rPr lang="en-US" altLang="zh-CN" sz="1800"/>
              <a:t>r|W</a:t>
            </a:r>
            <a:r>
              <a:rPr lang="zh-CN" altLang="en-US" sz="1800"/>
              <a:t>）最大的</a:t>
            </a:r>
            <a:r>
              <a:rPr lang="zh-CN" altLang="en-US" sz="1800"/>
              <a:t>目的。</a:t>
            </a:r>
            <a:endParaRPr lang="zh-CN" altLang="en-US" sz="1800"/>
          </a:p>
          <a:p>
            <a:r>
              <a:rPr lang="en-US" altLang="zh-CN" sz="1800"/>
              <a:t>xi</a:t>
            </a:r>
            <a:r>
              <a:rPr lang="zh-CN" altLang="en-US" sz="1800"/>
              <a:t>：第</a:t>
            </a:r>
            <a:r>
              <a:rPr lang="en-US" altLang="zh-CN" sz="1800"/>
              <a:t>i</a:t>
            </a:r>
            <a:r>
              <a:rPr lang="zh-CN" altLang="en-US" sz="1800"/>
              <a:t>个单元的</a:t>
            </a:r>
            <a:r>
              <a:rPr lang="zh-CN" altLang="en-US" sz="1800"/>
              <a:t>输入</a:t>
            </a:r>
            <a:endParaRPr lang="zh-CN" altLang="en-US" sz="1800"/>
          </a:p>
          <a:p>
            <a:r>
              <a:rPr lang="en-US" altLang="zh-CN" sz="1800"/>
              <a:t>yi</a:t>
            </a:r>
            <a:r>
              <a:rPr lang="zh-CN" altLang="en-US" sz="1800"/>
              <a:t>：第</a:t>
            </a:r>
            <a:r>
              <a:rPr lang="en-US" altLang="zh-CN" sz="1800"/>
              <a:t>i</a:t>
            </a:r>
            <a:r>
              <a:rPr lang="zh-CN" altLang="en-US" sz="1800"/>
              <a:t>个单元的</a:t>
            </a:r>
            <a:r>
              <a:rPr lang="zh-CN" altLang="en-US" sz="1800"/>
              <a:t>输出</a:t>
            </a:r>
            <a:endParaRPr lang="zh-CN" altLang="en-US" sz="1800"/>
          </a:p>
          <a:p>
            <a:r>
              <a:rPr lang="en-US" altLang="zh-CN" sz="1800"/>
              <a:t>wi={wij}</a:t>
            </a:r>
            <a:r>
              <a:rPr lang="zh-CN" altLang="en-US" sz="1800"/>
              <a:t>：第</a:t>
            </a:r>
            <a:r>
              <a:rPr lang="en-US" altLang="zh-CN" sz="1800"/>
              <a:t>i</a:t>
            </a:r>
            <a:r>
              <a:rPr lang="zh-CN" altLang="en-US" sz="1800"/>
              <a:t>个单元的</a:t>
            </a:r>
            <a:r>
              <a:rPr lang="zh-CN" altLang="en-US" sz="1800"/>
              <a:t>权重</a:t>
            </a:r>
            <a:endParaRPr lang="zh-CN" altLang="en-US" sz="1800"/>
          </a:p>
          <a:p>
            <a:r>
              <a:rPr lang="en-US" altLang="zh-CN" sz="1800"/>
              <a:t>W</a:t>
            </a:r>
            <a:r>
              <a:rPr lang="zh-CN" altLang="en-US" sz="1800"/>
              <a:t>：整个网络的权重</a:t>
            </a:r>
            <a:r>
              <a:rPr lang="zh-CN" altLang="en-US" sz="1800"/>
              <a:t>矩阵</a:t>
            </a:r>
            <a:endParaRPr lang="zh-CN" altLang="en-US" sz="1800"/>
          </a:p>
          <a:p>
            <a:r>
              <a:rPr lang="zh-CN" altLang="en-US" sz="1800"/>
              <a:t>我们定义</a:t>
            </a:r>
            <a:r>
              <a:rPr lang="en-US" altLang="zh-CN" sz="1800"/>
              <a:t>                                                </a:t>
            </a:r>
            <a:r>
              <a:rPr lang="zh-CN" altLang="en-US" sz="1800"/>
              <a:t>，其中</a:t>
            </a:r>
            <a:r>
              <a:rPr lang="en-US" altLang="zh-CN" sz="1800"/>
              <a:t>gi</a:t>
            </a:r>
            <a:r>
              <a:rPr lang="zh-CN" altLang="en-US" sz="1800"/>
              <a:t>是</a:t>
            </a:r>
            <a:r>
              <a:rPr lang="zh-CN" altLang="en-US" sz="1800"/>
              <a:t>概率质量函数。</a:t>
            </a:r>
            <a:endParaRPr lang="zh-CN" altLang="en-US" sz="1800"/>
          </a:p>
          <a:p>
            <a:r>
              <a:rPr lang="zh-CN" altLang="en-US" sz="1800"/>
              <a:t>随机半线性单元：输出</a:t>
            </a:r>
            <a:r>
              <a:rPr lang="en-US" altLang="zh-CN" sz="1800"/>
              <a:t>yi</a:t>
            </a:r>
            <a:r>
              <a:rPr lang="zh-CN" altLang="en-US" sz="1800"/>
              <a:t>来自一个给定的概率分布，其质量函数有着唯一的参数</a:t>
            </a:r>
            <a:r>
              <a:rPr lang="en-US" altLang="zh-CN" sz="1800"/>
              <a:t>pi</a:t>
            </a:r>
            <a:r>
              <a:rPr lang="zh-CN" altLang="en-US" sz="1800"/>
              <a:t>。</a:t>
            </a:r>
            <a:endParaRPr lang="zh-CN" altLang="en-US" sz="1800"/>
          </a:p>
          <a:p>
            <a:endParaRPr lang="zh-CN" altLang="en-US" sz="1800"/>
          </a:p>
          <a:p>
            <a:endParaRPr lang="zh-CN" altLang="en-US" sz="1800"/>
          </a:p>
          <a:p>
            <a:r>
              <a:rPr lang="zh-CN" altLang="en-US" sz="1800"/>
              <a:t>其中</a:t>
            </a:r>
            <a:r>
              <a:rPr lang="en-US" altLang="zh-CN" sz="1800"/>
              <a:t>f</a:t>
            </a:r>
            <a:r>
              <a:rPr lang="zh-CN" altLang="en-US" sz="1800"/>
              <a:t>是个可微的挤压函数（可将较大的输入区间压至较小的输出</a:t>
            </a:r>
            <a:r>
              <a:rPr lang="zh-CN" altLang="en-US" sz="1800"/>
              <a:t>区间）</a:t>
            </a:r>
            <a:endParaRPr lang="zh-CN" altLang="en-US" sz="1800"/>
          </a:p>
        </p:txBody>
      </p:sp>
      <p:pic>
        <p:nvPicPr>
          <p:cNvPr id="5" name="图片 4"/>
          <p:cNvPicPr>
            <a:picLocks noChangeAspect="1"/>
          </p:cNvPicPr>
          <p:nvPr/>
        </p:nvPicPr>
        <p:blipFill>
          <a:blip r:embed="rId1"/>
          <a:stretch>
            <a:fillRect/>
          </a:stretch>
        </p:blipFill>
        <p:spPr>
          <a:xfrm>
            <a:off x="2168525" y="3656965"/>
            <a:ext cx="2354580" cy="259080"/>
          </a:xfrm>
          <a:prstGeom prst="rect">
            <a:avLst/>
          </a:prstGeom>
        </p:spPr>
      </p:pic>
      <p:pic>
        <p:nvPicPr>
          <p:cNvPr id="6" name="图片 5"/>
          <p:cNvPicPr>
            <a:picLocks noChangeAspect="1"/>
          </p:cNvPicPr>
          <p:nvPr/>
        </p:nvPicPr>
        <p:blipFill>
          <a:blip r:embed="rId2"/>
          <a:stretch>
            <a:fillRect/>
          </a:stretch>
        </p:blipFill>
        <p:spPr>
          <a:xfrm>
            <a:off x="1193165" y="4481195"/>
            <a:ext cx="975360" cy="342900"/>
          </a:xfrm>
          <a:prstGeom prst="rect">
            <a:avLst/>
          </a:prstGeom>
        </p:spPr>
      </p:pic>
      <p:pic>
        <p:nvPicPr>
          <p:cNvPr id="7" name="图片 6"/>
          <p:cNvPicPr>
            <a:picLocks noChangeAspect="1"/>
          </p:cNvPicPr>
          <p:nvPr/>
        </p:nvPicPr>
        <p:blipFill>
          <a:blip r:embed="rId3"/>
          <a:stretch>
            <a:fillRect/>
          </a:stretch>
        </p:blipFill>
        <p:spPr>
          <a:xfrm>
            <a:off x="2336165" y="4432300"/>
            <a:ext cx="2019300" cy="5715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53415"/>
            <a:ext cx="10515600" cy="5980430"/>
          </a:xfrm>
        </p:spPr>
        <p:txBody>
          <a:bodyPr/>
          <a:p>
            <a:r>
              <a:rPr lang="zh-CN" altLang="en-US" sz="1800"/>
              <a:t>伯努利半线性单元（特殊的半</a:t>
            </a:r>
            <a:r>
              <a:rPr lang="zh-CN" altLang="en-US" sz="1800"/>
              <a:t>线性单元）：</a:t>
            </a:r>
            <a:endParaRPr lang="zh-CN" altLang="en-US" sz="1800"/>
          </a:p>
          <a:p>
            <a:endParaRPr lang="zh-CN" altLang="en-US" sz="1800"/>
          </a:p>
          <a:p>
            <a:endParaRPr lang="zh-CN" altLang="en-US" sz="1800"/>
          </a:p>
          <a:p>
            <a:endParaRPr lang="zh-CN" altLang="en-US" sz="1800"/>
          </a:p>
          <a:p>
            <a:r>
              <a:rPr lang="zh-CN" altLang="en-US" sz="1800"/>
              <a:t>当其挤压函数为</a:t>
            </a:r>
            <a:r>
              <a:rPr lang="en-US" altLang="zh-CN" sz="1800"/>
              <a:t>                                </a:t>
            </a:r>
            <a:r>
              <a:rPr lang="zh-CN" altLang="en-US" sz="1800"/>
              <a:t>，其被称为伯努利逻辑</a:t>
            </a:r>
            <a:r>
              <a:rPr lang="zh-CN" altLang="en-US" sz="1800"/>
              <a:t>单元</a:t>
            </a:r>
            <a:endParaRPr lang="zh-CN" altLang="en-US" sz="1800"/>
          </a:p>
          <a:p>
            <a:endParaRPr lang="zh-CN" altLang="en-US" sz="1800"/>
          </a:p>
          <a:p>
            <a:r>
              <a:rPr lang="zh-CN" altLang="en-US" sz="1800"/>
              <a:t>当其挤压函数为</a:t>
            </a:r>
            <a:r>
              <a:rPr lang="en-US" altLang="zh-CN" sz="1800"/>
              <a:t>                                     </a:t>
            </a:r>
            <a:r>
              <a:rPr lang="zh-CN" altLang="en-US" sz="1800"/>
              <a:t>时，</a:t>
            </a:r>
            <a:r>
              <a:rPr lang="zh-CN" altLang="en-US" sz="1800">
                <a:sym typeface="+mn-ea"/>
              </a:rPr>
              <a:t>伯努利逻辑单元形式变为：</a:t>
            </a:r>
            <a:endParaRPr lang="zh-CN" altLang="en-US" sz="1800">
              <a:sym typeface="+mn-ea"/>
            </a:endParaRPr>
          </a:p>
          <a:p>
            <a:endParaRPr lang="zh-CN" altLang="en-US" sz="1800">
              <a:sym typeface="+mn-ea"/>
            </a:endParaRPr>
          </a:p>
          <a:p>
            <a:endParaRPr lang="zh-CN" altLang="en-US" sz="1800">
              <a:sym typeface="+mn-ea"/>
            </a:endParaRPr>
          </a:p>
          <a:p>
            <a:endParaRPr lang="zh-CN" altLang="en-US" sz="1800">
              <a:sym typeface="+mn-ea"/>
            </a:endParaRPr>
          </a:p>
          <a:p>
            <a:endParaRPr lang="zh-CN" altLang="en-US" sz="1800">
              <a:sym typeface="+mn-ea"/>
            </a:endParaRPr>
          </a:p>
          <a:p>
            <a:endParaRPr lang="zh-CN" altLang="en-US" sz="1800">
              <a:sym typeface="+mn-ea"/>
            </a:endParaRPr>
          </a:p>
          <a:p>
            <a:endParaRPr lang="zh-CN" altLang="en-US" sz="1800">
              <a:sym typeface="+mn-ea"/>
            </a:endParaRPr>
          </a:p>
          <a:p>
            <a:endParaRPr lang="zh-CN" altLang="en-US" sz="1800">
              <a:sym typeface="+mn-ea"/>
            </a:endParaRPr>
          </a:p>
          <a:p>
            <a:r>
              <a:rPr lang="zh-CN" altLang="en-US" sz="1800">
                <a:sym typeface="+mn-ea"/>
              </a:rPr>
              <a:t>其中</a:t>
            </a:r>
            <a:r>
              <a:rPr lang="zh-CN" altLang="en-US" sz="1800">
                <a:latin typeface="Arial" panose="020B0604020202020204" pitchFamily="34" charset="0"/>
                <a:cs typeface="Arial" panose="020B0604020202020204" pitchFamily="34" charset="0"/>
                <a:sym typeface="+mn-ea"/>
              </a:rPr>
              <a:t>η是从分布Ψ中随机抽取的</a:t>
            </a:r>
            <a:endParaRPr lang="zh-CN" altLang="en-US" sz="1800">
              <a:sym typeface="+mn-ea"/>
            </a:endParaRPr>
          </a:p>
          <a:p>
            <a:endParaRPr lang="zh-CN" altLang="en-US" sz="1800"/>
          </a:p>
          <a:p>
            <a:endParaRPr lang="zh-CN" altLang="en-US" sz="1800"/>
          </a:p>
        </p:txBody>
      </p:sp>
      <p:pic>
        <p:nvPicPr>
          <p:cNvPr id="4" name="图片 3"/>
          <p:cNvPicPr>
            <a:picLocks noChangeAspect="1"/>
          </p:cNvPicPr>
          <p:nvPr/>
        </p:nvPicPr>
        <p:blipFill>
          <a:blip r:embed="rId1"/>
          <a:stretch>
            <a:fillRect/>
          </a:stretch>
        </p:blipFill>
        <p:spPr>
          <a:xfrm>
            <a:off x="1193165" y="1071245"/>
            <a:ext cx="3390900" cy="883920"/>
          </a:xfrm>
          <a:prstGeom prst="rect">
            <a:avLst/>
          </a:prstGeom>
        </p:spPr>
      </p:pic>
      <p:pic>
        <p:nvPicPr>
          <p:cNvPr id="5" name="图片 4"/>
          <p:cNvPicPr>
            <a:picLocks noChangeAspect="1"/>
          </p:cNvPicPr>
          <p:nvPr/>
        </p:nvPicPr>
        <p:blipFill>
          <a:blip r:embed="rId2"/>
          <a:stretch>
            <a:fillRect/>
          </a:stretch>
        </p:blipFill>
        <p:spPr>
          <a:xfrm>
            <a:off x="2773045" y="2037080"/>
            <a:ext cx="1691640" cy="594360"/>
          </a:xfrm>
          <a:prstGeom prst="rect">
            <a:avLst/>
          </a:prstGeom>
        </p:spPr>
      </p:pic>
      <p:pic>
        <p:nvPicPr>
          <p:cNvPr id="6" name="图片 5"/>
          <p:cNvPicPr>
            <a:picLocks noChangeAspect="1"/>
          </p:cNvPicPr>
          <p:nvPr/>
        </p:nvPicPr>
        <p:blipFill>
          <a:blip r:embed="rId3"/>
          <a:stretch>
            <a:fillRect/>
          </a:stretch>
        </p:blipFill>
        <p:spPr>
          <a:xfrm>
            <a:off x="2861945" y="2929255"/>
            <a:ext cx="1722120" cy="312420"/>
          </a:xfrm>
          <a:prstGeom prst="rect">
            <a:avLst/>
          </a:prstGeom>
        </p:spPr>
      </p:pic>
      <p:pic>
        <p:nvPicPr>
          <p:cNvPr id="7" name="图片 6"/>
          <p:cNvPicPr>
            <a:picLocks noChangeAspect="1"/>
          </p:cNvPicPr>
          <p:nvPr/>
        </p:nvPicPr>
        <p:blipFill>
          <a:blip r:embed="rId4"/>
          <a:stretch>
            <a:fillRect/>
          </a:stretch>
        </p:blipFill>
        <p:spPr>
          <a:xfrm>
            <a:off x="5367655" y="3388995"/>
            <a:ext cx="3055620" cy="922020"/>
          </a:xfrm>
          <a:prstGeom prst="rect">
            <a:avLst/>
          </a:prstGeom>
        </p:spPr>
      </p:pic>
      <p:pic>
        <p:nvPicPr>
          <p:cNvPr id="8" name="图片 7"/>
          <p:cNvPicPr>
            <a:picLocks noChangeAspect="1"/>
          </p:cNvPicPr>
          <p:nvPr/>
        </p:nvPicPr>
        <p:blipFill>
          <a:blip r:embed="rId5"/>
          <a:stretch>
            <a:fillRect/>
          </a:stretch>
        </p:blipFill>
        <p:spPr>
          <a:xfrm>
            <a:off x="1115695" y="3388995"/>
            <a:ext cx="4160520" cy="223266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55625"/>
            <a:ext cx="10515600" cy="5621655"/>
          </a:xfrm>
        </p:spPr>
        <p:txBody>
          <a:bodyPr/>
          <a:p>
            <a:r>
              <a:rPr lang="zh-CN" altLang="en-US" sz="1800"/>
              <a:t>每次实验结束后，单元的权重</a:t>
            </a:r>
            <a:r>
              <a:rPr lang="en-US" altLang="zh-CN" sz="1800"/>
              <a:t>wi</a:t>
            </a:r>
            <a:r>
              <a:rPr lang="zh-CN" altLang="en-US" sz="1800"/>
              <a:t>都会</a:t>
            </a:r>
            <a:r>
              <a:rPr lang="zh-CN" altLang="en-US" sz="1800"/>
              <a:t>改变：</a:t>
            </a:r>
            <a:endParaRPr lang="zh-CN" altLang="en-US" sz="1800"/>
          </a:p>
          <a:p>
            <a:r>
              <a:rPr lang="zh-CN" altLang="en-US" sz="1800">
                <a:sym typeface="+mn-ea"/>
              </a:rPr>
              <a:t>REINFORCE 算法形式：</a:t>
            </a:r>
            <a:endParaRPr lang="zh-CN" altLang="en-US" sz="1800"/>
          </a:p>
          <a:p>
            <a:r>
              <a:rPr lang="zh-CN" altLang="en-US" sz="1800"/>
              <a:t>其中，αij是学习率因子, b</a:t>
            </a:r>
            <a:r>
              <a:rPr lang="en-US" altLang="zh-CN" sz="1800"/>
              <a:t>i</a:t>
            </a:r>
            <a:r>
              <a:rPr lang="zh-CN" altLang="en-US" sz="1800"/>
              <a:t>j 是强化的基线(baseline)，</a:t>
            </a:r>
            <a:r>
              <a:rPr lang="en-US" altLang="zh-CN" sz="1800"/>
              <a:t>                        </a:t>
            </a:r>
            <a:r>
              <a:rPr lang="zh-CN" altLang="en-US" sz="1800"/>
              <a:t>（</a:t>
            </a:r>
            <a:r>
              <a:rPr lang="en-US" altLang="zh-CN" sz="1800"/>
              <a:t>wi</a:t>
            </a:r>
            <a:r>
              <a:rPr lang="zh-CN" altLang="en-US" sz="1800"/>
              <a:t>的</a:t>
            </a:r>
            <a:r>
              <a:rPr lang="zh-CN" altLang="en-US" sz="1800">
                <a:sym typeface="+mn-ea"/>
              </a:rPr>
              <a:t>特征资格</a:t>
            </a:r>
            <a:r>
              <a:rPr lang="zh-CN" altLang="en-US" sz="1800"/>
              <a:t>）</a:t>
            </a:r>
            <a:endParaRPr lang="zh-CN" altLang="en-US" sz="1800"/>
          </a:p>
          <a:p>
            <a:r>
              <a:rPr lang="zh-CN" altLang="en-US" sz="1800"/>
              <a:t>在给定</a:t>
            </a:r>
            <a:r>
              <a:rPr lang="en-US" altLang="zh-CN" sz="1800"/>
              <a:t>W</a:t>
            </a:r>
            <a:r>
              <a:rPr lang="zh-CN" altLang="en-US" sz="1800"/>
              <a:t>和</a:t>
            </a:r>
            <a:r>
              <a:rPr lang="en-US" altLang="zh-CN" sz="1800"/>
              <a:t>xi</a:t>
            </a:r>
            <a:r>
              <a:rPr lang="zh-CN" altLang="en-US" sz="1800"/>
              <a:t>的前提下，</a:t>
            </a:r>
            <a:r>
              <a:rPr lang="en-US" altLang="zh-CN" sz="1800"/>
              <a:t>bij</a:t>
            </a:r>
            <a:r>
              <a:rPr lang="zh-CN" altLang="en-US" sz="1800"/>
              <a:t>条件独立于</a:t>
            </a:r>
            <a:r>
              <a:rPr lang="en-US" altLang="zh-CN" sz="1800"/>
              <a:t>yi</a:t>
            </a:r>
            <a:r>
              <a:rPr lang="zh-CN" altLang="en-US" sz="1800"/>
              <a:t>；</a:t>
            </a:r>
            <a:r>
              <a:rPr lang="zh-CN" altLang="en-US" sz="1800">
                <a:sym typeface="+mn-ea"/>
              </a:rPr>
              <a:t>αij通常为</a:t>
            </a:r>
            <a:r>
              <a:rPr lang="zh-CN" altLang="en-US" sz="1800">
                <a:sym typeface="+mn-ea"/>
              </a:rPr>
              <a:t>常数。</a:t>
            </a:r>
            <a:endParaRPr lang="zh-CN" altLang="en-US" sz="1800">
              <a:sym typeface="+mn-ea"/>
            </a:endParaRPr>
          </a:p>
          <a:p>
            <a:r>
              <a:rPr lang="zh-CN" altLang="en-US" sz="1800">
                <a:sym typeface="+mn-ea"/>
              </a:rPr>
              <a:t>定理</a:t>
            </a:r>
            <a:r>
              <a:rPr lang="en-US" altLang="zh-CN" sz="1800">
                <a:sym typeface="+mn-ea"/>
              </a:rPr>
              <a:t>1</a:t>
            </a:r>
            <a:r>
              <a:rPr lang="zh-CN" altLang="en-US" sz="1800">
                <a:sym typeface="+mn-ea"/>
              </a:rPr>
              <a:t>：</a:t>
            </a:r>
            <a:endParaRPr lang="zh-CN" altLang="en-US" sz="1800">
              <a:sym typeface="+mn-ea"/>
            </a:endParaRPr>
          </a:p>
          <a:p>
            <a:r>
              <a:rPr lang="zh-CN" altLang="en-US" sz="1800">
                <a:sym typeface="+mn-ea"/>
              </a:rPr>
              <a:t>对于任意的REINFORCE 算法，</a:t>
            </a:r>
            <a:r>
              <a:rPr lang="en-US" altLang="zh-CN" sz="1800">
                <a:sym typeface="+mn-ea"/>
              </a:rPr>
              <a:t>                    </a:t>
            </a:r>
            <a:r>
              <a:rPr lang="zh-CN" altLang="en-US" sz="1800">
                <a:sym typeface="+mn-ea"/>
              </a:rPr>
              <a:t>和</a:t>
            </a:r>
            <a:r>
              <a:rPr lang="en-US" altLang="zh-CN" sz="1800">
                <a:sym typeface="+mn-ea"/>
              </a:rPr>
              <a:t>                        </a:t>
            </a:r>
            <a:r>
              <a:rPr lang="zh-CN" altLang="en-US" sz="1800">
                <a:sym typeface="+mn-ea"/>
              </a:rPr>
              <a:t>的内积非负。如果学习率αij独立于</a:t>
            </a:r>
            <a:r>
              <a:rPr lang="en-US" altLang="zh-CN" sz="1800">
                <a:sym typeface="+mn-ea"/>
              </a:rPr>
              <a:t>i</a:t>
            </a:r>
            <a:r>
              <a:rPr lang="zh-CN" altLang="en-US" sz="1800">
                <a:sym typeface="+mn-ea"/>
              </a:rPr>
              <a:t>，</a:t>
            </a:r>
            <a:r>
              <a:rPr lang="en-US" altLang="zh-CN" sz="1800">
                <a:sym typeface="+mn-ea"/>
              </a:rPr>
              <a:t>j</a:t>
            </a:r>
            <a:r>
              <a:rPr lang="zh-CN" altLang="en-US" sz="1800">
                <a:sym typeface="+mn-ea"/>
              </a:rPr>
              <a:t>，</a:t>
            </a:r>
            <a:r>
              <a:rPr lang="zh-CN" altLang="en-US" sz="1800">
                <a:sym typeface="+mn-ea"/>
              </a:rPr>
              <a:t>则</a:t>
            </a:r>
            <a:endParaRPr lang="zh-CN" altLang="en-US" sz="1800">
              <a:sym typeface="+mn-ea"/>
            </a:endParaRPr>
          </a:p>
          <a:p>
            <a:r>
              <a:rPr lang="en-US" altLang="zh-CN" sz="1800">
                <a:sym typeface="+mn-ea"/>
              </a:rPr>
              <a:t>                                                     </a:t>
            </a:r>
            <a:r>
              <a:rPr lang="zh-CN" altLang="en-US" sz="1800">
                <a:sym typeface="+mn-ea"/>
              </a:rPr>
              <a:t>。</a:t>
            </a:r>
            <a:endParaRPr lang="zh-CN" altLang="en-US" sz="1800">
              <a:sym typeface="+mn-ea"/>
            </a:endParaRPr>
          </a:p>
          <a:p>
            <a:r>
              <a:rPr lang="zh-CN" altLang="en-US" sz="1800">
                <a:sym typeface="+mn-ea"/>
              </a:rPr>
              <a:t>首先考虑一个没有输入的伯努利</a:t>
            </a:r>
            <a:r>
              <a:rPr lang="zh-CN" altLang="en-US" sz="1800">
                <a:sym typeface="+mn-ea"/>
              </a:rPr>
              <a:t>单元：</a:t>
            </a:r>
            <a:endParaRPr lang="zh-CN" altLang="en-US" sz="1800">
              <a:sym typeface="+mn-ea"/>
            </a:endParaRPr>
          </a:p>
          <a:p>
            <a:r>
              <a:rPr lang="en-US" altLang="zh-CN" sz="1800">
                <a:sym typeface="+mn-ea"/>
              </a:rPr>
              <a:t>                                                            </a:t>
            </a:r>
            <a:endParaRPr lang="en-US" altLang="zh-CN" sz="1800">
              <a:sym typeface="+mn-ea"/>
            </a:endParaRPr>
          </a:p>
          <a:p>
            <a:r>
              <a:rPr lang="en-US" altLang="zh-CN" sz="1800">
                <a:sym typeface="+mn-ea"/>
              </a:rPr>
              <a:t>                                                               pi</a:t>
            </a:r>
            <a:r>
              <a:rPr lang="zh-CN" altLang="en-US" sz="1800">
                <a:sym typeface="+mn-ea"/>
              </a:rPr>
              <a:t>的</a:t>
            </a:r>
            <a:r>
              <a:rPr lang="zh-CN" altLang="en-US" sz="1800">
                <a:sym typeface="+mn-ea"/>
              </a:rPr>
              <a:t>特征资格为：</a:t>
            </a:r>
            <a:endParaRPr lang="zh-CN" altLang="en-US" sz="1800">
              <a:sym typeface="+mn-ea"/>
            </a:endParaRPr>
          </a:p>
          <a:p>
            <a:endParaRPr lang="zh-CN" altLang="en-US" sz="1800">
              <a:sym typeface="+mn-ea"/>
            </a:endParaRPr>
          </a:p>
          <a:p>
            <a:endParaRPr lang="zh-CN" altLang="en-US" sz="1800">
              <a:sym typeface="+mn-ea"/>
            </a:endParaRPr>
          </a:p>
          <a:p>
            <a:r>
              <a:rPr lang="zh-CN" altLang="en-US" sz="1800">
                <a:sym typeface="+mn-ea"/>
              </a:rPr>
              <a:t>令</a:t>
            </a:r>
            <a:r>
              <a:rPr lang="en-US" altLang="zh-CN" sz="1800">
                <a:sym typeface="+mn-ea"/>
              </a:rPr>
              <a:t>bij=0</a:t>
            </a:r>
            <a:r>
              <a:rPr lang="zh-CN" altLang="en-US" sz="1800">
                <a:sym typeface="+mn-ea"/>
              </a:rPr>
              <a:t>，</a:t>
            </a:r>
            <a:r>
              <a:rPr lang="en-US" altLang="zh-CN" sz="1800">
                <a:sym typeface="+mn-ea"/>
              </a:rPr>
              <a:t>                           </a:t>
            </a:r>
            <a:r>
              <a:rPr lang="zh-CN" altLang="en-US" sz="1800">
                <a:sym typeface="+mn-ea"/>
              </a:rPr>
              <a:t>，则此伯努利单元的</a:t>
            </a:r>
            <a:r>
              <a:rPr lang="zh-CN" altLang="en-US" sz="1800">
                <a:sym typeface="+mn-ea"/>
              </a:rPr>
              <a:t>REINFORCE 算法形式</a:t>
            </a:r>
            <a:r>
              <a:rPr lang="zh-CN" altLang="en-US" sz="1800">
                <a:sym typeface="+mn-ea"/>
              </a:rPr>
              <a:t>为：</a:t>
            </a:r>
            <a:endParaRPr lang="zh-CN" altLang="en-US" sz="1800">
              <a:sym typeface="+mn-ea"/>
            </a:endParaRPr>
          </a:p>
          <a:p>
            <a:endParaRPr lang="zh-CN" altLang="en-US" sz="1800">
              <a:sym typeface="+mn-ea"/>
            </a:endParaRPr>
          </a:p>
        </p:txBody>
      </p:sp>
      <p:pic>
        <p:nvPicPr>
          <p:cNvPr id="4" name="图片 3"/>
          <p:cNvPicPr>
            <a:picLocks noChangeAspect="1"/>
          </p:cNvPicPr>
          <p:nvPr/>
        </p:nvPicPr>
        <p:blipFill>
          <a:blip r:embed="rId1"/>
          <a:stretch>
            <a:fillRect/>
          </a:stretch>
        </p:blipFill>
        <p:spPr>
          <a:xfrm>
            <a:off x="3422015" y="931545"/>
            <a:ext cx="1836420" cy="335280"/>
          </a:xfrm>
          <a:prstGeom prst="rect">
            <a:avLst/>
          </a:prstGeom>
        </p:spPr>
      </p:pic>
      <p:pic>
        <p:nvPicPr>
          <p:cNvPr id="5" name="图片 4"/>
          <p:cNvPicPr>
            <a:picLocks noChangeAspect="1"/>
          </p:cNvPicPr>
          <p:nvPr/>
        </p:nvPicPr>
        <p:blipFill>
          <a:blip r:embed="rId2"/>
          <a:stretch>
            <a:fillRect/>
          </a:stretch>
        </p:blipFill>
        <p:spPr>
          <a:xfrm>
            <a:off x="6233795" y="1355090"/>
            <a:ext cx="1310640" cy="259080"/>
          </a:xfrm>
          <a:prstGeom prst="rect">
            <a:avLst/>
          </a:prstGeom>
        </p:spPr>
      </p:pic>
      <p:pic>
        <p:nvPicPr>
          <p:cNvPr id="6" name="图片 5"/>
          <p:cNvPicPr>
            <a:picLocks noChangeAspect="1"/>
          </p:cNvPicPr>
          <p:nvPr/>
        </p:nvPicPr>
        <p:blipFill>
          <a:blip r:embed="rId3"/>
          <a:stretch>
            <a:fillRect/>
          </a:stretch>
        </p:blipFill>
        <p:spPr>
          <a:xfrm>
            <a:off x="4025265" y="2437765"/>
            <a:ext cx="1066800" cy="312420"/>
          </a:xfrm>
          <a:prstGeom prst="rect">
            <a:avLst/>
          </a:prstGeom>
        </p:spPr>
      </p:pic>
      <p:pic>
        <p:nvPicPr>
          <p:cNvPr id="7" name="图片 6"/>
          <p:cNvPicPr>
            <a:picLocks noChangeAspect="1"/>
          </p:cNvPicPr>
          <p:nvPr/>
        </p:nvPicPr>
        <p:blipFill>
          <a:blip r:embed="rId4"/>
          <a:stretch>
            <a:fillRect/>
          </a:stretch>
        </p:blipFill>
        <p:spPr>
          <a:xfrm>
            <a:off x="5457190" y="2460625"/>
            <a:ext cx="1066800" cy="266700"/>
          </a:xfrm>
          <a:prstGeom prst="rect">
            <a:avLst/>
          </a:prstGeom>
        </p:spPr>
      </p:pic>
      <p:pic>
        <p:nvPicPr>
          <p:cNvPr id="8" name="图片 7"/>
          <p:cNvPicPr>
            <a:picLocks noChangeAspect="1"/>
          </p:cNvPicPr>
          <p:nvPr/>
        </p:nvPicPr>
        <p:blipFill>
          <a:blip r:embed="rId5"/>
          <a:stretch>
            <a:fillRect/>
          </a:stretch>
        </p:blipFill>
        <p:spPr>
          <a:xfrm>
            <a:off x="1205230" y="2806065"/>
            <a:ext cx="2621280" cy="281940"/>
          </a:xfrm>
          <a:prstGeom prst="rect">
            <a:avLst/>
          </a:prstGeom>
        </p:spPr>
      </p:pic>
      <p:pic>
        <p:nvPicPr>
          <p:cNvPr id="9" name="图片 8"/>
          <p:cNvPicPr>
            <a:picLocks noChangeAspect="1"/>
          </p:cNvPicPr>
          <p:nvPr/>
        </p:nvPicPr>
        <p:blipFill>
          <a:blip r:embed="rId6"/>
          <a:stretch>
            <a:fillRect/>
          </a:stretch>
        </p:blipFill>
        <p:spPr>
          <a:xfrm>
            <a:off x="1205230" y="3674110"/>
            <a:ext cx="3048000" cy="815340"/>
          </a:xfrm>
          <a:prstGeom prst="rect">
            <a:avLst/>
          </a:prstGeom>
        </p:spPr>
      </p:pic>
      <p:pic>
        <p:nvPicPr>
          <p:cNvPr id="10" name="图片 9"/>
          <p:cNvPicPr>
            <a:picLocks noChangeAspect="1"/>
          </p:cNvPicPr>
          <p:nvPr/>
        </p:nvPicPr>
        <p:blipFill>
          <a:blip r:embed="rId7"/>
          <a:stretch>
            <a:fillRect/>
          </a:stretch>
        </p:blipFill>
        <p:spPr>
          <a:xfrm>
            <a:off x="6233795" y="3376930"/>
            <a:ext cx="5547360" cy="1409700"/>
          </a:xfrm>
          <a:prstGeom prst="rect">
            <a:avLst/>
          </a:prstGeom>
        </p:spPr>
      </p:pic>
      <p:pic>
        <p:nvPicPr>
          <p:cNvPr id="11" name="图片 10"/>
          <p:cNvPicPr>
            <a:picLocks noChangeAspect="1"/>
          </p:cNvPicPr>
          <p:nvPr/>
        </p:nvPicPr>
        <p:blipFill>
          <a:blip r:embed="rId8"/>
          <a:stretch>
            <a:fillRect/>
          </a:stretch>
        </p:blipFill>
        <p:spPr>
          <a:xfrm>
            <a:off x="2009140" y="5075555"/>
            <a:ext cx="1440180" cy="259080"/>
          </a:xfrm>
          <a:prstGeom prst="rect">
            <a:avLst/>
          </a:prstGeom>
        </p:spPr>
      </p:pic>
      <p:pic>
        <p:nvPicPr>
          <p:cNvPr id="12" name="图片 11"/>
          <p:cNvPicPr>
            <a:picLocks noChangeAspect="1"/>
          </p:cNvPicPr>
          <p:nvPr/>
        </p:nvPicPr>
        <p:blipFill>
          <a:blip r:embed="rId9"/>
          <a:stretch>
            <a:fillRect/>
          </a:stretch>
        </p:blipFill>
        <p:spPr>
          <a:xfrm>
            <a:off x="1205230" y="5462270"/>
            <a:ext cx="1744980" cy="3048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53415"/>
            <a:ext cx="10515600" cy="6205220"/>
          </a:xfrm>
        </p:spPr>
        <p:txBody>
          <a:bodyPr>
            <a:normAutofit fontScale="90000"/>
          </a:bodyPr>
          <a:p>
            <a:r>
              <a:rPr lang="zh-CN" altLang="en-US" sz="1800"/>
              <a:t>现在考虑伯努利半线性单元：</a:t>
            </a:r>
            <a:endParaRPr lang="zh-CN" altLang="en-US" sz="1800"/>
          </a:p>
          <a:p>
            <a:endParaRPr lang="zh-CN" altLang="en-US" sz="1800"/>
          </a:p>
          <a:p>
            <a:endParaRPr lang="zh-CN" altLang="en-US" sz="1800"/>
          </a:p>
          <a:p>
            <a:endParaRPr lang="zh-CN" altLang="en-US" sz="1800"/>
          </a:p>
          <a:p>
            <a:endParaRPr lang="zh-CN" altLang="en-US" sz="1800"/>
          </a:p>
          <a:p>
            <a:endParaRPr lang="zh-CN" altLang="en-US" sz="1800"/>
          </a:p>
          <a:p>
            <a:endParaRPr lang="zh-CN" altLang="en-US" sz="1800"/>
          </a:p>
          <a:p>
            <a:endParaRPr lang="zh-CN" altLang="en-US" sz="1800"/>
          </a:p>
          <a:p>
            <a:endParaRPr lang="zh-CN" altLang="en-US" sz="1800"/>
          </a:p>
          <a:p>
            <a:endParaRPr lang="zh-CN" altLang="en-US" sz="1800"/>
          </a:p>
          <a:p>
            <a:endParaRPr lang="zh-CN" altLang="en-US" sz="1800"/>
          </a:p>
          <a:p>
            <a:endParaRPr lang="zh-CN" altLang="en-US" sz="1800"/>
          </a:p>
          <a:p>
            <a:endParaRPr lang="zh-CN" altLang="en-US" sz="1800"/>
          </a:p>
          <a:p>
            <a:endParaRPr lang="zh-CN" altLang="en-US" sz="1800"/>
          </a:p>
          <a:p>
            <a:r>
              <a:rPr lang="zh-CN" altLang="en-US" sz="1800">
                <a:sym typeface="+mn-ea"/>
              </a:rPr>
              <a:t>令</a:t>
            </a:r>
            <a:r>
              <a:rPr lang="en-US" altLang="zh-CN" sz="1800">
                <a:sym typeface="+mn-ea"/>
              </a:rPr>
              <a:t>bij=0</a:t>
            </a:r>
            <a:r>
              <a:rPr lang="zh-CN" altLang="en-US" sz="1800">
                <a:sym typeface="+mn-ea"/>
              </a:rPr>
              <a:t>，</a:t>
            </a:r>
            <a:r>
              <a:rPr lang="zh-CN" altLang="en-US" sz="1800">
                <a:sym typeface="+mn-ea"/>
              </a:rPr>
              <a:t>αij</a:t>
            </a:r>
            <a:r>
              <a:rPr lang="en-US" altLang="zh-CN" sz="1800">
                <a:sym typeface="+mn-ea"/>
              </a:rPr>
              <a:t>=</a:t>
            </a:r>
            <a:r>
              <a:rPr lang="zh-CN" altLang="en-US" sz="1800">
                <a:sym typeface="+mn-ea"/>
              </a:rPr>
              <a:t>α，则伯努利</a:t>
            </a:r>
            <a:r>
              <a:rPr lang="zh-CN" altLang="en-US" sz="1800">
                <a:sym typeface="+mn-ea"/>
              </a:rPr>
              <a:t>半线性</a:t>
            </a:r>
            <a:r>
              <a:rPr lang="zh-CN" altLang="en-US" sz="1800">
                <a:sym typeface="+mn-ea"/>
              </a:rPr>
              <a:t>单元的REINFORCE 算法形式为：</a:t>
            </a:r>
            <a:endParaRPr lang="zh-CN" altLang="en-US" sz="1800">
              <a:sym typeface="+mn-ea"/>
            </a:endParaRPr>
          </a:p>
          <a:p>
            <a:endParaRPr lang="zh-CN" altLang="en-US" sz="1800"/>
          </a:p>
          <a:p>
            <a:pPr marL="0" indent="0">
              <a:buNone/>
            </a:pPr>
            <a:br>
              <a:rPr lang="zh-CN" altLang="en-US" sz="1800"/>
            </a:br>
            <a:endParaRPr lang="zh-CN" altLang="en-US" sz="1800"/>
          </a:p>
        </p:txBody>
      </p:sp>
      <p:graphicFrame>
        <p:nvGraphicFramePr>
          <p:cNvPr id="6" name="对象 5"/>
          <p:cNvGraphicFramePr/>
          <p:nvPr/>
        </p:nvGraphicFramePr>
        <p:xfrm>
          <a:off x="1213485" y="1011555"/>
          <a:ext cx="4424680" cy="4503420"/>
        </p:xfrm>
        <a:graphic>
          <a:graphicData uri="http://schemas.openxmlformats.org/presentationml/2006/ole">
            <mc:AlternateContent xmlns:mc="http://schemas.openxmlformats.org/markup-compatibility/2006">
              <mc:Choice xmlns:v="urn:schemas-microsoft-com:vml" Requires="v">
                <p:oleObj spid="_x0000_s7" name="" r:id="rId1" imgW="4075430" imgH="4743450" progId="Equation.DSMT4">
                  <p:embed/>
                </p:oleObj>
              </mc:Choice>
              <mc:Fallback>
                <p:oleObj name="" r:id="rId1" imgW="4075430" imgH="4743450" progId="Equation.DSMT4">
                  <p:embed/>
                  <p:pic>
                    <p:nvPicPr>
                      <p:cNvPr id="0" name="图片 6"/>
                      <p:cNvPicPr/>
                      <p:nvPr/>
                    </p:nvPicPr>
                    <p:blipFill>
                      <a:blip r:embed="rId2"/>
                      <a:stretch>
                        <a:fillRect/>
                      </a:stretch>
                    </p:blipFill>
                    <p:spPr>
                      <a:xfrm>
                        <a:off x="1213485" y="1011555"/>
                        <a:ext cx="4424680" cy="4503420"/>
                      </a:xfrm>
                      <a:prstGeom prst="rect">
                        <a:avLst/>
                      </a:prstGeom>
                    </p:spPr>
                  </p:pic>
                </p:oleObj>
              </mc:Fallback>
            </mc:AlternateContent>
          </a:graphicData>
        </a:graphic>
      </p:graphicFrame>
      <p:pic>
        <p:nvPicPr>
          <p:cNvPr id="8" name="图片 7"/>
          <p:cNvPicPr>
            <a:picLocks noChangeAspect="1"/>
          </p:cNvPicPr>
          <p:nvPr/>
        </p:nvPicPr>
        <p:blipFill>
          <a:blip r:embed="rId3"/>
          <a:stretch>
            <a:fillRect/>
          </a:stretch>
        </p:blipFill>
        <p:spPr>
          <a:xfrm>
            <a:off x="1213485" y="5848350"/>
            <a:ext cx="1973580" cy="42672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98170"/>
            <a:ext cx="10515600" cy="5579110"/>
          </a:xfrm>
        </p:spPr>
        <p:txBody>
          <a:bodyPr>
            <a:normAutofit lnSpcReduction="10000"/>
          </a:bodyPr>
          <a:p>
            <a:r>
              <a:rPr lang="en-US" altLang="zh-CN" sz="1800"/>
              <a:t>5.3 DPG</a:t>
            </a:r>
            <a:r>
              <a:rPr lang="zh-CN" altLang="en-US" sz="1800"/>
              <a:t>算法</a:t>
            </a:r>
            <a:endParaRPr lang="zh-CN" altLang="en-US" sz="1800"/>
          </a:p>
          <a:p>
            <a:r>
              <a:rPr lang="zh-CN" altLang="en-US" sz="1800"/>
              <a:t>作为随机策略，在相同的策略，在同一个状态处，采用的动作是基于一个概率分布的，即是不确定的。而确定性策略则决定简单点，虽然在同一个状态处，采用的动作概率不同，但是最大概率只有一个，如果我们只取最大概率的动作，去掉这个概率分布，那么就简单多了。即作为确定性策略，相同的策略，在同一个状态处，动作是唯一确定的，即策略变成</a:t>
            </a:r>
            <a:r>
              <a:rPr lang="en-US" altLang="zh-CN" sz="1800"/>
              <a:t>:</a:t>
            </a:r>
            <a:endParaRPr lang="en-US" altLang="zh-CN" sz="1800"/>
          </a:p>
          <a:p>
            <a:r>
              <a:rPr lang="en-US" altLang="zh-CN" sz="1800"/>
              <a:t>而DPG基于Q值的确定性策略梯度的梯度计算公式是：</a:t>
            </a:r>
            <a:endParaRPr lang="en-US" altLang="zh-CN" sz="1800"/>
          </a:p>
          <a:p>
            <a:endParaRPr lang="en-US" altLang="zh-CN" sz="1800"/>
          </a:p>
          <a:p>
            <a:endParaRPr lang="en-US" altLang="zh-CN" sz="1800"/>
          </a:p>
          <a:p>
            <a:r>
              <a:rPr lang="en-US" altLang="zh-CN" sz="1800"/>
              <a:t>5.4 DDPG</a:t>
            </a:r>
            <a:r>
              <a:rPr lang="zh-CN" altLang="en-US" sz="1800"/>
              <a:t>算法</a:t>
            </a:r>
            <a:endParaRPr lang="zh-CN" altLang="en-US" sz="1800"/>
          </a:p>
          <a:p>
            <a:r>
              <a:rPr lang="en-US" altLang="zh-CN" sz="1800"/>
              <a:t>基于dpg采用ddqn的双网络，分别对a与c两部分使用当前网络和目标网络，则最终含有四个网络：Actor当前网络，Actor目标网络，Critic当前网络，Critic目标网络.</a:t>
            </a:r>
            <a:endParaRPr lang="en-US" altLang="zh-CN" sz="1800"/>
          </a:p>
          <a:p>
            <a:r>
              <a:rPr lang="en-US" altLang="zh-CN" sz="1800"/>
              <a:t>1.Actor当前网络：负责策略网络参数θ的迭代更新，负责根据当前状态S选择当前动作A，用于和环境交互生成S′,R。</a:t>
            </a:r>
            <a:endParaRPr lang="en-US" altLang="zh-CN" sz="1800"/>
          </a:p>
          <a:p>
            <a:r>
              <a:rPr lang="en-US" altLang="zh-CN" sz="1800"/>
              <a:t>2. Actor目标网络：负责根据经验回放池中采样的下一状态S′选择最优下一动作A′。网络参数θ′定期从θ复制。</a:t>
            </a:r>
            <a:endParaRPr lang="en-US" altLang="zh-CN" sz="1800"/>
          </a:p>
          <a:p>
            <a:r>
              <a:rPr lang="en-US" altLang="zh-CN" sz="1800"/>
              <a:t>3. Critic当前网络：负责价值网络参数w的迭代更新，负责计算负责计算当前Q值</a:t>
            </a:r>
            <a:endParaRPr lang="en-US" altLang="zh-CN" sz="1800"/>
          </a:p>
          <a:p>
            <a:r>
              <a:rPr lang="en-US" altLang="zh-CN" sz="1800"/>
              <a:t>4.Critic目标网络：负责计算目标Q值中的Q′(S′,A′,w′)部分。网络参数w′定期从w复制。</a:t>
            </a:r>
            <a:endParaRPr lang="en-US" altLang="zh-CN" sz="1800"/>
          </a:p>
          <a:p>
            <a:endParaRPr lang="en-US" altLang="zh-CN" sz="1800"/>
          </a:p>
        </p:txBody>
      </p:sp>
      <p:pic>
        <p:nvPicPr>
          <p:cNvPr id="41" name="图片 41"/>
          <p:cNvPicPr>
            <a:picLocks noChangeAspect="1"/>
          </p:cNvPicPr>
          <p:nvPr/>
        </p:nvPicPr>
        <p:blipFill>
          <a:blip r:embed="rId1"/>
          <a:stretch>
            <a:fillRect/>
          </a:stretch>
        </p:blipFill>
        <p:spPr>
          <a:xfrm>
            <a:off x="6757670" y="1668463"/>
            <a:ext cx="1162050" cy="390525"/>
          </a:xfrm>
          <a:prstGeom prst="rect">
            <a:avLst/>
          </a:prstGeom>
        </p:spPr>
      </p:pic>
      <p:pic>
        <p:nvPicPr>
          <p:cNvPr id="42" name="图片 42"/>
          <p:cNvPicPr>
            <a:picLocks noChangeAspect="1"/>
          </p:cNvPicPr>
          <p:nvPr/>
        </p:nvPicPr>
        <p:blipFill>
          <a:blip r:embed="rId2"/>
          <a:stretch>
            <a:fillRect/>
          </a:stretch>
        </p:blipFill>
        <p:spPr>
          <a:xfrm>
            <a:off x="1156970" y="2333943"/>
            <a:ext cx="4305300" cy="56197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98170"/>
            <a:ext cx="10515600" cy="5579110"/>
          </a:xfrm>
        </p:spPr>
        <p:txBody>
          <a:bodyPr>
            <a:normAutofit lnSpcReduction="10000"/>
          </a:bodyPr>
          <a:p>
            <a:r>
              <a:rPr sz="1800"/>
              <a:t>利用目标c网络和目标a网络计算目标q值</a:t>
            </a:r>
            <a:r>
              <a:rPr lang="en-US" sz="1800"/>
              <a:t>:</a:t>
            </a:r>
            <a:endParaRPr lang="en-US" sz="1800"/>
          </a:p>
          <a:p>
            <a:endParaRPr lang="en-US" sz="1800"/>
          </a:p>
          <a:p>
            <a:endParaRPr lang="en-US" sz="1800"/>
          </a:p>
          <a:p>
            <a:endParaRPr lang="en-US" sz="1800"/>
          </a:p>
          <a:p>
            <a:r>
              <a:rPr lang="en-US" sz="1800"/>
              <a:t>利用目标q值与当前q值计算损失函数更新c网络参数:</a:t>
            </a:r>
            <a:endParaRPr lang="en-US" sz="1800"/>
          </a:p>
          <a:p>
            <a:endParaRPr lang="en-US" sz="1800"/>
          </a:p>
          <a:p>
            <a:endParaRPr lang="en-US" sz="1800"/>
          </a:p>
          <a:p>
            <a:r>
              <a:rPr lang="en-US" sz="1800"/>
              <a:t>利用公式反向传播更新a网络参数:</a:t>
            </a:r>
            <a:endParaRPr lang="en-US" sz="1800"/>
          </a:p>
          <a:p>
            <a:endParaRPr lang="en-US" sz="1800"/>
          </a:p>
        </p:txBody>
      </p:sp>
      <p:pic>
        <p:nvPicPr>
          <p:cNvPr id="43" name="图片 43"/>
          <p:cNvPicPr>
            <a:picLocks noChangeAspect="1"/>
          </p:cNvPicPr>
          <p:nvPr/>
        </p:nvPicPr>
        <p:blipFill>
          <a:blip r:embed="rId1"/>
          <a:stretch>
            <a:fillRect/>
          </a:stretch>
        </p:blipFill>
        <p:spPr>
          <a:xfrm>
            <a:off x="1149350" y="988695"/>
            <a:ext cx="5274310" cy="822960"/>
          </a:xfrm>
          <a:prstGeom prst="rect">
            <a:avLst/>
          </a:prstGeom>
        </p:spPr>
      </p:pic>
      <p:pic>
        <p:nvPicPr>
          <p:cNvPr id="44" name="图片 44"/>
          <p:cNvPicPr>
            <a:picLocks noChangeAspect="1"/>
          </p:cNvPicPr>
          <p:nvPr/>
        </p:nvPicPr>
        <p:blipFill>
          <a:blip r:embed="rId2"/>
          <a:stretch>
            <a:fillRect/>
          </a:stretch>
        </p:blipFill>
        <p:spPr>
          <a:xfrm>
            <a:off x="1149033" y="2354580"/>
            <a:ext cx="2695575" cy="590550"/>
          </a:xfrm>
          <a:prstGeom prst="rect">
            <a:avLst/>
          </a:prstGeom>
        </p:spPr>
      </p:pic>
      <p:pic>
        <p:nvPicPr>
          <p:cNvPr id="45" name="图片 45"/>
          <p:cNvPicPr>
            <a:picLocks noChangeAspect="1"/>
          </p:cNvPicPr>
          <p:nvPr/>
        </p:nvPicPr>
        <p:blipFill>
          <a:blip r:embed="rId3"/>
          <a:stretch>
            <a:fillRect/>
          </a:stretch>
        </p:blipFill>
        <p:spPr>
          <a:xfrm>
            <a:off x="1149350" y="3361690"/>
            <a:ext cx="2419350" cy="51435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r>
              <a:rPr lang="en-US" altLang="zh-CN">
                <a:sym typeface="+mn-ea"/>
              </a:rPr>
              <a:t>6.</a:t>
            </a:r>
            <a:r>
              <a:rPr lang="zh-CN" altLang="en-US">
                <a:sym typeface="+mn-ea"/>
              </a:rPr>
              <a:t>基于</a:t>
            </a:r>
            <a:r>
              <a:rPr lang="en-US" altLang="zh-CN">
                <a:sym typeface="+mn-ea"/>
              </a:rPr>
              <a:t>AC</a:t>
            </a:r>
            <a:r>
              <a:rPr lang="zh-CN" altLang="en-US">
                <a:sym typeface="+mn-ea"/>
              </a:rPr>
              <a:t>框架的强化学习算法</a:t>
            </a:r>
            <a:endParaRPr lang="en-US" altLang="zh-CN"/>
          </a:p>
        </p:txBody>
      </p:sp>
      <p:sp>
        <p:nvSpPr>
          <p:cNvPr id="3" name="内容占位符 2"/>
          <p:cNvSpPr>
            <a:spLocks noGrp="1"/>
          </p:cNvSpPr>
          <p:nvPr>
            <p:ph idx="1"/>
          </p:nvPr>
        </p:nvSpPr>
        <p:spPr>
          <a:xfrm>
            <a:off x="838200" y="1825625"/>
            <a:ext cx="10515600" cy="4351338"/>
          </a:xfrm>
        </p:spPr>
        <p:txBody>
          <a:bodyPr/>
          <a:p>
            <a:r>
              <a:rPr lang="en-US" altLang="zh-CN" sz="1800"/>
              <a:t>6.1 AC</a:t>
            </a:r>
            <a:r>
              <a:rPr lang="zh-CN" altLang="en-US" sz="1800"/>
              <a:t>算法</a:t>
            </a:r>
            <a:endParaRPr lang="zh-CN" altLang="en-US" sz="1800"/>
          </a:p>
          <a:p>
            <a:r>
              <a:rPr lang="zh-CN" altLang="en-US" sz="1800"/>
              <a:t>在 REINFORCE 算法中，每次需要根据一个策略采集一条完整的轨迹，并计算这条轨迹上的回报。这种采样方式的方差比较大，学习效率也比较低。</a:t>
            </a:r>
            <a:r>
              <a:rPr lang="zh-CN" altLang="en-US" sz="1800"/>
              <a:t>可以借鉴时序差分学习的思想，使用动态规划方法来提高采样的效率，即从状态s开始的总回报可以通过当前动作的即时奖励r(s, a, s′)和下一个状态s′ 的值函数来近似估计。</a:t>
            </a:r>
            <a:endParaRPr lang="zh-CN" altLang="en-US" sz="1800"/>
          </a:p>
          <a:p>
            <a:r>
              <a:rPr lang="zh-CN" altLang="en-US" sz="1800"/>
              <a:t>在</a:t>
            </a:r>
            <a:r>
              <a:rPr lang="en-US" altLang="zh-CN" sz="1800"/>
              <a:t>AC</a:t>
            </a:r>
            <a:r>
              <a:rPr lang="zh-CN" altLang="en-US" sz="1800"/>
              <a:t>算法</a:t>
            </a:r>
            <a:r>
              <a:rPr lang="zh-CN" altLang="en-US" sz="1800"/>
              <a:t>中，策略函数 πθ(s, a) 和值函数 Vϕ(s) 都是待学习的函数，需要在训练过程中同时学习。</a:t>
            </a:r>
            <a:endParaRPr lang="zh-CN" altLang="en-US" sz="1800"/>
          </a:p>
          <a:p>
            <a:r>
              <a:rPr lang="zh-CN" altLang="en-US" sz="1800">
                <a:sym typeface="+mn-ea"/>
              </a:rPr>
              <a:t>REINFORCE 算法的回报：</a:t>
            </a:r>
            <a:r>
              <a:rPr lang="en-US" altLang="zh-CN" sz="1800">
                <a:sym typeface="+mn-ea"/>
              </a:rPr>
              <a:t>                                                   AC</a:t>
            </a:r>
            <a:r>
              <a:rPr lang="zh-CN" altLang="en-US" sz="1800">
                <a:sym typeface="+mn-ea"/>
              </a:rPr>
              <a:t>算法</a:t>
            </a:r>
            <a:r>
              <a:rPr lang="zh-CN" altLang="en-US" sz="1800">
                <a:sym typeface="+mn-ea"/>
              </a:rPr>
              <a:t>回报：</a:t>
            </a:r>
            <a:endParaRPr lang="zh-CN" altLang="en-US" sz="1800">
              <a:sym typeface="+mn-ea"/>
            </a:endParaRPr>
          </a:p>
          <a:p>
            <a:endParaRPr lang="zh-CN" altLang="en-US" sz="1800">
              <a:sym typeface="+mn-ea"/>
            </a:endParaRPr>
          </a:p>
        </p:txBody>
      </p:sp>
      <p:graphicFrame>
        <p:nvGraphicFramePr>
          <p:cNvPr id="9" name="对象 8"/>
          <p:cNvGraphicFramePr/>
          <p:nvPr/>
        </p:nvGraphicFramePr>
        <p:xfrm>
          <a:off x="1137920" y="4046855"/>
          <a:ext cx="3055620" cy="2221230"/>
        </p:xfrm>
        <a:graphic>
          <a:graphicData uri="http://schemas.openxmlformats.org/presentationml/2006/ole">
            <mc:AlternateContent xmlns:mc="http://schemas.openxmlformats.org/markup-compatibility/2006">
              <mc:Choice xmlns:v="urn:schemas-microsoft-com:vml" Requires="v">
                <p:oleObj spid="_x0000_s10" name="" r:id="rId1" imgW="2371725" imgH="1863725" progId="Equation.DSMT4">
                  <p:embed/>
                </p:oleObj>
              </mc:Choice>
              <mc:Fallback>
                <p:oleObj name="" r:id="rId1" imgW="2371725" imgH="1863725" progId="Equation.DSMT4">
                  <p:embed/>
                  <p:pic>
                    <p:nvPicPr>
                      <p:cNvPr id="0" name="图片 9"/>
                      <p:cNvPicPr/>
                      <p:nvPr/>
                    </p:nvPicPr>
                    <p:blipFill>
                      <a:blip r:embed="rId2"/>
                      <a:stretch>
                        <a:fillRect/>
                      </a:stretch>
                    </p:blipFill>
                    <p:spPr>
                      <a:xfrm>
                        <a:off x="1137920" y="4046855"/>
                        <a:ext cx="3055620" cy="2221230"/>
                      </a:xfrm>
                      <a:prstGeom prst="rect">
                        <a:avLst/>
                      </a:prstGeom>
                    </p:spPr>
                  </p:pic>
                </p:oleObj>
              </mc:Fallback>
            </mc:AlternateContent>
          </a:graphicData>
        </a:graphic>
      </p:graphicFrame>
      <p:graphicFrame>
        <p:nvGraphicFramePr>
          <p:cNvPr id="11" name="对象 10"/>
          <p:cNvGraphicFramePr/>
          <p:nvPr/>
        </p:nvGraphicFramePr>
        <p:xfrm>
          <a:off x="6268085" y="4046855"/>
          <a:ext cx="5349240" cy="1022350"/>
        </p:xfrm>
        <a:graphic>
          <a:graphicData uri="http://schemas.openxmlformats.org/presentationml/2006/ole">
            <mc:AlternateContent xmlns:mc="http://schemas.openxmlformats.org/markup-compatibility/2006">
              <mc:Choice xmlns:v="urn:schemas-microsoft-com:vml" Requires="v">
                <p:oleObj spid="_x0000_s12" name="" r:id="rId3" imgW="5399405" imgH="1752600" progId="Equation.DSMT4">
                  <p:embed/>
                </p:oleObj>
              </mc:Choice>
              <mc:Fallback>
                <p:oleObj name="" r:id="rId3" imgW="5399405" imgH="1752600" progId="Equation.DSMT4">
                  <p:embed/>
                  <p:pic>
                    <p:nvPicPr>
                      <p:cNvPr id="0" name="图片 11"/>
                      <p:cNvPicPr/>
                      <p:nvPr/>
                    </p:nvPicPr>
                    <p:blipFill>
                      <a:blip r:embed="rId4"/>
                      <a:stretch>
                        <a:fillRect/>
                      </a:stretch>
                    </p:blipFill>
                    <p:spPr>
                      <a:xfrm>
                        <a:off x="6268085" y="4046855"/>
                        <a:ext cx="5349240" cy="1022350"/>
                      </a:xfrm>
                      <a:prstGeom prst="rect">
                        <a:avLst/>
                      </a:prstGeom>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417195"/>
                <a:ext cx="10515600" cy="6296025"/>
              </a:xfrm>
            </p:spPr>
            <p:txBody>
              <a:bodyPr>
                <a:normAutofit lnSpcReduction="10000"/>
              </a:bodyPr>
              <a:p>
                <a:r>
                  <a:rPr lang="zh-CN" altLang="en-US" sz="1800"/>
                  <a:t>带基线的REINFORCE算法</a:t>
                </a:r>
                <a:r>
                  <a:rPr lang="en-US" altLang="zh-CN" sz="1800"/>
                  <a:t>                                                  AC</a:t>
                </a:r>
                <a:r>
                  <a:rPr lang="zh-CN" altLang="en-US" sz="1800"/>
                  <a:t>算法</a:t>
                </a:r>
                <a:endParaRPr lang="zh-CN" altLang="en-US" sz="1800"/>
              </a:p>
              <a:p>
                <a:endParaRPr lang="zh-CN" altLang="en-US" sz="1800"/>
              </a:p>
              <a:p>
                <a:endParaRPr lang="zh-CN" altLang="en-US" sz="1800"/>
              </a:p>
              <a:p>
                <a:endParaRPr lang="zh-CN" altLang="en-US" sz="1800"/>
              </a:p>
              <a:p>
                <a:endParaRPr lang="zh-CN" altLang="en-US" sz="1800"/>
              </a:p>
              <a:p>
                <a:endParaRPr lang="zh-CN" altLang="en-US" sz="1800"/>
              </a:p>
              <a:p>
                <a:endParaRPr lang="zh-CN" altLang="en-US" sz="1800"/>
              </a:p>
              <a:p>
                <a:endParaRPr lang="zh-CN" altLang="en-US" sz="1800"/>
              </a:p>
              <a:p>
                <a:endParaRPr lang="zh-CN" altLang="en-US" sz="1800"/>
              </a:p>
              <a:p>
                <a:endParaRPr lang="zh-CN" altLang="en-US" sz="1800"/>
              </a:p>
              <a:p>
                <a:endParaRPr lang="zh-CN" altLang="en-US" sz="1800"/>
              </a:p>
              <a:p>
                <a:endParaRPr lang="zh-CN" altLang="en-US" sz="1800"/>
              </a:p>
              <a:p>
                <a:endParaRPr lang="zh-CN" altLang="en-US" sz="1800"/>
              </a:p>
              <a:p>
                <a:pPr algn="l"/>
                <a:r>
                  <a:rPr lang="zh-CN" altLang="en-US" sz="1800"/>
                  <a:t>两个算法的不同：</a:t>
                </a:r>
                <a:endParaRPr lang="zh-CN" altLang="en-US" sz="1800"/>
              </a:p>
              <a:p>
                <a:pPr algn="l"/>
                <a:r>
                  <a:rPr lang="zh-CN" altLang="en-US" sz="1800">
                    <a:sym typeface="+mn-ea"/>
                  </a:rPr>
                  <a:t>带基线的REINFORCE算法只是将值函数</a:t>
                </a:r>
                <a:r>
                  <a:rPr lang="en-US" altLang="zh-CN" sz="1800">
                    <a:sym typeface="+mn-ea"/>
                  </a:rPr>
                  <a:t>V(st)</a:t>
                </a:r>
                <a:r>
                  <a:rPr lang="zh-CN" altLang="en-US" sz="1800">
                    <a:sym typeface="+mn-ea"/>
                  </a:rPr>
                  <a:t>当作基线来减小方差，并不会影响回报</a:t>
                </a:r>
                <a:r>
                  <a:rPr lang="en-US" altLang="zh-CN" sz="1800">
                    <a:sym typeface="+mn-ea"/>
                  </a:rPr>
                  <a:t>G</a:t>
                </a:r>
                <a:r>
                  <a:rPr lang="zh-CN" altLang="en-US" sz="1800">
                    <a:sym typeface="+mn-ea"/>
                  </a:rPr>
                  <a:t>（因为轨迹已经确定）。</a:t>
                </a:r>
                <a:endParaRPr lang="zh-CN" altLang="en-US" sz="1800">
                  <a:sym typeface="+mn-ea"/>
                </a:endParaRPr>
              </a:p>
              <a:p>
                <a:pPr algn="l"/>
                <a:r>
                  <a:rPr lang="en-US" altLang="zh-CN" sz="1800">
                    <a:sym typeface="+mn-ea"/>
                  </a:rPr>
                  <a:t>AC</a:t>
                </a:r>
                <a:r>
                  <a:rPr lang="zh-CN" altLang="en-US" sz="1800">
                    <a:sym typeface="+mn-ea"/>
                  </a:rPr>
                  <a:t>算法</a:t>
                </a:r>
                <a:r>
                  <a:rPr lang="zh-CN" altLang="en-US" sz="1800">
                    <a:sym typeface="+mn-ea"/>
                  </a:rPr>
                  <a:t>将值函数</a:t>
                </a:r>
                <a:r>
                  <a:rPr lang="en-US" altLang="zh-CN" sz="1800">
                    <a:sym typeface="+mn-ea"/>
                  </a:rPr>
                  <a:t>V(st)</a:t>
                </a:r>
                <a:r>
                  <a:rPr lang="zh-CN" altLang="en-US" sz="1800">
                    <a:sym typeface="+mn-ea"/>
                  </a:rPr>
                  <a:t>更新，不仅把其当作基线来叫嚣方差，</a:t>
                </a:r>
                <a:r>
                  <a:rPr lang="zh-CN" altLang="en-US" sz="1800">
                    <a:sym typeface="+mn-ea"/>
                  </a:rPr>
                  <a:t>而且优化下个状态的值函数</a:t>
                </a:r>
                <a:r>
                  <a:rPr lang="en-US" altLang="zh-CN" sz="1800">
                    <a:sym typeface="+mn-ea"/>
                  </a:rPr>
                  <a:t>V(st+1)</a:t>
                </a:r>
                <a:r>
                  <a:rPr lang="zh-CN" altLang="en-US" sz="1800">
                    <a:sym typeface="+mn-ea"/>
                  </a:rPr>
                  <a:t>从而影响回报</a:t>
                </a:r>
                <a14:m>
                  <m:oMath xmlns:m="http://schemas.openxmlformats.org/officeDocument/2006/math">
                    <m:acc>
                      <m:accPr>
                        <m:ctrlPr>
                          <a:rPr lang="zh-CN" altLang="en-US" sz="1800" i="1">
                            <a:latin typeface="Cambria Math" panose="02040503050406030204" pitchFamily="18" charset="0"/>
                            <a:cs typeface="Cambria Math" panose="02040503050406030204" pitchFamily="18" charset="0"/>
                            <a:sym typeface="+mn-ea"/>
                          </a:rPr>
                        </m:ctrlPr>
                      </m:accPr>
                      <m:e>
                        <m:r>
                          <a:rPr lang="en-US" altLang="zh-CN" sz="1800" i="1">
                            <a:latin typeface="Cambria Math" panose="02040503050406030204" pitchFamily="18" charset="0"/>
                            <a:cs typeface="Cambria Math" panose="02040503050406030204" pitchFamily="18" charset="0"/>
                            <a:sym typeface="+mn-ea"/>
                          </a:rPr>
                          <m:t>𝐺</m:t>
                        </m:r>
                      </m:e>
                    </m:acc>
                  </m:oMath>
                </a14:m>
                <a:r>
                  <a:rPr lang="zh-CN" altLang="en-US" sz="1800" i="1">
                    <a:latin typeface="Cambria Math" panose="02040503050406030204" pitchFamily="18" charset="0"/>
                    <a:cs typeface="Cambria Math" panose="02040503050406030204" pitchFamily="18" charset="0"/>
                    <a:sym typeface="+mn-ea"/>
                  </a:rPr>
                  <a:t>。</a:t>
                </a:r>
                <a:endParaRPr lang="zh-CN" altLang="en-US" sz="1800" i="1">
                  <a:latin typeface="Cambria Math" panose="02040503050406030204" pitchFamily="18" charset="0"/>
                  <a:cs typeface="Cambria Math" panose="02040503050406030204" pitchFamily="18" charset="0"/>
                  <a:sym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200" y="417195"/>
                <a:ext cx="10515600" cy="6296025"/>
              </a:xfrm>
              <a:blipFill rotWithShape="1">
                <a:blip r:embed="rId1"/>
                <a:stretch>
                  <a:fillRect t="-292"/>
                </a:stretch>
              </a:blipFill>
            </p:spPr>
            <p:txBody>
              <a:bodyPr/>
              <a:lstStyle/>
              <a:p>
                <a:r>
                  <a:rPr lang="zh-CN" altLang="en-US">
                    <a:noFill/>
                  </a:rPr>
                  <a:t> </a:t>
                </a:r>
              </a:p>
            </p:txBody>
          </p:sp>
        </mc:Fallback>
      </mc:AlternateContent>
      <p:pic>
        <p:nvPicPr>
          <p:cNvPr id="6" name="图片 5"/>
          <p:cNvPicPr>
            <a:picLocks noChangeAspect="1"/>
          </p:cNvPicPr>
          <p:nvPr>
            <p:custDataLst>
              <p:tags r:id="rId2"/>
            </p:custDataLst>
          </p:nvPr>
        </p:nvPicPr>
        <p:blipFill>
          <a:blip r:embed="rId3"/>
          <a:stretch>
            <a:fillRect/>
          </a:stretch>
        </p:blipFill>
        <p:spPr>
          <a:xfrm>
            <a:off x="1068705" y="870585"/>
            <a:ext cx="4137660" cy="3794760"/>
          </a:xfrm>
          <a:prstGeom prst="rect">
            <a:avLst/>
          </a:prstGeom>
        </p:spPr>
      </p:pic>
      <p:pic>
        <p:nvPicPr>
          <p:cNvPr id="4" name="图片 3"/>
          <p:cNvPicPr>
            <a:picLocks noChangeAspect="1"/>
          </p:cNvPicPr>
          <p:nvPr/>
        </p:nvPicPr>
        <p:blipFill>
          <a:blip r:embed="rId4"/>
          <a:stretch>
            <a:fillRect/>
          </a:stretch>
        </p:blipFill>
        <p:spPr>
          <a:xfrm>
            <a:off x="6116320" y="870585"/>
            <a:ext cx="4602480" cy="41681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40080"/>
            <a:ext cx="10515600" cy="5537200"/>
          </a:xfrm>
        </p:spPr>
        <p:txBody>
          <a:bodyPr>
            <a:normAutofit/>
          </a:bodyPr>
          <a:p>
            <a:r>
              <a:rPr lang="zh-CN" altLang="en-US" sz="1800"/>
              <a:t>强化学习的基本要素包括：</a:t>
            </a:r>
            <a:endParaRPr lang="zh-CN" altLang="en-US" sz="1800"/>
          </a:p>
          <a:p>
            <a:r>
              <a:rPr lang="zh-CN" altLang="en-US" sz="1800"/>
              <a:t>1. 状态s是对环境的描述，可以是离散的或连续的，其状态空间为S。</a:t>
            </a:r>
            <a:endParaRPr lang="zh-CN" altLang="en-US" sz="1800"/>
          </a:p>
          <a:p>
            <a:r>
              <a:rPr lang="zh-CN" altLang="en-US" sz="1800"/>
              <a:t>2. 动作a是对智能体行为的描述，可以是离散的或连续的，其动作空间为A。</a:t>
            </a:r>
            <a:endParaRPr lang="zh-CN" altLang="en-US" sz="1800"/>
          </a:p>
          <a:p>
            <a:r>
              <a:rPr lang="zh-CN" altLang="en-US" sz="1800"/>
              <a:t>3. 策略π(a|s)是智能体根据环境状态s来决定下一步动作a的函数。</a:t>
            </a:r>
            <a:endParaRPr lang="zh-CN" altLang="en-US" sz="1800"/>
          </a:p>
          <a:p>
            <a:r>
              <a:rPr lang="zh-CN" altLang="en-US" sz="1800"/>
              <a:t>4. 状态转移概率p(s′|s, a) 是在智能体根据当前状态 s 做出一个动作 a 之后，</a:t>
            </a:r>
            <a:endParaRPr lang="zh-CN" altLang="en-US" sz="1800"/>
          </a:p>
          <a:p>
            <a:r>
              <a:rPr lang="zh-CN" altLang="en-US" sz="1800"/>
              <a:t>环境在下一个时刻转变为状态s′的概率。</a:t>
            </a:r>
            <a:endParaRPr lang="zh-CN" altLang="en-US" sz="1800"/>
          </a:p>
          <a:p>
            <a:r>
              <a:rPr lang="zh-CN" altLang="en-US" sz="1800"/>
              <a:t>5. 即时奖励r(s, a, s′)是一个标量函数，即智能体根据当前状态 s 做出动作 a</a:t>
            </a:r>
            <a:endParaRPr lang="zh-CN" altLang="en-US" sz="1800"/>
          </a:p>
          <a:p>
            <a:r>
              <a:rPr lang="zh-CN" altLang="en-US" sz="1800"/>
              <a:t>之后，环境会反馈给智能体一个奖励，这个奖励也经常和下一个时刻的状态s′有关。</a:t>
            </a:r>
            <a:endParaRPr lang="zh-CN" altLang="en-US" sz="1800"/>
          </a:p>
          <a:p>
            <a:r>
              <a:rPr lang="zh-CN" altLang="en-US" sz="1800"/>
              <a:t>强化学习任务中有两个非常重要的概念——开发（exploit）和探索（explore），有时也分别叫做利用和试探。</a:t>
            </a:r>
            <a:endParaRPr lang="zh-CN" altLang="en-US" sz="1800"/>
          </a:p>
          <a:p>
            <a:r>
              <a:rPr lang="zh-CN" altLang="en-US" sz="1800"/>
              <a:t>开发：在强化学习中，开发指智能体在已知的所有（状态-动作）二元组分布中，本着“最大化动作价值”的原则选择最优的动作。换句话说，当智能体从已知的动作中进行选择时，我们称此为开发（或利用）；</a:t>
            </a:r>
            <a:endParaRPr lang="zh-CN" altLang="en-US" sz="1800"/>
          </a:p>
          <a:p>
            <a:r>
              <a:rPr lang="zh-CN" altLang="en-US" sz="1800"/>
              <a:t>探索：指智能体在已知的（状态-动作）二元组分布之外，选择其他未知的动作。</a:t>
            </a:r>
            <a:endParaRPr lang="zh-CN" altLang="en-US"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717550"/>
            <a:ext cx="10515600" cy="5459730"/>
          </a:xfrm>
        </p:spPr>
        <p:txBody>
          <a:bodyPr/>
          <a:p>
            <a:r>
              <a:rPr lang="zh-CN" altLang="en-US" sz="1800"/>
              <a:t>基线函数</a:t>
            </a:r>
            <a:r>
              <a:rPr lang="en-US" altLang="zh-CN" sz="1800"/>
              <a:t>                </a:t>
            </a:r>
            <a:r>
              <a:rPr lang="zh-CN" altLang="en-US" sz="1800"/>
              <a:t>减小方差的</a:t>
            </a:r>
            <a:r>
              <a:rPr lang="zh-CN" altLang="en-US" sz="1800"/>
              <a:t>证明：</a:t>
            </a:r>
            <a:endParaRPr lang="zh-CN" altLang="en-US" sz="1800"/>
          </a:p>
          <a:p>
            <a:endParaRPr lang="zh-CN" altLang="en-US" sz="1800"/>
          </a:p>
          <a:p>
            <a:endParaRPr lang="zh-CN" altLang="en-US" sz="1800"/>
          </a:p>
          <a:p>
            <a:r>
              <a:rPr lang="zh-CN" altLang="en-US" sz="1800"/>
              <a:t>令</a:t>
            </a:r>
            <a:r>
              <a:rPr lang="en-US" altLang="zh-CN" sz="1800"/>
              <a:t>                                               </a:t>
            </a:r>
            <a:r>
              <a:rPr lang="zh-CN" altLang="en-US" sz="1800"/>
              <a:t>，则</a:t>
            </a:r>
            <a:endParaRPr lang="zh-CN" altLang="en-US" sz="1800"/>
          </a:p>
          <a:p>
            <a:endParaRPr lang="zh-CN" altLang="en-US" sz="1800"/>
          </a:p>
          <a:p>
            <a:endParaRPr lang="zh-CN" altLang="en-US" sz="1800"/>
          </a:p>
          <a:p>
            <a:endParaRPr lang="zh-CN" altLang="en-US" sz="1800"/>
          </a:p>
          <a:p>
            <a:endParaRPr lang="zh-CN" altLang="en-US" sz="1800"/>
          </a:p>
          <a:p>
            <a:r>
              <a:rPr lang="en-US" altLang="zh-CN" sz="1800"/>
              <a:t>                                                                                 </a:t>
            </a:r>
            <a:r>
              <a:rPr lang="zh-CN" altLang="en-US" sz="1800"/>
              <a:t>，则</a:t>
            </a:r>
            <a:r>
              <a:rPr lang="en-US" altLang="zh-CN" sz="1800"/>
              <a:t> </a:t>
            </a:r>
            <a:endParaRPr lang="zh-CN" altLang="en-US" sz="1800"/>
          </a:p>
          <a:p>
            <a:pPr marL="0" indent="0">
              <a:buNone/>
            </a:pPr>
            <a:br>
              <a:rPr lang="zh-CN" altLang="en-US" sz="1800"/>
            </a:br>
            <a:endParaRPr lang="zh-CN" altLang="en-US" sz="1800"/>
          </a:p>
        </p:txBody>
      </p:sp>
      <p:pic>
        <p:nvPicPr>
          <p:cNvPr id="4" name="图片 3"/>
          <p:cNvPicPr>
            <a:picLocks noChangeAspect="1"/>
          </p:cNvPicPr>
          <p:nvPr/>
        </p:nvPicPr>
        <p:blipFill>
          <a:blip r:embed="rId1"/>
          <a:stretch>
            <a:fillRect/>
          </a:stretch>
        </p:blipFill>
        <p:spPr>
          <a:xfrm>
            <a:off x="2116455" y="717550"/>
            <a:ext cx="708660" cy="381000"/>
          </a:xfrm>
          <a:prstGeom prst="rect">
            <a:avLst/>
          </a:prstGeom>
        </p:spPr>
      </p:pic>
      <p:graphicFrame>
        <p:nvGraphicFramePr>
          <p:cNvPr id="5" name="对象 4"/>
          <p:cNvGraphicFramePr/>
          <p:nvPr/>
        </p:nvGraphicFramePr>
        <p:xfrm>
          <a:off x="1240790" y="1098550"/>
          <a:ext cx="1525905" cy="681990"/>
        </p:xfrm>
        <a:graphic>
          <a:graphicData uri="http://schemas.openxmlformats.org/presentationml/2006/ole">
            <mc:AlternateContent xmlns:mc="http://schemas.openxmlformats.org/markup-compatibility/2006">
              <mc:Choice xmlns:v="urn:schemas-microsoft-com:vml" Requires="v">
                <p:oleObj spid="_x0000_s6" name="" r:id="rId2" imgW="1446530" imgH="793750" progId="Equation.DSMT4">
                  <p:embed/>
                </p:oleObj>
              </mc:Choice>
              <mc:Fallback>
                <p:oleObj name="" r:id="rId2" imgW="1446530" imgH="793750" progId="Equation.DSMT4">
                  <p:embed/>
                  <p:pic>
                    <p:nvPicPr>
                      <p:cNvPr id="0" name="图片 5"/>
                      <p:cNvPicPr/>
                      <p:nvPr/>
                    </p:nvPicPr>
                    <p:blipFill>
                      <a:blip r:embed="rId3"/>
                      <a:stretch>
                        <a:fillRect/>
                      </a:stretch>
                    </p:blipFill>
                    <p:spPr>
                      <a:xfrm>
                        <a:off x="1240790" y="1098550"/>
                        <a:ext cx="1525905" cy="681990"/>
                      </a:xfrm>
                      <a:prstGeom prst="rect">
                        <a:avLst/>
                      </a:prstGeom>
                    </p:spPr>
                  </p:pic>
                </p:oleObj>
              </mc:Fallback>
            </mc:AlternateContent>
          </a:graphicData>
        </a:graphic>
      </p:graphicFrame>
      <p:pic>
        <p:nvPicPr>
          <p:cNvPr id="7" name="图片 6"/>
          <p:cNvPicPr>
            <a:picLocks noChangeAspect="1"/>
          </p:cNvPicPr>
          <p:nvPr/>
        </p:nvPicPr>
        <p:blipFill>
          <a:blip r:embed="rId4"/>
          <a:stretch>
            <a:fillRect/>
          </a:stretch>
        </p:blipFill>
        <p:spPr>
          <a:xfrm>
            <a:off x="1441450" y="1780540"/>
            <a:ext cx="2171700" cy="487680"/>
          </a:xfrm>
          <a:prstGeom prst="rect">
            <a:avLst/>
          </a:prstGeom>
        </p:spPr>
      </p:pic>
      <p:pic>
        <p:nvPicPr>
          <p:cNvPr id="8" name="图片 7"/>
          <p:cNvPicPr>
            <a:picLocks noChangeAspect="1"/>
          </p:cNvPicPr>
          <p:nvPr/>
        </p:nvPicPr>
        <p:blipFill>
          <a:blip r:embed="rId5"/>
          <a:stretch>
            <a:fillRect/>
          </a:stretch>
        </p:blipFill>
        <p:spPr>
          <a:xfrm>
            <a:off x="4399915" y="1780540"/>
            <a:ext cx="1287780" cy="411480"/>
          </a:xfrm>
          <a:prstGeom prst="rect">
            <a:avLst/>
          </a:prstGeom>
        </p:spPr>
      </p:pic>
      <p:graphicFrame>
        <p:nvGraphicFramePr>
          <p:cNvPr id="9" name="对象 8"/>
          <p:cNvGraphicFramePr/>
          <p:nvPr/>
        </p:nvGraphicFramePr>
        <p:xfrm>
          <a:off x="1240790" y="2192020"/>
          <a:ext cx="5450205" cy="1376680"/>
        </p:xfrm>
        <a:graphic>
          <a:graphicData uri="http://schemas.openxmlformats.org/presentationml/2006/ole">
            <mc:AlternateContent xmlns:mc="http://schemas.openxmlformats.org/markup-compatibility/2006">
              <mc:Choice xmlns:v="urn:schemas-microsoft-com:vml" Requires="v">
                <p:oleObj spid="_x0000_s10" name="" r:id="rId6" imgW="4570730" imgH="1263015" progId="Equation.DSMT4">
                  <p:embed/>
                </p:oleObj>
              </mc:Choice>
              <mc:Fallback>
                <p:oleObj name="" r:id="rId6" imgW="4570730" imgH="1263015" progId="Equation.DSMT4">
                  <p:embed/>
                  <p:pic>
                    <p:nvPicPr>
                      <p:cNvPr id="0" name="图片 9"/>
                      <p:cNvPicPr/>
                      <p:nvPr/>
                    </p:nvPicPr>
                    <p:blipFill>
                      <a:blip r:embed="rId7"/>
                      <a:stretch>
                        <a:fillRect/>
                      </a:stretch>
                    </p:blipFill>
                    <p:spPr>
                      <a:xfrm>
                        <a:off x="1240790" y="2192020"/>
                        <a:ext cx="5450205" cy="1376680"/>
                      </a:xfrm>
                      <a:prstGeom prst="rect">
                        <a:avLst/>
                      </a:prstGeom>
                    </p:spPr>
                  </p:pic>
                </p:oleObj>
              </mc:Fallback>
            </mc:AlternateContent>
          </a:graphicData>
        </a:graphic>
      </p:graphicFrame>
      <p:pic>
        <p:nvPicPr>
          <p:cNvPr id="11" name="图片 10"/>
          <p:cNvPicPr>
            <a:picLocks noChangeAspect="1"/>
          </p:cNvPicPr>
          <p:nvPr/>
        </p:nvPicPr>
        <p:blipFill>
          <a:blip r:embed="rId8"/>
          <a:stretch>
            <a:fillRect/>
          </a:stretch>
        </p:blipFill>
        <p:spPr>
          <a:xfrm>
            <a:off x="1191895" y="3568700"/>
            <a:ext cx="3992880" cy="487680"/>
          </a:xfrm>
          <a:prstGeom prst="rect">
            <a:avLst/>
          </a:prstGeom>
        </p:spPr>
      </p:pic>
      <p:pic>
        <p:nvPicPr>
          <p:cNvPr id="12" name="图片 11"/>
          <p:cNvPicPr>
            <a:picLocks noChangeAspect="1"/>
          </p:cNvPicPr>
          <p:nvPr/>
        </p:nvPicPr>
        <p:blipFill>
          <a:blip r:embed="rId9"/>
          <a:stretch>
            <a:fillRect/>
          </a:stretch>
        </p:blipFill>
        <p:spPr>
          <a:xfrm>
            <a:off x="5895975" y="3401060"/>
            <a:ext cx="1501140" cy="822960"/>
          </a:xfrm>
          <a:prstGeom prst="rect">
            <a:avLst/>
          </a:prstGeom>
        </p:spPr>
      </p:pic>
      <p:pic>
        <p:nvPicPr>
          <p:cNvPr id="13" name="图片 12"/>
          <p:cNvPicPr>
            <a:picLocks noChangeAspect="1"/>
          </p:cNvPicPr>
          <p:nvPr/>
        </p:nvPicPr>
        <p:blipFill>
          <a:blip r:embed="rId10"/>
          <a:stretch>
            <a:fillRect/>
          </a:stretch>
        </p:blipFill>
        <p:spPr>
          <a:xfrm>
            <a:off x="1240790" y="4056380"/>
            <a:ext cx="4061460" cy="1394460"/>
          </a:xfrm>
          <a:prstGeom prst="rect">
            <a:avLst/>
          </a:prstGeom>
        </p:spPr>
      </p:pic>
      <p:pic>
        <p:nvPicPr>
          <p:cNvPr id="14" name="图片 13"/>
          <p:cNvPicPr>
            <a:picLocks noChangeAspect="1"/>
          </p:cNvPicPr>
          <p:nvPr/>
        </p:nvPicPr>
        <p:blipFill>
          <a:blip r:embed="rId11"/>
          <a:stretch>
            <a:fillRect/>
          </a:stretch>
        </p:blipFill>
        <p:spPr>
          <a:xfrm>
            <a:off x="1240790" y="5450840"/>
            <a:ext cx="7612380" cy="50292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06095"/>
            <a:ext cx="10515600" cy="5671185"/>
          </a:xfrm>
        </p:spPr>
        <p:txBody>
          <a:bodyPr/>
          <a:p>
            <a:r>
              <a:rPr lang="en-US" altLang="zh-CN" sz="1800"/>
              <a:t>6.2 A2C</a:t>
            </a:r>
            <a:r>
              <a:rPr lang="zh-CN" altLang="en-US" sz="1800"/>
              <a:t>算法</a:t>
            </a:r>
            <a:endParaRPr lang="zh-CN" altLang="en-US" sz="1800"/>
          </a:p>
          <a:p>
            <a:endParaRPr lang="zh-CN" altLang="en-US" sz="1800"/>
          </a:p>
        </p:txBody>
      </p:sp>
      <p:pic>
        <p:nvPicPr>
          <p:cNvPr id="4" name="图片 3"/>
          <p:cNvPicPr>
            <a:picLocks noChangeAspect="1"/>
          </p:cNvPicPr>
          <p:nvPr/>
        </p:nvPicPr>
        <p:blipFill>
          <a:blip r:embed="rId1"/>
          <a:stretch>
            <a:fillRect/>
          </a:stretch>
        </p:blipFill>
        <p:spPr>
          <a:xfrm>
            <a:off x="999490" y="963295"/>
            <a:ext cx="10636885" cy="44958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06095"/>
            <a:ext cx="10515600" cy="5671185"/>
          </a:xfrm>
        </p:spPr>
        <p:txBody>
          <a:bodyPr/>
          <a:p>
            <a:r>
              <a:rPr lang="en-US" altLang="zh-CN" sz="1800"/>
              <a:t>6.3 A3C</a:t>
            </a:r>
            <a:r>
              <a:rPr lang="zh-CN" altLang="en-US" sz="1800"/>
              <a:t>算法</a:t>
            </a:r>
            <a:endParaRPr lang="zh-CN" altLang="en-US" sz="1800"/>
          </a:p>
          <a:p>
            <a:r>
              <a:rPr lang="zh-CN" altLang="en-US" sz="1800"/>
              <a:t>ac算法存在很难收敛的问题，a3c在加入经验回放的基础上优化了回放池数据相关性强的问题，利用多线程方法同时在多个线程中分别与环境交互学习，最终汇总保存在公共区域。</a:t>
            </a:r>
            <a:endParaRPr lang="zh-CN" altLang="en-US" sz="1800"/>
          </a:p>
          <a:p>
            <a:r>
              <a:rPr lang="zh-CN" altLang="en-US" sz="1800"/>
              <a:t>线程中获得一定量数据后进行梯度计算并更新公共的网络，而不更新自己，在一定时间后直接更新为公共网络参数。</a:t>
            </a:r>
            <a:endParaRPr lang="zh-CN" altLang="en-US" sz="1800"/>
          </a:p>
          <a:p>
            <a:r>
              <a:rPr lang="zh-CN" altLang="en-US" sz="1800"/>
              <a:t>使用优势函数作为critic的评估：优势函数为动作值函数与状态值函数的差值：</a:t>
            </a:r>
            <a:endParaRPr lang="zh-CN" altLang="en-US" sz="1800"/>
          </a:p>
          <a:p>
            <a:endParaRPr lang="zh-CN" altLang="en-US" sz="1800"/>
          </a:p>
          <a:p>
            <a:r>
              <a:rPr lang="zh-CN" altLang="en-US" sz="1800"/>
              <a:t>动作值函数采用单步采样近似：</a:t>
            </a:r>
            <a:endParaRPr lang="zh-CN" altLang="en-US" sz="1800"/>
          </a:p>
          <a:p>
            <a:endParaRPr lang="zh-CN" altLang="en-US" sz="1800"/>
          </a:p>
          <a:p>
            <a:r>
              <a:rPr lang="zh-CN" altLang="en-US" sz="1800"/>
              <a:t>最后可以消去动作值函数：</a:t>
            </a:r>
            <a:endParaRPr lang="zh-CN" altLang="en-US" sz="1800"/>
          </a:p>
          <a:p>
            <a:endParaRPr lang="zh-CN" altLang="en-US" sz="1800"/>
          </a:p>
          <a:p>
            <a:r>
              <a:rPr lang="zh-CN" altLang="en-US" sz="1800"/>
              <a:t>A3c使用n步采样加速收敛：</a:t>
            </a:r>
            <a:endParaRPr lang="zh-CN" altLang="en-US" sz="1800"/>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27670" y="2701290"/>
            <a:ext cx="3326130" cy="2971165"/>
          </a:xfrm>
          <a:prstGeom prst="rect">
            <a:avLst/>
          </a:prstGeom>
          <a:noFill/>
          <a:extLst>
            <a:ext uri="{909E8E84-426E-40DD-AFC4-6F175D3DCCD1}">
              <a14:hiddenFill xmlns:a14="http://schemas.microsoft.com/office/drawing/2010/main">
                <a:solidFill>
                  <a:srgbClr val="FFFFFF"/>
                </a:solidFill>
              </a14:hiddenFill>
            </a:ext>
          </a:extLst>
        </p:spPr>
      </p:pic>
      <p:pic>
        <p:nvPicPr>
          <p:cNvPr id="37" name="图片 37"/>
          <p:cNvPicPr>
            <a:picLocks noChangeAspect="1"/>
          </p:cNvPicPr>
          <p:nvPr/>
        </p:nvPicPr>
        <p:blipFill>
          <a:blip r:embed="rId2"/>
          <a:stretch>
            <a:fillRect/>
          </a:stretch>
        </p:blipFill>
        <p:spPr>
          <a:xfrm>
            <a:off x="1256665" y="2423795"/>
            <a:ext cx="2549525" cy="446405"/>
          </a:xfrm>
          <a:prstGeom prst="rect">
            <a:avLst/>
          </a:prstGeom>
        </p:spPr>
      </p:pic>
      <p:pic>
        <p:nvPicPr>
          <p:cNvPr id="38" name="图片 38"/>
          <p:cNvPicPr>
            <a:picLocks noChangeAspect="1"/>
          </p:cNvPicPr>
          <p:nvPr/>
        </p:nvPicPr>
        <p:blipFill>
          <a:blip r:embed="rId3"/>
          <a:stretch>
            <a:fillRect/>
          </a:stretch>
        </p:blipFill>
        <p:spPr>
          <a:xfrm>
            <a:off x="1256665" y="3176270"/>
            <a:ext cx="1935480" cy="433070"/>
          </a:xfrm>
          <a:prstGeom prst="rect">
            <a:avLst/>
          </a:prstGeom>
        </p:spPr>
      </p:pic>
      <p:pic>
        <p:nvPicPr>
          <p:cNvPr id="39" name="图片 39"/>
          <p:cNvPicPr>
            <a:picLocks noChangeAspect="1"/>
          </p:cNvPicPr>
          <p:nvPr/>
        </p:nvPicPr>
        <p:blipFill>
          <a:blip r:embed="rId4"/>
          <a:stretch>
            <a:fillRect/>
          </a:stretch>
        </p:blipFill>
        <p:spPr>
          <a:xfrm>
            <a:off x="1143000" y="3932555"/>
            <a:ext cx="2619375" cy="459740"/>
          </a:xfrm>
          <a:prstGeom prst="rect">
            <a:avLst/>
          </a:prstGeom>
        </p:spPr>
      </p:pic>
      <p:pic>
        <p:nvPicPr>
          <p:cNvPr id="40" name="图片 40"/>
          <p:cNvPicPr>
            <a:picLocks noChangeAspect="1"/>
          </p:cNvPicPr>
          <p:nvPr/>
        </p:nvPicPr>
        <p:blipFill>
          <a:blip r:embed="rId5"/>
          <a:stretch>
            <a:fillRect/>
          </a:stretch>
        </p:blipFill>
        <p:spPr>
          <a:xfrm>
            <a:off x="1143000" y="4715510"/>
            <a:ext cx="5274310" cy="406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目录</a:t>
            </a:r>
            <a:endParaRPr lang="zh-CN" altLang="en-US"/>
          </a:p>
        </p:txBody>
      </p:sp>
      <p:sp>
        <p:nvSpPr>
          <p:cNvPr id="3" name="内容占位符 2"/>
          <p:cNvSpPr>
            <a:spLocks noGrp="1"/>
          </p:cNvSpPr>
          <p:nvPr>
            <p:ph idx="1"/>
          </p:nvPr>
        </p:nvSpPr>
        <p:spPr/>
        <p:txBody>
          <a:bodyPr/>
          <a:p>
            <a:r>
              <a:rPr lang="zh-CN" altLang="en-US" sz="2400"/>
              <a:t>1.多臂赌博机问题</a:t>
            </a:r>
            <a:endParaRPr lang="zh-CN" altLang="en-US" sz="2400"/>
          </a:p>
          <a:p>
            <a:r>
              <a:rPr lang="zh-CN" altLang="en-US" sz="2400"/>
              <a:t>2.马尔可夫决策过程</a:t>
            </a:r>
            <a:endParaRPr lang="zh-CN" altLang="en-US" sz="2400"/>
          </a:p>
          <a:p>
            <a:r>
              <a:rPr lang="zh-CN" altLang="en-US" sz="2400"/>
              <a:t>3.基于值函数的学习方法</a:t>
            </a:r>
            <a:endParaRPr lang="zh-CN" altLang="en-US" sz="2400"/>
          </a:p>
          <a:p>
            <a:r>
              <a:rPr lang="zh-CN" altLang="en-US" sz="2400"/>
              <a:t>4.基于值函数的强化学习</a:t>
            </a:r>
            <a:r>
              <a:rPr lang="zh-CN" altLang="en-US" sz="2400"/>
              <a:t>算法</a:t>
            </a:r>
            <a:endParaRPr lang="zh-CN" altLang="en-US" sz="2400"/>
          </a:p>
          <a:p>
            <a:r>
              <a:rPr lang="en-US" altLang="zh-CN" sz="2400"/>
              <a:t>5.</a:t>
            </a:r>
            <a:r>
              <a:rPr lang="zh-CN" altLang="en-US" sz="2400"/>
              <a:t>基于策略函数的强化学习</a:t>
            </a:r>
            <a:r>
              <a:rPr lang="zh-CN" altLang="en-US" sz="2400"/>
              <a:t>算法</a:t>
            </a:r>
            <a:endParaRPr lang="zh-CN" altLang="en-US" sz="2400"/>
          </a:p>
          <a:p>
            <a:r>
              <a:rPr lang="en-US" altLang="zh-CN" sz="2400"/>
              <a:t>6.</a:t>
            </a:r>
            <a:r>
              <a:rPr lang="zh-CN" altLang="en-US" sz="2400"/>
              <a:t>基于</a:t>
            </a:r>
            <a:r>
              <a:rPr lang="en-US" altLang="zh-CN" sz="2400"/>
              <a:t>AC</a:t>
            </a:r>
            <a:r>
              <a:rPr lang="zh-CN" altLang="en-US" sz="2400"/>
              <a:t>框架的强化学习</a:t>
            </a:r>
            <a:r>
              <a:rPr lang="zh-CN" altLang="en-US" sz="2400"/>
              <a:t>算法</a:t>
            </a:r>
            <a:endParaRPr lang="zh-C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1.k-臂赌博机问题</a:t>
            </a:r>
            <a:endParaRPr lang="en-US" altLang="zh-CN"/>
          </a:p>
        </p:txBody>
      </p:sp>
      <p:sp>
        <p:nvSpPr>
          <p:cNvPr id="3" name="内容占位符 2"/>
          <p:cNvSpPr>
            <a:spLocks noGrp="1"/>
          </p:cNvSpPr>
          <p:nvPr>
            <p:ph idx="1"/>
          </p:nvPr>
        </p:nvSpPr>
        <p:spPr>
          <a:xfrm>
            <a:off x="838200" y="1831340"/>
            <a:ext cx="10515600" cy="4351338"/>
          </a:xfrm>
        </p:spPr>
        <p:txBody>
          <a:bodyPr>
            <a:normAutofit/>
          </a:bodyPr>
          <a:p>
            <a:r>
              <a:rPr lang="en-US" altLang="zh-CN" sz="1800"/>
              <a:t>1.1 </a:t>
            </a:r>
            <a:r>
              <a:rPr lang="zh-CN" altLang="en-US" sz="1800"/>
              <a:t>问题：假设有一台赌博机，上面有 k 个拉杆，每次拉下一个拉杆，就会获得一定的奖励。不同拉杆对应的奖励大小不一样(每个杆给出的奖励服从一个分布)。但是你提前并不知道哪个对应的奖励大。那么如果我们有N次拉杆机会，如何找到一个最优策略，使得获得的累计奖励最大？</a:t>
            </a:r>
            <a:endParaRPr lang="zh-CN" altLang="en-US" sz="1800"/>
          </a:p>
          <a:p>
            <a:endParaRPr lang="zh-CN" altLang="en-US" sz="1800"/>
          </a:p>
          <a:p>
            <a:endParaRPr lang="zh-CN" altLang="en-US" sz="1800"/>
          </a:p>
          <a:p>
            <a:endParaRPr lang="zh-CN" altLang="en-US" sz="1800"/>
          </a:p>
          <a:p>
            <a:endParaRPr lang="zh-CN" altLang="en-US" sz="1800"/>
          </a:p>
          <a:p>
            <a:r>
              <a:rPr lang="zh-CN" altLang="en-US" sz="1800"/>
              <a:t>根据值估计</a:t>
            </a:r>
            <a:r>
              <a:rPr lang="en-US" altLang="zh-CN" sz="1800"/>
              <a:t>          </a:t>
            </a:r>
            <a:r>
              <a:rPr lang="zh-CN" altLang="en-US" sz="1800"/>
              <a:t>选择动作：</a:t>
            </a:r>
            <a:endParaRPr lang="zh-CN" altLang="en-US" sz="1800"/>
          </a:p>
          <a:p>
            <a:r>
              <a:rPr lang="zh-CN" altLang="en-US" sz="1800"/>
              <a:t>选择最大估计值动作</a:t>
            </a:r>
            <a:r>
              <a:rPr lang="en-US" altLang="zh-CN" sz="1800"/>
              <a:t>:</a:t>
            </a:r>
            <a:endParaRPr lang="zh-CN" altLang="en-US" sz="1800"/>
          </a:p>
          <a:p>
            <a:r>
              <a:rPr lang="en-US" altLang="zh-CN" sz="1800"/>
              <a:t>1.2 </a:t>
            </a:r>
            <a:r>
              <a:rPr lang="zh-CN" altLang="en-US" sz="1800"/>
              <a:t>增量实现：解决计算</a:t>
            </a:r>
            <a:r>
              <a:rPr lang="en-US" altLang="zh-CN" sz="1800"/>
              <a:t>           </a:t>
            </a:r>
            <a:r>
              <a:rPr lang="zh-CN" altLang="en-US" sz="1800"/>
              <a:t>时候需要所有时刻数据的</a:t>
            </a:r>
            <a:r>
              <a:rPr lang="zh-CN" altLang="en-US" sz="1800"/>
              <a:t>问题</a:t>
            </a:r>
            <a:endParaRPr lang="zh-CN" altLang="en-US" sz="1800"/>
          </a:p>
          <a:p>
            <a:endParaRPr lang="zh-CN" altLang="en-US" sz="1800"/>
          </a:p>
        </p:txBody>
      </p:sp>
      <p:pic>
        <p:nvPicPr>
          <p:cNvPr id="4" name="图片 3"/>
          <p:cNvPicPr>
            <a:picLocks noChangeAspect="1"/>
          </p:cNvPicPr>
          <p:nvPr>
            <p:custDataLst>
              <p:tags r:id="rId1"/>
            </p:custDataLst>
          </p:nvPr>
        </p:nvPicPr>
        <p:blipFill>
          <a:blip r:embed="rId2"/>
          <a:stretch>
            <a:fillRect/>
          </a:stretch>
        </p:blipFill>
        <p:spPr>
          <a:xfrm>
            <a:off x="1143000" y="2619375"/>
            <a:ext cx="5334000" cy="1447800"/>
          </a:xfrm>
          <a:prstGeom prst="rect">
            <a:avLst/>
          </a:prstGeom>
        </p:spPr>
      </p:pic>
      <p:pic>
        <p:nvPicPr>
          <p:cNvPr id="5" name="图片 4"/>
          <p:cNvPicPr>
            <a:picLocks noChangeAspect="1"/>
          </p:cNvPicPr>
          <p:nvPr/>
        </p:nvPicPr>
        <p:blipFill>
          <a:blip r:embed="rId3"/>
          <a:stretch>
            <a:fillRect/>
          </a:stretch>
        </p:blipFill>
        <p:spPr>
          <a:xfrm>
            <a:off x="2329815" y="4231005"/>
            <a:ext cx="434340" cy="289560"/>
          </a:xfrm>
          <a:prstGeom prst="rect">
            <a:avLst/>
          </a:prstGeom>
        </p:spPr>
      </p:pic>
      <p:pic>
        <p:nvPicPr>
          <p:cNvPr id="7" name="图片 6"/>
          <p:cNvPicPr>
            <a:picLocks noChangeAspect="1"/>
          </p:cNvPicPr>
          <p:nvPr/>
        </p:nvPicPr>
        <p:blipFill>
          <a:blip r:embed="rId3"/>
          <a:stretch>
            <a:fillRect/>
          </a:stretch>
        </p:blipFill>
        <p:spPr>
          <a:xfrm>
            <a:off x="3592830" y="4995545"/>
            <a:ext cx="434340" cy="289560"/>
          </a:xfrm>
          <a:prstGeom prst="rect">
            <a:avLst/>
          </a:prstGeom>
        </p:spPr>
      </p:pic>
      <p:pic>
        <p:nvPicPr>
          <p:cNvPr id="8" name="图片 7"/>
          <p:cNvPicPr>
            <a:picLocks noChangeAspect="1"/>
          </p:cNvPicPr>
          <p:nvPr/>
        </p:nvPicPr>
        <p:blipFill>
          <a:blip r:embed="rId4"/>
          <a:stretch>
            <a:fillRect/>
          </a:stretch>
        </p:blipFill>
        <p:spPr>
          <a:xfrm>
            <a:off x="3896995" y="4127500"/>
            <a:ext cx="1739265" cy="458470"/>
          </a:xfrm>
          <a:prstGeom prst="rect">
            <a:avLst/>
          </a:prstGeom>
        </p:spPr>
      </p:pic>
      <p:pic>
        <p:nvPicPr>
          <p:cNvPr id="9" name="图片 8"/>
          <p:cNvPicPr>
            <a:picLocks noChangeAspect="1"/>
          </p:cNvPicPr>
          <p:nvPr/>
        </p:nvPicPr>
        <p:blipFill>
          <a:blip r:embed="rId5"/>
          <a:stretch>
            <a:fillRect/>
          </a:stretch>
        </p:blipFill>
        <p:spPr>
          <a:xfrm>
            <a:off x="8477885" y="4466590"/>
            <a:ext cx="2667000" cy="2164080"/>
          </a:xfrm>
          <a:prstGeom prst="rect">
            <a:avLst/>
          </a:prstGeom>
        </p:spPr>
      </p:pic>
      <p:pic>
        <p:nvPicPr>
          <p:cNvPr id="6" name="图片 2"/>
          <p:cNvPicPr>
            <a:picLocks noChangeAspect="1"/>
          </p:cNvPicPr>
          <p:nvPr/>
        </p:nvPicPr>
        <p:blipFill>
          <a:blip r:embed="rId6"/>
          <a:stretch>
            <a:fillRect/>
          </a:stretch>
        </p:blipFill>
        <p:spPr>
          <a:xfrm>
            <a:off x="3318510" y="4646295"/>
            <a:ext cx="2165350" cy="3441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06095"/>
            <a:ext cx="10515600" cy="5676900"/>
          </a:xfrm>
        </p:spPr>
        <p:txBody>
          <a:bodyPr>
            <a:normAutofit/>
          </a:bodyPr>
          <a:p>
            <a:r>
              <a:rPr lang="en-US" altLang="zh-CN" sz="1800"/>
              <a:t>1.</a:t>
            </a:r>
            <a:r>
              <a:rPr lang="en-US" sz="1800"/>
              <a:t>3 非平稳情况的处理</a:t>
            </a:r>
            <a:endParaRPr lang="en-US" sz="1800"/>
          </a:p>
          <a:p>
            <a:endParaRPr lang="en-US" sz="1800"/>
          </a:p>
          <a:p>
            <a:endParaRPr lang="en-US" sz="1800"/>
          </a:p>
          <a:p>
            <a:endParaRPr lang="en-US" sz="1800"/>
          </a:p>
          <a:p>
            <a:endParaRPr lang="en-US" sz="1800"/>
          </a:p>
          <a:p>
            <a:endParaRPr lang="en-US" sz="1800"/>
          </a:p>
          <a:p>
            <a:endParaRPr lang="en-US" sz="1800"/>
          </a:p>
          <a:p>
            <a:r>
              <a:rPr lang="en-US" sz="1800"/>
              <a:t>1.4 ε-greedy策略</a:t>
            </a:r>
            <a:endParaRPr lang="en-US" sz="1800"/>
          </a:p>
          <a:p>
            <a:endParaRPr lang="en-US" sz="1800"/>
          </a:p>
          <a:p>
            <a:endParaRPr lang="en-US" sz="1800"/>
          </a:p>
          <a:p>
            <a:r>
              <a:rPr lang="en-US" sz="1800"/>
              <a:t>1.5 乐观初值方法</a:t>
            </a:r>
            <a:endParaRPr lang="en-US" sz="1800"/>
          </a:p>
          <a:p>
            <a:r>
              <a:rPr lang="en-US" sz="1800"/>
              <a:t>设置           时，选个大些的数，保证收敛到真值的过程实际上</a:t>
            </a:r>
            <a:endParaRPr lang="en-US" sz="1800"/>
          </a:p>
          <a:p>
            <a:r>
              <a:rPr lang="en-US" sz="1800"/>
              <a:t>是个下降收敛的过程。</a:t>
            </a:r>
            <a:endParaRPr lang="en-US" sz="1800"/>
          </a:p>
          <a:p>
            <a:endParaRPr lang="en-US" sz="1800"/>
          </a:p>
          <a:p>
            <a:endParaRPr lang="en-US" sz="1800"/>
          </a:p>
          <a:p>
            <a:endParaRPr lang="en-US" sz="1800"/>
          </a:p>
          <a:p>
            <a:endParaRPr lang="en-US" sz="1800"/>
          </a:p>
          <a:p>
            <a:endParaRPr lang="en-US" sz="1800"/>
          </a:p>
          <a:p>
            <a:endParaRPr lang="en-US" sz="1800"/>
          </a:p>
          <a:p>
            <a:endParaRPr lang="zh-CN" altLang="en-US" sz="1800"/>
          </a:p>
          <a:p>
            <a:endParaRPr lang="zh-CN" altLang="en-US" sz="1800"/>
          </a:p>
          <a:p>
            <a:endParaRPr lang="zh-CN" altLang="en-US" sz="1800"/>
          </a:p>
          <a:p>
            <a:endParaRPr lang="zh-CN" altLang="en-US" sz="1800"/>
          </a:p>
          <a:p>
            <a:endParaRPr lang="zh-CN" altLang="en-US" sz="1800"/>
          </a:p>
        </p:txBody>
      </p:sp>
      <p:pic>
        <p:nvPicPr>
          <p:cNvPr id="10" name="图片 9"/>
          <p:cNvPicPr>
            <a:picLocks noChangeAspect="1"/>
          </p:cNvPicPr>
          <p:nvPr/>
        </p:nvPicPr>
        <p:blipFill>
          <a:blip r:embed="rId1"/>
          <a:stretch>
            <a:fillRect/>
          </a:stretch>
        </p:blipFill>
        <p:spPr>
          <a:xfrm>
            <a:off x="1163955" y="843915"/>
            <a:ext cx="3642360" cy="2103120"/>
          </a:xfrm>
          <a:prstGeom prst="rect">
            <a:avLst/>
          </a:prstGeom>
        </p:spPr>
      </p:pic>
      <p:pic>
        <p:nvPicPr>
          <p:cNvPr id="11" name="图片 10"/>
          <p:cNvPicPr>
            <a:picLocks noChangeAspect="1"/>
          </p:cNvPicPr>
          <p:nvPr/>
        </p:nvPicPr>
        <p:blipFill>
          <a:blip r:embed="rId2"/>
          <a:stretch>
            <a:fillRect/>
          </a:stretch>
        </p:blipFill>
        <p:spPr>
          <a:xfrm>
            <a:off x="1163955" y="3432810"/>
            <a:ext cx="5593080" cy="807720"/>
          </a:xfrm>
          <a:prstGeom prst="rect">
            <a:avLst/>
          </a:prstGeom>
        </p:spPr>
      </p:pic>
      <p:pic>
        <p:nvPicPr>
          <p:cNvPr id="12" name="图片 11"/>
          <p:cNvPicPr>
            <a:picLocks noChangeAspect="1"/>
          </p:cNvPicPr>
          <p:nvPr/>
        </p:nvPicPr>
        <p:blipFill>
          <a:blip r:embed="rId3"/>
          <a:stretch>
            <a:fillRect/>
          </a:stretch>
        </p:blipFill>
        <p:spPr>
          <a:xfrm>
            <a:off x="7401560" y="4156075"/>
            <a:ext cx="3878580" cy="2026920"/>
          </a:xfrm>
          <a:prstGeom prst="rect">
            <a:avLst/>
          </a:prstGeom>
        </p:spPr>
      </p:pic>
      <p:pic>
        <p:nvPicPr>
          <p:cNvPr id="13" name="图片 12"/>
          <p:cNvPicPr>
            <a:picLocks noChangeAspect="1"/>
          </p:cNvPicPr>
          <p:nvPr/>
        </p:nvPicPr>
        <p:blipFill>
          <a:blip r:embed="rId4"/>
          <a:stretch>
            <a:fillRect/>
          </a:stretch>
        </p:blipFill>
        <p:spPr>
          <a:xfrm>
            <a:off x="1638935" y="4631690"/>
            <a:ext cx="478790" cy="2819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42620"/>
            <a:ext cx="10515600" cy="5534660"/>
          </a:xfrm>
        </p:spPr>
        <p:txBody>
          <a:bodyPr/>
          <a:p>
            <a:r>
              <a:rPr lang="en-US" altLang="zh-CN" sz="1800"/>
              <a:t>1.7 基于上置信界的动作选择</a:t>
            </a:r>
            <a:endParaRPr lang="en-US" altLang="zh-CN" sz="1800"/>
          </a:p>
          <a:p>
            <a:endParaRPr lang="en-US" altLang="zh-CN" sz="1800"/>
          </a:p>
          <a:p>
            <a:endParaRPr lang="en-US" altLang="zh-CN" sz="1800"/>
          </a:p>
          <a:p>
            <a:endParaRPr lang="en-US" altLang="zh-CN" sz="1800"/>
          </a:p>
          <a:p>
            <a:endParaRPr lang="en-US" altLang="zh-CN" sz="1800"/>
          </a:p>
          <a:p>
            <a:r>
              <a:rPr lang="en-US" altLang="zh-CN" sz="1800"/>
              <a:t>1.8 梯度赌博机算法:基于动作优势的方法(                                  )</a:t>
            </a:r>
            <a:endParaRPr lang="en-US" altLang="zh-CN" sz="1800"/>
          </a:p>
          <a:p>
            <a:endParaRPr lang="en-US" altLang="zh-CN" sz="1800"/>
          </a:p>
          <a:p>
            <a:endParaRPr lang="en-US" altLang="zh-CN" sz="1800"/>
          </a:p>
          <a:p>
            <a:r>
              <a:rPr lang="zh-CN" altLang="en-US" sz="1800"/>
              <a:t>偏好函数的更新</a:t>
            </a:r>
            <a:r>
              <a:rPr lang="zh-CN" altLang="en-US" sz="1800"/>
              <a:t>公式：</a:t>
            </a:r>
            <a:endParaRPr lang="zh-CN" altLang="en-US" sz="1800"/>
          </a:p>
          <a:p>
            <a:endParaRPr lang="zh-CN" altLang="en-US" sz="1800"/>
          </a:p>
          <a:p>
            <a:endParaRPr lang="zh-CN" altLang="en-US" sz="1800"/>
          </a:p>
          <a:p>
            <a:endParaRPr lang="zh-CN" altLang="en-US" sz="1800"/>
          </a:p>
          <a:p>
            <a:r>
              <a:rPr lang="zh-CN" altLang="en-US" sz="1800"/>
              <a:t>与梯度上升法</a:t>
            </a:r>
            <a:r>
              <a:rPr lang="en-US" altLang="zh-CN" sz="1800"/>
              <a:t>                                    </a:t>
            </a:r>
            <a:r>
              <a:rPr lang="zh-CN" altLang="en-US" sz="1800"/>
              <a:t>等价，证明过程reinforcement learning introductio</a:t>
            </a:r>
            <a:r>
              <a:rPr lang="en-US" altLang="zh-CN" sz="1800"/>
              <a:t>n.pdf:P27</a:t>
            </a:r>
            <a:endParaRPr lang="zh-CN" altLang="en-US" sz="1800"/>
          </a:p>
          <a:p>
            <a:endParaRPr lang="en-US" altLang="zh-CN" sz="1800"/>
          </a:p>
        </p:txBody>
      </p:sp>
      <p:pic>
        <p:nvPicPr>
          <p:cNvPr id="4" name="图片 3"/>
          <p:cNvPicPr>
            <a:picLocks noChangeAspect="1"/>
          </p:cNvPicPr>
          <p:nvPr/>
        </p:nvPicPr>
        <p:blipFill>
          <a:blip r:embed="rId1"/>
          <a:stretch>
            <a:fillRect/>
          </a:stretch>
        </p:blipFill>
        <p:spPr>
          <a:xfrm>
            <a:off x="1224915" y="1031875"/>
            <a:ext cx="2385060" cy="1478280"/>
          </a:xfrm>
          <a:prstGeom prst="rect">
            <a:avLst/>
          </a:prstGeom>
        </p:spPr>
      </p:pic>
      <p:pic>
        <p:nvPicPr>
          <p:cNvPr id="5" name="图片 4"/>
          <p:cNvPicPr>
            <a:picLocks noChangeAspect="1"/>
          </p:cNvPicPr>
          <p:nvPr/>
        </p:nvPicPr>
        <p:blipFill>
          <a:blip r:embed="rId2"/>
          <a:stretch>
            <a:fillRect/>
          </a:stretch>
        </p:blipFill>
        <p:spPr>
          <a:xfrm>
            <a:off x="3752850" y="1123315"/>
            <a:ext cx="5387340" cy="975360"/>
          </a:xfrm>
          <a:prstGeom prst="rect">
            <a:avLst/>
          </a:prstGeom>
        </p:spPr>
      </p:pic>
      <p:pic>
        <p:nvPicPr>
          <p:cNvPr id="6" name="图片 5"/>
          <p:cNvPicPr>
            <a:picLocks noChangeAspect="1"/>
          </p:cNvPicPr>
          <p:nvPr/>
        </p:nvPicPr>
        <p:blipFill>
          <a:blip r:embed="rId3"/>
          <a:stretch>
            <a:fillRect/>
          </a:stretch>
        </p:blipFill>
        <p:spPr>
          <a:xfrm>
            <a:off x="5306695" y="2551430"/>
            <a:ext cx="1653540" cy="289560"/>
          </a:xfrm>
          <a:prstGeom prst="rect">
            <a:avLst/>
          </a:prstGeom>
        </p:spPr>
      </p:pic>
      <p:pic>
        <p:nvPicPr>
          <p:cNvPr id="7" name="图片 6"/>
          <p:cNvPicPr>
            <a:picLocks noChangeAspect="1"/>
          </p:cNvPicPr>
          <p:nvPr/>
        </p:nvPicPr>
        <p:blipFill>
          <a:blip r:embed="rId4"/>
          <a:stretch>
            <a:fillRect/>
          </a:stretch>
        </p:blipFill>
        <p:spPr>
          <a:xfrm>
            <a:off x="1262380" y="2892425"/>
            <a:ext cx="2217420" cy="617220"/>
          </a:xfrm>
          <a:prstGeom prst="rect">
            <a:avLst/>
          </a:prstGeom>
        </p:spPr>
      </p:pic>
      <p:pic>
        <p:nvPicPr>
          <p:cNvPr id="8" name="图片 7"/>
          <p:cNvPicPr>
            <a:picLocks noChangeAspect="1"/>
          </p:cNvPicPr>
          <p:nvPr/>
        </p:nvPicPr>
        <p:blipFill>
          <a:blip r:embed="rId5"/>
          <a:stretch>
            <a:fillRect/>
          </a:stretch>
        </p:blipFill>
        <p:spPr>
          <a:xfrm>
            <a:off x="1224915" y="4052570"/>
            <a:ext cx="2682240" cy="762000"/>
          </a:xfrm>
          <a:prstGeom prst="rect">
            <a:avLst/>
          </a:prstGeom>
        </p:spPr>
      </p:pic>
      <p:pic>
        <p:nvPicPr>
          <p:cNvPr id="9" name="图片 8"/>
          <p:cNvPicPr>
            <a:picLocks noChangeAspect="1"/>
          </p:cNvPicPr>
          <p:nvPr/>
        </p:nvPicPr>
        <p:blipFill>
          <a:blip r:embed="rId6"/>
          <a:stretch>
            <a:fillRect/>
          </a:stretch>
        </p:blipFill>
        <p:spPr>
          <a:xfrm>
            <a:off x="2594610" y="5151120"/>
            <a:ext cx="1752600" cy="2895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2.马尔可夫决策过程</a:t>
            </a:r>
            <a:endParaRPr lang="en-US" altLang="zh-CN"/>
          </a:p>
        </p:txBody>
      </p:sp>
      <p:sp>
        <p:nvSpPr>
          <p:cNvPr id="3" name="内容占位符 2"/>
          <p:cNvSpPr>
            <a:spLocks noGrp="1"/>
          </p:cNvSpPr>
          <p:nvPr>
            <p:ph idx="1"/>
          </p:nvPr>
        </p:nvSpPr>
        <p:spPr/>
        <p:txBody>
          <a:bodyPr/>
          <a:p>
            <a:r>
              <a:rPr lang="en-US" altLang="zh-CN" sz="1800"/>
              <a:t>2.1 智能体-环境</a:t>
            </a:r>
            <a:r>
              <a:rPr lang="zh-CN" altLang="en-US" sz="1800"/>
              <a:t>交互</a:t>
            </a:r>
            <a:endParaRPr lang="zh-CN" altLang="en-US" sz="1800"/>
          </a:p>
          <a:p>
            <a:r>
              <a:rPr lang="zh-CN" altLang="en-US" sz="1800"/>
              <a:t>学习与决策组件合在一起叫做智能体，agent以外的全部合在一起叫做环境，agent观察环境状态，选择动作，环境响应这些动作并改变自身状态，环境在改变状态的同时，也会反馈给 agent一个即时的标量值，最大化累计的回报</a:t>
            </a:r>
            <a:r>
              <a:rPr lang="en-US" altLang="zh-CN" sz="1800"/>
              <a:t>.</a:t>
            </a:r>
            <a:endParaRPr lang="en-US" altLang="zh-CN" sz="1800"/>
          </a:p>
          <a:p>
            <a:r>
              <a:rPr lang="zh-CN" altLang="en-US" sz="1800"/>
              <a:t>有限马尔科夫过程指状态空间、动作空间、奖励空间的元素数都是有限的，当前奖励与状态由上一步的状态和动作决定。用联合条件概率函数描述环境</a:t>
            </a:r>
            <a:r>
              <a:rPr lang="en-US" altLang="zh-CN" sz="1800"/>
              <a:t>.(</a:t>
            </a:r>
            <a:r>
              <a:rPr lang="zh-CN" altLang="en-US" sz="1800"/>
              <a:t>时间序列：</a:t>
            </a:r>
            <a:r>
              <a:rPr lang="en-US" altLang="zh-CN" sz="1800"/>
              <a:t>                                    )</a:t>
            </a:r>
            <a:endParaRPr lang="en-US" altLang="zh-CN" sz="1800"/>
          </a:p>
          <a:p>
            <a:r>
              <a:rPr lang="en-US" altLang="zh-CN" sz="1800"/>
              <a:t>                                       </a:t>
            </a:r>
            <a:endParaRPr lang="zh-CN" altLang="en-US" sz="1800"/>
          </a:p>
          <a:p>
            <a:endParaRPr lang="zh-CN" altLang="en-US" sz="1800"/>
          </a:p>
        </p:txBody>
      </p:sp>
      <p:pic>
        <p:nvPicPr>
          <p:cNvPr id="4" name="图片 3"/>
          <p:cNvPicPr>
            <a:picLocks noChangeAspect="1"/>
          </p:cNvPicPr>
          <p:nvPr/>
        </p:nvPicPr>
        <p:blipFill>
          <a:blip r:embed="rId1"/>
          <a:stretch>
            <a:fillRect/>
          </a:stretch>
        </p:blipFill>
        <p:spPr>
          <a:xfrm>
            <a:off x="7351395" y="3333115"/>
            <a:ext cx="1958340" cy="457200"/>
          </a:xfrm>
          <a:prstGeom prst="rect">
            <a:avLst/>
          </a:prstGeom>
        </p:spPr>
      </p:pic>
      <p:pic>
        <p:nvPicPr>
          <p:cNvPr id="5" name="图片 4"/>
          <p:cNvPicPr>
            <a:picLocks noChangeAspect="1"/>
          </p:cNvPicPr>
          <p:nvPr/>
        </p:nvPicPr>
        <p:blipFill>
          <a:blip r:embed="rId2"/>
          <a:stretch>
            <a:fillRect/>
          </a:stretch>
        </p:blipFill>
        <p:spPr>
          <a:xfrm>
            <a:off x="1156970" y="3646170"/>
            <a:ext cx="4015740" cy="556260"/>
          </a:xfrm>
          <a:prstGeom prst="rect">
            <a:avLst/>
          </a:prstGeom>
        </p:spPr>
      </p:pic>
      <p:pic>
        <p:nvPicPr>
          <p:cNvPr id="6" name="图片 5"/>
          <p:cNvPicPr>
            <a:picLocks noChangeAspect="1"/>
          </p:cNvPicPr>
          <p:nvPr/>
        </p:nvPicPr>
        <p:blipFill>
          <a:blip r:embed="rId3"/>
          <a:stretch>
            <a:fillRect/>
          </a:stretch>
        </p:blipFill>
        <p:spPr>
          <a:xfrm>
            <a:off x="1107440" y="4202430"/>
            <a:ext cx="4114800" cy="203454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2280,&quot;width&quot;:8400}"/>
</p:tagLst>
</file>

<file path=ppt/tags/tag2.xml><?xml version="1.0" encoding="utf-8"?>
<p:tagLst xmlns:p="http://schemas.openxmlformats.org/presentationml/2006/main">
  <p:tag name="KSO_WM_UNIT_PLACING_PICTURE_USER_VIEWPORT" val="{&quot;height&quot;:2760,&quot;width&quot;:5724}"/>
</p:tagLst>
</file>

<file path=ppt/tags/tag3.xml><?xml version="1.0" encoding="utf-8"?>
<p:tagLst xmlns:p="http://schemas.openxmlformats.org/presentationml/2006/main">
  <p:tag name="KSO_WM_UNIT_PLACING_PICTURE_USER_VIEWPORT" val="{&quot;height&quot;:3024,&quot;width&quot;:10872}"/>
</p:tagLst>
</file>

<file path=ppt/tags/tag4.xml><?xml version="1.0" encoding="utf-8"?>
<p:tagLst xmlns:p="http://schemas.openxmlformats.org/presentationml/2006/main">
  <p:tag name="KSO_WM_UNIT_PLACING_PICTURE_USER_VIEWPORT" val="{&quot;height&quot;:5976,&quot;width&quot;:651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8251</Words>
  <Application>WPS 演示</Application>
  <PresentationFormat>宽屏</PresentationFormat>
  <Paragraphs>510</Paragraphs>
  <Slides>42</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8</vt:i4>
      </vt:variant>
      <vt:variant>
        <vt:lpstr>幻灯片标题</vt:lpstr>
      </vt:variant>
      <vt:variant>
        <vt:i4>42</vt:i4>
      </vt:variant>
    </vt:vector>
  </HeadingPairs>
  <TitlesOfParts>
    <vt:vector size="58" baseType="lpstr">
      <vt:lpstr>Arial</vt:lpstr>
      <vt:lpstr>宋体</vt:lpstr>
      <vt:lpstr>Wingdings</vt:lpstr>
      <vt:lpstr>微软雅黑</vt:lpstr>
      <vt:lpstr>Calibri</vt:lpstr>
      <vt:lpstr>Arial Unicode MS</vt:lpstr>
      <vt:lpstr>Cambria Math</vt:lpstr>
      <vt:lpstr>Office 主题</vt:lpstr>
      <vt:lpstr>Equation.DSMT4</vt:lpstr>
      <vt:lpstr>Equation.DSMT4</vt:lpstr>
      <vt:lpstr>Equation.DSMT4</vt:lpstr>
      <vt:lpstr>Equation.DSMT4</vt:lpstr>
      <vt:lpstr>Equation.DSMT4</vt:lpstr>
      <vt:lpstr>Equation.DSMT4</vt:lpstr>
      <vt:lpstr>Equation.DSMT4</vt:lpstr>
      <vt:lpstr>Equation.DSMT4</vt:lpstr>
      <vt:lpstr>强化学习基础</vt:lpstr>
      <vt:lpstr>强化学习介绍</vt:lpstr>
      <vt:lpstr>强化学习相关概念</vt:lpstr>
      <vt:lpstr>PowerPoint 演示文稿</vt:lpstr>
      <vt:lpstr>目录</vt:lpstr>
      <vt:lpstr>1.k-臂赌博机问题</vt:lpstr>
      <vt:lpstr>PowerPoint 演示文稿</vt:lpstr>
      <vt:lpstr>PowerPoint 演示文稿</vt:lpstr>
      <vt:lpstr>2.马尔可夫决策过程</vt:lpstr>
      <vt:lpstr>PowerPoint 演示文稿</vt:lpstr>
      <vt:lpstr>PowerPoint 演示文稿</vt:lpstr>
      <vt:lpstr>PowerPoint 演示文稿</vt:lpstr>
      <vt:lpstr>PowerPoint 演示文稿</vt:lpstr>
      <vt:lpstr>3 基于值函数的学习方法</vt:lpstr>
      <vt:lpstr>3.1 动态规划</vt:lpstr>
      <vt:lpstr>PowerPoint 演示文稿</vt:lpstr>
      <vt:lpstr>3.2 蒙特卡罗方法</vt:lpstr>
      <vt:lpstr>PowerPoint 演示文稿</vt:lpstr>
      <vt:lpstr>PowerPoint 演示文稿</vt:lpstr>
      <vt:lpstr>3.3 时序差分学习</vt:lpstr>
      <vt:lpstr>PowerPoint 演示文稿</vt:lpstr>
      <vt:lpstr>4.基于值函数的强化学习算法</vt:lpstr>
      <vt:lpstr>PowerPoint 演示文稿</vt:lpstr>
      <vt:lpstr>PowerPoint 演示文稿</vt:lpstr>
      <vt:lpstr>PowerPoint 演示文稿</vt:lpstr>
      <vt:lpstr>PowerPoint 演示文稿</vt:lpstr>
      <vt:lpstr>PowerPoint 演示文稿</vt:lpstr>
      <vt:lpstr>5.基于策略函数的强化学习算法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6.基于AC框架的强化学习算法</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石雨宸</dc:creator>
  <cp:lastModifiedBy>shiyu</cp:lastModifiedBy>
  <cp:revision>15</cp:revision>
  <dcterms:created xsi:type="dcterms:W3CDTF">2021-07-07T09:14:00Z</dcterms:created>
  <dcterms:modified xsi:type="dcterms:W3CDTF">2021-09-10T14:23:56Z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A470FCE8C3D44C91A9A0AC47CBB54D3D</vt:lpwstr>
  </property>
  <property fmtid="{D5CDD505-2E9C-101B-9397-08002B2CF9AE}" pid="3" name="KSOProductBuildVer">
    <vt:lpwstr>2052-11.1.0.10700</vt:lpwstr>
  </property>
</Properties>
</file>