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320" r:id="rId2"/>
    <p:sldId id="330" r:id="rId3"/>
    <p:sldId id="332" r:id="rId4"/>
    <p:sldId id="331" r:id="rId5"/>
    <p:sldId id="329" r:id="rId6"/>
    <p:sldId id="33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 Duan (Student)" initials="CD(" lastIdx="0" clrIdx="0">
    <p:extLst>
      <p:ext uri="{19B8F6BF-5375-455C-9EA6-DF929625EA0E}">
        <p15:presenceInfo xmlns:p15="http://schemas.microsoft.com/office/powerpoint/2012/main" userId="S-1-5-21-1547161642-926492609-1801674531-799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44"/>
    <a:srgbClr val="E42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D841D-3CEA-41B6-B502-4A06C24D449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10A2B-530B-4C3E-91D8-EEEC2B8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F2515-FAD4-E34F-98EB-CDCF05C30B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3EC4-133F-1F45-8804-5839C70BB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EB4-076A-A544-B8D5-D6D5ECE041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5A1D-BF65-C345-A4EB-1BCE55B68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746-49FD-AC49-9338-08EF20020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2250-11C6-DE48-9A74-D543D77AE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CA1E-D523-D442-8B14-D5DA959F48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5DE-806C-4948-A690-18F01D65D8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F5AC-2F96-7145-853D-BA6C5FBAFA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D00-574B-9442-BEE1-C2900242E0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C956-CBA8-954E-80B3-D9DE7A006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121E-8818-0A4A-B8E6-9631503F2E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jalammar.github.io/illustrated-transform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68407"/>
            <a:ext cx="2514600" cy="566862"/>
          </a:xfrm>
          <a:prstGeom prst="rect">
            <a:avLst/>
          </a:prstGeom>
        </p:spPr>
      </p:pic>
      <p:sp>
        <p:nvSpPr>
          <p:cNvPr id="6" name="Text Placeholder 14"/>
          <p:cNvSpPr txBox="1">
            <a:spLocks/>
          </p:cNvSpPr>
          <p:nvPr/>
        </p:nvSpPr>
        <p:spPr>
          <a:xfrm>
            <a:off x="1524001" y="48796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1676401" y="50320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2000952" y="1741845"/>
            <a:ext cx="7284365" cy="2281514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lnSpc>
                <a:spcPts val="75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8000" b="1" kern="1200" baseline="0">
                <a:solidFill>
                  <a:schemeClr val="accent3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6600" b="0" dirty="0">
                <a:solidFill>
                  <a:srgbClr val="8064A2">
                    <a:lumMod val="50000"/>
                  </a:srgbClr>
                </a:solidFill>
              </a:rPr>
              <a:t>Reformer</a:t>
            </a:r>
            <a:r>
              <a:rPr lang="en-US" sz="6600" b="0" dirty="0">
                <a:solidFill>
                  <a:srgbClr val="8064A2">
                    <a:lumMod val="50000"/>
                  </a:srgbClr>
                </a:solidFill>
              </a:rPr>
              <a:t>—</a:t>
            </a:r>
          </a:p>
          <a:p>
            <a:pPr algn="ctr">
              <a:lnSpc>
                <a:spcPct val="100000"/>
              </a:lnSpc>
            </a:pPr>
            <a:r>
              <a:rPr lang="en-US" altLang="zh-CN" sz="3200" b="0" dirty="0">
                <a:solidFill>
                  <a:srgbClr val="8064A2">
                    <a:lumMod val="50000"/>
                  </a:srgbClr>
                </a:solidFill>
              </a:rPr>
              <a:t>Efficient Transformer</a:t>
            </a:r>
          </a:p>
          <a:p>
            <a:pPr algn="ctr">
              <a:lnSpc>
                <a:spcPct val="100000"/>
              </a:lnSpc>
            </a:pPr>
            <a:r>
              <a:rPr lang="en-US" sz="3200" b="0" dirty="0">
                <a:solidFill>
                  <a:srgbClr val="8064A2">
                    <a:lumMod val="50000"/>
                  </a:srgbClr>
                </a:solidFill>
              </a:rPr>
              <a:t>3/18/2020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8664" y="326362"/>
            <a:ext cx="5221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8064A2">
                    <a:lumMod val="50000"/>
                  </a:srgbClr>
                </a:solidFill>
              </a:rPr>
              <a:t>Transformer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5057-7698-4795-8BCA-1E10D13B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6" y="1473969"/>
            <a:ext cx="4097820" cy="4269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7C4BB-AD03-4190-B640-7FA8CBA0C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99" y="1999561"/>
            <a:ext cx="6792016" cy="369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7AA57B-0524-4EF0-B7DE-8CC55F515BF8}"/>
              </a:ext>
            </a:extLst>
          </p:cNvPr>
          <p:cNvSpPr txBox="1"/>
          <p:nvPr/>
        </p:nvSpPr>
        <p:spPr>
          <a:xfrm>
            <a:off x="683726" y="1132183"/>
            <a:ext cx="1034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canonical Transformer architecture. Q is the query matrix, K the key matrix and V the value matrix for the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E251E-807C-4382-9B7B-199BA8E35D8E}"/>
              </a:ext>
            </a:extLst>
          </p:cNvPr>
          <p:cNvSpPr txBox="1"/>
          <p:nvPr/>
        </p:nvSpPr>
        <p:spPr>
          <a:xfrm>
            <a:off x="568275" y="5916394"/>
            <a:ext cx="1147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FYI: A helpful illustration of Transformer through visualization is here : </a:t>
            </a:r>
            <a:r>
              <a:rPr lang="en-US" dirty="0">
                <a:hlinkClick r:id="rId4"/>
              </a:rPr>
              <a:t>http://jalammar.github.io/illustrated-transformer/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2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8664" y="326362"/>
            <a:ext cx="5221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8064A2">
                    <a:lumMod val="50000"/>
                  </a:srgbClr>
                </a:solidFill>
              </a:rPr>
              <a:t>Transformer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3A146-E4AD-4F95-BC23-39B61754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0" y="1591160"/>
            <a:ext cx="4648200" cy="93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E61B9-07E0-4357-A745-EBCE03E6E875}"/>
              </a:ext>
            </a:extLst>
          </p:cNvPr>
          <p:cNvSpPr txBox="1"/>
          <p:nvPr/>
        </p:nvSpPr>
        <p:spPr>
          <a:xfrm>
            <a:off x="433552" y="1221828"/>
            <a:ext cx="373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attention calculation matrix form: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740A4-4B1A-4E6D-BECB-6EE409B28368}"/>
              </a:ext>
            </a:extLst>
          </p:cNvPr>
          <p:cNvSpPr txBox="1"/>
          <p:nvPr/>
        </p:nvSpPr>
        <p:spPr>
          <a:xfrm>
            <a:off x="508664" y="3204633"/>
            <a:ext cx="9960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Computation of the attention function is expensive and mainly dominated by the term of QK</a:t>
            </a:r>
            <a:r>
              <a:rPr lang="en-US" baseline="30000" dirty="0"/>
              <a:t>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 us assume that Q, K and V all have the shape [batch size; length; </a:t>
            </a:r>
            <a:r>
              <a:rPr lang="en-US" dirty="0" err="1"/>
              <a:t>dmodel</a:t>
            </a:r>
            <a:r>
              <a:rPr lang="en-US" dirty="0"/>
              <a:t>]. The main issue is the term QK</a:t>
            </a:r>
            <a:r>
              <a:rPr lang="en-US" baseline="30000" dirty="0"/>
              <a:t>T</a:t>
            </a:r>
            <a:r>
              <a:rPr lang="en-US" dirty="0"/>
              <a:t> , which has the shape [batch size; length; length]. In the experimental section we train a model on sequences of length 64K – in this case, even at batch-size of 1, this is a 64K64K matrix, which in 32-bit floats </a:t>
            </a:r>
            <a:r>
              <a:rPr lang="en-US" dirty="0" err="1"/>
              <a:t>wouldtake</a:t>
            </a:r>
            <a:r>
              <a:rPr lang="en-US" dirty="0"/>
              <a:t> 16GB of memory. This is impractical and has hindered the use of the Transformer for long sequences.</a:t>
            </a:r>
          </a:p>
          <a:p>
            <a:endParaRPr lang="en-US" dirty="0"/>
          </a:p>
          <a:p>
            <a:r>
              <a:rPr lang="en-US" dirty="0"/>
              <a:t>Is there an efficient method?</a:t>
            </a:r>
          </a:p>
        </p:txBody>
      </p:sp>
    </p:spTree>
    <p:extLst>
      <p:ext uri="{BB962C8B-B14F-4D97-AF65-F5344CB8AC3E}">
        <p14:creationId xmlns:p14="http://schemas.microsoft.com/office/powerpoint/2010/main" val="31669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1462" y="358739"/>
            <a:ext cx="8251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8064A2">
                    <a:lumMod val="50000"/>
                  </a:srgbClr>
                </a:solidFill>
              </a:rPr>
              <a:t>Reformer- Efficient Transformer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2760C-035A-43CE-9A20-58C2B5407FFA}"/>
              </a:ext>
            </a:extLst>
          </p:cNvPr>
          <p:cNvSpPr txBox="1"/>
          <p:nvPr/>
        </p:nvSpPr>
        <p:spPr>
          <a:xfrm>
            <a:off x="872837" y="1136073"/>
            <a:ext cx="8582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Reformer has the same architecture as Transformer model. But using a different way calculate the attention function.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Shared Q, K:</a:t>
            </a:r>
          </a:p>
          <a:p>
            <a:pPr lvl="1"/>
            <a:r>
              <a:rPr lang="en-US" dirty="0"/>
              <a:t>Reformer assumes that matrix Q = K.</a:t>
            </a:r>
          </a:p>
          <a:p>
            <a:pPr marL="342900" indent="-342900">
              <a:buAutoNum type="arabicPeriod"/>
            </a:pPr>
            <a:r>
              <a:rPr lang="en-US" dirty="0"/>
              <a:t> Locality Sensitive Hashing (LSH):</a:t>
            </a:r>
          </a:p>
          <a:p>
            <a:pPr lvl="1"/>
            <a:r>
              <a:rPr lang="en-US" dirty="0"/>
              <a:t>Since the SoftMax function is dominated the largest terms, instead of calculating the entire K matrix to each qi vector in Q we could only consider a small subset of (say 32 or 64) closest key vectors to qi in K.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B2A07-AEB6-4750-BC90-2E67907A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56" y="3783724"/>
            <a:ext cx="5754774" cy="2940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21B93B-8685-4BA2-8C73-AFC2AB1982B5}"/>
              </a:ext>
            </a:extLst>
          </p:cNvPr>
          <p:cNvSpPr txBox="1"/>
          <p:nvPr/>
        </p:nvSpPr>
        <p:spPr>
          <a:xfrm>
            <a:off x="3423265" y="3729289"/>
            <a:ext cx="2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Illustration of LSH </a:t>
            </a:r>
          </a:p>
        </p:txBody>
      </p:sp>
    </p:spTree>
    <p:extLst>
      <p:ext uri="{BB962C8B-B14F-4D97-AF65-F5344CB8AC3E}">
        <p14:creationId xmlns:p14="http://schemas.microsoft.com/office/powerpoint/2010/main" val="86429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0779" y="365502"/>
            <a:ext cx="610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064A2">
                    <a:lumMod val="50000"/>
                  </a:srgbClr>
                </a:solidFill>
              </a:rPr>
              <a:t>Results compared with Transformer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669F5-09E6-4374-AABD-C3566BE9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0" y="2440484"/>
            <a:ext cx="6171738" cy="3767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4CF5F-B065-4238-8E9B-A2794072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324" y="2440484"/>
            <a:ext cx="5092204" cy="3633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67ACE-FFC7-4105-8DFC-BA14EA481613}"/>
              </a:ext>
            </a:extLst>
          </p:cNvPr>
          <p:cNvSpPr txBox="1"/>
          <p:nvPr/>
        </p:nvSpPr>
        <p:spPr>
          <a:xfrm>
            <a:off x="606972" y="1252748"/>
            <a:ext cx="1100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</a:p>
          <a:p>
            <a:pPr marL="342900" indent="-342900">
              <a:buAutoNum type="arabicPeriod"/>
            </a:pPr>
            <a:r>
              <a:rPr lang="en-US" dirty="0"/>
              <a:t>We can see that shared Q and K method doesn’t influence the model performance significantly.</a:t>
            </a:r>
          </a:p>
          <a:p>
            <a:pPr marL="342900" indent="-342900">
              <a:buAutoNum type="arabicPeriod"/>
            </a:pPr>
            <a:r>
              <a:rPr lang="en-US" dirty="0"/>
              <a:t>The LSH hashed attention gives very close performance to Transformer when it has 8 or 16 hashes. And the more hashes the close the results will be. </a:t>
            </a:r>
          </a:p>
        </p:txBody>
      </p:sp>
    </p:spTree>
    <p:extLst>
      <p:ext uri="{BB962C8B-B14F-4D97-AF65-F5344CB8AC3E}">
        <p14:creationId xmlns:p14="http://schemas.microsoft.com/office/powerpoint/2010/main" val="25457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0948" y="434775"/>
            <a:ext cx="2012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064A2">
                    <a:lumMod val="50000"/>
                  </a:srgbClr>
                </a:solidFill>
              </a:rPr>
              <a:t>References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311FE-D63E-4CE8-9B93-762D915202CC}"/>
              </a:ext>
            </a:extLst>
          </p:cNvPr>
          <p:cNvSpPr txBox="1"/>
          <p:nvPr/>
        </p:nvSpPr>
        <p:spPr>
          <a:xfrm>
            <a:off x="441672" y="1506802"/>
            <a:ext cx="1114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Ashish Vaswani, Noam </a:t>
            </a:r>
            <a:r>
              <a:rPr lang="en-US" dirty="0" err="1"/>
              <a:t>Shazeer</a:t>
            </a:r>
            <a:r>
              <a:rPr lang="en-US" dirty="0"/>
              <a:t>, Niki Parmar, Jakob </a:t>
            </a:r>
            <a:r>
              <a:rPr lang="en-US" dirty="0" err="1"/>
              <a:t>Uszkoreit</a:t>
            </a:r>
            <a:r>
              <a:rPr lang="en-US" dirty="0"/>
              <a:t>, </a:t>
            </a:r>
            <a:r>
              <a:rPr lang="en-US" dirty="0" err="1"/>
              <a:t>Llion</a:t>
            </a:r>
            <a:r>
              <a:rPr lang="en-US" dirty="0"/>
              <a:t> Jones, Aidan N Gomez, Lukasz Kaiser,  and </a:t>
            </a:r>
            <a:r>
              <a:rPr lang="en-US" dirty="0" err="1"/>
              <a:t>Illia</a:t>
            </a:r>
            <a:r>
              <a:rPr lang="en-US" dirty="0"/>
              <a:t> </a:t>
            </a:r>
            <a:r>
              <a:rPr lang="en-US" dirty="0" err="1"/>
              <a:t>Polosukhin</a:t>
            </a:r>
            <a:r>
              <a:rPr lang="en-US" dirty="0"/>
              <a:t>. 2017. Attention is all you need. In Advances in Neural Information Processing Systems, pages 6000–6010.</a:t>
            </a:r>
          </a:p>
          <a:p>
            <a:pPr marL="342900" indent="-342900">
              <a:buAutoNum type="arabicPeriod"/>
            </a:pPr>
            <a:r>
              <a:rPr lang="en-US" dirty="0"/>
              <a:t>Nikita </a:t>
            </a:r>
            <a:r>
              <a:rPr lang="en-US" dirty="0" err="1"/>
              <a:t>Kitaev</a:t>
            </a:r>
            <a:r>
              <a:rPr lang="en-US" dirty="0"/>
              <a:t>, Lukasz Kaiser, and Anselm </a:t>
            </a:r>
            <a:r>
              <a:rPr lang="en-US" dirty="0" err="1"/>
              <a:t>Levskaya</a:t>
            </a:r>
            <a:r>
              <a:rPr lang="en-US" dirty="0"/>
              <a:t>. Reformer: The efficient transformer. In ICLR,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408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mounir (Student)</dc:creator>
  <cp:lastModifiedBy>Chi</cp:lastModifiedBy>
  <cp:revision>114</cp:revision>
  <dcterms:created xsi:type="dcterms:W3CDTF">2018-04-19T19:23:24Z</dcterms:created>
  <dcterms:modified xsi:type="dcterms:W3CDTF">2020-03-19T04:17:02Z</dcterms:modified>
</cp:coreProperties>
</file>