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320" r:id="rId2"/>
    <p:sldId id="329" r:id="rId3"/>
    <p:sldId id="330" r:id="rId4"/>
    <p:sldId id="331" r:id="rId5"/>
    <p:sldId id="340" r:id="rId6"/>
    <p:sldId id="341" r:id="rId7"/>
    <p:sldId id="321" r:id="rId8"/>
    <p:sldId id="332" r:id="rId9"/>
    <p:sldId id="333" r:id="rId10"/>
    <p:sldId id="322" r:id="rId11"/>
    <p:sldId id="334" r:id="rId12"/>
    <p:sldId id="335" r:id="rId13"/>
    <p:sldId id="336" r:id="rId14"/>
    <p:sldId id="337" r:id="rId15"/>
    <p:sldId id="338" r:id="rId16"/>
    <p:sldId id="339" r:id="rId17"/>
    <p:sldId id="3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 Duan (Student)" initials="CD(" lastIdx="0" clrIdx="0">
    <p:extLst>
      <p:ext uri="{19B8F6BF-5375-455C-9EA6-DF929625EA0E}">
        <p15:presenceInfo xmlns:p15="http://schemas.microsoft.com/office/powerpoint/2012/main" userId="S-1-5-21-1547161642-926492609-1801674531-799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44"/>
    <a:srgbClr val="E42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D841D-3CEA-41B6-B502-4A06C24D449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10A2B-530B-4C3E-91D8-EEEC2B8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F2515-FAD4-E34F-98EB-CDCF05C30B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3EC4-133F-1F45-8804-5839C70BB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EB4-076A-A544-B8D5-D6D5ECE041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5A1D-BF65-C345-A4EB-1BCE55B68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746-49FD-AC49-9338-08EF20020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2250-11C6-DE48-9A74-D543D77AE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CA1E-D523-D442-8B14-D5DA959F48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5DE-806C-4948-A690-18F01D65D8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F5AC-2F96-7145-853D-BA6C5FBAFA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D00-574B-9442-BEE1-C2900242E0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C956-CBA8-954E-80B3-D9DE7A006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121E-8818-0A4A-B8E6-9631503F2E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68407"/>
            <a:ext cx="2514600" cy="566862"/>
          </a:xfrm>
          <a:prstGeom prst="rect">
            <a:avLst/>
          </a:prstGeom>
        </p:spPr>
      </p:pic>
      <p:sp>
        <p:nvSpPr>
          <p:cNvPr id="6" name="Text Placeholder 14"/>
          <p:cNvSpPr txBox="1">
            <a:spLocks/>
          </p:cNvSpPr>
          <p:nvPr/>
        </p:nvSpPr>
        <p:spPr>
          <a:xfrm>
            <a:off x="1524001" y="48796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1676401" y="50320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410748" y="1974602"/>
            <a:ext cx="9370504" cy="1724571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lnSpc>
                <a:spcPts val="75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8000" b="1" kern="1200" baseline="0">
                <a:solidFill>
                  <a:schemeClr val="accent3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600" b="0" dirty="0" err="1">
                <a:solidFill>
                  <a:srgbClr val="8064A2">
                    <a:lumMod val="50000"/>
                  </a:srgbClr>
                </a:solidFill>
              </a:rPr>
              <a:t>FEWSim</a:t>
            </a:r>
            <a:r>
              <a:rPr lang="en-US" sz="6600" b="0" dirty="0">
                <a:solidFill>
                  <a:srgbClr val="8064A2">
                    <a:lumMod val="50000"/>
                  </a:srgbClr>
                </a:solidFill>
              </a:rPr>
              <a:t>—</a:t>
            </a:r>
          </a:p>
          <a:p>
            <a:pPr algn="ctr">
              <a:lnSpc>
                <a:spcPct val="100000"/>
              </a:lnSpc>
            </a:pPr>
            <a:r>
              <a:rPr lang="en-US" sz="3200" b="0" dirty="0">
                <a:solidFill>
                  <a:srgbClr val="8064A2">
                    <a:lumMod val="50000"/>
                  </a:srgbClr>
                </a:solidFill>
              </a:rPr>
              <a:t>WEAP and LEAP Time Step Control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7163" y="881094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   WEAP: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340874"/>
            <a:ext cx="3155469" cy="2366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65" y="1340874"/>
            <a:ext cx="3155470" cy="2366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39" y="1315095"/>
            <a:ext cx="3189842" cy="239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3" y="4151081"/>
            <a:ext cx="3183775" cy="2387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30" y="4167706"/>
            <a:ext cx="3153295" cy="2364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91" y="4167706"/>
            <a:ext cx="3175461" cy="23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68107" y="3549263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  LEAP: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790646"/>
            <a:ext cx="3208351" cy="2406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4156275"/>
            <a:ext cx="3117031" cy="2337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6" y="4081548"/>
            <a:ext cx="3216666" cy="24124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82" y="4081548"/>
            <a:ext cx="3216666" cy="24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1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2" y="914708"/>
            <a:ext cx="3513102" cy="2634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8" y="943495"/>
            <a:ext cx="3474720" cy="2606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966823"/>
            <a:ext cx="3412512" cy="2559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" y="3841432"/>
            <a:ext cx="3596640" cy="2697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9" y="3841432"/>
            <a:ext cx="3596640" cy="2697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3879878"/>
            <a:ext cx="3494116" cy="26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 smtClean="0"/>
              <a:t>Constrained Source </a:t>
            </a:r>
            <a:r>
              <a:rPr lang="en-US" sz="2800" dirty="0"/>
              <a:t>and </a:t>
            </a:r>
            <a:r>
              <a:rPr lang="en-US" sz="2800" dirty="0" smtClean="0"/>
              <a:t>Unconstrained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7163" y="881094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   WEAP: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2" y="3943581"/>
            <a:ext cx="3217025" cy="2412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94" y="3943581"/>
            <a:ext cx="3186545" cy="23899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948" y="1258402"/>
            <a:ext cx="3175081" cy="2381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2" y="1283082"/>
            <a:ext cx="3399701" cy="2549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93" y="1283082"/>
            <a:ext cx="3399701" cy="25497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931" y="3943581"/>
            <a:ext cx="3247620" cy="24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</a:t>
            </a:r>
            <a:r>
              <a:rPr lang="en-US" sz="2800" dirty="0"/>
              <a:t>Test</a:t>
            </a:r>
            <a:r>
              <a:rPr lang="en-US" sz="32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51482" y="3412738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  LEAP: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866121"/>
            <a:ext cx="3045872" cy="2284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1" y="3949468"/>
            <a:ext cx="3352414" cy="2514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336" y="3949468"/>
            <a:ext cx="3418202" cy="2563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774" y="3949468"/>
            <a:ext cx="3466026" cy="25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</a:t>
            </a:r>
            <a:r>
              <a:rPr lang="en-US" sz="2800" dirty="0"/>
              <a:t>Test</a:t>
            </a:r>
            <a:r>
              <a:rPr lang="en-US" sz="3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77" y="873144"/>
            <a:ext cx="3513103" cy="2634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34" y="873145"/>
            <a:ext cx="3513106" cy="263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" y="3683808"/>
            <a:ext cx="3563389" cy="2672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28" y="3683808"/>
            <a:ext cx="3664852" cy="27486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98" y="3683808"/>
            <a:ext cx="3577244" cy="26829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125" y="873144"/>
            <a:ext cx="3453579" cy="2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7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4" y="24743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2743" y="1378288"/>
            <a:ext cx="9489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For all three test conditions, the majority of the results of step run match the bulk run perfectly.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may be two reasons that a few results are not matched: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roundup error when WEAP and LEAP process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Incorrectly updating the input parameter at each time step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Controlling WEAP and LEAP to run by yearly steps is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3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4" y="24743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Discussion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34" y="1068404"/>
            <a:ext cx="95787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Pros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Running by yearly steps gives a lot of flexibility to control over WEAP and LEAP simulation. </a:t>
            </a:r>
          </a:p>
          <a:p>
            <a:r>
              <a:rPr lang="en-US" dirty="0"/>
              <a:t> </a:t>
            </a:r>
            <a:r>
              <a:rPr lang="en-US" dirty="0" smtClean="0"/>
              <a:t>          The parameters could be updated at each time step. Even the coupled WEAP-LEAP parameter </a:t>
            </a:r>
          </a:p>
          <a:p>
            <a:r>
              <a:rPr lang="en-US" dirty="0" smtClean="0"/>
              <a:t>           could also be manipulated. The flexibility enables building more complex models.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534" y="2640172"/>
            <a:ext cx="99043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 1. It takes more time to run the simulation since at each step parameters are updated and WEAP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and LEAP has to re-initialize to run the model.</a:t>
            </a:r>
          </a:p>
          <a:p>
            <a:r>
              <a:rPr lang="en-US" dirty="0"/>
              <a:t> </a:t>
            </a:r>
            <a:r>
              <a:rPr lang="en-US" dirty="0" smtClean="0"/>
              <a:t>           2. It takes a lot more effort to build the script to automate the parameters update process.</a:t>
            </a:r>
          </a:p>
          <a:p>
            <a:r>
              <a:rPr lang="en-US" dirty="0"/>
              <a:t> </a:t>
            </a:r>
            <a:r>
              <a:rPr lang="en-US" dirty="0" smtClean="0"/>
              <a:t>           3. It is at higher risk that an error may occur in the script when updating the parameters, such as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miss-matched time step, making the simulation less reliable, while the bulk run is more stable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since all the processes are packaged in WEAP and LEAP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5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8110" y="405376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Motivation for Time Step Control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35601" y="1662544"/>
            <a:ext cx="7556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statistical economical model is running by yearly steps and its results will be used as input to MABIA (WEAP) module. There might be a potential need that we run WEAP and LEAP coupled model by yearly step taking the statistical economical model into the </a:t>
            </a:r>
            <a:r>
              <a:rPr lang="en-US" dirty="0" err="1" smtClean="0"/>
              <a:t>FEWSim</a:t>
            </a:r>
            <a:r>
              <a:rPr lang="en-US" dirty="0" smtClean="0"/>
              <a:t> system.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There may be other situations we need to run WEAP and LEAP by yearly time steps, such as when we need to update the multipliers for WEAP-LEAP coupled parameters’ formula.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10" y="4251094"/>
            <a:ext cx="8134326" cy="11844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3171" y="362628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Time Step Control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22" y="1477521"/>
            <a:ext cx="5001678" cy="4072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04" y="1193742"/>
            <a:ext cx="5295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use the span of two(2) years as cycle period?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LEAP has three parameters for time step control and they also have to be in a particular order:</a:t>
            </a:r>
          </a:p>
          <a:p>
            <a:r>
              <a:rPr lang="en-US" i="1" dirty="0" smtClean="0"/>
              <a:t>Base Year &lt; First Scenario Year &lt;End Year</a:t>
            </a:r>
            <a:endParaRPr lang="en-US" i="1" dirty="0"/>
          </a:p>
          <a:p>
            <a:r>
              <a:rPr lang="en-US" i="1" dirty="0" smtClean="0"/>
              <a:t>IF this rule is violated, LEAP software will crash when the setting year API is called through script (Python).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4" y="3576350"/>
            <a:ext cx="5220133" cy="2784071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40" y="338875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to be Tested?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27040" y="1463977"/>
            <a:ext cx="521803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Unconstrained </a:t>
            </a:r>
            <a:r>
              <a:rPr lang="en-US" dirty="0"/>
              <a:t>source and Unconstrained link </a:t>
            </a:r>
            <a:r>
              <a:rPr lang="en-US" dirty="0" smtClean="0"/>
              <a:t>Test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Unconstrained source and </a:t>
            </a:r>
            <a:r>
              <a:rPr lang="en-US" dirty="0" smtClean="0"/>
              <a:t>Constrained </a:t>
            </a:r>
            <a:r>
              <a:rPr lang="en-US" dirty="0"/>
              <a:t>link Test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Constrained </a:t>
            </a:r>
            <a:r>
              <a:rPr lang="en-US" dirty="0"/>
              <a:t>source and Unconstrained link Test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040" y="2756639"/>
            <a:ext cx="916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may be more complicated combinations of test conditions, such as partially constrained </a:t>
            </a:r>
          </a:p>
          <a:p>
            <a:r>
              <a:rPr lang="en-US" dirty="0" smtClean="0"/>
              <a:t>source or partially constrained links. However it takes more time to build the test condition and </a:t>
            </a:r>
          </a:p>
          <a:p>
            <a:r>
              <a:rPr lang="en-US" dirty="0" smtClean="0"/>
              <a:t>test them. So lets check those three test results first.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472" y="230809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WEAP Model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" y="1408141"/>
            <a:ext cx="6166641" cy="4128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909" y="1612669"/>
            <a:ext cx="60849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Coupled Parameters:</a:t>
            </a:r>
          </a:p>
          <a:p>
            <a:endParaRPr lang="en-US" dirty="0" smtClean="0"/>
          </a:p>
          <a:p>
            <a:r>
              <a:rPr lang="en-US" dirty="0" smtClean="0"/>
              <a:t>Power1 </a:t>
            </a:r>
            <a:r>
              <a:rPr lang="en-US" dirty="0"/>
              <a:t>= </a:t>
            </a:r>
            <a:r>
              <a:rPr lang="en-US" sz="1600" dirty="0">
                <a:solidFill>
                  <a:schemeClr val="accent1"/>
                </a:solidFill>
              </a:rPr>
              <a:t>2.1 * </a:t>
            </a:r>
            <a:r>
              <a:rPr lang="en-US" sz="1600" dirty="0" err="1">
                <a:solidFill>
                  <a:schemeClr val="accent1"/>
                </a:solidFill>
              </a:rPr>
              <a:t>LEAPValue</a:t>
            </a:r>
            <a:r>
              <a:rPr lang="en-US" sz="1600" dirty="0">
                <a:solidFill>
                  <a:schemeClr val="accent1"/>
                </a:solidFill>
              </a:rPr>
              <a:t>(Transformation\Electricity generation\Processes\Power1:Average Power Dispatched[MW])* 24 * </a:t>
            </a:r>
            <a:r>
              <a:rPr lang="en-US" sz="1600" dirty="0" smtClean="0">
                <a:solidFill>
                  <a:schemeClr val="accent1"/>
                </a:solidFill>
              </a:rPr>
              <a:t>Days</a:t>
            </a:r>
          </a:p>
          <a:p>
            <a:endParaRPr lang="en-US" dirty="0"/>
          </a:p>
          <a:p>
            <a:r>
              <a:rPr lang="en-US" dirty="0"/>
              <a:t>Power2 = </a:t>
            </a:r>
            <a:r>
              <a:rPr lang="en-US" sz="1600" dirty="0">
                <a:solidFill>
                  <a:schemeClr val="accent1"/>
                </a:solidFill>
              </a:rPr>
              <a:t>2.1 * </a:t>
            </a:r>
            <a:r>
              <a:rPr lang="en-US" sz="1600" dirty="0" err="1">
                <a:solidFill>
                  <a:schemeClr val="accent1"/>
                </a:solidFill>
              </a:rPr>
              <a:t>LEAPValue</a:t>
            </a:r>
            <a:r>
              <a:rPr lang="en-US" sz="1600" dirty="0">
                <a:solidFill>
                  <a:schemeClr val="accent1"/>
                </a:solidFill>
              </a:rPr>
              <a:t>(Transformation\Electricity generation\Processes\Power2:Average Power Dispatched[MW])* 24 * Days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472" y="230809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LEAP Model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42572" y="1570030"/>
            <a:ext cx="63803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Coupled Parameters:</a:t>
            </a:r>
          </a:p>
          <a:p>
            <a:endParaRPr lang="en-US" dirty="0" smtClean="0"/>
          </a:p>
          <a:p>
            <a:r>
              <a:rPr lang="en-US" dirty="0" smtClean="0"/>
              <a:t>CAP pumping </a:t>
            </a:r>
            <a:r>
              <a:rPr lang="en-US" dirty="0"/>
              <a:t>= 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Power2\from Withdrawal Node 3:Total Node Outflow[m^3])+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Municipal\from Withdrawal Node 1:Total Node Outflow[m^3]))*1.5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WTP </a:t>
            </a:r>
            <a:r>
              <a:rPr lang="en-US" dirty="0"/>
              <a:t>= 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Municipal\from Withdrawal Node 2:Total Node Outflow[m^3])+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Municipal\from Withdrawal Node 1:Total Node Outflow[m^3]))*</a:t>
            </a:r>
            <a:r>
              <a:rPr lang="en-US" sz="1600" dirty="0" smtClean="0">
                <a:solidFill>
                  <a:schemeClr val="accent1"/>
                </a:solidFill>
              </a:rPr>
              <a:t>0.45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dirty="0"/>
              <a:t>WTP = </a:t>
            </a:r>
            <a:r>
              <a:rPr lang="en-US" dirty="0" err="1">
                <a:solidFill>
                  <a:schemeClr val="accent1"/>
                </a:solidFill>
              </a:rPr>
              <a:t>WEAPValue</a:t>
            </a:r>
            <a:r>
              <a:rPr lang="en-US" dirty="0">
                <a:solidFill>
                  <a:schemeClr val="accent1"/>
                </a:solidFill>
              </a:rPr>
              <a:t>(Supply and Resources\Return Flows\from WWTP\to WWTP </a:t>
            </a:r>
            <a:r>
              <a:rPr lang="en-US" dirty="0" err="1">
                <a:solidFill>
                  <a:schemeClr val="accent1"/>
                </a:solidFill>
              </a:rPr>
              <a:t>Return:Total</a:t>
            </a:r>
            <a:r>
              <a:rPr lang="en-US" dirty="0">
                <a:solidFill>
                  <a:schemeClr val="accent1"/>
                </a:solidFill>
              </a:rPr>
              <a:t> Node Outflow[m^3])*0.46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6" y="1668150"/>
            <a:ext cx="5457630" cy="38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5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40" y="177242"/>
            <a:ext cx="1011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Test Result: </a:t>
            </a:r>
            <a:r>
              <a:rPr lang="en-US" sz="2800" dirty="0" smtClean="0"/>
              <a:t>Unconstrained 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 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367108"/>
            <a:ext cx="3397956" cy="254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32" y="1358443"/>
            <a:ext cx="3409509" cy="255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4" y="1305386"/>
            <a:ext cx="3460431" cy="2595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" y="4060800"/>
            <a:ext cx="3310774" cy="2483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89" y="3970867"/>
            <a:ext cx="3421063" cy="2565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4" y="3944353"/>
            <a:ext cx="3621299" cy="27159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9080" y="852551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WEAP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2986" y="6361317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0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39" y="197558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9" y="1043733"/>
            <a:ext cx="3056188" cy="22921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7039" y="3591043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   LEAP: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3" y="4045031"/>
            <a:ext cx="3316776" cy="2487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85" y="4045032"/>
            <a:ext cx="3316779" cy="2487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86" y="4045032"/>
            <a:ext cx="3316777" cy="2487583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1916" y="6350051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101" y="28068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1" y="1201189"/>
            <a:ext cx="2964873" cy="2223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1201189"/>
            <a:ext cx="2964873" cy="2223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79" y="1201188"/>
            <a:ext cx="2964873" cy="2223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927764"/>
            <a:ext cx="2953789" cy="2215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06" y="3927764"/>
            <a:ext cx="3009207" cy="2256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79" y="3931920"/>
            <a:ext cx="3003665" cy="2252749"/>
          </a:xfrm>
          <a:prstGeom prst="rect">
            <a:avLst/>
          </a:prstGeom>
        </p:spPr>
      </p:pic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3463</TotalTime>
  <Words>695</Words>
  <Application>Microsoft Office PowerPoint</Application>
  <PresentationFormat>Widescreen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mounir (Student)</dc:creator>
  <cp:lastModifiedBy>Chi Duan (Student)</cp:lastModifiedBy>
  <cp:revision>101</cp:revision>
  <dcterms:created xsi:type="dcterms:W3CDTF">2018-04-19T19:23:24Z</dcterms:created>
  <dcterms:modified xsi:type="dcterms:W3CDTF">2019-10-04T00:21:15Z</dcterms:modified>
</cp:coreProperties>
</file>