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320" r:id="rId2"/>
    <p:sldId id="342" r:id="rId3"/>
    <p:sldId id="343" r:id="rId4"/>
    <p:sldId id="345" r:id="rId5"/>
    <p:sldId id="344" r:id="rId6"/>
    <p:sldId id="346" r:id="rId7"/>
    <p:sldId id="330" r:id="rId8"/>
    <p:sldId id="347" r:id="rId9"/>
    <p:sldId id="348" r:id="rId10"/>
    <p:sldId id="340" r:id="rId11"/>
    <p:sldId id="341" r:id="rId12"/>
    <p:sldId id="331" r:id="rId13"/>
    <p:sldId id="321" r:id="rId14"/>
    <p:sldId id="332" r:id="rId15"/>
    <p:sldId id="333" r:id="rId16"/>
    <p:sldId id="322" r:id="rId17"/>
    <p:sldId id="334" r:id="rId18"/>
    <p:sldId id="335" r:id="rId19"/>
    <p:sldId id="336" r:id="rId20"/>
    <p:sldId id="337" r:id="rId21"/>
    <p:sldId id="338" r:id="rId22"/>
    <p:sldId id="339" r:id="rId23"/>
    <p:sldId id="328" r:id="rId24"/>
    <p:sldId id="349" r:id="rId25"/>
    <p:sldId id="3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 Duan (Student)" initials="CD(" lastIdx="0" clrIdx="0">
    <p:extLst>
      <p:ext uri="{19B8F6BF-5375-455C-9EA6-DF929625EA0E}">
        <p15:presenceInfo xmlns:p15="http://schemas.microsoft.com/office/powerpoint/2012/main" userId="S-1-5-21-1547161642-926492609-1801674531-7994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A644"/>
    <a:srgbClr val="E428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4660"/>
  </p:normalViewPr>
  <p:slideViewPr>
    <p:cSldViewPr snapToGrid="0">
      <p:cViewPr varScale="1">
        <p:scale>
          <a:sx n="115" d="100"/>
          <a:sy n="115" d="100"/>
        </p:scale>
        <p:origin x="16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D841D-3CEA-41B6-B502-4A06C24D4491}"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10A2B-530B-4C3E-91D8-EEEC2B89B400}" type="slidenum">
              <a:rPr lang="en-US" smtClean="0"/>
              <a:t>‹#›</a:t>
            </a:fld>
            <a:endParaRPr lang="en-US"/>
          </a:p>
        </p:txBody>
      </p:sp>
    </p:spTree>
    <p:extLst>
      <p:ext uri="{BB962C8B-B14F-4D97-AF65-F5344CB8AC3E}">
        <p14:creationId xmlns:p14="http://schemas.microsoft.com/office/powerpoint/2010/main" val="47685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7066" indent="-291179">
              <a:defRPr sz="2400">
                <a:solidFill>
                  <a:schemeClr val="tx1"/>
                </a:solidFill>
                <a:latin typeface="Arial" charset="0"/>
                <a:ea typeface="ＭＳ Ｐゴシック" charset="0"/>
              </a:defRPr>
            </a:lvl2pPr>
            <a:lvl3pPr marL="1164717" indent="-232943">
              <a:defRPr sz="2400">
                <a:solidFill>
                  <a:schemeClr val="tx1"/>
                </a:solidFill>
                <a:latin typeface="Arial" charset="0"/>
                <a:ea typeface="ＭＳ Ｐゴシック" charset="0"/>
              </a:defRPr>
            </a:lvl3pPr>
            <a:lvl4pPr marL="1630604" indent="-232943">
              <a:defRPr sz="2400">
                <a:solidFill>
                  <a:schemeClr val="tx1"/>
                </a:solidFill>
                <a:latin typeface="Arial" charset="0"/>
                <a:ea typeface="ＭＳ Ｐゴシック" charset="0"/>
              </a:defRPr>
            </a:lvl4pPr>
            <a:lvl5pPr marL="2096491" indent="-232943">
              <a:defRPr sz="2400">
                <a:solidFill>
                  <a:schemeClr val="tx1"/>
                </a:solidFill>
                <a:latin typeface="Arial" charset="0"/>
                <a:ea typeface="ＭＳ Ｐゴシック" charset="0"/>
              </a:defRPr>
            </a:lvl5pPr>
            <a:lvl6pPr marL="2562377" indent="-232943" eaLnBrk="0" fontAlgn="base" hangingPunct="0">
              <a:spcBef>
                <a:spcPct val="0"/>
              </a:spcBef>
              <a:spcAft>
                <a:spcPct val="0"/>
              </a:spcAft>
              <a:defRPr sz="2400">
                <a:solidFill>
                  <a:schemeClr val="tx1"/>
                </a:solidFill>
                <a:latin typeface="Arial" charset="0"/>
                <a:ea typeface="ＭＳ Ｐゴシック" charset="0"/>
              </a:defRPr>
            </a:lvl6pPr>
            <a:lvl7pPr marL="3028264" indent="-232943" eaLnBrk="0" fontAlgn="base" hangingPunct="0">
              <a:spcBef>
                <a:spcPct val="0"/>
              </a:spcBef>
              <a:spcAft>
                <a:spcPct val="0"/>
              </a:spcAft>
              <a:defRPr sz="2400">
                <a:solidFill>
                  <a:schemeClr val="tx1"/>
                </a:solidFill>
                <a:latin typeface="Arial" charset="0"/>
                <a:ea typeface="ＭＳ Ｐゴシック" charset="0"/>
              </a:defRPr>
            </a:lvl7pPr>
            <a:lvl8pPr marL="3494151" indent="-232943" eaLnBrk="0" fontAlgn="base" hangingPunct="0">
              <a:spcBef>
                <a:spcPct val="0"/>
              </a:spcBef>
              <a:spcAft>
                <a:spcPct val="0"/>
              </a:spcAft>
              <a:defRPr sz="2400">
                <a:solidFill>
                  <a:schemeClr val="tx1"/>
                </a:solidFill>
                <a:latin typeface="Arial" charset="0"/>
                <a:ea typeface="ＭＳ Ｐゴシック" charset="0"/>
              </a:defRPr>
            </a:lvl8pPr>
            <a:lvl9pPr marL="3960038" indent="-23294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73F2515-FAD4-E34F-98EB-CDCF05C30B59}" type="slidenum">
              <a:rPr kumimoji="0" lang="en-US" sz="1200" b="0" i="0" u="none" strike="noStrike" kern="1200" cap="none" spc="0" normalizeH="0" baseline="0" noProof="0">
                <a:ln>
                  <a:noFill/>
                </a:ln>
                <a:solidFill>
                  <a:prstClr val="black"/>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57064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11B83EC4-133F-1F45-8804-5839C70BB629}" type="slidenum">
              <a:rPr lang="en-US" smtClean="0"/>
              <a:pPr/>
              <a:t>‹#›</a:t>
            </a:fld>
            <a:endParaRPr lang="en-US" dirty="0"/>
          </a:p>
        </p:txBody>
      </p:sp>
    </p:spTree>
    <p:extLst>
      <p:ext uri="{BB962C8B-B14F-4D97-AF65-F5344CB8AC3E}">
        <p14:creationId xmlns:p14="http://schemas.microsoft.com/office/powerpoint/2010/main" val="5928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2DC0AEB4-076A-A544-B8D5-D6D5ECE0417E}" type="slidenum">
              <a:rPr lang="en-US" smtClean="0"/>
              <a:pPr/>
              <a:t>‹#›</a:t>
            </a:fld>
            <a:endParaRPr lang="en-US" dirty="0"/>
          </a:p>
        </p:txBody>
      </p:sp>
    </p:spTree>
    <p:extLst>
      <p:ext uri="{BB962C8B-B14F-4D97-AF65-F5344CB8AC3E}">
        <p14:creationId xmlns:p14="http://schemas.microsoft.com/office/powerpoint/2010/main" val="305887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AD75A1D-BF65-C345-A4EB-1BCE55B68045}" type="slidenum">
              <a:rPr lang="en-US" smtClean="0"/>
              <a:pPr/>
              <a:t>‹#›</a:t>
            </a:fld>
            <a:endParaRPr lang="en-US" dirty="0"/>
          </a:p>
        </p:txBody>
      </p:sp>
    </p:spTree>
    <p:extLst>
      <p:ext uri="{BB962C8B-B14F-4D97-AF65-F5344CB8AC3E}">
        <p14:creationId xmlns:p14="http://schemas.microsoft.com/office/powerpoint/2010/main" val="325520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50004746-49FD-AC49-9338-08EF200207FF}" type="slidenum">
              <a:rPr lang="en-US" smtClean="0"/>
              <a:pPr/>
              <a:t>‹#›</a:t>
            </a:fld>
            <a:endParaRPr lang="en-US" dirty="0"/>
          </a:p>
        </p:txBody>
      </p:sp>
    </p:spTree>
    <p:extLst>
      <p:ext uri="{BB962C8B-B14F-4D97-AF65-F5344CB8AC3E}">
        <p14:creationId xmlns:p14="http://schemas.microsoft.com/office/powerpoint/2010/main" val="13680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21B92250-11C6-DE48-9A74-D543D77AEFA4}" type="slidenum">
              <a:rPr lang="en-US" smtClean="0"/>
              <a:pPr/>
              <a:t>‹#›</a:t>
            </a:fld>
            <a:endParaRPr lang="en-US" dirty="0"/>
          </a:p>
        </p:txBody>
      </p:sp>
    </p:spTree>
    <p:extLst>
      <p:ext uri="{BB962C8B-B14F-4D97-AF65-F5344CB8AC3E}">
        <p14:creationId xmlns:p14="http://schemas.microsoft.com/office/powerpoint/2010/main" val="112208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90F3C78D-3DB8-C64C-BA66-FD220ADFD702}" type="slidenum">
              <a:rPr lang="en-US" smtClean="0"/>
              <a:pPr/>
              <a:t>‹#›</a:t>
            </a:fld>
            <a:endParaRPr lang="en-US" dirty="0"/>
          </a:p>
        </p:txBody>
      </p:sp>
    </p:spTree>
    <p:extLst>
      <p:ext uri="{BB962C8B-B14F-4D97-AF65-F5344CB8AC3E}">
        <p14:creationId xmlns:p14="http://schemas.microsoft.com/office/powerpoint/2010/main" val="13771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fld id="{C1B2CA1E-D523-D442-8B14-D5DA959F481D}" type="slidenum">
              <a:rPr lang="en-US" smtClean="0"/>
              <a:pPr/>
              <a:t>‹#›</a:t>
            </a:fld>
            <a:endParaRPr lang="en-US" dirty="0"/>
          </a:p>
        </p:txBody>
      </p:sp>
    </p:spTree>
    <p:extLst>
      <p:ext uri="{BB962C8B-B14F-4D97-AF65-F5344CB8AC3E}">
        <p14:creationId xmlns:p14="http://schemas.microsoft.com/office/powerpoint/2010/main" val="312463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C1F335DE-806C-4948-A690-18F01D65D8CF}" type="slidenum">
              <a:rPr lang="en-US" smtClean="0"/>
              <a:pPr/>
              <a:t>‹#›</a:t>
            </a:fld>
            <a:endParaRPr lang="en-US" dirty="0"/>
          </a:p>
        </p:txBody>
      </p:sp>
    </p:spTree>
    <p:extLst>
      <p:ext uri="{BB962C8B-B14F-4D97-AF65-F5344CB8AC3E}">
        <p14:creationId xmlns:p14="http://schemas.microsoft.com/office/powerpoint/2010/main" val="269824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fld id="{743EF5AC-2F96-7145-853D-BA6C5FBAFA09}" type="slidenum">
              <a:rPr lang="en-US" smtClean="0"/>
              <a:pPr/>
              <a:t>‹#›</a:t>
            </a:fld>
            <a:endParaRPr lang="en-US" dirty="0"/>
          </a:p>
        </p:txBody>
      </p:sp>
    </p:spTree>
    <p:extLst>
      <p:ext uri="{BB962C8B-B14F-4D97-AF65-F5344CB8AC3E}">
        <p14:creationId xmlns:p14="http://schemas.microsoft.com/office/powerpoint/2010/main" val="2213042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4041DD00-574B-9442-BEE1-C2900242E024}" type="slidenum">
              <a:rPr lang="en-US" smtClean="0"/>
              <a:pPr/>
              <a:t>‹#›</a:t>
            </a:fld>
            <a:endParaRPr lang="en-US" dirty="0"/>
          </a:p>
        </p:txBody>
      </p:sp>
    </p:spTree>
    <p:extLst>
      <p:ext uri="{BB962C8B-B14F-4D97-AF65-F5344CB8AC3E}">
        <p14:creationId xmlns:p14="http://schemas.microsoft.com/office/powerpoint/2010/main" val="277363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F332C956-CBA8-954E-80B3-D9DE7A006B5F}" type="slidenum">
              <a:rPr lang="en-US" smtClean="0"/>
              <a:pPr/>
              <a:t>‹#›</a:t>
            </a:fld>
            <a:endParaRPr lang="en-US" dirty="0"/>
          </a:p>
        </p:txBody>
      </p:sp>
    </p:spTree>
    <p:extLst>
      <p:ext uri="{BB962C8B-B14F-4D97-AF65-F5344CB8AC3E}">
        <p14:creationId xmlns:p14="http://schemas.microsoft.com/office/powerpoint/2010/main" val="18648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0121E-8818-0A4A-B8E6-9631503F2EC5}" type="slidenum">
              <a:rPr lang="en-US" smtClean="0"/>
              <a:pPr/>
              <a:t>‹#›</a:t>
            </a:fld>
            <a:endParaRPr lang="en-US" dirty="0"/>
          </a:p>
        </p:txBody>
      </p:sp>
    </p:spTree>
    <p:extLst>
      <p:ext uri="{BB962C8B-B14F-4D97-AF65-F5344CB8AC3E}">
        <p14:creationId xmlns:p14="http://schemas.microsoft.com/office/powerpoint/2010/main" val="9184862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52600" y="5668407"/>
            <a:ext cx="2514600" cy="566862"/>
          </a:xfrm>
          <a:prstGeom prst="rect">
            <a:avLst/>
          </a:prstGeom>
        </p:spPr>
      </p:pic>
      <p:sp>
        <p:nvSpPr>
          <p:cNvPr id="6" name="Text Placeholder 14"/>
          <p:cNvSpPr txBox="1">
            <a:spLocks/>
          </p:cNvSpPr>
          <p:nvPr/>
        </p:nvSpPr>
        <p:spPr>
          <a:xfrm>
            <a:off x="1524001" y="4879641"/>
            <a:ext cx="9143999" cy="1473510"/>
          </a:xfrm>
          <a:prstGeom prst="rect">
            <a:avLst/>
          </a:prstGeom>
        </p:spPr>
        <p:txBody>
          <a:bodyPr vert="horz" lIns="91429" tIns="45715" rIns="91429" bIns="45715"/>
          <a:lstStyle>
            <a:lvl1pPr marL="0" indent="0" algn="l" defTabSz="455613" rtl="0" eaLnBrk="1" fontAlgn="base" hangingPunct="1">
              <a:spcBef>
                <a:spcPts val="0"/>
              </a:spcBef>
              <a:spcAft>
                <a:spcPct val="0"/>
              </a:spcAft>
              <a:buFontTx/>
              <a:buNone/>
              <a:defRPr sz="2100" b="1" kern="1200" baseline="0">
                <a:solidFill>
                  <a:schemeClr val="accent1"/>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solidFill>
                  <a:prstClr val="white"/>
                </a:solidFill>
              </a:rPr>
              <a:t>Adil Mounir</a:t>
            </a:r>
          </a:p>
          <a:p>
            <a:pPr algn="ctr"/>
            <a:r>
              <a:rPr lang="en-US" sz="2400" dirty="0">
                <a:solidFill>
                  <a:srgbClr val="000000"/>
                </a:solidFill>
              </a:rPr>
              <a:t> </a:t>
            </a:r>
            <a:r>
              <a:rPr lang="en-US" sz="1800" dirty="0">
                <a:solidFill>
                  <a:prstClr val="white"/>
                </a:solidFill>
              </a:rPr>
              <a:t>Presentation to: CEE 543</a:t>
            </a:r>
          </a:p>
          <a:p>
            <a:pPr algn="ctr"/>
            <a:r>
              <a:rPr lang="en-US" sz="1600" dirty="0">
                <a:solidFill>
                  <a:prstClr val="white"/>
                </a:solidFill>
              </a:rPr>
              <a:t>March 20, 2018</a:t>
            </a:r>
          </a:p>
        </p:txBody>
      </p:sp>
      <p:sp>
        <p:nvSpPr>
          <p:cNvPr id="9" name="Text Placeholder 14"/>
          <p:cNvSpPr txBox="1">
            <a:spLocks/>
          </p:cNvSpPr>
          <p:nvPr/>
        </p:nvSpPr>
        <p:spPr>
          <a:xfrm>
            <a:off x="1676401" y="5032041"/>
            <a:ext cx="9143999" cy="1473510"/>
          </a:xfrm>
          <a:prstGeom prst="rect">
            <a:avLst/>
          </a:prstGeom>
        </p:spPr>
        <p:txBody>
          <a:bodyPr vert="horz" lIns="91429" tIns="45715" rIns="91429" bIns="45715"/>
          <a:lstStyle>
            <a:lvl1pPr marL="0" indent="0" algn="l" defTabSz="455613" rtl="0" eaLnBrk="1" fontAlgn="base" hangingPunct="1">
              <a:spcBef>
                <a:spcPts val="0"/>
              </a:spcBef>
              <a:spcAft>
                <a:spcPct val="0"/>
              </a:spcAft>
              <a:buFontTx/>
              <a:buNone/>
              <a:defRPr sz="2100" b="1" kern="1200" baseline="0">
                <a:solidFill>
                  <a:schemeClr val="accent1"/>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2000" b="1" kern="1200">
                <a:solidFill>
                  <a:schemeClr val="bg1"/>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a:solidFill>
                  <a:prstClr val="white"/>
                </a:solidFill>
              </a:rPr>
              <a:t>Adil Mounir</a:t>
            </a:r>
          </a:p>
          <a:p>
            <a:pPr algn="ctr"/>
            <a:r>
              <a:rPr lang="en-US" sz="2400" dirty="0">
                <a:solidFill>
                  <a:srgbClr val="000000"/>
                </a:solidFill>
              </a:rPr>
              <a:t> </a:t>
            </a:r>
            <a:r>
              <a:rPr lang="en-US" sz="1800" dirty="0">
                <a:solidFill>
                  <a:prstClr val="white"/>
                </a:solidFill>
              </a:rPr>
              <a:t>Presentation to: CEE 543</a:t>
            </a:r>
          </a:p>
          <a:p>
            <a:pPr algn="ctr"/>
            <a:r>
              <a:rPr lang="en-US" sz="1600" dirty="0">
                <a:solidFill>
                  <a:prstClr val="white"/>
                </a:solidFill>
              </a:rPr>
              <a:t>March 20, 2018</a:t>
            </a:r>
          </a:p>
        </p:txBody>
      </p:sp>
      <p:sp>
        <p:nvSpPr>
          <p:cNvPr id="11" name="Text Placeholder 11"/>
          <p:cNvSpPr txBox="1">
            <a:spLocks/>
          </p:cNvSpPr>
          <p:nvPr/>
        </p:nvSpPr>
        <p:spPr>
          <a:xfrm>
            <a:off x="1410748" y="1974602"/>
            <a:ext cx="9370504" cy="1724571"/>
          </a:xfrm>
          <a:prstGeom prst="rect">
            <a:avLst/>
          </a:prstGeom>
        </p:spPr>
        <p:txBody>
          <a:bodyPr vert="horz" lIns="91429" tIns="45715" rIns="91429" bIns="45715"/>
          <a:lstStyle>
            <a:lvl1pPr marL="0" indent="0" algn="l" defTabSz="455613" rtl="0" eaLnBrk="1" fontAlgn="base" hangingPunct="1">
              <a:lnSpc>
                <a:spcPts val="7500"/>
              </a:lnSpc>
              <a:spcBef>
                <a:spcPts val="0"/>
              </a:spcBef>
              <a:spcAft>
                <a:spcPct val="0"/>
              </a:spcAft>
              <a:buFontTx/>
              <a:buNone/>
              <a:defRPr sz="8000" b="1" kern="1200" baseline="0">
                <a:solidFill>
                  <a:schemeClr val="accent3"/>
                </a:solidFill>
                <a:latin typeface="Calibri"/>
                <a:ea typeface="ＭＳ Ｐゴシック" charset="0"/>
                <a:cs typeface="Calibri"/>
              </a:defRPr>
            </a:lvl1pPr>
            <a:lvl2pPr marL="457144"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2pPr>
            <a:lvl3pPr marL="914287"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3pPr>
            <a:lvl4pPr marL="1371431"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4pPr>
            <a:lvl5pPr marL="1828575" indent="0" algn="l" defTabSz="455613" rtl="0" eaLnBrk="1" fontAlgn="base" hangingPunct="1">
              <a:spcBef>
                <a:spcPct val="20000"/>
              </a:spcBef>
              <a:spcAft>
                <a:spcPct val="0"/>
              </a:spcAft>
              <a:buFontTx/>
              <a:buNone/>
              <a:defRPr sz="4500" b="1" kern="1200">
                <a:solidFill>
                  <a:srgbClr val="FFFF00"/>
                </a:solidFill>
                <a:latin typeface="Arial"/>
                <a:ea typeface="ＭＳ Ｐゴシック" charset="0"/>
                <a:cs typeface="Arial"/>
              </a:defRPr>
            </a:lvl5pPr>
            <a:lvl6pPr marL="2514291" indent="-228572" algn="l" defTabSz="457144" rtl="0" eaLnBrk="1" latinLnBrk="0" hangingPunct="1">
              <a:spcBef>
                <a:spcPct val="20000"/>
              </a:spcBef>
              <a:buFont typeface="Arial"/>
              <a:buChar char="•"/>
              <a:defRPr sz="2000" kern="1200">
                <a:solidFill>
                  <a:schemeClr val="tx1"/>
                </a:solidFill>
                <a:latin typeface="+mn-lt"/>
                <a:ea typeface="+mn-ea"/>
                <a:cs typeface="+mn-cs"/>
              </a:defRPr>
            </a:lvl6pPr>
            <a:lvl7pPr marL="2971434" indent="-228572" algn="l" defTabSz="457144" rtl="0" eaLnBrk="1" latinLnBrk="0" hangingPunct="1">
              <a:spcBef>
                <a:spcPct val="20000"/>
              </a:spcBef>
              <a:buFont typeface="Arial"/>
              <a:buChar char="•"/>
              <a:defRPr sz="2000" kern="1200">
                <a:solidFill>
                  <a:schemeClr val="tx1"/>
                </a:solidFill>
                <a:latin typeface="+mn-lt"/>
                <a:ea typeface="+mn-ea"/>
                <a:cs typeface="+mn-cs"/>
              </a:defRPr>
            </a:lvl7pPr>
            <a:lvl8pPr marL="3428578" indent="-228572" algn="l" defTabSz="457144" rtl="0" eaLnBrk="1" latinLnBrk="0" hangingPunct="1">
              <a:spcBef>
                <a:spcPct val="20000"/>
              </a:spcBef>
              <a:buFont typeface="Arial"/>
              <a:buChar char="•"/>
              <a:defRPr sz="2000" kern="1200">
                <a:solidFill>
                  <a:schemeClr val="tx1"/>
                </a:solidFill>
                <a:latin typeface="+mn-lt"/>
                <a:ea typeface="+mn-ea"/>
                <a:cs typeface="+mn-cs"/>
              </a:defRPr>
            </a:lvl8pPr>
            <a:lvl9pPr marL="3885721" indent="-228572" algn="l" defTabSz="457144" rtl="0" eaLnBrk="1" latinLnBrk="0" hangingPunct="1">
              <a:spcBef>
                <a:spcPct val="20000"/>
              </a:spcBef>
              <a:buFont typeface="Arial"/>
              <a:buChar char="•"/>
              <a:defRPr sz="2000" kern="1200">
                <a:solidFill>
                  <a:schemeClr val="tx1"/>
                </a:solidFill>
                <a:latin typeface="+mn-lt"/>
                <a:ea typeface="+mn-ea"/>
                <a:cs typeface="+mn-cs"/>
              </a:defRPr>
            </a:lvl9pPr>
          </a:lstStyle>
          <a:p>
            <a:pPr algn="ctr">
              <a:lnSpc>
                <a:spcPct val="100000"/>
              </a:lnSpc>
            </a:pPr>
            <a:r>
              <a:rPr lang="en-US" sz="6600" b="0" dirty="0" err="1">
                <a:solidFill>
                  <a:srgbClr val="8064A2">
                    <a:lumMod val="50000"/>
                  </a:srgbClr>
                </a:solidFill>
              </a:rPr>
              <a:t>FEWSim</a:t>
            </a:r>
            <a:r>
              <a:rPr lang="en-US" sz="6600" b="0" dirty="0">
                <a:solidFill>
                  <a:srgbClr val="8064A2">
                    <a:lumMod val="50000"/>
                  </a:srgbClr>
                </a:solidFill>
              </a:rPr>
              <a:t>—</a:t>
            </a:r>
          </a:p>
          <a:p>
            <a:pPr algn="ctr">
              <a:lnSpc>
                <a:spcPct val="100000"/>
              </a:lnSpc>
            </a:pPr>
            <a:r>
              <a:rPr lang="en-US" sz="3200" b="0" dirty="0">
                <a:solidFill>
                  <a:srgbClr val="8064A2">
                    <a:lumMod val="50000"/>
                  </a:srgbClr>
                </a:solidFill>
              </a:rPr>
              <a:t>WEAP and LEAP Time Step </a:t>
            </a:r>
            <a:r>
              <a:rPr lang="en-US" sz="3200" b="0" dirty="0" smtClean="0">
                <a:solidFill>
                  <a:srgbClr val="8064A2">
                    <a:lumMod val="50000"/>
                  </a:srgbClr>
                </a:solidFill>
              </a:rPr>
              <a:t>Control Capability Study</a:t>
            </a:r>
            <a:endParaRPr lang="en-US" sz="2400" dirty="0">
              <a:solidFill>
                <a:srgbClr val="002060"/>
              </a:solidFill>
            </a:endParaRPr>
          </a:p>
        </p:txBody>
      </p:sp>
      <p:sp>
        <p:nvSpPr>
          <p:cNvPr id="7"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1</a:t>
            </a:fld>
            <a:endParaRPr lang="en-US" dirty="0"/>
          </a:p>
        </p:txBody>
      </p:sp>
    </p:spTree>
    <p:extLst>
      <p:ext uri="{BB962C8B-B14F-4D97-AF65-F5344CB8AC3E}">
        <p14:creationId xmlns:p14="http://schemas.microsoft.com/office/powerpoint/2010/main" val="231162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10</a:t>
            </a:fld>
            <a:endParaRPr lang="en-US" dirty="0"/>
          </a:p>
        </p:txBody>
      </p:sp>
      <p:sp>
        <p:nvSpPr>
          <p:cNvPr id="6" name="TextBox 5"/>
          <p:cNvSpPr txBox="1"/>
          <p:nvPr/>
        </p:nvSpPr>
        <p:spPr>
          <a:xfrm>
            <a:off x="552472" y="230809"/>
            <a:ext cx="9268692" cy="400110"/>
          </a:xfrm>
          <a:prstGeom prst="rect">
            <a:avLst/>
          </a:prstGeom>
          <a:noFill/>
        </p:spPr>
        <p:txBody>
          <a:bodyPr wrap="square" rtlCol="0">
            <a:spAutoFit/>
          </a:bodyPr>
          <a:lstStyle/>
          <a:p>
            <a:r>
              <a:rPr lang="en-US" sz="2000" dirty="0" smtClean="0"/>
              <a:t>2) </a:t>
            </a:r>
            <a:r>
              <a:rPr lang="en-US" sz="2000" dirty="0"/>
              <a:t>WEAP and LEAP Model Used in the </a:t>
            </a:r>
            <a:r>
              <a:rPr lang="en-US" sz="2000" dirty="0" smtClean="0"/>
              <a:t>Test</a:t>
            </a:r>
            <a:endParaRPr lang="en-US" sz="2000" dirty="0"/>
          </a:p>
        </p:txBody>
      </p:sp>
      <p:pic>
        <p:nvPicPr>
          <p:cNvPr id="8" name="Picture 7"/>
          <p:cNvPicPr>
            <a:picLocks noChangeAspect="1"/>
          </p:cNvPicPr>
          <p:nvPr/>
        </p:nvPicPr>
        <p:blipFill>
          <a:blip r:embed="rId2"/>
          <a:stretch>
            <a:fillRect/>
          </a:stretch>
        </p:blipFill>
        <p:spPr>
          <a:xfrm>
            <a:off x="241069" y="1408141"/>
            <a:ext cx="6166641" cy="4128135"/>
          </a:xfrm>
          <a:prstGeom prst="rect">
            <a:avLst/>
          </a:prstGeom>
        </p:spPr>
      </p:pic>
      <p:sp>
        <p:nvSpPr>
          <p:cNvPr id="9" name="TextBox 8"/>
          <p:cNvSpPr txBox="1"/>
          <p:nvPr/>
        </p:nvSpPr>
        <p:spPr>
          <a:xfrm>
            <a:off x="5818909" y="1612669"/>
            <a:ext cx="6084916" cy="2462213"/>
          </a:xfrm>
          <a:prstGeom prst="rect">
            <a:avLst/>
          </a:prstGeom>
          <a:noFill/>
        </p:spPr>
        <p:txBody>
          <a:bodyPr wrap="square" rtlCol="0">
            <a:spAutoFit/>
          </a:bodyPr>
          <a:lstStyle/>
          <a:p>
            <a:r>
              <a:rPr lang="en-US" dirty="0" smtClean="0"/>
              <a:t>Coupled Parameters:</a:t>
            </a:r>
          </a:p>
          <a:p>
            <a:endParaRPr lang="en-US" dirty="0" smtClean="0"/>
          </a:p>
          <a:p>
            <a:r>
              <a:rPr lang="en-US" dirty="0" smtClean="0"/>
              <a:t>Power1 </a:t>
            </a:r>
            <a:r>
              <a:rPr lang="en-US" dirty="0"/>
              <a:t>= </a:t>
            </a:r>
            <a:r>
              <a:rPr lang="en-US" sz="1600" dirty="0">
                <a:solidFill>
                  <a:schemeClr val="accent1"/>
                </a:solidFill>
              </a:rPr>
              <a:t>2.1 * </a:t>
            </a:r>
            <a:r>
              <a:rPr lang="en-US" sz="1600" dirty="0" err="1">
                <a:solidFill>
                  <a:schemeClr val="accent1"/>
                </a:solidFill>
              </a:rPr>
              <a:t>LEAPValue</a:t>
            </a:r>
            <a:r>
              <a:rPr lang="en-US" sz="1600" dirty="0">
                <a:solidFill>
                  <a:schemeClr val="accent1"/>
                </a:solidFill>
              </a:rPr>
              <a:t>(Transformation\Electricity generation\Processes\Power1:Average Power Dispatched[MW])* 24 * </a:t>
            </a:r>
            <a:r>
              <a:rPr lang="en-US" sz="1600" dirty="0" smtClean="0">
                <a:solidFill>
                  <a:schemeClr val="accent1"/>
                </a:solidFill>
              </a:rPr>
              <a:t>Days</a:t>
            </a:r>
          </a:p>
          <a:p>
            <a:endParaRPr lang="en-US" dirty="0"/>
          </a:p>
          <a:p>
            <a:r>
              <a:rPr lang="en-US" dirty="0"/>
              <a:t>Power2 = </a:t>
            </a:r>
            <a:r>
              <a:rPr lang="en-US" sz="1600" dirty="0">
                <a:solidFill>
                  <a:schemeClr val="accent1"/>
                </a:solidFill>
              </a:rPr>
              <a:t>2.1 * </a:t>
            </a:r>
            <a:r>
              <a:rPr lang="en-US" sz="1600" dirty="0" err="1">
                <a:solidFill>
                  <a:schemeClr val="accent1"/>
                </a:solidFill>
              </a:rPr>
              <a:t>LEAPValue</a:t>
            </a:r>
            <a:r>
              <a:rPr lang="en-US" sz="1600" dirty="0">
                <a:solidFill>
                  <a:schemeClr val="accent1"/>
                </a:solidFill>
              </a:rPr>
              <a:t>(Transformation\Electricity generation\Processes\Power2:Average Power Dispatched[MW])* 24 * Days  </a:t>
            </a:r>
            <a:endParaRPr lang="en-US" dirty="0">
              <a:solidFill>
                <a:schemeClr val="accent1"/>
              </a:solidFill>
            </a:endParaRPr>
          </a:p>
        </p:txBody>
      </p:sp>
    </p:spTree>
    <p:extLst>
      <p:ext uri="{BB962C8B-B14F-4D97-AF65-F5344CB8AC3E}">
        <p14:creationId xmlns:p14="http://schemas.microsoft.com/office/powerpoint/2010/main" val="103323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11</a:t>
            </a:fld>
            <a:endParaRPr lang="en-US" dirty="0"/>
          </a:p>
        </p:txBody>
      </p:sp>
      <p:sp>
        <p:nvSpPr>
          <p:cNvPr id="6" name="TextBox 5"/>
          <p:cNvSpPr txBox="1"/>
          <p:nvPr/>
        </p:nvSpPr>
        <p:spPr>
          <a:xfrm>
            <a:off x="552472" y="230809"/>
            <a:ext cx="9268692" cy="400110"/>
          </a:xfrm>
          <a:prstGeom prst="rect">
            <a:avLst/>
          </a:prstGeom>
          <a:noFill/>
        </p:spPr>
        <p:txBody>
          <a:bodyPr wrap="square" rtlCol="0">
            <a:spAutoFit/>
          </a:bodyPr>
          <a:lstStyle/>
          <a:p>
            <a:r>
              <a:rPr lang="en-US" sz="2000" dirty="0"/>
              <a:t>2) WEAP and LEAP Model Used in the Test</a:t>
            </a:r>
          </a:p>
        </p:txBody>
      </p:sp>
      <p:sp>
        <p:nvSpPr>
          <p:cNvPr id="9" name="TextBox 8"/>
          <p:cNvSpPr txBox="1"/>
          <p:nvPr/>
        </p:nvSpPr>
        <p:spPr>
          <a:xfrm>
            <a:off x="5742572" y="1570030"/>
            <a:ext cx="6380343" cy="4031873"/>
          </a:xfrm>
          <a:prstGeom prst="rect">
            <a:avLst/>
          </a:prstGeom>
          <a:noFill/>
        </p:spPr>
        <p:txBody>
          <a:bodyPr wrap="square" rtlCol="0">
            <a:spAutoFit/>
          </a:bodyPr>
          <a:lstStyle/>
          <a:p>
            <a:r>
              <a:rPr lang="en-US" dirty="0" smtClean="0"/>
              <a:t>Coupled Parameters:</a:t>
            </a:r>
          </a:p>
          <a:p>
            <a:endParaRPr lang="en-US" dirty="0" smtClean="0"/>
          </a:p>
          <a:p>
            <a:r>
              <a:rPr lang="en-US" dirty="0" smtClean="0"/>
              <a:t>CAP pumping </a:t>
            </a:r>
            <a:r>
              <a:rPr lang="en-US" dirty="0"/>
              <a:t>= </a:t>
            </a:r>
            <a:r>
              <a:rPr lang="en-US" sz="1600" dirty="0">
                <a:solidFill>
                  <a:schemeClr val="accent1"/>
                </a:solidFill>
              </a:rPr>
              <a:t>(</a:t>
            </a:r>
            <a:r>
              <a:rPr lang="en-US" sz="1600" dirty="0" err="1">
                <a:solidFill>
                  <a:schemeClr val="accent1"/>
                </a:solidFill>
              </a:rPr>
              <a:t>WEAPValue</a:t>
            </a:r>
            <a:r>
              <a:rPr lang="en-US" sz="1600" dirty="0">
                <a:solidFill>
                  <a:schemeClr val="accent1"/>
                </a:solidFill>
              </a:rPr>
              <a:t>(Supply and Resources\Transmission Links\to Power2\from Withdrawal Node 3:Total Node Outflow[m^3])+</a:t>
            </a:r>
            <a:r>
              <a:rPr lang="en-US" sz="1600" dirty="0" err="1">
                <a:solidFill>
                  <a:schemeClr val="accent1"/>
                </a:solidFill>
              </a:rPr>
              <a:t>WEAPValue</a:t>
            </a:r>
            <a:r>
              <a:rPr lang="en-US" sz="1600" dirty="0">
                <a:solidFill>
                  <a:schemeClr val="accent1"/>
                </a:solidFill>
              </a:rPr>
              <a:t>(Supply and Resources\Transmission Links\to Municipal\from Withdrawal Node 1:Total Node Outflow[m^3]))*1.5</a:t>
            </a:r>
            <a:endParaRPr lang="en-US" dirty="0"/>
          </a:p>
          <a:p>
            <a:endParaRPr lang="en-US" dirty="0" smtClean="0"/>
          </a:p>
          <a:p>
            <a:r>
              <a:rPr lang="en-US" dirty="0" smtClean="0"/>
              <a:t>WTP </a:t>
            </a:r>
            <a:r>
              <a:rPr lang="en-US" dirty="0"/>
              <a:t>= </a:t>
            </a:r>
            <a:r>
              <a:rPr lang="en-US" sz="1600" dirty="0">
                <a:solidFill>
                  <a:schemeClr val="accent1"/>
                </a:solidFill>
              </a:rPr>
              <a:t>(</a:t>
            </a:r>
            <a:r>
              <a:rPr lang="en-US" sz="1600" dirty="0" err="1">
                <a:solidFill>
                  <a:schemeClr val="accent1"/>
                </a:solidFill>
              </a:rPr>
              <a:t>WEAPValue</a:t>
            </a:r>
            <a:r>
              <a:rPr lang="en-US" sz="1600" dirty="0">
                <a:solidFill>
                  <a:schemeClr val="accent1"/>
                </a:solidFill>
              </a:rPr>
              <a:t>(Supply and Resources\Transmission Links\to Municipal\from Withdrawal Node 2:Total Node Outflow[m^3])+</a:t>
            </a:r>
            <a:r>
              <a:rPr lang="en-US" sz="1600" dirty="0" err="1">
                <a:solidFill>
                  <a:schemeClr val="accent1"/>
                </a:solidFill>
              </a:rPr>
              <a:t>WEAPValue</a:t>
            </a:r>
            <a:r>
              <a:rPr lang="en-US" sz="1600" dirty="0">
                <a:solidFill>
                  <a:schemeClr val="accent1"/>
                </a:solidFill>
              </a:rPr>
              <a:t>(Supply and Resources\Transmission Links\to Municipal\from Withdrawal Node 1:Total Node Outflow[m^3]))*</a:t>
            </a:r>
            <a:r>
              <a:rPr lang="en-US" sz="1600" dirty="0" smtClean="0">
                <a:solidFill>
                  <a:schemeClr val="accent1"/>
                </a:solidFill>
              </a:rPr>
              <a:t>0.45</a:t>
            </a:r>
          </a:p>
          <a:p>
            <a:endParaRPr lang="en-US" sz="1600" dirty="0">
              <a:solidFill>
                <a:schemeClr val="accent1"/>
              </a:solidFill>
            </a:endParaRPr>
          </a:p>
          <a:p>
            <a:r>
              <a:rPr lang="en-US" dirty="0"/>
              <a:t>WTP = </a:t>
            </a:r>
            <a:r>
              <a:rPr lang="en-US" dirty="0" err="1">
                <a:solidFill>
                  <a:schemeClr val="accent1"/>
                </a:solidFill>
              </a:rPr>
              <a:t>WEAPValue</a:t>
            </a:r>
            <a:r>
              <a:rPr lang="en-US" dirty="0">
                <a:solidFill>
                  <a:schemeClr val="accent1"/>
                </a:solidFill>
              </a:rPr>
              <a:t>(Supply and Resources\Return Flows\from WWTP\to WWTP </a:t>
            </a:r>
            <a:r>
              <a:rPr lang="en-US" dirty="0" err="1">
                <a:solidFill>
                  <a:schemeClr val="accent1"/>
                </a:solidFill>
              </a:rPr>
              <a:t>Return:Total</a:t>
            </a:r>
            <a:r>
              <a:rPr lang="en-US" dirty="0">
                <a:solidFill>
                  <a:schemeClr val="accent1"/>
                </a:solidFill>
              </a:rPr>
              <a:t> Node Outflow[m^3])*0.46</a:t>
            </a:r>
            <a:endParaRPr lang="en-US" dirty="0"/>
          </a:p>
          <a:p>
            <a:endParaRPr lang="en-US" dirty="0">
              <a:solidFill>
                <a:schemeClr val="accent1"/>
              </a:solidFill>
            </a:endParaRPr>
          </a:p>
        </p:txBody>
      </p:sp>
      <p:pic>
        <p:nvPicPr>
          <p:cNvPr id="2" name="Picture 1"/>
          <p:cNvPicPr>
            <a:picLocks noChangeAspect="1"/>
          </p:cNvPicPr>
          <p:nvPr/>
        </p:nvPicPr>
        <p:blipFill>
          <a:blip r:embed="rId2"/>
          <a:stretch>
            <a:fillRect/>
          </a:stretch>
        </p:blipFill>
        <p:spPr>
          <a:xfrm>
            <a:off x="143626" y="1668150"/>
            <a:ext cx="5457630" cy="3835631"/>
          </a:xfrm>
          <a:prstGeom prst="rect">
            <a:avLst/>
          </a:prstGeom>
        </p:spPr>
      </p:pic>
    </p:spTree>
    <p:extLst>
      <p:ext uri="{BB962C8B-B14F-4D97-AF65-F5344CB8AC3E}">
        <p14:creationId xmlns:p14="http://schemas.microsoft.com/office/powerpoint/2010/main" val="122465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7040" y="338875"/>
            <a:ext cx="9268692" cy="400110"/>
          </a:xfrm>
          <a:prstGeom prst="rect">
            <a:avLst/>
          </a:prstGeom>
          <a:noFill/>
        </p:spPr>
        <p:txBody>
          <a:bodyPr wrap="square" rtlCol="0">
            <a:spAutoFit/>
          </a:bodyPr>
          <a:lstStyle/>
          <a:p>
            <a:r>
              <a:rPr lang="en-US" sz="2000" dirty="0" smtClean="0"/>
              <a:t>3) What to be Tested?</a:t>
            </a:r>
            <a:endParaRPr lang="en-US" sz="2000" dirty="0"/>
          </a:p>
        </p:txBody>
      </p:sp>
      <p:sp>
        <p:nvSpPr>
          <p:cNvPr id="2" name="Rectangle 1"/>
          <p:cNvSpPr/>
          <p:nvPr/>
        </p:nvSpPr>
        <p:spPr>
          <a:xfrm>
            <a:off x="951792" y="2340472"/>
            <a:ext cx="5218032" cy="1477328"/>
          </a:xfrm>
          <a:prstGeom prst="rect">
            <a:avLst/>
          </a:prstGeom>
        </p:spPr>
        <p:txBody>
          <a:bodyPr wrap="none">
            <a:spAutoFit/>
          </a:bodyPr>
          <a:lstStyle/>
          <a:p>
            <a:pPr marL="342900" indent="-342900">
              <a:buAutoNum type="arabicPeriod"/>
            </a:pPr>
            <a:r>
              <a:rPr lang="en-US" dirty="0" smtClean="0"/>
              <a:t>Unconstrained </a:t>
            </a:r>
            <a:r>
              <a:rPr lang="en-US" dirty="0"/>
              <a:t>source and Unconstrained link </a:t>
            </a:r>
            <a:r>
              <a:rPr lang="en-US" dirty="0" smtClean="0"/>
              <a:t>Test</a:t>
            </a:r>
          </a:p>
          <a:p>
            <a:pPr marL="342900" indent="-342900">
              <a:buFontTx/>
              <a:buAutoNum type="arabicPeriod"/>
            </a:pPr>
            <a:r>
              <a:rPr lang="en-US" dirty="0"/>
              <a:t>Unconstrained source and </a:t>
            </a:r>
            <a:r>
              <a:rPr lang="en-US" dirty="0" smtClean="0"/>
              <a:t>Constrained </a:t>
            </a:r>
            <a:r>
              <a:rPr lang="en-US" dirty="0"/>
              <a:t>link Test</a:t>
            </a:r>
          </a:p>
          <a:p>
            <a:pPr marL="342900" indent="-342900">
              <a:buFontTx/>
              <a:buAutoNum type="arabicPeriod"/>
            </a:pPr>
            <a:r>
              <a:rPr lang="en-US" dirty="0" smtClean="0"/>
              <a:t>Constrained </a:t>
            </a:r>
            <a:r>
              <a:rPr lang="en-US" dirty="0"/>
              <a:t>source and Unconstrained link Test</a:t>
            </a:r>
          </a:p>
          <a:p>
            <a:pPr marL="342900" indent="-342900">
              <a:buAutoNum type="arabicPeriod"/>
            </a:pPr>
            <a:endParaRPr lang="en-US" dirty="0" smtClean="0"/>
          </a:p>
          <a:p>
            <a:pPr marL="342900" indent="-342900">
              <a:buAutoNum type="arabicPeriod"/>
            </a:pPr>
            <a:endParaRPr lang="en-US" dirty="0"/>
          </a:p>
        </p:txBody>
      </p:sp>
      <p:sp>
        <p:nvSpPr>
          <p:cNvPr id="4" name="TextBox 3"/>
          <p:cNvSpPr txBox="1"/>
          <p:nvPr/>
        </p:nvSpPr>
        <p:spPr>
          <a:xfrm>
            <a:off x="583106" y="3551638"/>
            <a:ext cx="9161162" cy="923330"/>
          </a:xfrm>
          <a:prstGeom prst="rect">
            <a:avLst/>
          </a:prstGeom>
          <a:noFill/>
        </p:spPr>
        <p:txBody>
          <a:bodyPr wrap="none" rtlCol="0">
            <a:spAutoFit/>
          </a:bodyPr>
          <a:lstStyle/>
          <a:p>
            <a:r>
              <a:rPr lang="en-US" dirty="0" smtClean="0"/>
              <a:t>There may be more complicated combinations of test conditions, such as partially constrained </a:t>
            </a:r>
          </a:p>
          <a:p>
            <a:r>
              <a:rPr lang="en-US" dirty="0" smtClean="0"/>
              <a:t>source or partially constrained links. However it takes more time to build the test condition and </a:t>
            </a:r>
          </a:p>
          <a:p>
            <a:r>
              <a:rPr lang="en-US" dirty="0" smtClean="0"/>
              <a:t>test them. So lets check those three test results first.</a:t>
            </a:r>
            <a:endParaRPr lang="en-US" dirty="0"/>
          </a:p>
        </p:txBody>
      </p:sp>
      <p:sp>
        <p:nvSpPr>
          <p:cNvPr id="5"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12</a:t>
            </a:fld>
            <a:endParaRPr lang="en-US" dirty="0"/>
          </a:p>
        </p:txBody>
      </p:sp>
      <p:sp>
        <p:nvSpPr>
          <p:cNvPr id="6" name="TextBox 5"/>
          <p:cNvSpPr txBox="1"/>
          <p:nvPr/>
        </p:nvSpPr>
        <p:spPr>
          <a:xfrm>
            <a:off x="513675" y="1157791"/>
            <a:ext cx="11678325" cy="923330"/>
          </a:xfrm>
          <a:prstGeom prst="rect">
            <a:avLst/>
          </a:prstGeom>
          <a:noFill/>
        </p:spPr>
        <p:txBody>
          <a:bodyPr wrap="none" rtlCol="0">
            <a:spAutoFit/>
          </a:bodyPr>
          <a:lstStyle/>
          <a:p>
            <a:r>
              <a:rPr lang="en-US" dirty="0"/>
              <a:t>The WEAP and LEAP simulation is a process solving an optimization problem </a:t>
            </a:r>
            <a:r>
              <a:rPr lang="en-US" dirty="0" smtClean="0"/>
              <a:t>with/without </a:t>
            </a:r>
            <a:r>
              <a:rPr lang="en-US" dirty="0"/>
              <a:t>constraints (limited resource)  </a:t>
            </a:r>
            <a:endParaRPr lang="en-US" dirty="0" smtClean="0"/>
          </a:p>
          <a:p>
            <a:r>
              <a:rPr lang="en-US" dirty="0" smtClean="0"/>
              <a:t>for </a:t>
            </a:r>
            <a:r>
              <a:rPr lang="en-US" dirty="0"/>
              <a:t>the purpose of allocating resource (water, electricity</a:t>
            </a:r>
            <a:r>
              <a:rPr lang="en-US" dirty="0" smtClean="0"/>
              <a:t>), through constrained/unconstrained links, to </a:t>
            </a:r>
            <a:r>
              <a:rPr lang="en-US" dirty="0"/>
              <a:t>every demand sites</a:t>
            </a:r>
            <a:r>
              <a:rPr lang="en-US" dirty="0" smtClean="0"/>
              <a:t>. </a:t>
            </a:r>
          </a:p>
          <a:p>
            <a:r>
              <a:rPr lang="en-US" dirty="0" smtClean="0"/>
              <a:t>In order to validate the step run, we will compare the results of step run with bulk run under following conditions.</a:t>
            </a:r>
          </a:p>
        </p:txBody>
      </p:sp>
    </p:spTree>
    <p:extLst>
      <p:ext uri="{BB962C8B-B14F-4D97-AF65-F5344CB8AC3E}">
        <p14:creationId xmlns:p14="http://schemas.microsoft.com/office/powerpoint/2010/main" val="308775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7040" y="177242"/>
            <a:ext cx="10112756" cy="400110"/>
          </a:xfrm>
          <a:prstGeom prst="rect">
            <a:avLst/>
          </a:prstGeom>
          <a:noFill/>
        </p:spPr>
        <p:txBody>
          <a:bodyPr wrap="square" rtlCol="0">
            <a:spAutoFit/>
          </a:bodyPr>
          <a:lstStyle/>
          <a:p>
            <a:r>
              <a:rPr lang="en-US" sz="2000" dirty="0" smtClean="0"/>
              <a:t>4) Test Result: Unconstrained Source </a:t>
            </a:r>
            <a:r>
              <a:rPr lang="en-US" sz="2000" dirty="0"/>
              <a:t>and Unconstrained </a:t>
            </a:r>
            <a:r>
              <a:rPr lang="en-US" sz="2000" dirty="0" smtClean="0"/>
              <a:t>Link Test </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33" y="1367108"/>
            <a:ext cx="3397956" cy="25484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32" y="1358443"/>
            <a:ext cx="3409509" cy="25571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534" y="1305386"/>
            <a:ext cx="3460431" cy="25953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825" y="4060800"/>
            <a:ext cx="3310774" cy="248308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3689" y="3970867"/>
            <a:ext cx="3421063" cy="2565797"/>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5534" y="3944353"/>
            <a:ext cx="3621299" cy="2715974"/>
          </a:xfrm>
          <a:prstGeom prst="rect">
            <a:avLst/>
          </a:prstGeom>
        </p:spPr>
      </p:pic>
      <p:sp>
        <p:nvSpPr>
          <p:cNvPr id="11" name="Rectangle 10"/>
          <p:cNvSpPr/>
          <p:nvPr/>
        </p:nvSpPr>
        <p:spPr>
          <a:xfrm>
            <a:off x="819080" y="852551"/>
            <a:ext cx="1097480" cy="369332"/>
          </a:xfrm>
          <a:prstGeom prst="rect">
            <a:avLst/>
          </a:prstGeom>
        </p:spPr>
        <p:txBody>
          <a:bodyPr wrap="none">
            <a:spAutoFit/>
          </a:bodyPr>
          <a:lstStyle/>
          <a:p>
            <a:pPr marL="342900" indent="-342900">
              <a:buAutoNum type="arabicPeriod"/>
            </a:pPr>
            <a:r>
              <a:rPr lang="en-US" dirty="0" smtClean="0"/>
              <a:t>WEAP</a:t>
            </a:r>
            <a:endParaRPr lang="en-US" dirty="0"/>
          </a:p>
        </p:txBody>
      </p:sp>
      <p:sp>
        <p:nvSpPr>
          <p:cNvPr id="12" name="Slide Number Placeholder 4"/>
          <p:cNvSpPr>
            <a:spLocks noGrp="1"/>
          </p:cNvSpPr>
          <p:nvPr>
            <p:ph type="sldNum" sz="quarter" idx="12"/>
          </p:nvPr>
        </p:nvSpPr>
        <p:spPr>
          <a:xfrm>
            <a:off x="8992986" y="6361317"/>
            <a:ext cx="2743200" cy="365125"/>
          </a:xfrm>
        </p:spPr>
        <p:txBody>
          <a:bodyPr/>
          <a:lstStyle/>
          <a:p>
            <a:fld id="{90F3C78D-3DB8-C64C-BA66-FD220ADFD702}" type="slidenum">
              <a:rPr lang="en-US" smtClean="0"/>
              <a:pPr/>
              <a:t>13</a:t>
            </a:fld>
            <a:endParaRPr lang="en-US" dirty="0"/>
          </a:p>
        </p:txBody>
      </p:sp>
    </p:spTree>
    <p:extLst>
      <p:ext uri="{BB962C8B-B14F-4D97-AF65-F5344CB8AC3E}">
        <p14:creationId xmlns:p14="http://schemas.microsoft.com/office/powerpoint/2010/main" val="105810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7039" y="197558"/>
            <a:ext cx="10046255" cy="400110"/>
          </a:xfrm>
          <a:prstGeom prst="rect">
            <a:avLst/>
          </a:prstGeom>
          <a:noFill/>
        </p:spPr>
        <p:txBody>
          <a:bodyPr wrap="square" rtlCol="0">
            <a:spAutoFit/>
          </a:bodyPr>
          <a:lstStyle/>
          <a:p>
            <a:r>
              <a:rPr lang="en-US" sz="2000" dirty="0"/>
              <a:t>4) Test Result: Unconstrained Source and Unconstrained Link Test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9" y="1043733"/>
            <a:ext cx="3056188" cy="2292141"/>
          </a:xfrm>
          <a:prstGeom prst="rect">
            <a:avLst/>
          </a:prstGeom>
        </p:spPr>
      </p:pic>
      <p:sp>
        <p:nvSpPr>
          <p:cNvPr id="11" name="Rectangle 10"/>
          <p:cNvSpPr/>
          <p:nvPr/>
        </p:nvSpPr>
        <p:spPr>
          <a:xfrm>
            <a:off x="727039" y="3591043"/>
            <a:ext cx="1092671" cy="369332"/>
          </a:xfrm>
          <a:prstGeom prst="rect">
            <a:avLst/>
          </a:prstGeom>
        </p:spPr>
        <p:txBody>
          <a:bodyPr wrap="none">
            <a:spAutoFit/>
          </a:bodyPr>
          <a:lstStyle/>
          <a:p>
            <a:r>
              <a:rPr lang="en-US" dirty="0" smtClean="0"/>
              <a:t>2.    LEAP:</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63" y="4045031"/>
            <a:ext cx="3316776" cy="248758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985" y="4045032"/>
            <a:ext cx="3316779" cy="2487584"/>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7586" y="4045032"/>
            <a:ext cx="3316777" cy="2487583"/>
          </a:xfrm>
          <a:prstGeom prst="rect">
            <a:avLst/>
          </a:prstGeom>
        </p:spPr>
      </p:pic>
      <p:sp>
        <p:nvSpPr>
          <p:cNvPr id="8" name="Slide Number Placeholder 4"/>
          <p:cNvSpPr>
            <a:spLocks noGrp="1"/>
          </p:cNvSpPr>
          <p:nvPr>
            <p:ph type="sldNum" sz="quarter" idx="12"/>
          </p:nvPr>
        </p:nvSpPr>
        <p:spPr>
          <a:xfrm>
            <a:off x="8751916" y="6350051"/>
            <a:ext cx="2743200" cy="365125"/>
          </a:xfrm>
        </p:spPr>
        <p:txBody>
          <a:bodyPr/>
          <a:lstStyle/>
          <a:p>
            <a:fld id="{90F3C78D-3DB8-C64C-BA66-FD220ADFD702}" type="slidenum">
              <a:rPr lang="en-US" smtClean="0"/>
              <a:pPr/>
              <a:t>14</a:t>
            </a:fld>
            <a:endParaRPr lang="en-US" dirty="0"/>
          </a:p>
        </p:txBody>
      </p:sp>
    </p:spTree>
    <p:extLst>
      <p:ext uri="{BB962C8B-B14F-4D97-AF65-F5344CB8AC3E}">
        <p14:creationId xmlns:p14="http://schemas.microsoft.com/office/powerpoint/2010/main" val="228175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02101" y="280685"/>
            <a:ext cx="10046255" cy="400110"/>
          </a:xfrm>
          <a:prstGeom prst="rect">
            <a:avLst/>
          </a:prstGeom>
          <a:noFill/>
        </p:spPr>
        <p:txBody>
          <a:bodyPr wrap="square" rtlCol="0">
            <a:spAutoFit/>
          </a:bodyPr>
          <a:lstStyle/>
          <a:p>
            <a:r>
              <a:rPr lang="en-US" sz="2000" dirty="0" smtClean="0"/>
              <a:t>4) Test </a:t>
            </a:r>
            <a:r>
              <a:rPr lang="en-US" sz="2000" dirty="0"/>
              <a:t>Result: Unconstrained </a:t>
            </a:r>
            <a:r>
              <a:rPr lang="en-US" sz="2000" dirty="0" smtClean="0"/>
              <a:t>Source </a:t>
            </a:r>
            <a:r>
              <a:rPr lang="en-US" sz="2000" dirty="0"/>
              <a:t>and Unconstrained </a:t>
            </a:r>
            <a:r>
              <a:rPr lang="en-US" sz="2000" dirty="0" smtClean="0"/>
              <a:t>Link Test </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01" y="1201189"/>
            <a:ext cx="2964873" cy="222365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840" y="1201189"/>
            <a:ext cx="2964873" cy="222365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5579" y="1201188"/>
            <a:ext cx="2964873" cy="222365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 y="3927764"/>
            <a:ext cx="2953789" cy="221534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9506" y="3927764"/>
            <a:ext cx="3009207" cy="2256905"/>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5579" y="3931920"/>
            <a:ext cx="3003665" cy="2252749"/>
          </a:xfrm>
          <a:prstGeom prst="rect">
            <a:avLst/>
          </a:prstGeom>
        </p:spPr>
      </p:pic>
      <p:sp>
        <p:nvSpPr>
          <p:cNvPr id="16"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15</a:t>
            </a:fld>
            <a:endParaRPr lang="en-US" dirty="0"/>
          </a:p>
        </p:txBody>
      </p:sp>
    </p:spTree>
    <p:extLst>
      <p:ext uri="{BB962C8B-B14F-4D97-AF65-F5344CB8AC3E}">
        <p14:creationId xmlns:p14="http://schemas.microsoft.com/office/powerpoint/2010/main" val="3886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16</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Unconstrained </a:t>
            </a:r>
            <a:r>
              <a:rPr lang="en-US" sz="2000" dirty="0" smtClean="0"/>
              <a:t>Source </a:t>
            </a:r>
            <a:r>
              <a:rPr lang="en-US" sz="2000" dirty="0"/>
              <a:t>and </a:t>
            </a:r>
            <a:r>
              <a:rPr lang="en-US" sz="2000" dirty="0" smtClean="0"/>
              <a:t>Constrained Link Test</a:t>
            </a:r>
            <a:endParaRPr lang="en-US" sz="2000" dirty="0"/>
          </a:p>
        </p:txBody>
      </p:sp>
      <p:sp>
        <p:nvSpPr>
          <p:cNvPr id="7" name="Rectangle 6"/>
          <p:cNvSpPr/>
          <p:nvPr/>
        </p:nvSpPr>
        <p:spPr>
          <a:xfrm>
            <a:off x="677163" y="881094"/>
            <a:ext cx="1200072" cy="369332"/>
          </a:xfrm>
          <a:prstGeom prst="rect">
            <a:avLst/>
          </a:prstGeom>
        </p:spPr>
        <p:txBody>
          <a:bodyPr wrap="none">
            <a:spAutoFit/>
          </a:bodyPr>
          <a:lstStyle/>
          <a:p>
            <a:r>
              <a:rPr lang="en-US" dirty="0" smtClean="0"/>
              <a:t>1.    WEAP:</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27" y="1340874"/>
            <a:ext cx="3155469" cy="23666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865" y="1340874"/>
            <a:ext cx="3155470" cy="236660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439" y="1315095"/>
            <a:ext cx="3189842" cy="239238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163" y="4151081"/>
            <a:ext cx="3183775" cy="238783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0" y="4167706"/>
            <a:ext cx="3153295" cy="236497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1091" y="4167706"/>
            <a:ext cx="3175461" cy="2381596"/>
          </a:xfrm>
          <a:prstGeom prst="rect">
            <a:avLst/>
          </a:prstGeom>
        </p:spPr>
      </p:pic>
    </p:spTree>
    <p:extLst>
      <p:ext uri="{BB962C8B-B14F-4D97-AF65-F5344CB8AC3E}">
        <p14:creationId xmlns:p14="http://schemas.microsoft.com/office/powerpoint/2010/main" val="233153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17</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Unconstrained </a:t>
            </a:r>
            <a:r>
              <a:rPr lang="en-US" sz="2000" dirty="0" smtClean="0"/>
              <a:t>Source </a:t>
            </a:r>
            <a:r>
              <a:rPr lang="en-US" sz="2000" dirty="0"/>
              <a:t>and </a:t>
            </a:r>
            <a:r>
              <a:rPr lang="en-US" sz="2000" dirty="0" smtClean="0"/>
              <a:t>Constrained Link Test </a:t>
            </a:r>
            <a:endParaRPr lang="en-US" sz="2000" dirty="0"/>
          </a:p>
        </p:txBody>
      </p:sp>
      <p:sp>
        <p:nvSpPr>
          <p:cNvPr id="7" name="Rectangle 6"/>
          <p:cNvSpPr/>
          <p:nvPr/>
        </p:nvSpPr>
        <p:spPr>
          <a:xfrm>
            <a:off x="968107" y="3549263"/>
            <a:ext cx="1092671" cy="369332"/>
          </a:xfrm>
          <a:prstGeom prst="rect">
            <a:avLst/>
          </a:prstGeom>
        </p:spPr>
        <p:txBody>
          <a:bodyPr wrap="none">
            <a:spAutoFit/>
          </a:bodyPr>
          <a:lstStyle/>
          <a:p>
            <a:r>
              <a:rPr lang="en-US" dirty="0"/>
              <a:t>2</a:t>
            </a:r>
            <a:r>
              <a:rPr lang="en-US" dirty="0" smtClean="0"/>
              <a:t>.    LEAP: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5" y="790646"/>
            <a:ext cx="3208351" cy="24062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45" y="4156275"/>
            <a:ext cx="3117031" cy="233777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8546" y="4081548"/>
            <a:ext cx="3216666" cy="241249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6282" y="4081548"/>
            <a:ext cx="3216666" cy="2412499"/>
          </a:xfrm>
          <a:prstGeom prst="rect">
            <a:avLst/>
          </a:prstGeom>
        </p:spPr>
      </p:pic>
    </p:spTree>
    <p:extLst>
      <p:ext uri="{BB962C8B-B14F-4D97-AF65-F5344CB8AC3E}">
        <p14:creationId xmlns:p14="http://schemas.microsoft.com/office/powerpoint/2010/main" val="3165310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18</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Unconstrained </a:t>
            </a:r>
            <a:r>
              <a:rPr lang="en-US" sz="2000" dirty="0" smtClean="0"/>
              <a:t>Source </a:t>
            </a:r>
            <a:r>
              <a:rPr lang="en-US" sz="2000" dirty="0"/>
              <a:t>and </a:t>
            </a:r>
            <a:r>
              <a:rPr lang="en-US" sz="2000" dirty="0" smtClean="0"/>
              <a:t>Constrained Link Test </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222" y="914708"/>
            <a:ext cx="3513102" cy="263482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408" y="943495"/>
            <a:ext cx="3474720" cy="26060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1288" y="966823"/>
            <a:ext cx="3412512" cy="255938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684" y="3841432"/>
            <a:ext cx="3596640" cy="269748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8409" y="3841432"/>
            <a:ext cx="3596640" cy="2697480"/>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1288" y="3879878"/>
            <a:ext cx="3494116" cy="2620587"/>
          </a:xfrm>
          <a:prstGeom prst="rect">
            <a:avLst/>
          </a:prstGeom>
        </p:spPr>
      </p:pic>
    </p:spTree>
    <p:extLst>
      <p:ext uri="{BB962C8B-B14F-4D97-AF65-F5344CB8AC3E}">
        <p14:creationId xmlns:p14="http://schemas.microsoft.com/office/powerpoint/2010/main" val="2668810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19</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a:t>
            </a:r>
            <a:r>
              <a:rPr lang="en-US" sz="2000" dirty="0" smtClean="0"/>
              <a:t>Constrained Source </a:t>
            </a:r>
            <a:r>
              <a:rPr lang="en-US" sz="2000" dirty="0"/>
              <a:t>and </a:t>
            </a:r>
            <a:r>
              <a:rPr lang="en-US" sz="2000" dirty="0" smtClean="0"/>
              <a:t>Unconstrained Link Test </a:t>
            </a:r>
            <a:endParaRPr lang="en-US" sz="2000" dirty="0"/>
          </a:p>
        </p:txBody>
      </p:sp>
      <p:sp>
        <p:nvSpPr>
          <p:cNvPr id="7" name="Rectangle 6"/>
          <p:cNvSpPr/>
          <p:nvPr/>
        </p:nvSpPr>
        <p:spPr>
          <a:xfrm>
            <a:off x="677163" y="881094"/>
            <a:ext cx="1200072" cy="369332"/>
          </a:xfrm>
          <a:prstGeom prst="rect">
            <a:avLst/>
          </a:prstGeom>
        </p:spPr>
        <p:txBody>
          <a:bodyPr wrap="none">
            <a:spAutoFit/>
          </a:bodyPr>
          <a:lstStyle/>
          <a:p>
            <a:r>
              <a:rPr lang="en-US" dirty="0" smtClean="0"/>
              <a:t>1.    WEAP:</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22" y="3943581"/>
            <a:ext cx="3217025" cy="241276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894" y="3943581"/>
            <a:ext cx="3186545" cy="2389909"/>
          </a:xfrm>
          <a:prstGeom prst="rect">
            <a:avLst/>
          </a:prstGeom>
        </p:spPr>
      </p:pic>
      <p:pic>
        <p:nvPicPr>
          <p:cNvPr id="2" name="Picture 1"/>
          <p:cNvPicPr>
            <a:picLocks noChangeAspect="1"/>
          </p:cNvPicPr>
          <p:nvPr/>
        </p:nvPicPr>
        <p:blipFill>
          <a:blip r:embed="rId4"/>
          <a:stretch>
            <a:fillRect/>
          </a:stretch>
        </p:blipFill>
        <p:spPr>
          <a:xfrm>
            <a:off x="7281948" y="1258402"/>
            <a:ext cx="3175081" cy="238131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192" y="1283082"/>
            <a:ext cx="3399701" cy="25497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893" y="1283082"/>
            <a:ext cx="3399701" cy="2549776"/>
          </a:xfrm>
          <a:prstGeom prst="rect">
            <a:avLst/>
          </a:prstGeom>
        </p:spPr>
      </p:pic>
      <p:pic>
        <p:nvPicPr>
          <p:cNvPr id="10" name="Picture 9"/>
          <p:cNvPicPr>
            <a:picLocks noChangeAspect="1"/>
          </p:cNvPicPr>
          <p:nvPr/>
        </p:nvPicPr>
        <p:blipFill>
          <a:blip r:embed="rId7"/>
          <a:stretch>
            <a:fillRect/>
          </a:stretch>
        </p:blipFill>
        <p:spPr>
          <a:xfrm>
            <a:off x="7443931" y="3943581"/>
            <a:ext cx="3247620" cy="2435715"/>
          </a:xfrm>
          <a:prstGeom prst="rect">
            <a:avLst/>
          </a:prstGeom>
        </p:spPr>
      </p:pic>
    </p:spTree>
    <p:extLst>
      <p:ext uri="{BB962C8B-B14F-4D97-AF65-F5344CB8AC3E}">
        <p14:creationId xmlns:p14="http://schemas.microsoft.com/office/powerpoint/2010/main" val="42686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68110" y="405376"/>
            <a:ext cx="9268692" cy="584775"/>
          </a:xfrm>
          <a:prstGeom prst="rect">
            <a:avLst/>
          </a:prstGeom>
          <a:noFill/>
        </p:spPr>
        <p:txBody>
          <a:bodyPr wrap="square" rtlCol="0">
            <a:spAutoFit/>
          </a:bodyPr>
          <a:lstStyle/>
          <a:p>
            <a:r>
              <a:rPr lang="en-US" sz="3200" dirty="0" smtClean="0"/>
              <a:t>Motivation</a:t>
            </a:r>
            <a:endParaRPr lang="en-US" sz="3200" dirty="0"/>
          </a:p>
        </p:txBody>
      </p:sp>
      <p:sp>
        <p:nvSpPr>
          <p:cNvPr id="2" name="TextBox 1"/>
          <p:cNvSpPr txBox="1"/>
          <p:nvPr/>
        </p:nvSpPr>
        <p:spPr>
          <a:xfrm>
            <a:off x="693790" y="1170278"/>
            <a:ext cx="8076137" cy="2862322"/>
          </a:xfrm>
          <a:prstGeom prst="rect">
            <a:avLst/>
          </a:prstGeom>
          <a:noFill/>
        </p:spPr>
        <p:txBody>
          <a:bodyPr wrap="square" rtlCol="0">
            <a:spAutoFit/>
          </a:bodyPr>
          <a:lstStyle/>
          <a:p>
            <a:pPr marL="342900" indent="-342900">
              <a:buAutoNum type="arabicPeriod"/>
            </a:pPr>
            <a:r>
              <a:rPr lang="en-US" dirty="0" smtClean="0"/>
              <a:t>We are curious about the flexibility of time step control in WEAP and LEAP</a:t>
            </a:r>
          </a:p>
          <a:p>
            <a:pPr marL="342900" indent="-342900">
              <a:buAutoNum type="arabicPeriod"/>
            </a:pPr>
            <a:endParaRPr lang="en-US" dirty="0"/>
          </a:p>
          <a:p>
            <a:pPr marL="342900" indent="-342900">
              <a:buAutoNum type="arabicPeriod"/>
            </a:pPr>
            <a:r>
              <a:rPr lang="en-US" dirty="0" smtClean="0"/>
              <a:t>The flexibility will facilitate the integration of statistical economy models in </a:t>
            </a:r>
            <a:r>
              <a:rPr lang="en-US" dirty="0" err="1" smtClean="0"/>
              <a:t>FEWSim</a:t>
            </a:r>
            <a:r>
              <a:rPr lang="en-US" dirty="0" smtClean="0"/>
              <a:t> system.</a:t>
            </a:r>
          </a:p>
          <a:p>
            <a:pPr marL="342900" indent="-342900">
              <a:buAutoNum type="arabicPeriod"/>
            </a:pPr>
            <a:endParaRPr lang="en-US" dirty="0"/>
          </a:p>
          <a:p>
            <a:pPr marL="342900" indent="-342900">
              <a:buAutoNum type="arabicPeriod"/>
            </a:pPr>
            <a:r>
              <a:rPr lang="en-US" dirty="0"/>
              <a:t>There may be other situations </a:t>
            </a:r>
            <a:r>
              <a:rPr lang="en-US" dirty="0" smtClean="0"/>
              <a:t>where we </a:t>
            </a:r>
            <a:r>
              <a:rPr lang="en-US" dirty="0"/>
              <a:t>need </a:t>
            </a:r>
            <a:r>
              <a:rPr lang="en-US" dirty="0" smtClean="0"/>
              <a:t>enough flexibility when running WEAP and LEAP, </a:t>
            </a:r>
            <a:r>
              <a:rPr lang="en-US" dirty="0"/>
              <a:t>such as when we need to update the </a:t>
            </a:r>
            <a:r>
              <a:rPr lang="en-US" dirty="0" smtClean="0"/>
              <a:t>WEAP-LEAP </a:t>
            </a:r>
            <a:r>
              <a:rPr lang="en-US" dirty="0"/>
              <a:t>coupled parameters’ </a:t>
            </a:r>
            <a:r>
              <a:rPr lang="en-US" dirty="0" smtClean="0"/>
              <a:t>formula or inject a new scenario policy in the middle of the simulation.</a:t>
            </a:r>
            <a:endParaRPr lang="en-US" dirty="0"/>
          </a:p>
          <a:p>
            <a:pPr marL="342900" indent="-342900">
              <a:buAutoNum type="arabicPeriod"/>
            </a:pPr>
            <a:endParaRPr lang="en-US" dirty="0" smtClean="0"/>
          </a:p>
        </p:txBody>
      </p:sp>
      <p:sp>
        <p:nvSpPr>
          <p:cNvPr id="5"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2</a:t>
            </a:fld>
            <a:endParaRPr lang="en-US" dirty="0"/>
          </a:p>
        </p:txBody>
      </p:sp>
      <p:pic>
        <p:nvPicPr>
          <p:cNvPr id="3" name="Picture 2"/>
          <p:cNvPicPr>
            <a:picLocks noChangeAspect="1"/>
          </p:cNvPicPr>
          <p:nvPr/>
        </p:nvPicPr>
        <p:blipFill>
          <a:blip r:embed="rId2"/>
          <a:stretch>
            <a:fillRect/>
          </a:stretch>
        </p:blipFill>
        <p:spPr>
          <a:xfrm>
            <a:off x="2234121" y="3753047"/>
            <a:ext cx="8132769" cy="1188823"/>
          </a:xfrm>
          <a:prstGeom prst="rect">
            <a:avLst/>
          </a:prstGeom>
        </p:spPr>
      </p:pic>
      <p:sp>
        <p:nvSpPr>
          <p:cNvPr id="9" name="Rectangle 8"/>
          <p:cNvSpPr/>
          <p:nvPr/>
        </p:nvSpPr>
        <p:spPr>
          <a:xfrm>
            <a:off x="95907" y="3908690"/>
            <a:ext cx="2138214" cy="646331"/>
          </a:xfrm>
          <a:prstGeom prst="rect">
            <a:avLst/>
          </a:prstGeom>
        </p:spPr>
        <p:txBody>
          <a:bodyPr wrap="none">
            <a:spAutoFit/>
          </a:bodyPr>
          <a:lstStyle/>
          <a:p>
            <a:r>
              <a:rPr lang="en-US" dirty="0"/>
              <a:t>WEAP-LEAP </a:t>
            </a:r>
            <a:r>
              <a:rPr lang="en-US" dirty="0" smtClean="0"/>
              <a:t>coupled </a:t>
            </a:r>
          </a:p>
          <a:p>
            <a:r>
              <a:rPr lang="en-US" dirty="0" smtClean="0"/>
              <a:t>Parameters:</a:t>
            </a:r>
            <a:endParaRPr lang="en-US" dirty="0"/>
          </a:p>
        </p:txBody>
      </p:sp>
      <p:sp>
        <p:nvSpPr>
          <p:cNvPr id="10" name="Rectangle 9"/>
          <p:cNvSpPr/>
          <p:nvPr/>
        </p:nvSpPr>
        <p:spPr>
          <a:xfrm>
            <a:off x="95907" y="5783871"/>
            <a:ext cx="1664430" cy="369332"/>
          </a:xfrm>
          <a:prstGeom prst="rect">
            <a:avLst/>
          </a:prstGeom>
        </p:spPr>
        <p:txBody>
          <a:bodyPr wrap="none">
            <a:spAutoFit/>
          </a:bodyPr>
          <a:lstStyle/>
          <a:p>
            <a:r>
              <a:rPr lang="en-US" dirty="0" smtClean="0"/>
              <a:t>Policy Injection:</a:t>
            </a:r>
            <a:endParaRPr lang="en-US" dirty="0"/>
          </a:p>
        </p:txBody>
      </p:sp>
      <p:sp>
        <p:nvSpPr>
          <p:cNvPr id="11" name="TextBox 10"/>
          <p:cNvSpPr txBox="1"/>
          <p:nvPr/>
        </p:nvSpPr>
        <p:spPr>
          <a:xfrm>
            <a:off x="2234121" y="6133370"/>
            <a:ext cx="1087029" cy="369332"/>
          </a:xfrm>
          <a:prstGeom prst="rect">
            <a:avLst/>
          </a:prstGeom>
          <a:noFill/>
        </p:spPr>
        <p:txBody>
          <a:bodyPr wrap="none" rtlCol="0">
            <a:spAutoFit/>
          </a:bodyPr>
          <a:lstStyle/>
          <a:p>
            <a:r>
              <a:rPr lang="en-US" dirty="0" smtClean="0"/>
              <a:t>Start Year</a:t>
            </a:r>
            <a:endParaRPr lang="en-US" dirty="0"/>
          </a:p>
        </p:txBody>
      </p:sp>
      <p:sp>
        <p:nvSpPr>
          <p:cNvPr id="12" name="TextBox 11"/>
          <p:cNvSpPr txBox="1"/>
          <p:nvPr/>
        </p:nvSpPr>
        <p:spPr>
          <a:xfrm>
            <a:off x="8254791" y="6196461"/>
            <a:ext cx="995272" cy="369332"/>
          </a:xfrm>
          <a:prstGeom prst="rect">
            <a:avLst/>
          </a:prstGeom>
          <a:noFill/>
        </p:spPr>
        <p:txBody>
          <a:bodyPr wrap="none" rtlCol="0">
            <a:spAutoFit/>
          </a:bodyPr>
          <a:lstStyle/>
          <a:p>
            <a:r>
              <a:rPr lang="en-US" dirty="0" smtClean="0"/>
              <a:t>End Year</a:t>
            </a:r>
            <a:endParaRPr lang="en-US" dirty="0"/>
          </a:p>
        </p:txBody>
      </p:sp>
      <p:sp>
        <p:nvSpPr>
          <p:cNvPr id="13" name="TextBox 12"/>
          <p:cNvSpPr txBox="1"/>
          <p:nvPr/>
        </p:nvSpPr>
        <p:spPr>
          <a:xfrm>
            <a:off x="3384895" y="5285587"/>
            <a:ext cx="1013611" cy="369332"/>
          </a:xfrm>
          <a:prstGeom prst="rect">
            <a:avLst/>
          </a:prstGeom>
          <a:noFill/>
        </p:spPr>
        <p:txBody>
          <a:bodyPr wrap="none" rtlCol="0">
            <a:spAutoFit/>
          </a:bodyPr>
          <a:lstStyle/>
          <a:p>
            <a:r>
              <a:rPr lang="en-US" dirty="0" smtClean="0"/>
              <a:t>Policy #1</a:t>
            </a:r>
            <a:endParaRPr lang="en-US" dirty="0"/>
          </a:p>
        </p:txBody>
      </p:sp>
      <p:sp>
        <p:nvSpPr>
          <p:cNvPr id="14" name="TextBox 13"/>
          <p:cNvSpPr txBox="1"/>
          <p:nvPr/>
        </p:nvSpPr>
        <p:spPr>
          <a:xfrm>
            <a:off x="5058941" y="5285587"/>
            <a:ext cx="1013611" cy="369332"/>
          </a:xfrm>
          <a:prstGeom prst="rect">
            <a:avLst/>
          </a:prstGeom>
          <a:noFill/>
        </p:spPr>
        <p:txBody>
          <a:bodyPr wrap="none" rtlCol="0">
            <a:spAutoFit/>
          </a:bodyPr>
          <a:lstStyle/>
          <a:p>
            <a:r>
              <a:rPr lang="en-US" dirty="0" smtClean="0"/>
              <a:t>Policy #2</a:t>
            </a:r>
            <a:endParaRPr lang="en-US" dirty="0"/>
          </a:p>
        </p:txBody>
      </p:sp>
      <p:sp>
        <p:nvSpPr>
          <p:cNvPr id="15" name="TextBox 14"/>
          <p:cNvSpPr txBox="1"/>
          <p:nvPr/>
        </p:nvSpPr>
        <p:spPr>
          <a:xfrm>
            <a:off x="6732987" y="5289055"/>
            <a:ext cx="1013611" cy="369332"/>
          </a:xfrm>
          <a:prstGeom prst="rect">
            <a:avLst/>
          </a:prstGeom>
          <a:noFill/>
        </p:spPr>
        <p:txBody>
          <a:bodyPr wrap="none" rtlCol="0">
            <a:spAutoFit/>
          </a:bodyPr>
          <a:lstStyle/>
          <a:p>
            <a:r>
              <a:rPr lang="en-US" dirty="0" smtClean="0"/>
              <a:t>Policy #3</a:t>
            </a:r>
            <a:endParaRPr lang="en-US" dirty="0"/>
          </a:p>
        </p:txBody>
      </p:sp>
      <p:grpSp>
        <p:nvGrpSpPr>
          <p:cNvPr id="20" name="Group 19"/>
          <p:cNvGrpSpPr/>
          <p:nvPr/>
        </p:nvGrpSpPr>
        <p:grpSpPr>
          <a:xfrm>
            <a:off x="2234121" y="5654919"/>
            <a:ext cx="7015942" cy="313618"/>
            <a:chOff x="2234121" y="5654919"/>
            <a:chExt cx="7015942" cy="313618"/>
          </a:xfrm>
        </p:grpSpPr>
        <p:cxnSp>
          <p:nvCxnSpPr>
            <p:cNvPr id="8" name="Straight Arrow Connector 7"/>
            <p:cNvCxnSpPr/>
            <p:nvPr/>
          </p:nvCxnSpPr>
          <p:spPr>
            <a:xfrm>
              <a:off x="2234121" y="5968537"/>
              <a:ext cx="70159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a:off x="3891701" y="5654919"/>
              <a:ext cx="184188" cy="313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565746" y="5654919"/>
              <a:ext cx="184188" cy="313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239791" y="5654919"/>
              <a:ext cx="184188" cy="313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545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20</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Constrained </a:t>
            </a:r>
            <a:r>
              <a:rPr lang="en-US" sz="2000" dirty="0" smtClean="0"/>
              <a:t>Source </a:t>
            </a:r>
            <a:r>
              <a:rPr lang="en-US" sz="2000" dirty="0"/>
              <a:t>and Unconstrained </a:t>
            </a:r>
            <a:r>
              <a:rPr lang="en-US" sz="2000" dirty="0" smtClean="0"/>
              <a:t>Link </a:t>
            </a:r>
            <a:r>
              <a:rPr lang="en-US" sz="2000" dirty="0"/>
              <a:t>Test </a:t>
            </a:r>
          </a:p>
        </p:txBody>
      </p:sp>
      <p:sp>
        <p:nvSpPr>
          <p:cNvPr id="7" name="Rectangle 6"/>
          <p:cNvSpPr/>
          <p:nvPr/>
        </p:nvSpPr>
        <p:spPr>
          <a:xfrm>
            <a:off x="951482" y="3412738"/>
            <a:ext cx="1092671" cy="369332"/>
          </a:xfrm>
          <a:prstGeom prst="rect">
            <a:avLst/>
          </a:prstGeom>
        </p:spPr>
        <p:txBody>
          <a:bodyPr wrap="none">
            <a:spAutoFit/>
          </a:bodyPr>
          <a:lstStyle/>
          <a:p>
            <a:r>
              <a:rPr lang="en-US" dirty="0"/>
              <a:t>2</a:t>
            </a:r>
            <a:r>
              <a:rPr lang="en-US" dirty="0" smtClean="0"/>
              <a:t>.    LEAP:</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5" y="866121"/>
            <a:ext cx="3045872" cy="228440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21" y="3949468"/>
            <a:ext cx="3352414" cy="2514311"/>
          </a:xfrm>
          <a:prstGeom prst="rect">
            <a:avLst/>
          </a:prstGeom>
        </p:spPr>
      </p:pic>
      <p:pic>
        <p:nvPicPr>
          <p:cNvPr id="3" name="Picture 2"/>
          <p:cNvPicPr>
            <a:picLocks noChangeAspect="1"/>
          </p:cNvPicPr>
          <p:nvPr/>
        </p:nvPicPr>
        <p:blipFill>
          <a:blip r:embed="rId4"/>
          <a:stretch>
            <a:fillRect/>
          </a:stretch>
        </p:blipFill>
        <p:spPr>
          <a:xfrm>
            <a:off x="3883336" y="3949468"/>
            <a:ext cx="3418202" cy="2563652"/>
          </a:xfrm>
          <a:prstGeom prst="rect">
            <a:avLst/>
          </a:prstGeom>
        </p:spPr>
      </p:pic>
      <p:pic>
        <p:nvPicPr>
          <p:cNvPr id="9" name="Picture 8"/>
          <p:cNvPicPr>
            <a:picLocks noChangeAspect="1"/>
          </p:cNvPicPr>
          <p:nvPr/>
        </p:nvPicPr>
        <p:blipFill>
          <a:blip r:embed="rId5"/>
          <a:stretch>
            <a:fillRect/>
          </a:stretch>
        </p:blipFill>
        <p:spPr>
          <a:xfrm>
            <a:off x="7887774" y="3949468"/>
            <a:ext cx="3466026" cy="2599520"/>
          </a:xfrm>
          <a:prstGeom prst="rect">
            <a:avLst/>
          </a:prstGeom>
        </p:spPr>
      </p:pic>
    </p:spTree>
    <p:extLst>
      <p:ext uri="{BB962C8B-B14F-4D97-AF65-F5344CB8AC3E}">
        <p14:creationId xmlns:p14="http://schemas.microsoft.com/office/powerpoint/2010/main" val="286042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21</a:t>
            </a:fld>
            <a:endParaRPr lang="en-US" dirty="0"/>
          </a:p>
        </p:txBody>
      </p:sp>
      <p:sp>
        <p:nvSpPr>
          <p:cNvPr id="6" name="TextBox 5"/>
          <p:cNvSpPr txBox="1"/>
          <p:nvPr/>
        </p:nvSpPr>
        <p:spPr>
          <a:xfrm>
            <a:off x="519221" y="205871"/>
            <a:ext cx="10046255" cy="400110"/>
          </a:xfrm>
          <a:prstGeom prst="rect">
            <a:avLst/>
          </a:prstGeom>
          <a:noFill/>
        </p:spPr>
        <p:txBody>
          <a:bodyPr wrap="square" rtlCol="0">
            <a:spAutoFit/>
          </a:bodyPr>
          <a:lstStyle/>
          <a:p>
            <a:r>
              <a:rPr lang="en-US" sz="2000" dirty="0" smtClean="0"/>
              <a:t>4) Test </a:t>
            </a:r>
            <a:r>
              <a:rPr lang="en-US" sz="2000" dirty="0"/>
              <a:t>Result: Constrained </a:t>
            </a:r>
            <a:r>
              <a:rPr lang="en-US" sz="2000" dirty="0" smtClean="0"/>
              <a:t>Source </a:t>
            </a:r>
            <a:r>
              <a:rPr lang="en-US" sz="2000" dirty="0"/>
              <a:t>and Unconstrained </a:t>
            </a:r>
            <a:r>
              <a:rPr lang="en-US" sz="2000" dirty="0" smtClean="0"/>
              <a:t>Link </a:t>
            </a:r>
            <a:r>
              <a:rPr lang="en-US" sz="2000" dirty="0"/>
              <a:t>Test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777" y="873144"/>
            <a:ext cx="3513103" cy="263482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334" y="873145"/>
            <a:ext cx="3513106" cy="263483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221" y="3683808"/>
            <a:ext cx="3563389" cy="267254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2028" y="3683808"/>
            <a:ext cx="3664852" cy="274863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6298" y="3683808"/>
            <a:ext cx="3577244" cy="2682933"/>
          </a:xfrm>
          <a:prstGeom prst="rect">
            <a:avLst/>
          </a:prstGeom>
        </p:spPr>
      </p:pic>
      <p:pic>
        <p:nvPicPr>
          <p:cNvPr id="2" name="Picture 1"/>
          <p:cNvPicPr>
            <a:picLocks noChangeAspect="1"/>
          </p:cNvPicPr>
          <p:nvPr/>
        </p:nvPicPr>
        <p:blipFill>
          <a:blip r:embed="rId7"/>
          <a:stretch>
            <a:fillRect/>
          </a:stretch>
        </p:blipFill>
        <p:spPr>
          <a:xfrm>
            <a:off x="574125" y="873144"/>
            <a:ext cx="3453579" cy="2590185"/>
          </a:xfrm>
          <a:prstGeom prst="rect">
            <a:avLst/>
          </a:prstGeom>
        </p:spPr>
      </p:pic>
    </p:spTree>
    <p:extLst>
      <p:ext uri="{BB962C8B-B14F-4D97-AF65-F5344CB8AC3E}">
        <p14:creationId xmlns:p14="http://schemas.microsoft.com/office/powerpoint/2010/main" val="404357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22</a:t>
            </a:fld>
            <a:endParaRPr lang="en-US" dirty="0"/>
          </a:p>
        </p:txBody>
      </p:sp>
      <p:sp>
        <p:nvSpPr>
          <p:cNvPr id="6" name="TextBox 5"/>
          <p:cNvSpPr txBox="1"/>
          <p:nvPr/>
        </p:nvSpPr>
        <p:spPr>
          <a:xfrm>
            <a:off x="527534" y="247435"/>
            <a:ext cx="10046255" cy="400110"/>
          </a:xfrm>
          <a:prstGeom prst="rect">
            <a:avLst/>
          </a:prstGeom>
          <a:noFill/>
        </p:spPr>
        <p:txBody>
          <a:bodyPr wrap="square" rtlCol="0">
            <a:spAutoFit/>
          </a:bodyPr>
          <a:lstStyle/>
          <a:p>
            <a:r>
              <a:rPr lang="en-US" sz="2000" dirty="0" smtClean="0"/>
              <a:t>5) Conclusion</a:t>
            </a:r>
            <a:endParaRPr lang="en-US" sz="2000" dirty="0"/>
          </a:p>
        </p:txBody>
      </p:sp>
      <p:sp>
        <p:nvSpPr>
          <p:cNvPr id="2" name="TextBox 1"/>
          <p:cNvSpPr txBox="1"/>
          <p:nvPr/>
        </p:nvSpPr>
        <p:spPr>
          <a:xfrm>
            <a:off x="527534" y="921088"/>
            <a:ext cx="9489457" cy="1477328"/>
          </a:xfrm>
          <a:prstGeom prst="rect">
            <a:avLst/>
          </a:prstGeom>
          <a:noFill/>
        </p:spPr>
        <p:txBody>
          <a:bodyPr wrap="none" rtlCol="0">
            <a:spAutoFit/>
          </a:bodyPr>
          <a:lstStyle/>
          <a:p>
            <a:pPr marL="342900" indent="-342900">
              <a:buAutoNum type="arabicPeriod"/>
            </a:pPr>
            <a:r>
              <a:rPr lang="en-US" dirty="0" smtClean="0"/>
              <a:t>For all three test conditions, the majority of the results of step run match the bulk run perfectly.</a:t>
            </a:r>
          </a:p>
          <a:p>
            <a:pPr marL="342900" indent="-342900">
              <a:buAutoNum type="arabicPeriod"/>
            </a:pPr>
            <a:r>
              <a:rPr lang="en-US" dirty="0" smtClean="0"/>
              <a:t>There may be two reasons that a few results are not matched:</a:t>
            </a:r>
            <a:endParaRPr lang="en-US" dirty="0"/>
          </a:p>
          <a:p>
            <a:pPr marL="800100" lvl="1" indent="-342900">
              <a:buFont typeface="Arial" panose="020B0604020202020204" pitchFamily="34" charset="0"/>
              <a:buChar char="•"/>
            </a:pPr>
            <a:r>
              <a:rPr lang="en-US" dirty="0" smtClean="0"/>
              <a:t>The roundup error when WEAP and LEAP process data</a:t>
            </a:r>
          </a:p>
          <a:p>
            <a:pPr marL="800100" lvl="1" indent="-342900">
              <a:buFont typeface="Arial" panose="020B0604020202020204" pitchFamily="34" charset="0"/>
              <a:buChar char="•"/>
            </a:pPr>
            <a:r>
              <a:rPr lang="en-US" dirty="0" smtClean="0"/>
              <a:t>Incorrectly updating the input parameter at each time step</a:t>
            </a:r>
          </a:p>
          <a:p>
            <a:pPr marL="342900" indent="-342900">
              <a:buAutoNum type="arabicPeriod"/>
            </a:pPr>
            <a:r>
              <a:rPr lang="en-US" dirty="0" smtClean="0"/>
              <a:t>Controlling WEAP and LEAP to run by yearly steps is possible!</a:t>
            </a:r>
            <a:endParaRPr lang="en-US" dirty="0"/>
          </a:p>
        </p:txBody>
      </p:sp>
    </p:spTree>
    <p:extLst>
      <p:ext uri="{BB962C8B-B14F-4D97-AF65-F5344CB8AC3E}">
        <p14:creationId xmlns:p14="http://schemas.microsoft.com/office/powerpoint/2010/main" val="90793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3C78D-3DB8-C64C-BA66-FD220ADFD702}" type="slidenum">
              <a:rPr lang="en-US" smtClean="0"/>
              <a:pPr/>
              <a:t>23</a:t>
            </a:fld>
            <a:endParaRPr lang="en-US" dirty="0"/>
          </a:p>
        </p:txBody>
      </p:sp>
      <p:sp>
        <p:nvSpPr>
          <p:cNvPr id="6" name="TextBox 5"/>
          <p:cNvSpPr txBox="1"/>
          <p:nvPr/>
        </p:nvSpPr>
        <p:spPr>
          <a:xfrm>
            <a:off x="527534" y="247435"/>
            <a:ext cx="10046255" cy="400110"/>
          </a:xfrm>
          <a:prstGeom prst="rect">
            <a:avLst/>
          </a:prstGeom>
          <a:noFill/>
        </p:spPr>
        <p:txBody>
          <a:bodyPr wrap="square" rtlCol="0">
            <a:spAutoFit/>
          </a:bodyPr>
          <a:lstStyle/>
          <a:p>
            <a:r>
              <a:rPr lang="en-US" sz="2000" dirty="0" smtClean="0"/>
              <a:t>6) Discussion</a:t>
            </a:r>
            <a:endParaRPr lang="en-US" sz="2000" dirty="0"/>
          </a:p>
        </p:txBody>
      </p:sp>
      <p:sp>
        <p:nvSpPr>
          <p:cNvPr id="4" name="TextBox 3"/>
          <p:cNvSpPr txBox="1"/>
          <p:nvPr/>
        </p:nvSpPr>
        <p:spPr>
          <a:xfrm>
            <a:off x="527534" y="1068404"/>
            <a:ext cx="9578776" cy="1231106"/>
          </a:xfrm>
          <a:prstGeom prst="rect">
            <a:avLst/>
          </a:prstGeom>
          <a:noFill/>
        </p:spPr>
        <p:txBody>
          <a:bodyPr wrap="none" rtlCol="0">
            <a:spAutoFit/>
          </a:bodyPr>
          <a:lstStyle/>
          <a:p>
            <a:r>
              <a:rPr lang="en-US" sz="2000" dirty="0" smtClean="0"/>
              <a:t>Pros</a:t>
            </a:r>
            <a:r>
              <a:rPr lang="en-US" dirty="0" smtClean="0"/>
              <a:t>: </a:t>
            </a:r>
          </a:p>
          <a:p>
            <a:r>
              <a:rPr lang="en-US" dirty="0"/>
              <a:t> </a:t>
            </a:r>
            <a:r>
              <a:rPr lang="en-US" dirty="0" smtClean="0"/>
              <a:t>          Running by yearly steps gives a lot of flexibility to control over WEAP and LEAP simulation. </a:t>
            </a:r>
          </a:p>
          <a:p>
            <a:r>
              <a:rPr lang="en-US" dirty="0"/>
              <a:t> </a:t>
            </a:r>
            <a:r>
              <a:rPr lang="en-US" dirty="0" smtClean="0"/>
              <a:t>          The parameters could be updated at each time step. Even the coupled WEAP-LEAP parameter </a:t>
            </a:r>
          </a:p>
          <a:p>
            <a:r>
              <a:rPr lang="en-US" dirty="0" smtClean="0"/>
              <a:t>           could also be manipulated. The flexibility enables building more complex models.</a:t>
            </a:r>
            <a:endParaRPr lang="en-US" dirty="0"/>
          </a:p>
        </p:txBody>
      </p:sp>
      <p:sp>
        <p:nvSpPr>
          <p:cNvPr id="7" name="TextBox 6"/>
          <p:cNvSpPr txBox="1"/>
          <p:nvPr/>
        </p:nvSpPr>
        <p:spPr>
          <a:xfrm>
            <a:off x="527534" y="2640172"/>
            <a:ext cx="9904378" cy="2062103"/>
          </a:xfrm>
          <a:prstGeom prst="rect">
            <a:avLst/>
          </a:prstGeom>
          <a:noFill/>
        </p:spPr>
        <p:txBody>
          <a:bodyPr wrap="none" rtlCol="0">
            <a:spAutoFit/>
          </a:bodyPr>
          <a:lstStyle/>
          <a:p>
            <a:r>
              <a:rPr lang="en-US" sz="2000" dirty="0" smtClean="0"/>
              <a:t>Cons</a:t>
            </a:r>
            <a:r>
              <a:rPr lang="en-US" dirty="0" smtClean="0"/>
              <a:t>: </a:t>
            </a:r>
          </a:p>
          <a:p>
            <a:r>
              <a:rPr lang="en-US" dirty="0"/>
              <a:t> </a:t>
            </a:r>
            <a:r>
              <a:rPr lang="en-US" dirty="0" smtClean="0"/>
              <a:t>           1. It takes more time to run the simulation since at each step parameters are updated and WEAP </a:t>
            </a:r>
          </a:p>
          <a:p>
            <a:r>
              <a:rPr lang="en-US" dirty="0"/>
              <a:t> </a:t>
            </a:r>
            <a:r>
              <a:rPr lang="en-US" dirty="0" smtClean="0"/>
              <a:t>               and LEAP has to re-initialize to run the model.</a:t>
            </a:r>
          </a:p>
          <a:p>
            <a:r>
              <a:rPr lang="en-US" dirty="0"/>
              <a:t> </a:t>
            </a:r>
            <a:r>
              <a:rPr lang="en-US" dirty="0" smtClean="0"/>
              <a:t>           2. It takes a lot more effort to build the script to automate the parameters update process.</a:t>
            </a:r>
          </a:p>
          <a:p>
            <a:r>
              <a:rPr lang="en-US" dirty="0"/>
              <a:t> </a:t>
            </a:r>
            <a:r>
              <a:rPr lang="en-US" dirty="0" smtClean="0"/>
              <a:t>           3. It is at higher risk that an error may occur in the script when updating the parameters, such as</a:t>
            </a:r>
          </a:p>
          <a:p>
            <a:r>
              <a:rPr lang="en-US" dirty="0"/>
              <a:t> </a:t>
            </a:r>
            <a:r>
              <a:rPr lang="en-US" dirty="0" smtClean="0"/>
              <a:t>               miss-matched time step, making the simulation less reliable, while the bulk run is more stable </a:t>
            </a:r>
          </a:p>
          <a:p>
            <a:r>
              <a:rPr lang="en-US" dirty="0"/>
              <a:t> </a:t>
            </a:r>
            <a:r>
              <a:rPr lang="en-US" dirty="0" smtClean="0"/>
              <a:t>               since all the processes are packaged in WEAP and LEAP software.</a:t>
            </a:r>
            <a:endParaRPr lang="en-US" dirty="0"/>
          </a:p>
        </p:txBody>
      </p:sp>
    </p:spTree>
    <p:extLst>
      <p:ext uri="{BB962C8B-B14F-4D97-AF65-F5344CB8AC3E}">
        <p14:creationId xmlns:p14="http://schemas.microsoft.com/office/powerpoint/2010/main" val="150015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74" y="1047402"/>
            <a:ext cx="8973911" cy="1692771"/>
          </a:xfrm>
          <a:prstGeom prst="rect">
            <a:avLst/>
          </a:prstGeom>
          <a:noFill/>
        </p:spPr>
        <p:txBody>
          <a:bodyPr wrap="square" rtlCol="0">
            <a:spAutoFit/>
          </a:bodyPr>
          <a:lstStyle/>
          <a:p>
            <a:pPr marL="342900" indent="-342900">
              <a:buAutoNum type="arabicPeriod"/>
            </a:pPr>
            <a:r>
              <a:rPr lang="en-US" dirty="0" smtClean="0"/>
              <a:t>The WEAP MABIA takes either a single number or time series step of the following format as input: format</a:t>
            </a:r>
            <a:r>
              <a:rPr lang="en-US" dirty="0"/>
              <a:t>: 'Step( 2001,3.38, 2002,3.38,  2003,3.38, 2004, 3.38, 2005,3.38 </a:t>
            </a:r>
            <a:r>
              <a:rPr lang="en-US" dirty="0" smtClean="0"/>
              <a:t>)</a:t>
            </a:r>
            <a:r>
              <a:rPr lang="en-US" dirty="0"/>
              <a:t> </a:t>
            </a:r>
            <a:r>
              <a:rPr lang="en-US" dirty="0" smtClean="0"/>
              <a:t>‘</a:t>
            </a:r>
          </a:p>
          <a:p>
            <a:pPr marL="342900" indent="-342900">
              <a:buAutoNum type="arabicPeriod"/>
            </a:pPr>
            <a:endParaRPr lang="en-US" dirty="0" smtClean="0"/>
          </a:p>
          <a:p>
            <a:pPr marL="342900" indent="-342900">
              <a:buAutoNum type="arabicPeriod"/>
            </a:pPr>
            <a:r>
              <a:rPr lang="en-US" dirty="0" smtClean="0"/>
              <a:t>The Script syntax to set the WEAP MABIA input is as the following. </a:t>
            </a:r>
          </a:p>
          <a:p>
            <a:pPr lvl="1"/>
            <a:r>
              <a:rPr lang="en-US" sz="1600" i="1" dirty="0" err="1">
                <a:solidFill>
                  <a:schemeClr val="accent1"/>
                </a:solidFill>
              </a:rPr>
              <a:t>WEAP.BranchVariable</a:t>
            </a:r>
            <a:r>
              <a:rPr lang="en-US" sz="1600" i="1" dirty="0" smtClean="0">
                <a:solidFill>
                  <a:schemeClr val="accent1"/>
                </a:solidFill>
              </a:rPr>
              <a:t>("\</a:t>
            </a:r>
            <a:r>
              <a:rPr lang="en-US" sz="1600" i="1" dirty="0">
                <a:solidFill>
                  <a:schemeClr val="accent1"/>
                </a:solidFill>
              </a:rPr>
              <a:t>Demand Sites and Catchments\Agricultural Catchment\\</a:t>
            </a:r>
            <a:r>
              <a:rPr lang="en-US" sz="1600" i="1" dirty="0" err="1">
                <a:solidFill>
                  <a:schemeClr val="accent1"/>
                </a:solidFill>
              </a:rPr>
              <a:t>durham_wheat</a:t>
            </a:r>
            <a:r>
              <a:rPr lang="en-US" sz="1600" i="1" dirty="0">
                <a:solidFill>
                  <a:schemeClr val="accent1"/>
                </a:solidFill>
              </a:rPr>
              <a:t>: Area").Expression = 'Step( 2001,3.38, 2002,3.38,  2003,3.38, 2004, 3.38, 2005,3.38 </a:t>
            </a:r>
            <a:r>
              <a:rPr lang="en-US" sz="1600" i="1" dirty="0" smtClean="0">
                <a:solidFill>
                  <a:schemeClr val="accent1"/>
                </a:solidFill>
              </a:rPr>
              <a:t>)‘</a:t>
            </a:r>
          </a:p>
        </p:txBody>
      </p:sp>
      <p:pic>
        <p:nvPicPr>
          <p:cNvPr id="3" name="Picture 2"/>
          <p:cNvPicPr>
            <a:picLocks noChangeAspect="1"/>
          </p:cNvPicPr>
          <p:nvPr/>
        </p:nvPicPr>
        <p:blipFill>
          <a:blip r:embed="rId2"/>
          <a:stretch>
            <a:fillRect/>
          </a:stretch>
        </p:blipFill>
        <p:spPr>
          <a:xfrm>
            <a:off x="781395" y="3331788"/>
            <a:ext cx="8674027" cy="2263794"/>
          </a:xfrm>
          <a:prstGeom prst="rect">
            <a:avLst/>
          </a:prstGeom>
        </p:spPr>
      </p:pic>
      <p:sp>
        <p:nvSpPr>
          <p:cNvPr id="6" name="Rectangle 5"/>
          <p:cNvSpPr/>
          <p:nvPr/>
        </p:nvSpPr>
        <p:spPr>
          <a:xfrm>
            <a:off x="316144" y="183864"/>
            <a:ext cx="6727099" cy="584775"/>
          </a:xfrm>
          <a:prstGeom prst="rect">
            <a:avLst/>
          </a:prstGeom>
        </p:spPr>
        <p:txBody>
          <a:bodyPr wrap="none">
            <a:spAutoFit/>
          </a:bodyPr>
          <a:lstStyle/>
          <a:p>
            <a:pPr algn="ctr">
              <a:lnSpc>
                <a:spcPct val="100000"/>
              </a:lnSpc>
            </a:pPr>
            <a:r>
              <a:rPr lang="en-US" sz="3200" dirty="0">
                <a:solidFill>
                  <a:srgbClr val="8064A2">
                    <a:lumMod val="50000"/>
                  </a:srgbClr>
                </a:solidFill>
              </a:rPr>
              <a:t>WEAP MABIA Input Time Series Format</a:t>
            </a:r>
            <a:endParaRPr lang="en-US" sz="2400" dirty="0">
              <a:solidFill>
                <a:srgbClr val="002060"/>
              </a:solidFill>
            </a:endParaRPr>
          </a:p>
        </p:txBody>
      </p:sp>
    </p:spTree>
    <p:extLst>
      <p:ext uri="{BB962C8B-B14F-4D97-AF65-F5344CB8AC3E}">
        <p14:creationId xmlns:p14="http://schemas.microsoft.com/office/powerpoint/2010/main" val="2418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74" y="1047402"/>
            <a:ext cx="8973911" cy="2031325"/>
          </a:xfrm>
          <a:prstGeom prst="rect">
            <a:avLst/>
          </a:prstGeom>
          <a:noFill/>
        </p:spPr>
        <p:txBody>
          <a:bodyPr wrap="square" rtlCol="0">
            <a:spAutoFit/>
          </a:bodyPr>
          <a:lstStyle/>
          <a:p>
            <a:pPr marL="342900" indent="-342900">
              <a:buAutoNum type="arabicPeriod"/>
            </a:pPr>
            <a:r>
              <a:rPr lang="en-US" dirty="0" smtClean="0"/>
              <a:t>The statistical economy model doesn’t take feedback from WEAP and LEAP at each time step. Thus we preprocess the economy model over the full time span and use the input as yearly time series to WEAP MABIA.</a:t>
            </a:r>
          </a:p>
          <a:p>
            <a:pPr marL="342900" indent="-342900">
              <a:buAutoNum type="arabicPeriod"/>
            </a:pPr>
            <a:endParaRPr lang="en-US" dirty="0"/>
          </a:p>
          <a:p>
            <a:pPr marL="342900" indent="-342900">
              <a:buAutoNum type="arabicPeriod"/>
            </a:pPr>
            <a:r>
              <a:rPr lang="en-US" dirty="0" smtClean="0"/>
              <a:t>The output from economy model should be of yearly time steps since WEAP MABIA takes the yearly time series as mentioned in previous slide.</a:t>
            </a:r>
          </a:p>
          <a:p>
            <a:pPr marL="342900" indent="-342900">
              <a:buAutoNum type="arabicPeriod"/>
            </a:pPr>
            <a:endParaRPr lang="en-US" dirty="0" smtClean="0"/>
          </a:p>
        </p:txBody>
      </p:sp>
      <p:sp>
        <p:nvSpPr>
          <p:cNvPr id="6" name="Rectangle 5"/>
          <p:cNvSpPr/>
          <p:nvPr/>
        </p:nvSpPr>
        <p:spPr>
          <a:xfrm>
            <a:off x="552474" y="302398"/>
            <a:ext cx="8295193" cy="584775"/>
          </a:xfrm>
          <a:prstGeom prst="rect">
            <a:avLst/>
          </a:prstGeom>
        </p:spPr>
        <p:txBody>
          <a:bodyPr wrap="square">
            <a:spAutoFit/>
          </a:bodyPr>
          <a:lstStyle/>
          <a:p>
            <a:pPr algn="ctr">
              <a:lnSpc>
                <a:spcPct val="100000"/>
              </a:lnSpc>
            </a:pPr>
            <a:r>
              <a:rPr lang="en-US" sz="3200" dirty="0" smtClean="0">
                <a:solidFill>
                  <a:srgbClr val="8064A2">
                    <a:lumMod val="50000"/>
                  </a:srgbClr>
                </a:solidFill>
              </a:rPr>
              <a:t>Prerequisite to Use Time Series for WEAP MABIA</a:t>
            </a:r>
            <a:endParaRPr lang="en-US" sz="2400" dirty="0">
              <a:solidFill>
                <a:srgbClr val="002060"/>
              </a:solidFill>
            </a:endParaRPr>
          </a:p>
        </p:txBody>
      </p:sp>
    </p:spTree>
    <p:extLst>
      <p:ext uri="{BB962C8B-B14F-4D97-AF65-F5344CB8AC3E}">
        <p14:creationId xmlns:p14="http://schemas.microsoft.com/office/powerpoint/2010/main" val="222191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7040" y="338875"/>
            <a:ext cx="9268692" cy="584775"/>
          </a:xfrm>
          <a:prstGeom prst="rect">
            <a:avLst/>
          </a:prstGeom>
          <a:noFill/>
        </p:spPr>
        <p:txBody>
          <a:bodyPr wrap="square" rtlCol="0">
            <a:spAutoFit/>
          </a:bodyPr>
          <a:lstStyle/>
          <a:p>
            <a:r>
              <a:rPr lang="en-US" sz="3200" dirty="0" smtClean="0"/>
              <a:t>Methods for Time Control in WEAP and LEAP</a:t>
            </a:r>
            <a:endParaRPr lang="en-US" sz="2800" dirty="0"/>
          </a:p>
        </p:txBody>
      </p:sp>
      <p:sp>
        <p:nvSpPr>
          <p:cNvPr id="5"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3</a:t>
            </a:fld>
            <a:endParaRPr lang="en-US" dirty="0"/>
          </a:p>
        </p:txBody>
      </p:sp>
      <p:sp>
        <p:nvSpPr>
          <p:cNvPr id="3" name="Rectangle 2"/>
          <p:cNvSpPr/>
          <p:nvPr/>
        </p:nvSpPr>
        <p:spPr>
          <a:xfrm>
            <a:off x="727040" y="1259954"/>
            <a:ext cx="9379998" cy="646331"/>
          </a:xfrm>
          <a:prstGeom prst="rect">
            <a:avLst/>
          </a:prstGeom>
        </p:spPr>
        <p:txBody>
          <a:bodyPr wrap="square">
            <a:spAutoFit/>
          </a:bodyPr>
          <a:lstStyle/>
          <a:p>
            <a:r>
              <a:rPr lang="en-US" dirty="0" smtClean="0"/>
              <a:t>The following table gives a summary of methods that are available for WEAP and LEAP simulation time step control.</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55522487"/>
              </p:ext>
            </p:extLst>
          </p:nvPr>
        </p:nvGraphicFramePr>
        <p:xfrm>
          <a:off x="563880" y="2242589"/>
          <a:ext cx="10515599" cy="2991748"/>
        </p:xfrm>
        <a:graphic>
          <a:graphicData uri="http://schemas.openxmlformats.org/drawingml/2006/table">
            <a:tbl>
              <a:tblPr>
                <a:tableStyleId>{5C22544A-7EE6-4342-B048-85BDC9FD1C3A}</a:tableStyleId>
              </a:tblPr>
              <a:tblGrid>
                <a:gridCol w="325582">
                  <a:extLst>
                    <a:ext uri="{9D8B030D-6E8A-4147-A177-3AD203B41FA5}">
                      <a16:colId xmlns:a16="http://schemas.microsoft.com/office/drawing/2014/main" val="3600199330"/>
                    </a:ext>
                  </a:extLst>
                </a:gridCol>
                <a:gridCol w="2262873">
                  <a:extLst>
                    <a:ext uri="{9D8B030D-6E8A-4147-A177-3AD203B41FA5}">
                      <a16:colId xmlns:a16="http://schemas.microsoft.com/office/drawing/2014/main" val="3232872324"/>
                    </a:ext>
                  </a:extLst>
                </a:gridCol>
                <a:gridCol w="2507566">
                  <a:extLst>
                    <a:ext uri="{9D8B030D-6E8A-4147-A177-3AD203B41FA5}">
                      <a16:colId xmlns:a16="http://schemas.microsoft.com/office/drawing/2014/main" val="1888925803"/>
                    </a:ext>
                  </a:extLst>
                </a:gridCol>
                <a:gridCol w="843559">
                  <a:extLst>
                    <a:ext uri="{9D8B030D-6E8A-4147-A177-3AD203B41FA5}">
                      <a16:colId xmlns:a16="http://schemas.microsoft.com/office/drawing/2014/main" val="1088249441"/>
                    </a:ext>
                  </a:extLst>
                </a:gridCol>
                <a:gridCol w="2334232">
                  <a:extLst>
                    <a:ext uri="{9D8B030D-6E8A-4147-A177-3AD203B41FA5}">
                      <a16:colId xmlns:a16="http://schemas.microsoft.com/office/drawing/2014/main" val="34081010"/>
                    </a:ext>
                  </a:extLst>
                </a:gridCol>
                <a:gridCol w="2241787">
                  <a:extLst>
                    <a:ext uri="{9D8B030D-6E8A-4147-A177-3AD203B41FA5}">
                      <a16:colId xmlns:a16="http://schemas.microsoft.com/office/drawing/2014/main" val="3367448834"/>
                    </a:ext>
                  </a:extLst>
                </a:gridCol>
              </a:tblGrid>
              <a:tr h="182001">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Yearly Time Step Path</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Method</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Test Status </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Conclusion</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Note</a:t>
                      </a:r>
                      <a:endParaRPr lang="en-US" sz="1000" b="1" i="0" u="none" strike="noStrike">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575881339"/>
                  </a:ext>
                </a:extLst>
              </a:tr>
              <a:tr h="313735">
                <a:tc>
                  <a:txBody>
                    <a:bodyPr/>
                    <a:lstStyle/>
                    <a:p>
                      <a:pPr algn="ctr"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Controlling through WEAP and LEAP software time step setting panel</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WEAP and LEAP General Setting menu </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Completed</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This method only allows WEAP and LEAP to run over the full time span.</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There is no software built-in function to </a:t>
                      </a:r>
                      <a:br>
                        <a:rPr lang="en-US" sz="1000" u="none" strike="noStrike">
                          <a:effectLst/>
                        </a:rPr>
                      </a:br>
                      <a:r>
                        <a:rPr lang="en-US" sz="1000" u="none" strike="noStrike">
                          <a:effectLst/>
                        </a:rPr>
                        <a:t>run WEAP and LEAP by yearly steps.</a:t>
                      </a:r>
                      <a:endParaRPr lang="en-US" sz="1000" b="0" i="0" u="none" strike="noStrike">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733649978"/>
                  </a:ext>
                </a:extLst>
              </a:tr>
              <a:tr h="771337">
                <a:tc>
                  <a:txBody>
                    <a:bodyPr/>
                    <a:lstStyle/>
                    <a:p>
                      <a:pPr algn="ctr"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Controlling through 'Calculate' API</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API:</a:t>
                      </a:r>
                      <a:br>
                        <a:rPr lang="en-US" sz="1000" u="none" strike="noStrike" dirty="0">
                          <a:effectLst/>
                        </a:rPr>
                      </a:br>
                      <a:r>
                        <a:rPr lang="en-US" sz="1000" u="none" strike="noStrike" dirty="0" err="1">
                          <a:effectLst/>
                        </a:rPr>
                        <a:t>WEAP.Calculate</a:t>
                      </a:r>
                      <a:r>
                        <a:rPr lang="en-US" sz="1000" u="none" strike="noStrike" dirty="0">
                          <a:effectLst/>
                        </a:rPr>
                        <a:t>(</a:t>
                      </a:r>
                      <a:r>
                        <a:rPr lang="en-US" sz="1000" u="none" strike="noStrike" dirty="0" err="1">
                          <a:effectLst/>
                        </a:rPr>
                        <a:t>LastYear</a:t>
                      </a:r>
                      <a:r>
                        <a:rPr lang="en-US" sz="1000" u="none" strike="noStrike" dirty="0">
                          <a:effectLst/>
                        </a:rPr>
                        <a:t>, </a:t>
                      </a:r>
                      <a:r>
                        <a:rPr lang="en-US" sz="1000" u="none" strike="noStrike" dirty="0" err="1">
                          <a:effectLst/>
                        </a:rPr>
                        <a:t>LastTimestep</a:t>
                      </a:r>
                      <a:r>
                        <a:rPr lang="en-US" sz="1000" u="none" strike="noStrike" dirty="0">
                          <a:effectLst/>
                        </a:rPr>
                        <a:t>)</a:t>
                      </a:r>
                      <a:br>
                        <a:rPr lang="en-US" sz="1000" u="none" strike="noStrike" dirty="0">
                          <a:effectLst/>
                        </a:rPr>
                      </a:br>
                      <a:r>
                        <a:rPr lang="en-US" sz="1000" u="none" strike="noStrike" dirty="0" err="1">
                          <a:effectLst/>
                        </a:rPr>
                        <a:t>LEAP.Calculate</a:t>
                      </a:r>
                      <a:r>
                        <a:rPr lang="en-US" sz="1000" u="none" strike="noStrike" dirty="0">
                          <a:effectLst/>
                        </a:rPr>
                        <a:t>(</a:t>
                      </a:r>
                      <a:r>
                        <a:rPr lang="en-US" sz="1000" u="none" strike="noStrike" dirty="0" err="1">
                          <a:effectLst/>
                        </a:rPr>
                        <a:t>LastYear</a:t>
                      </a:r>
                      <a:r>
                        <a:rPr lang="en-US" sz="1000" u="none" strike="noStrike" dirty="0">
                          <a:effectLst/>
                        </a:rPr>
                        <a:t>, </a:t>
                      </a:r>
                      <a:r>
                        <a:rPr lang="en-US" sz="1000" u="none" strike="noStrike" dirty="0" err="1">
                          <a:effectLst/>
                        </a:rPr>
                        <a:t>LastTimestep</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Completed</a:t>
                      </a:r>
                      <a:endParaRPr lang="en-US" sz="1000" b="1"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This method only controls the last time step.</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This method only allows WEAP and LEAP </a:t>
                      </a:r>
                      <a:br>
                        <a:rPr lang="en-US" sz="1000" u="none" strike="noStrike">
                          <a:effectLst/>
                        </a:rPr>
                      </a:br>
                      <a:r>
                        <a:rPr lang="en-US" sz="1000" u="none" strike="noStrike">
                          <a:effectLst/>
                        </a:rPr>
                        <a:t>to run from beginning year to a specified </a:t>
                      </a:r>
                      <a:br>
                        <a:rPr lang="en-US" sz="1000" u="none" strike="noStrike">
                          <a:effectLst/>
                        </a:rPr>
                      </a:br>
                      <a:r>
                        <a:rPr lang="en-US" sz="1000" u="none" strike="noStrike">
                          <a:effectLst/>
                        </a:rPr>
                        <a:t>year and does NOT give enough flexibility to let WEAP and LEAP to run on yearly basis.</a:t>
                      </a:r>
                      <a:endParaRPr lang="en-US" sz="1000" b="0" i="0" u="none" strike="noStrike">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356121345"/>
                  </a:ext>
                </a:extLst>
              </a:tr>
              <a:tr h="923871">
                <a:tc>
                  <a:txBody>
                    <a:bodyPr/>
                    <a:lstStyle/>
                    <a:p>
                      <a:pPr algn="ctr" fontAlgn="ctr"/>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Controlling through 'Time Step' API</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API:</a:t>
                      </a:r>
                      <a:br>
                        <a:rPr lang="en-US" sz="1000" u="none" strike="noStrike" dirty="0">
                          <a:effectLst/>
                        </a:rPr>
                      </a:br>
                      <a:r>
                        <a:rPr lang="en-US" sz="1000" u="none" strike="noStrike" dirty="0" err="1">
                          <a:effectLst/>
                        </a:rPr>
                        <a:t>WEAP.BaseYear</a:t>
                      </a:r>
                      <a:r>
                        <a:rPr lang="en-US" sz="1000" u="none" strike="noStrike" dirty="0">
                          <a:effectLst/>
                        </a:rPr>
                        <a:t/>
                      </a:r>
                      <a:br>
                        <a:rPr lang="en-US" sz="1000" u="none" strike="noStrike" dirty="0">
                          <a:effectLst/>
                        </a:rPr>
                      </a:br>
                      <a:r>
                        <a:rPr lang="en-US" sz="1000" u="none" strike="noStrike" dirty="0" err="1">
                          <a:effectLst/>
                        </a:rPr>
                        <a:t>WEAP.EndYear</a:t>
                      </a:r>
                      <a:r>
                        <a:rPr lang="en-US" sz="1000" u="none" strike="noStrike" dirty="0">
                          <a:effectLst/>
                        </a:rPr>
                        <a:t/>
                      </a:r>
                      <a:br>
                        <a:rPr lang="en-US" sz="1000" u="none" strike="noStrike" dirty="0">
                          <a:effectLst/>
                        </a:rPr>
                      </a:br>
                      <a:r>
                        <a:rPr lang="en-US" sz="1000" u="none" strike="noStrike" dirty="0" err="1">
                          <a:effectLst/>
                        </a:rPr>
                        <a:t>LEAP.BaseYear</a:t>
                      </a:r>
                      <a:r>
                        <a:rPr lang="en-US" sz="1000" u="none" strike="noStrike" dirty="0">
                          <a:effectLst/>
                        </a:rPr>
                        <a:t/>
                      </a:r>
                      <a:br>
                        <a:rPr lang="en-US" sz="1000" u="none" strike="noStrike" dirty="0">
                          <a:effectLst/>
                        </a:rPr>
                      </a:br>
                      <a:r>
                        <a:rPr lang="en-US" sz="1000" u="none" strike="noStrike" dirty="0" err="1">
                          <a:effectLst/>
                        </a:rPr>
                        <a:t>LEAP.FirstScenarioYear</a:t>
                      </a:r>
                      <a:r>
                        <a:rPr lang="en-US" sz="1000" u="none" strike="noStrike" dirty="0">
                          <a:effectLst/>
                        </a:rPr>
                        <a:t/>
                      </a:r>
                      <a:br>
                        <a:rPr lang="en-US" sz="1000" u="none" strike="noStrike" dirty="0">
                          <a:effectLst/>
                        </a:rPr>
                      </a:br>
                      <a:r>
                        <a:rPr lang="en-US" sz="1000" u="none" strike="noStrike" dirty="0" err="1">
                          <a:effectLst/>
                        </a:rPr>
                        <a:t>LEAP.EndYear</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This is a valid way to control WEAP and LEAP to run by yearly time step at high cost of time and labor for the development.</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The condition </a:t>
                      </a:r>
                      <a:r>
                        <a:rPr lang="en-US" sz="1000" u="none" strike="noStrike" dirty="0" err="1">
                          <a:effectLst/>
                        </a:rPr>
                        <a:t>LEAP.BaseYear</a:t>
                      </a:r>
                      <a:r>
                        <a:rPr lang="en-US" sz="1000" u="none" strike="noStrike" dirty="0">
                          <a:effectLst/>
                        </a:rPr>
                        <a:t>&lt;</a:t>
                      </a:r>
                      <a:r>
                        <a:rPr lang="en-US" sz="1000" u="none" strike="noStrike" dirty="0" err="1">
                          <a:effectLst/>
                        </a:rPr>
                        <a:t>LEAP.FirstScenarioYear</a:t>
                      </a:r>
                      <a:r>
                        <a:rPr lang="en-US" sz="1000" u="none" strike="noStrike" dirty="0">
                          <a:effectLst/>
                        </a:rPr>
                        <a:t>&lt;=</a:t>
                      </a:r>
                      <a:r>
                        <a:rPr lang="en-US" sz="1000" u="none" strike="noStrike" dirty="0" err="1">
                          <a:effectLst/>
                        </a:rPr>
                        <a:t>LEAP.EndYear</a:t>
                      </a:r>
                      <a:r>
                        <a:rPr lang="en-US" sz="1000" u="none" strike="noStrike" dirty="0">
                          <a:effectLst/>
                        </a:rPr>
                        <a:t> need to be satisfied. Or LEAP software will crash when accessing through API.</a:t>
                      </a:r>
                      <a:endParaRPr lang="en-US" sz="1000" b="0" i="0" u="none" strike="noStrike" dirty="0">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865559761"/>
                  </a:ext>
                </a:extLst>
              </a:tr>
              <a:tr h="182001">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667" marR="8667" marT="8667" marB="0" anchor="b"/>
                </a:tc>
                <a:tc>
                  <a:txBody>
                    <a:bodyPr/>
                    <a:lstStyle/>
                    <a:p>
                      <a:pPr algn="l" fontAlgn="ctr"/>
                      <a:r>
                        <a:rPr lang="en-US" sz="1000" u="none" strike="noStrike" dirty="0">
                          <a:effectLst/>
                        </a:rPr>
                        <a:t>Non-Yearly Time Step Path (Alternative)</a:t>
                      </a:r>
                      <a:endParaRPr lang="en-US" sz="1000" b="1"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723431017"/>
                  </a:ext>
                </a:extLst>
              </a:tr>
              <a:tr h="618803">
                <a:tc>
                  <a:txBody>
                    <a:bodyPr/>
                    <a:lstStyle/>
                    <a:p>
                      <a:pPr algn="ctr" fontAlgn="ctr"/>
                      <a:r>
                        <a:rPr lang="en-US" sz="1000" u="none" strike="noStrike">
                          <a:effectLst/>
                        </a:rPr>
                        <a:t>#1-N</a:t>
                      </a:r>
                      <a:endParaRPr lang="en-US" sz="1000" b="0" i="0" u="none" strike="noStrike">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Running WEAP and LEAP with time series from statistical model outputs</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Time Series Format (string): Step( 2001, value1,  2002, value2, 2003 value3 )</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This method is conditionally valid.</a:t>
                      </a:r>
                      <a:endParaRPr lang="en-US" sz="1000" b="0" i="0" u="none" strike="noStrike" dirty="0">
                        <a:solidFill>
                          <a:srgbClr val="000000"/>
                        </a:solidFill>
                        <a:effectLst/>
                        <a:latin typeface="Calibri" panose="020F0502020204030204" pitchFamily="34" charset="0"/>
                      </a:endParaRPr>
                    </a:p>
                  </a:txBody>
                  <a:tcPr marL="8667" marR="8667" marT="8667" marB="0" anchor="ctr"/>
                </a:tc>
                <a:tc>
                  <a:txBody>
                    <a:bodyPr/>
                    <a:lstStyle/>
                    <a:p>
                      <a:pPr algn="l" fontAlgn="ctr"/>
                      <a:r>
                        <a:rPr lang="en-US" sz="1000" u="none" strike="noStrike" dirty="0">
                          <a:effectLst/>
                        </a:rPr>
                        <a:t>This method requires the assumption that WEAP and LEAP outputs have minimum or NO influence (feed back) to statistical model.</a:t>
                      </a:r>
                      <a:endParaRPr lang="en-US" sz="1000" b="0" i="0" u="none" strike="noStrike" dirty="0">
                        <a:solidFill>
                          <a:srgbClr val="000000"/>
                        </a:solidFill>
                        <a:effectLst/>
                        <a:latin typeface="Calibri" panose="020F0502020204030204" pitchFamily="34" charset="0"/>
                      </a:endParaRPr>
                    </a:p>
                  </a:txBody>
                  <a:tcPr marL="8667" marR="8667" marT="8667" marB="0" anchor="ctr"/>
                </a:tc>
                <a:extLst>
                  <a:ext uri="{0D108BD9-81ED-4DB2-BD59-A6C34878D82A}">
                    <a16:rowId xmlns:a16="http://schemas.microsoft.com/office/drawing/2014/main" val="1892058902"/>
                  </a:ext>
                </a:extLst>
              </a:tr>
            </a:tbl>
          </a:graphicData>
        </a:graphic>
      </p:graphicFrame>
    </p:spTree>
    <p:extLst>
      <p:ext uri="{BB962C8B-B14F-4D97-AF65-F5344CB8AC3E}">
        <p14:creationId xmlns:p14="http://schemas.microsoft.com/office/powerpoint/2010/main" val="196538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3171" y="362628"/>
            <a:ext cx="9268692" cy="584775"/>
          </a:xfrm>
          <a:prstGeom prst="rect">
            <a:avLst/>
          </a:prstGeom>
          <a:noFill/>
        </p:spPr>
        <p:txBody>
          <a:bodyPr wrap="square" rtlCol="0">
            <a:spAutoFit/>
          </a:bodyPr>
          <a:lstStyle/>
          <a:p>
            <a:r>
              <a:rPr lang="en-US" sz="3200" dirty="0"/>
              <a:t>Methods for Time Control in WEAP and LEAP</a:t>
            </a:r>
            <a:endParaRPr lang="en-US" sz="2800" dirty="0"/>
          </a:p>
        </p:txBody>
      </p:sp>
      <p:sp>
        <p:nvSpPr>
          <p:cNvPr id="5" name="TextBox 4"/>
          <p:cNvSpPr txBox="1"/>
          <p:nvPr/>
        </p:nvSpPr>
        <p:spPr>
          <a:xfrm>
            <a:off x="583445" y="1028372"/>
            <a:ext cx="7412692" cy="646331"/>
          </a:xfrm>
          <a:prstGeom prst="rect">
            <a:avLst/>
          </a:prstGeom>
          <a:noFill/>
        </p:spPr>
        <p:txBody>
          <a:bodyPr wrap="square" rtlCol="0">
            <a:spAutoFit/>
          </a:bodyPr>
          <a:lstStyle/>
          <a:p>
            <a:r>
              <a:rPr lang="en-US" dirty="0" smtClean="0"/>
              <a:t>1. Controlling </a:t>
            </a:r>
            <a:r>
              <a:rPr lang="en-US" dirty="0"/>
              <a:t>through WEAP and LEAP software time step setting panel </a:t>
            </a:r>
          </a:p>
          <a:p>
            <a:endParaRPr lang="en-US" i="1" dirty="0" smtClean="0"/>
          </a:p>
        </p:txBody>
      </p:sp>
      <p:sp>
        <p:nvSpPr>
          <p:cNvPr id="8"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4</a:t>
            </a:fld>
            <a:endParaRPr lang="en-US" dirty="0"/>
          </a:p>
        </p:txBody>
      </p:sp>
      <p:pic>
        <p:nvPicPr>
          <p:cNvPr id="3" name="Picture 2"/>
          <p:cNvPicPr>
            <a:picLocks noChangeAspect="1"/>
          </p:cNvPicPr>
          <p:nvPr/>
        </p:nvPicPr>
        <p:blipFill>
          <a:blip r:embed="rId2"/>
          <a:stretch>
            <a:fillRect/>
          </a:stretch>
        </p:blipFill>
        <p:spPr>
          <a:xfrm>
            <a:off x="205784" y="2638863"/>
            <a:ext cx="4667310" cy="3506365"/>
          </a:xfrm>
          <a:prstGeom prst="rect">
            <a:avLst/>
          </a:prstGeom>
        </p:spPr>
      </p:pic>
      <p:pic>
        <p:nvPicPr>
          <p:cNvPr id="4" name="Picture 3"/>
          <p:cNvPicPr>
            <a:picLocks noChangeAspect="1"/>
          </p:cNvPicPr>
          <p:nvPr/>
        </p:nvPicPr>
        <p:blipFill>
          <a:blip r:embed="rId3"/>
          <a:stretch>
            <a:fillRect/>
          </a:stretch>
        </p:blipFill>
        <p:spPr>
          <a:xfrm>
            <a:off x="5342359" y="2633913"/>
            <a:ext cx="6555936" cy="3511315"/>
          </a:xfrm>
          <a:prstGeom prst="rect">
            <a:avLst/>
          </a:prstGeom>
        </p:spPr>
      </p:pic>
      <p:sp>
        <p:nvSpPr>
          <p:cNvPr id="9" name="TextBox 8"/>
          <p:cNvSpPr txBox="1"/>
          <p:nvPr/>
        </p:nvSpPr>
        <p:spPr>
          <a:xfrm>
            <a:off x="217556" y="2151358"/>
            <a:ext cx="751231" cy="369332"/>
          </a:xfrm>
          <a:prstGeom prst="rect">
            <a:avLst/>
          </a:prstGeom>
          <a:noFill/>
        </p:spPr>
        <p:txBody>
          <a:bodyPr wrap="none" rtlCol="0">
            <a:spAutoFit/>
          </a:bodyPr>
          <a:lstStyle/>
          <a:p>
            <a:r>
              <a:rPr lang="en-US" dirty="0" smtClean="0"/>
              <a:t>WEAP</a:t>
            </a:r>
            <a:endParaRPr lang="en-US" dirty="0"/>
          </a:p>
        </p:txBody>
      </p:sp>
      <p:sp>
        <p:nvSpPr>
          <p:cNvPr id="10" name="Rectangle 9"/>
          <p:cNvSpPr/>
          <p:nvPr/>
        </p:nvSpPr>
        <p:spPr>
          <a:xfrm>
            <a:off x="5342359" y="2151358"/>
            <a:ext cx="643831" cy="369332"/>
          </a:xfrm>
          <a:prstGeom prst="rect">
            <a:avLst/>
          </a:prstGeom>
        </p:spPr>
        <p:txBody>
          <a:bodyPr wrap="none">
            <a:spAutoFit/>
          </a:bodyPr>
          <a:lstStyle/>
          <a:p>
            <a:r>
              <a:rPr lang="en-US" dirty="0" smtClean="0"/>
              <a:t>LEAP</a:t>
            </a:r>
            <a:endParaRPr lang="en-US" dirty="0"/>
          </a:p>
        </p:txBody>
      </p:sp>
      <p:sp>
        <p:nvSpPr>
          <p:cNvPr id="2" name="TextBox 1"/>
          <p:cNvSpPr txBox="1"/>
          <p:nvPr/>
        </p:nvSpPr>
        <p:spPr>
          <a:xfrm>
            <a:off x="817123" y="1386854"/>
            <a:ext cx="8482520" cy="646331"/>
          </a:xfrm>
          <a:prstGeom prst="rect">
            <a:avLst/>
          </a:prstGeom>
          <a:noFill/>
        </p:spPr>
        <p:txBody>
          <a:bodyPr wrap="square" rtlCol="0">
            <a:spAutoFit/>
          </a:bodyPr>
          <a:lstStyle/>
          <a:p>
            <a:r>
              <a:rPr lang="en-US" dirty="0" smtClean="0"/>
              <a:t>WEAP and LEAP only allows simulation running over the full time span from start year to end year without the step control function in the software setting panel.</a:t>
            </a:r>
            <a:endParaRPr lang="en-US" dirty="0"/>
          </a:p>
        </p:txBody>
      </p:sp>
    </p:spTree>
    <p:extLst>
      <p:ext uri="{BB962C8B-B14F-4D97-AF65-F5344CB8AC3E}">
        <p14:creationId xmlns:p14="http://schemas.microsoft.com/office/powerpoint/2010/main" val="51852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3171" y="362628"/>
            <a:ext cx="9268692" cy="584775"/>
          </a:xfrm>
          <a:prstGeom prst="rect">
            <a:avLst/>
          </a:prstGeom>
          <a:noFill/>
        </p:spPr>
        <p:txBody>
          <a:bodyPr wrap="square" rtlCol="0">
            <a:spAutoFit/>
          </a:bodyPr>
          <a:lstStyle/>
          <a:p>
            <a:r>
              <a:rPr lang="en-US" sz="3200" dirty="0"/>
              <a:t>Methods for Time Control in WEAP and LEAP</a:t>
            </a:r>
            <a:endParaRPr lang="en-US" sz="2800" dirty="0"/>
          </a:p>
        </p:txBody>
      </p:sp>
      <p:sp>
        <p:nvSpPr>
          <p:cNvPr id="5" name="TextBox 4"/>
          <p:cNvSpPr txBox="1"/>
          <p:nvPr/>
        </p:nvSpPr>
        <p:spPr>
          <a:xfrm>
            <a:off x="583445" y="1028372"/>
            <a:ext cx="7412692" cy="369332"/>
          </a:xfrm>
          <a:prstGeom prst="rect">
            <a:avLst/>
          </a:prstGeom>
          <a:noFill/>
        </p:spPr>
        <p:txBody>
          <a:bodyPr wrap="square" rtlCol="0">
            <a:spAutoFit/>
          </a:bodyPr>
          <a:lstStyle/>
          <a:p>
            <a:r>
              <a:rPr lang="en-US" dirty="0" smtClean="0"/>
              <a:t>2. Controlling </a:t>
            </a:r>
            <a:r>
              <a:rPr lang="en-US" dirty="0"/>
              <a:t>through 'Calculate' API</a:t>
            </a:r>
          </a:p>
        </p:txBody>
      </p:sp>
      <p:sp>
        <p:nvSpPr>
          <p:cNvPr id="8"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5</a:t>
            </a:fld>
            <a:endParaRPr lang="en-US" dirty="0"/>
          </a:p>
        </p:txBody>
      </p:sp>
      <p:sp>
        <p:nvSpPr>
          <p:cNvPr id="11" name="Rectangle 10"/>
          <p:cNvSpPr/>
          <p:nvPr/>
        </p:nvSpPr>
        <p:spPr>
          <a:xfrm>
            <a:off x="748816" y="2954077"/>
            <a:ext cx="6096000" cy="923330"/>
          </a:xfrm>
          <a:prstGeom prst="rect">
            <a:avLst/>
          </a:prstGeom>
        </p:spPr>
        <p:txBody>
          <a:bodyPr>
            <a:spAutoFit/>
          </a:bodyPr>
          <a:lstStyle/>
          <a:p>
            <a:r>
              <a:rPr lang="en-US" dirty="0"/>
              <a:t>API:</a:t>
            </a:r>
          </a:p>
          <a:p>
            <a:r>
              <a:rPr lang="en-US" dirty="0" err="1"/>
              <a:t>WEAP.Calculate</a:t>
            </a:r>
            <a:r>
              <a:rPr lang="en-US" dirty="0"/>
              <a:t>(</a:t>
            </a:r>
            <a:r>
              <a:rPr lang="en-US" dirty="0" err="1"/>
              <a:t>LastYear</a:t>
            </a:r>
            <a:r>
              <a:rPr lang="en-US" dirty="0"/>
              <a:t>, </a:t>
            </a:r>
            <a:r>
              <a:rPr lang="en-US" dirty="0" err="1"/>
              <a:t>LastTimestep</a:t>
            </a:r>
            <a:r>
              <a:rPr lang="en-US" dirty="0"/>
              <a:t>)</a:t>
            </a:r>
          </a:p>
          <a:p>
            <a:r>
              <a:rPr lang="en-US" dirty="0" err="1"/>
              <a:t>LEAP.Calculate</a:t>
            </a:r>
            <a:r>
              <a:rPr lang="en-US" dirty="0"/>
              <a:t>(</a:t>
            </a:r>
            <a:r>
              <a:rPr lang="en-US" dirty="0" err="1"/>
              <a:t>LastYear</a:t>
            </a:r>
            <a:r>
              <a:rPr lang="en-US" dirty="0"/>
              <a:t>, </a:t>
            </a:r>
            <a:r>
              <a:rPr lang="en-US" dirty="0" err="1"/>
              <a:t>LastTimestep</a:t>
            </a:r>
            <a:r>
              <a:rPr lang="en-US" dirty="0"/>
              <a:t>)</a:t>
            </a:r>
          </a:p>
        </p:txBody>
      </p:sp>
      <p:sp>
        <p:nvSpPr>
          <p:cNvPr id="12" name="TextBox 11"/>
          <p:cNvSpPr txBox="1"/>
          <p:nvPr/>
        </p:nvSpPr>
        <p:spPr>
          <a:xfrm>
            <a:off x="748816" y="1581408"/>
            <a:ext cx="8482520" cy="1200329"/>
          </a:xfrm>
          <a:prstGeom prst="rect">
            <a:avLst/>
          </a:prstGeom>
          <a:noFill/>
        </p:spPr>
        <p:txBody>
          <a:bodyPr wrap="square" rtlCol="0">
            <a:spAutoFit/>
          </a:bodyPr>
          <a:lstStyle/>
          <a:p>
            <a:r>
              <a:rPr lang="en-US" dirty="0" smtClean="0"/>
              <a:t>There is WEAP and LEAP API which allows us to manipulate the time step but it only allows controlling the end time step. By this method, WEAP and LEAP only allow simulation running from the start year to a specified end year. This is </a:t>
            </a:r>
            <a:r>
              <a:rPr lang="en-US" dirty="0" smtClean="0">
                <a:solidFill>
                  <a:srgbClr val="FF0000"/>
                </a:solidFill>
              </a:rPr>
              <a:t>NOT</a:t>
            </a:r>
            <a:r>
              <a:rPr lang="en-US" dirty="0" smtClean="0"/>
              <a:t> an ideal method to run WEAP and LEAP by yearly step.</a:t>
            </a:r>
            <a:endParaRPr lang="en-US" dirty="0"/>
          </a:p>
        </p:txBody>
      </p:sp>
      <p:sp>
        <p:nvSpPr>
          <p:cNvPr id="3" name="TextBox 2"/>
          <p:cNvSpPr txBox="1"/>
          <p:nvPr/>
        </p:nvSpPr>
        <p:spPr>
          <a:xfrm>
            <a:off x="748816" y="4281054"/>
            <a:ext cx="1039708" cy="369332"/>
          </a:xfrm>
          <a:prstGeom prst="rect">
            <a:avLst/>
          </a:prstGeom>
          <a:noFill/>
        </p:spPr>
        <p:txBody>
          <a:bodyPr wrap="none" rtlCol="0">
            <a:spAutoFit/>
          </a:bodyPr>
          <a:lstStyle/>
          <a:p>
            <a:r>
              <a:rPr lang="en-US" dirty="0" smtClean="0"/>
              <a:t>Example:</a:t>
            </a:r>
            <a:endParaRPr lang="en-US" dirty="0"/>
          </a:p>
        </p:txBody>
      </p:sp>
      <p:cxnSp>
        <p:nvCxnSpPr>
          <p:cNvPr id="6" name="Straight Arrow Connector 5"/>
          <p:cNvCxnSpPr/>
          <p:nvPr/>
        </p:nvCxnSpPr>
        <p:spPr>
          <a:xfrm>
            <a:off x="943171" y="5278584"/>
            <a:ext cx="8774761" cy="716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0364" y="5433981"/>
            <a:ext cx="1776320" cy="369332"/>
          </a:xfrm>
          <a:prstGeom prst="rect">
            <a:avLst/>
          </a:prstGeom>
          <a:noFill/>
        </p:spPr>
        <p:txBody>
          <a:bodyPr wrap="none" rtlCol="0">
            <a:spAutoFit/>
          </a:bodyPr>
          <a:lstStyle/>
          <a:p>
            <a:r>
              <a:rPr lang="en-US" dirty="0" smtClean="0"/>
              <a:t>Start Year = 1985</a:t>
            </a:r>
            <a:endParaRPr lang="en-US" dirty="0"/>
          </a:p>
        </p:txBody>
      </p:sp>
      <p:sp>
        <p:nvSpPr>
          <p:cNvPr id="16" name="TextBox 15"/>
          <p:cNvSpPr txBox="1"/>
          <p:nvPr/>
        </p:nvSpPr>
        <p:spPr>
          <a:xfrm>
            <a:off x="8205880" y="5478679"/>
            <a:ext cx="1776320" cy="369332"/>
          </a:xfrm>
          <a:prstGeom prst="rect">
            <a:avLst/>
          </a:prstGeom>
          <a:noFill/>
        </p:spPr>
        <p:txBody>
          <a:bodyPr wrap="none" rtlCol="0">
            <a:spAutoFit/>
          </a:bodyPr>
          <a:lstStyle/>
          <a:p>
            <a:r>
              <a:rPr lang="en-US" dirty="0" smtClean="0"/>
              <a:t>Start Year = 1985</a:t>
            </a:r>
            <a:endParaRPr lang="en-US" dirty="0"/>
          </a:p>
        </p:txBody>
      </p:sp>
      <p:cxnSp>
        <p:nvCxnSpPr>
          <p:cNvPr id="20" name="Straight Arrow Connector 19"/>
          <p:cNvCxnSpPr/>
          <p:nvPr/>
        </p:nvCxnSpPr>
        <p:spPr>
          <a:xfrm>
            <a:off x="943171" y="4922196"/>
            <a:ext cx="45918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535038" y="4650386"/>
            <a:ext cx="0" cy="6281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150314" y="4410487"/>
            <a:ext cx="2427203" cy="369332"/>
          </a:xfrm>
          <a:prstGeom prst="rect">
            <a:avLst/>
          </a:prstGeom>
        </p:spPr>
        <p:txBody>
          <a:bodyPr wrap="none">
            <a:spAutoFit/>
          </a:bodyPr>
          <a:lstStyle/>
          <a:p>
            <a:r>
              <a:rPr lang="en-US" dirty="0" smtClean="0"/>
              <a:t>(</a:t>
            </a:r>
            <a:r>
              <a:rPr lang="en-US" dirty="0" err="1" smtClean="0"/>
              <a:t>LastYear</a:t>
            </a:r>
            <a:r>
              <a:rPr lang="en-US" dirty="0"/>
              <a:t>, </a:t>
            </a:r>
            <a:r>
              <a:rPr lang="en-US" dirty="0" err="1" smtClean="0"/>
              <a:t>LastTimestep</a:t>
            </a:r>
            <a:r>
              <a:rPr lang="en-US" dirty="0" smtClean="0"/>
              <a:t>)</a:t>
            </a:r>
            <a:endParaRPr lang="en-US" dirty="0"/>
          </a:p>
        </p:txBody>
      </p:sp>
    </p:spTree>
    <p:extLst>
      <p:ext uri="{BB962C8B-B14F-4D97-AF65-F5344CB8AC3E}">
        <p14:creationId xmlns:p14="http://schemas.microsoft.com/office/powerpoint/2010/main" val="119775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0256" y="291720"/>
            <a:ext cx="9268692" cy="584775"/>
          </a:xfrm>
          <a:prstGeom prst="rect">
            <a:avLst/>
          </a:prstGeom>
          <a:noFill/>
        </p:spPr>
        <p:txBody>
          <a:bodyPr wrap="square" rtlCol="0">
            <a:spAutoFit/>
          </a:bodyPr>
          <a:lstStyle/>
          <a:p>
            <a:r>
              <a:rPr lang="en-US" sz="3200" dirty="0"/>
              <a:t>Methods for Time Control in WEAP and LEAP</a:t>
            </a:r>
            <a:endParaRPr lang="en-US" sz="2800" dirty="0"/>
          </a:p>
        </p:txBody>
      </p:sp>
      <p:sp>
        <p:nvSpPr>
          <p:cNvPr id="5" name="TextBox 4"/>
          <p:cNvSpPr txBox="1"/>
          <p:nvPr/>
        </p:nvSpPr>
        <p:spPr>
          <a:xfrm>
            <a:off x="583445" y="1028372"/>
            <a:ext cx="7412692" cy="369332"/>
          </a:xfrm>
          <a:prstGeom prst="rect">
            <a:avLst/>
          </a:prstGeom>
          <a:noFill/>
        </p:spPr>
        <p:txBody>
          <a:bodyPr wrap="square" rtlCol="0">
            <a:spAutoFit/>
          </a:bodyPr>
          <a:lstStyle/>
          <a:p>
            <a:r>
              <a:rPr lang="en-US" dirty="0"/>
              <a:t>3. Controlling through 'Time Step' </a:t>
            </a:r>
            <a:r>
              <a:rPr lang="en-US" dirty="0" smtClean="0"/>
              <a:t>API</a:t>
            </a:r>
            <a:endParaRPr lang="en-US" dirty="0"/>
          </a:p>
        </p:txBody>
      </p:sp>
      <p:sp>
        <p:nvSpPr>
          <p:cNvPr id="8"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6</a:t>
            </a:fld>
            <a:endParaRPr lang="en-US" dirty="0"/>
          </a:p>
        </p:txBody>
      </p:sp>
      <p:sp>
        <p:nvSpPr>
          <p:cNvPr id="12" name="TextBox 11"/>
          <p:cNvSpPr txBox="1"/>
          <p:nvPr/>
        </p:nvSpPr>
        <p:spPr>
          <a:xfrm>
            <a:off x="840256" y="1397704"/>
            <a:ext cx="8482520" cy="2308324"/>
          </a:xfrm>
          <a:prstGeom prst="rect">
            <a:avLst/>
          </a:prstGeom>
          <a:noFill/>
        </p:spPr>
        <p:txBody>
          <a:bodyPr wrap="square" rtlCol="0">
            <a:spAutoFit/>
          </a:bodyPr>
          <a:lstStyle/>
          <a:p>
            <a:r>
              <a:rPr lang="en-US" dirty="0" smtClean="0"/>
              <a:t>By this method, it is </a:t>
            </a:r>
            <a:r>
              <a:rPr lang="en-US" dirty="0" smtClean="0">
                <a:solidFill>
                  <a:srgbClr val="00B050"/>
                </a:solidFill>
              </a:rPr>
              <a:t>POSSIBLE</a:t>
            </a:r>
            <a:r>
              <a:rPr lang="en-US" dirty="0" smtClean="0"/>
              <a:t> to run WEAP and LEAP by yearly steps. The following discussion will cover the test of this method in details including:</a:t>
            </a:r>
          </a:p>
          <a:p>
            <a:pPr marL="800100" lvl="1" indent="-342900">
              <a:buFont typeface="+mj-lt"/>
              <a:buAutoNum type="arabicParenR"/>
            </a:pPr>
            <a:r>
              <a:rPr lang="en-US" dirty="0" smtClean="0"/>
              <a:t>Time Step Control</a:t>
            </a:r>
          </a:p>
          <a:p>
            <a:pPr marL="800100" lvl="1" indent="-342900">
              <a:buFont typeface="+mj-lt"/>
              <a:buAutoNum type="arabicParenR"/>
            </a:pPr>
            <a:r>
              <a:rPr lang="en-US" dirty="0"/>
              <a:t>WEAP and LEAP </a:t>
            </a:r>
            <a:r>
              <a:rPr lang="en-US" dirty="0" smtClean="0"/>
              <a:t>Model Used </a:t>
            </a:r>
            <a:r>
              <a:rPr lang="en-US" dirty="0"/>
              <a:t>in the </a:t>
            </a:r>
            <a:r>
              <a:rPr lang="en-US" dirty="0" smtClean="0"/>
              <a:t>Test</a:t>
            </a:r>
          </a:p>
          <a:p>
            <a:pPr marL="800100" lvl="1" indent="-342900">
              <a:buFont typeface="+mj-lt"/>
              <a:buAutoNum type="arabicParenR"/>
            </a:pPr>
            <a:r>
              <a:rPr lang="en-US" dirty="0" smtClean="0"/>
              <a:t>What to be Tested</a:t>
            </a:r>
          </a:p>
          <a:p>
            <a:pPr marL="800100" lvl="1" indent="-342900">
              <a:buFont typeface="+mj-lt"/>
              <a:buAutoNum type="arabicParenR"/>
            </a:pPr>
            <a:r>
              <a:rPr lang="en-US" dirty="0" smtClean="0"/>
              <a:t>Test Results</a:t>
            </a:r>
          </a:p>
          <a:p>
            <a:pPr marL="800100" lvl="1" indent="-342900">
              <a:buFont typeface="+mj-lt"/>
              <a:buAutoNum type="arabicParenR"/>
            </a:pPr>
            <a:r>
              <a:rPr lang="en-US" dirty="0" smtClean="0"/>
              <a:t>Conclusion</a:t>
            </a:r>
          </a:p>
          <a:p>
            <a:pPr marL="800100" lvl="1" indent="-342900">
              <a:buFont typeface="+mj-lt"/>
              <a:buAutoNum type="arabicParenR"/>
            </a:pPr>
            <a:r>
              <a:rPr lang="en-US" dirty="0" smtClean="0"/>
              <a:t>Discussion</a:t>
            </a:r>
            <a:endParaRPr lang="en-US" dirty="0"/>
          </a:p>
        </p:txBody>
      </p:sp>
      <p:sp>
        <p:nvSpPr>
          <p:cNvPr id="2" name="Rectangle 1"/>
          <p:cNvSpPr/>
          <p:nvPr/>
        </p:nvSpPr>
        <p:spPr>
          <a:xfrm>
            <a:off x="227344" y="3627072"/>
            <a:ext cx="7768793" cy="646331"/>
          </a:xfrm>
          <a:prstGeom prst="rect">
            <a:avLst/>
          </a:prstGeom>
        </p:spPr>
        <p:txBody>
          <a:bodyPr wrap="none">
            <a:spAutoFit/>
          </a:bodyPr>
          <a:lstStyle/>
          <a:p>
            <a:pPr lvl="1"/>
            <a:r>
              <a:rPr lang="en-US" b="1" dirty="0" smtClean="0"/>
              <a:t>Step Run</a:t>
            </a:r>
            <a:r>
              <a:rPr lang="en-US" dirty="0" smtClean="0"/>
              <a:t>: This method </a:t>
            </a:r>
            <a:r>
              <a:rPr lang="en-US" dirty="0" smtClean="0"/>
              <a:t>is referring running WEAP and LEAP by yearly steps.</a:t>
            </a:r>
            <a:endParaRPr lang="en-US" dirty="0" smtClean="0"/>
          </a:p>
          <a:p>
            <a:pPr lvl="1"/>
            <a:r>
              <a:rPr lang="en-US" b="1" dirty="0" smtClean="0"/>
              <a:t>Bulk Run</a:t>
            </a:r>
            <a:r>
              <a:rPr lang="en-US" dirty="0" smtClean="0"/>
              <a:t>: is referring the regular WEAP and LEAP run over the full time span</a:t>
            </a:r>
            <a:endParaRPr lang="en-US" dirty="0"/>
          </a:p>
        </p:txBody>
      </p:sp>
    </p:spTree>
    <p:extLst>
      <p:ext uri="{BB962C8B-B14F-4D97-AF65-F5344CB8AC3E}">
        <p14:creationId xmlns:p14="http://schemas.microsoft.com/office/powerpoint/2010/main" val="387066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3508" y="362293"/>
            <a:ext cx="9268692" cy="400110"/>
          </a:xfrm>
          <a:prstGeom prst="rect">
            <a:avLst/>
          </a:prstGeom>
          <a:noFill/>
        </p:spPr>
        <p:txBody>
          <a:bodyPr wrap="square" rtlCol="0">
            <a:spAutoFit/>
          </a:bodyPr>
          <a:lstStyle/>
          <a:p>
            <a:r>
              <a:rPr lang="en-US" sz="2000" dirty="0" smtClean="0"/>
              <a:t>1) Time Step Control</a:t>
            </a:r>
            <a:endParaRPr lang="en-US" sz="2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123" y="1452583"/>
            <a:ext cx="5001678" cy="4072318"/>
          </a:xfrm>
          <a:prstGeom prst="rect">
            <a:avLst/>
          </a:prstGeom>
        </p:spPr>
      </p:pic>
      <p:sp>
        <p:nvSpPr>
          <p:cNvPr id="5" name="TextBox 4"/>
          <p:cNvSpPr txBox="1"/>
          <p:nvPr/>
        </p:nvSpPr>
        <p:spPr>
          <a:xfrm>
            <a:off x="709904" y="1193742"/>
            <a:ext cx="5295207" cy="2031325"/>
          </a:xfrm>
          <a:prstGeom prst="rect">
            <a:avLst/>
          </a:prstGeom>
          <a:noFill/>
        </p:spPr>
        <p:txBody>
          <a:bodyPr wrap="square" rtlCol="0">
            <a:spAutoFit/>
          </a:bodyPr>
          <a:lstStyle/>
          <a:p>
            <a:r>
              <a:rPr lang="en-US" dirty="0" smtClean="0"/>
              <a:t>Why use the span of two(2) years as cycle period?</a:t>
            </a:r>
            <a:endParaRPr lang="en-US" dirty="0"/>
          </a:p>
          <a:p>
            <a:endParaRPr lang="en-US" dirty="0" smtClean="0"/>
          </a:p>
          <a:p>
            <a:r>
              <a:rPr lang="en-US" dirty="0" smtClean="0"/>
              <a:t>Because LEAP has three parameters for time step control and they also have to be in a particular order:</a:t>
            </a:r>
          </a:p>
          <a:p>
            <a:r>
              <a:rPr lang="en-US" i="1" dirty="0" smtClean="0"/>
              <a:t>Base Year &lt; First Scenario Year &lt;End Year</a:t>
            </a:r>
            <a:endParaRPr lang="en-US" i="1" dirty="0"/>
          </a:p>
          <a:p>
            <a:r>
              <a:rPr lang="en-US" i="1" dirty="0" smtClean="0"/>
              <a:t>IF this rule is violated, LEAP software will crash when the setting year API is called through script (Python).</a:t>
            </a:r>
          </a:p>
        </p:txBody>
      </p:sp>
      <p:pic>
        <p:nvPicPr>
          <p:cNvPr id="6" name="Picture 5"/>
          <p:cNvPicPr>
            <a:picLocks noChangeAspect="1"/>
          </p:cNvPicPr>
          <p:nvPr/>
        </p:nvPicPr>
        <p:blipFill>
          <a:blip r:embed="rId3"/>
          <a:stretch>
            <a:fillRect/>
          </a:stretch>
        </p:blipFill>
        <p:spPr>
          <a:xfrm>
            <a:off x="709904" y="3576350"/>
            <a:ext cx="5220133" cy="2784071"/>
          </a:xfrm>
          <a:prstGeom prst="rect">
            <a:avLst/>
          </a:prstGeom>
        </p:spPr>
      </p:pic>
      <p:sp>
        <p:nvSpPr>
          <p:cNvPr id="8"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7</a:t>
            </a:fld>
            <a:endParaRPr lang="en-US" dirty="0"/>
          </a:p>
        </p:txBody>
      </p:sp>
    </p:spTree>
    <p:extLst>
      <p:ext uri="{BB962C8B-B14F-4D97-AF65-F5344CB8AC3E}">
        <p14:creationId xmlns:p14="http://schemas.microsoft.com/office/powerpoint/2010/main" val="185672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7040" y="338875"/>
            <a:ext cx="9268692" cy="400110"/>
          </a:xfrm>
          <a:prstGeom prst="rect">
            <a:avLst/>
          </a:prstGeom>
          <a:noFill/>
        </p:spPr>
        <p:txBody>
          <a:bodyPr wrap="square" rtlCol="0">
            <a:spAutoFit/>
          </a:bodyPr>
          <a:lstStyle/>
          <a:p>
            <a:r>
              <a:rPr lang="en-US" sz="2000" dirty="0" smtClean="0"/>
              <a:t>1) Time Step Control</a:t>
            </a:r>
            <a:endParaRPr lang="en-US" dirty="0"/>
          </a:p>
        </p:txBody>
      </p:sp>
      <p:sp>
        <p:nvSpPr>
          <p:cNvPr id="4" name="TextBox 3"/>
          <p:cNvSpPr txBox="1"/>
          <p:nvPr/>
        </p:nvSpPr>
        <p:spPr>
          <a:xfrm>
            <a:off x="727040" y="923650"/>
            <a:ext cx="10015114" cy="369332"/>
          </a:xfrm>
          <a:prstGeom prst="rect">
            <a:avLst/>
          </a:prstGeom>
          <a:noFill/>
        </p:spPr>
        <p:txBody>
          <a:bodyPr wrap="none" rtlCol="0">
            <a:spAutoFit/>
          </a:bodyPr>
          <a:lstStyle/>
          <a:p>
            <a:r>
              <a:rPr lang="en-US" dirty="0" smtClean="0"/>
              <a:t>WEAP Parameters to be updated: Population, </a:t>
            </a:r>
            <a:r>
              <a:rPr lang="en-US" dirty="0" err="1" smtClean="0"/>
              <a:t>Goundwater</a:t>
            </a:r>
            <a:r>
              <a:rPr lang="en-US" dirty="0" smtClean="0"/>
              <a:t>(Groundwater, Well, Agriculture Groundwater)</a:t>
            </a:r>
            <a:endParaRPr lang="en-US" dirty="0"/>
          </a:p>
        </p:txBody>
      </p:sp>
      <p:sp>
        <p:nvSpPr>
          <p:cNvPr id="5"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848404" y="1508425"/>
            <a:ext cx="2709919" cy="4098088"/>
          </a:xfrm>
          <a:prstGeom prst="rect">
            <a:avLst/>
          </a:prstGeom>
        </p:spPr>
      </p:pic>
      <p:pic>
        <p:nvPicPr>
          <p:cNvPr id="10" name="Picture 9"/>
          <p:cNvPicPr>
            <a:picLocks noChangeAspect="1"/>
          </p:cNvPicPr>
          <p:nvPr/>
        </p:nvPicPr>
        <p:blipFill>
          <a:blip r:embed="rId3"/>
          <a:stretch>
            <a:fillRect/>
          </a:stretch>
        </p:blipFill>
        <p:spPr>
          <a:xfrm>
            <a:off x="4016865" y="3557469"/>
            <a:ext cx="5305425" cy="1981200"/>
          </a:xfrm>
          <a:prstGeom prst="rect">
            <a:avLst/>
          </a:prstGeom>
        </p:spPr>
      </p:pic>
      <p:pic>
        <p:nvPicPr>
          <p:cNvPr id="11" name="Picture 10"/>
          <p:cNvPicPr>
            <a:picLocks noChangeAspect="1"/>
          </p:cNvPicPr>
          <p:nvPr/>
        </p:nvPicPr>
        <p:blipFill>
          <a:blip r:embed="rId4"/>
          <a:stretch>
            <a:fillRect/>
          </a:stretch>
        </p:blipFill>
        <p:spPr>
          <a:xfrm>
            <a:off x="4016865" y="1673487"/>
            <a:ext cx="7621162" cy="1613311"/>
          </a:xfrm>
          <a:prstGeom prst="rect">
            <a:avLst/>
          </a:prstGeom>
        </p:spPr>
      </p:pic>
    </p:spTree>
    <p:extLst>
      <p:ext uri="{BB962C8B-B14F-4D97-AF65-F5344CB8AC3E}">
        <p14:creationId xmlns:p14="http://schemas.microsoft.com/office/powerpoint/2010/main" val="239137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040" y="923650"/>
            <a:ext cx="4269310" cy="369332"/>
          </a:xfrm>
          <a:prstGeom prst="rect">
            <a:avLst/>
          </a:prstGeom>
          <a:noFill/>
        </p:spPr>
        <p:txBody>
          <a:bodyPr wrap="none" rtlCol="0">
            <a:spAutoFit/>
          </a:bodyPr>
          <a:lstStyle/>
          <a:p>
            <a:r>
              <a:rPr lang="en-US" dirty="0" smtClean="0"/>
              <a:t>LEAP Parameters to be updated: Population</a:t>
            </a:r>
            <a:endParaRPr lang="en-US" dirty="0"/>
          </a:p>
        </p:txBody>
      </p:sp>
      <p:sp>
        <p:nvSpPr>
          <p:cNvPr id="5" name="Slide Number Placeholder 4"/>
          <p:cNvSpPr>
            <a:spLocks noGrp="1"/>
          </p:cNvSpPr>
          <p:nvPr>
            <p:ph type="sldNum" sz="quarter" idx="12"/>
          </p:nvPr>
        </p:nvSpPr>
        <p:spPr>
          <a:xfrm>
            <a:off x="8610600" y="6356350"/>
            <a:ext cx="2743200" cy="365125"/>
          </a:xfrm>
        </p:spPr>
        <p:txBody>
          <a:bodyPr/>
          <a:lstStyle/>
          <a:p>
            <a:fld id="{90F3C78D-3DB8-C64C-BA66-FD220ADFD702}" type="slidenum">
              <a:rPr lang="en-US" smtClean="0"/>
              <a:pPr/>
              <a:t>9</a:t>
            </a:fld>
            <a:endParaRPr lang="en-US" dirty="0"/>
          </a:p>
        </p:txBody>
      </p:sp>
      <p:pic>
        <p:nvPicPr>
          <p:cNvPr id="3" name="Picture 2"/>
          <p:cNvPicPr>
            <a:picLocks noChangeAspect="1"/>
          </p:cNvPicPr>
          <p:nvPr/>
        </p:nvPicPr>
        <p:blipFill>
          <a:blip r:embed="rId2"/>
          <a:stretch>
            <a:fillRect/>
          </a:stretch>
        </p:blipFill>
        <p:spPr>
          <a:xfrm>
            <a:off x="3533292" y="2217160"/>
            <a:ext cx="8128252" cy="1723073"/>
          </a:xfrm>
          <a:prstGeom prst="rect">
            <a:avLst/>
          </a:prstGeom>
        </p:spPr>
      </p:pic>
      <p:pic>
        <p:nvPicPr>
          <p:cNvPr id="6" name="Picture 5"/>
          <p:cNvPicPr>
            <a:picLocks noChangeAspect="1"/>
          </p:cNvPicPr>
          <p:nvPr/>
        </p:nvPicPr>
        <p:blipFill>
          <a:blip r:embed="rId3"/>
          <a:stretch>
            <a:fillRect/>
          </a:stretch>
        </p:blipFill>
        <p:spPr>
          <a:xfrm>
            <a:off x="727040" y="1508425"/>
            <a:ext cx="2307720" cy="4668231"/>
          </a:xfrm>
          <a:prstGeom prst="rect">
            <a:avLst/>
          </a:prstGeom>
        </p:spPr>
      </p:pic>
      <p:sp>
        <p:nvSpPr>
          <p:cNvPr id="8" name="TextBox 7"/>
          <p:cNvSpPr txBox="1"/>
          <p:nvPr/>
        </p:nvSpPr>
        <p:spPr>
          <a:xfrm>
            <a:off x="727040" y="308097"/>
            <a:ext cx="9268692" cy="400110"/>
          </a:xfrm>
          <a:prstGeom prst="rect">
            <a:avLst/>
          </a:prstGeom>
          <a:noFill/>
        </p:spPr>
        <p:txBody>
          <a:bodyPr wrap="square" rtlCol="0">
            <a:spAutoFit/>
          </a:bodyPr>
          <a:lstStyle/>
          <a:p>
            <a:r>
              <a:rPr lang="en-US" sz="2000" dirty="0" smtClean="0"/>
              <a:t>1) Time Step Control</a:t>
            </a:r>
            <a:endParaRPr lang="en-US" dirty="0"/>
          </a:p>
        </p:txBody>
      </p:sp>
    </p:spTree>
    <p:extLst>
      <p:ext uri="{BB962C8B-B14F-4D97-AF65-F5344CB8AC3E}">
        <p14:creationId xmlns:p14="http://schemas.microsoft.com/office/powerpoint/2010/main" val="21746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4441</TotalTime>
  <Words>1424</Words>
  <Application>Microsoft Office PowerPoint</Application>
  <PresentationFormat>Widescreen</PresentationFormat>
  <Paragraphs>186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MS PGothic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adil mounir (Student)</dc:creator>
  <cp:lastModifiedBy>Chi Duan (Student)</cp:lastModifiedBy>
  <cp:revision>127</cp:revision>
  <dcterms:created xsi:type="dcterms:W3CDTF">2018-04-19T19:23:24Z</dcterms:created>
  <dcterms:modified xsi:type="dcterms:W3CDTF">2019-10-08T02:02:12Z</dcterms:modified>
</cp:coreProperties>
</file>