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
  </p:notesMasterIdLst>
  <p:sldIdLst>
    <p:sldId id="320" r:id="rId2"/>
    <p:sldId id="329" r:id="rId3"/>
    <p:sldId id="33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 Duan (Student)" initials="CD(" lastIdx="0" clrIdx="0">
    <p:extLst>
      <p:ext uri="{19B8F6BF-5375-455C-9EA6-DF929625EA0E}">
        <p15:presenceInfo xmlns:p15="http://schemas.microsoft.com/office/powerpoint/2012/main" userId="S-1-5-21-1547161642-926492609-1801674531-7994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A644"/>
    <a:srgbClr val="E428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115" d="100"/>
          <a:sy n="115" d="100"/>
        </p:scale>
        <p:origin x="14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D841D-3CEA-41B6-B502-4A06C24D4491}" type="datetimeFigureOut">
              <a:rPr lang="en-US" smtClean="0"/>
              <a:t>10/7/2019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10A2B-530B-4C3E-91D8-EEEC2B89B400}" type="slidenum">
              <a:rPr lang="en-US" smtClean="0"/>
              <a:t>‹#›</a:t>
            </a:fld>
            <a:endParaRPr lang="en-US"/>
          </a:p>
        </p:txBody>
      </p:sp>
    </p:spTree>
    <p:extLst>
      <p:ext uri="{BB962C8B-B14F-4D97-AF65-F5344CB8AC3E}">
        <p14:creationId xmlns:p14="http://schemas.microsoft.com/office/powerpoint/2010/main" val="47685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7066" indent="-291179">
              <a:defRPr sz="2400">
                <a:solidFill>
                  <a:schemeClr val="tx1"/>
                </a:solidFill>
                <a:latin typeface="Arial" charset="0"/>
                <a:ea typeface="ＭＳ Ｐゴシック" charset="0"/>
              </a:defRPr>
            </a:lvl2pPr>
            <a:lvl3pPr marL="1164717" indent="-232943">
              <a:defRPr sz="2400">
                <a:solidFill>
                  <a:schemeClr val="tx1"/>
                </a:solidFill>
                <a:latin typeface="Arial" charset="0"/>
                <a:ea typeface="ＭＳ Ｐゴシック" charset="0"/>
              </a:defRPr>
            </a:lvl3pPr>
            <a:lvl4pPr marL="1630604" indent="-232943">
              <a:defRPr sz="2400">
                <a:solidFill>
                  <a:schemeClr val="tx1"/>
                </a:solidFill>
                <a:latin typeface="Arial" charset="0"/>
                <a:ea typeface="ＭＳ Ｐゴシック" charset="0"/>
              </a:defRPr>
            </a:lvl4pPr>
            <a:lvl5pPr marL="2096491" indent="-232943">
              <a:defRPr sz="2400">
                <a:solidFill>
                  <a:schemeClr val="tx1"/>
                </a:solidFill>
                <a:latin typeface="Arial" charset="0"/>
                <a:ea typeface="ＭＳ Ｐゴシック" charset="0"/>
              </a:defRPr>
            </a:lvl5pPr>
            <a:lvl6pPr marL="2562377" indent="-232943" eaLnBrk="0" fontAlgn="base" hangingPunct="0">
              <a:spcBef>
                <a:spcPct val="0"/>
              </a:spcBef>
              <a:spcAft>
                <a:spcPct val="0"/>
              </a:spcAft>
              <a:defRPr sz="2400">
                <a:solidFill>
                  <a:schemeClr val="tx1"/>
                </a:solidFill>
                <a:latin typeface="Arial" charset="0"/>
                <a:ea typeface="ＭＳ Ｐゴシック" charset="0"/>
              </a:defRPr>
            </a:lvl6pPr>
            <a:lvl7pPr marL="3028264" indent="-232943" eaLnBrk="0" fontAlgn="base" hangingPunct="0">
              <a:spcBef>
                <a:spcPct val="0"/>
              </a:spcBef>
              <a:spcAft>
                <a:spcPct val="0"/>
              </a:spcAft>
              <a:defRPr sz="2400">
                <a:solidFill>
                  <a:schemeClr val="tx1"/>
                </a:solidFill>
                <a:latin typeface="Arial" charset="0"/>
                <a:ea typeface="ＭＳ Ｐゴシック" charset="0"/>
              </a:defRPr>
            </a:lvl7pPr>
            <a:lvl8pPr marL="3494151" indent="-232943" eaLnBrk="0" fontAlgn="base" hangingPunct="0">
              <a:spcBef>
                <a:spcPct val="0"/>
              </a:spcBef>
              <a:spcAft>
                <a:spcPct val="0"/>
              </a:spcAft>
              <a:defRPr sz="2400">
                <a:solidFill>
                  <a:schemeClr val="tx1"/>
                </a:solidFill>
                <a:latin typeface="Arial" charset="0"/>
                <a:ea typeface="ＭＳ Ｐゴシック" charset="0"/>
              </a:defRPr>
            </a:lvl8pPr>
            <a:lvl9pPr marL="3960038" indent="-23294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73F2515-FAD4-E34F-98EB-CDCF05C30B59}" type="slidenum">
              <a:rPr kumimoji="0" lang="en-US" sz="1200" b="0" i="0" u="none" strike="noStrike" kern="1200" cap="none" spc="0" normalizeH="0" baseline="0" noProof="0">
                <a:ln>
                  <a:noFill/>
                </a:ln>
                <a:solidFill>
                  <a:prstClr val="black"/>
                </a:solidFill>
                <a:effectLst/>
                <a:uLnTx/>
                <a:uFillTx/>
                <a:latin typeface="Arial"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57064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11B83EC4-133F-1F45-8804-5839C70BB629}" type="slidenum">
              <a:rPr lang="en-US" smtClean="0"/>
              <a:pPr/>
              <a:t>‹#›</a:t>
            </a:fld>
            <a:endParaRPr lang="en-US" dirty="0"/>
          </a:p>
        </p:txBody>
      </p:sp>
    </p:spTree>
    <p:extLst>
      <p:ext uri="{BB962C8B-B14F-4D97-AF65-F5344CB8AC3E}">
        <p14:creationId xmlns:p14="http://schemas.microsoft.com/office/powerpoint/2010/main" val="5928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2DC0AEB4-076A-A544-B8D5-D6D5ECE0417E}" type="slidenum">
              <a:rPr lang="en-US" smtClean="0"/>
              <a:pPr/>
              <a:t>‹#›</a:t>
            </a:fld>
            <a:endParaRPr lang="en-US" dirty="0"/>
          </a:p>
        </p:txBody>
      </p:sp>
    </p:spTree>
    <p:extLst>
      <p:ext uri="{BB962C8B-B14F-4D97-AF65-F5344CB8AC3E}">
        <p14:creationId xmlns:p14="http://schemas.microsoft.com/office/powerpoint/2010/main" val="305887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3AD75A1D-BF65-C345-A4EB-1BCE55B68045}" type="slidenum">
              <a:rPr lang="en-US" smtClean="0"/>
              <a:pPr/>
              <a:t>‹#›</a:t>
            </a:fld>
            <a:endParaRPr lang="en-US" dirty="0"/>
          </a:p>
        </p:txBody>
      </p:sp>
    </p:spTree>
    <p:extLst>
      <p:ext uri="{BB962C8B-B14F-4D97-AF65-F5344CB8AC3E}">
        <p14:creationId xmlns:p14="http://schemas.microsoft.com/office/powerpoint/2010/main" val="325520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50004746-49FD-AC49-9338-08EF200207FF}" type="slidenum">
              <a:rPr lang="en-US" smtClean="0"/>
              <a:pPr/>
              <a:t>‹#›</a:t>
            </a:fld>
            <a:endParaRPr lang="en-US" dirty="0"/>
          </a:p>
        </p:txBody>
      </p:sp>
    </p:spTree>
    <p:extLst>
      <p:ext uri="{BB962C8B-B14F-4D97-AF65-F5344CB8AC3E}">
        <p14:creationId xmlns:p14="http://schemas.microsoft.com/office/powerpoint/2010/main" val="13680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21B92250-11C6-DE48-9A74-D543D77AEFA4}" type="slidenum">
              <a:rPr lang="en-US" smtClean="0"/>
              <a:pPr/>
              <a:t>‹#›</a:t>
            </a:fld>
            <a:endParaRPr lang="en-US" dirty="0"/>
          </a:p>
        </p:txBody>
      </p:sp>
    </p:spTree>
    <p:extLst>
      <p:ext uri="{BB962C8B-B14F-4D97-AF65-F5344CB8AC3E}">
        <p14:creationId xmlns:p14="http://schemas.microsoft.com/office/powerpoint/2010/main" val="112208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90F3C78D-3DB8-C64C-BA66-FD220ADFD702}" type="slidenum">
              <a:rPr lang="en-US" smtClean="0"/>
              <a:pPr/>
              <a:t>‹#›</a:t>
            </a:fld>
            <a:endParaRPr lang="en-US" dirty="0"/>
          </a:p>
        </p:txBody>
      </p:sp>
    </p:spTree>
    <p:extLst>
      <p:ext uri="{BB962C8B-B14F-4D97-AF65-F5344CB8AC3E}">
        <p14:creationId xmlns:p14="http://schemas.microsoft.com/office/powerpoint/2010/main" val="13771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C1B2CA1E-D523-D442-8B14-D5DA959F481D}" type="slidenum">
              <a:rPr lang="en-US" smtClean="0"/>
              <a:pPr/>
              <a:t>‹#›</a:t>
            </a:fld>
            <a:endParaRPr lang="en-US" dirty="0"/>
          </a:p>
        </p:txBody>
      </p:sp>
    </p:spTree>
    <p:extLst>
      <p:ext uri="{BB962C8B-B14F-4D97-AF65-F5344CB8AC3E}">
        <p14:creationId xmlns:p14="http://schemas.microsoft.com/office/powerpoint/2010/main" val="312463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C1F335DE-806C-4948-A690-18F01D65D8CF}" type="slidenum">
              <a:rPr lang="en-US" smtClean="0"/>
              <a:pPr/>
              <a:t>‹#›</a:t>
            </a:fld>
            <a:endParaRPr lang="en-US" dirty="0"/>
          </a:p>
        </p:txBody>
      </p:sp>
    </p:spTree>
    <p:extLst>
      <p:ext uri="{BB962C8B-B14F-4D97-AF65-F5344CB8AC3E}">
        <p14:creationId xmlns:p14="http://schemas.microsoft.com/office/powerpoint/2010/main" val="269824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fld id="{743EF5AC-2F96-7145-853D-BA6C5FBAFA09}" type="slidenum">
              <a:rPr lang="en-US" smtClean="0"/>
              <a:pPr/>
              <a:t>‹#›</a:t>
            </a:fld>
            <a:endParaRPr lang="en-US" dirty="0"/>
          </a:p>
        </p:txBody>
      </p:sp>
    </p:spTree>
    <p:extLst>
      <p:ext uri="{BB962C8B-B14F-4D97-AF65-F5344CB8AC3E}">
        <p14:creationId xmlns:p14="http://schemas.microsoft.com/office/powerpoint/2010/main" val="221304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4041DD00-574B-9442-BEE1-C2900242E024}" type="slidenum">
              <a:rPr lang="en-US" smtClean="0"/>
              <a:pPr/>
              <a:t>‹#›</a:t>
            </a:fld>
            <a:endParaRPr lang="en-US" dirty="0"/>
          </a:p>
        </p:txBody>
      </p:sp>
    </p:spTree>
    <p:extLst>
      <p:ext uri="{BB962C8B-B14F-4D97-AF65-F5344CB8AC3E}">
        <p14:creationId xmlns:p14="http://schemas.microsoft.com/office/powerpoint/2010/main" val="277363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F332C956-CBA8-954E-80B3-D9DE7A006B5F}" type="slidenum">
              <a:rPr lang="en-US" smtClean="0"/>
              <a:pPr/>
              <a:t>‹#›</a:t>
            </a:fld>
            <a:endParaRPr lang="en-US" dirty="0"/>
          </a:p>
        </p:txBody>
      </p:sp>
    </p:spTree>
    <p:extLst>
      <p:ext uri="{BB962C8B-B14F-4D97-AF65-F5344CB8AC3E}">
        <p14:creationId xmlns:p14="http://schemas.microsoft.com/office/powerpoint/2010/main" val="18648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0121E-8818-0A4A-B8E6-9631503F2EC5}" type="slidenum">
              <a:rPr lang="en-US" smtClean="0"/>
              <a:pPr/>
              <a:t>‹#›</a:t>
            </a:fld>
            <a:endParaRPr lang="en-US" dirty="0"/>
          </a:p>
        </p:txBody>
      </p:sp>
    </p:spTree>
    <p:extLst>
      <p:ext uri="{BB962C8B-B14F-4D97-AF65-F5344CB8AC3E}">
        <p14:creationId xmlns:p14="http://schemas.microsoft.com/office/powerpoint/2010/main" val="91848623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52600" y="5668407"/>
            <a:ext cx="2514600" cy="566862"/>
          </a:xfrm>
          <a:prstGeom prst="rect">
            <a:avLst/>
          </a:prstGeom>
        </p:spPr>
      </p:pic>
      <p:sp>
        <p:nvSpPr>
          <p:cNvPr id="6" name="Text Placeholder 14"/>
          <p:cNvSpPr txBox="1">
            <a:spLocks/>
          </p:cNvSpPr>
          <p:nvPr/>
        </p:nvSpPr>
        <p:spPr>
          <a:xfrm>
            <a:off x="1524001" y="4879641"/>
            <a:ext cx="9143999" cy="1473510"/>
          </a:xfrm>
          <a:prstGeom prst="rect">
            <a:avLst/>
          </a:prstGeom>
        </p:spPr>
        <p:txBody>
          <a:bodyPr vert="horz" lIns="91429" tIns="45715" rIns="91429" bIns="45715"/>
          <a:lstStyle>
            <a:lvl1pPr marL="0" indent="0" algn="l" defTabSz="455613" rtl="0" eaLnBrk="1" fontAlgn="base" hangingPunct="1">
              <a:spcBef>
                <a:spcPts val="0"/>
              </a:spcBef>
              <a:spcAft>
                <a:spcPct val="0"/>
              </a:spcAft>
              <a:buFontTx/>
              <a:buNone/>
              <a:defRPr sz="2100" b="1" kern="1200" baseline="0">
                <a:solidFill>
                  <a:schemeClr val="accent1"/>
                </a:solidFill>
                <a:latin typeface="Calibri"/>
                <a:ea typeface="ＭＳ Ｐゴシック" charset="0"/>
                <a:cs typeface="Calibri"/>
              </a:defRPr>
            </a:lvl1pPr>
            <a:lvl2pPr marL="457144"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2pPr>
            <a:lvl3pPr marL="914287"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3pPr>
            <a:lvl4pPr marL="1371431"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4pPr>
            <a:lvl5pPr marL="1828575"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5pPr>
            <a:lvl6pPr marL="2514291" indent="-228572"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4" indent="-228572"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78" indent="-228572"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1" indent="-228572" algn="l" defTabSz="457144"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dirty="0">
                <a:solidFill>
                  <a:prstClr val="white"/>
                </a:solidFill>
              </a:rPr>
              <a:t>Adil Mounir</a:t>
            </a:r>
          </a:p>
          <a:p>
            <a:pPr algn="ctr"/>
            <a:r>
              <a:rPr lang="en-US" sz="2400" dirty="0">
                <a:solidFill>
                  <a:srgbClr val="000000"/>
                </a:solidFill>
              </a:rPr>
              <a:t> </a:t>
            </a:r>
            <a:r>
              <a:rPr lang="en-US" sz="1800" dirty="0">
                <a:solidFill>
                  <a:prstClr val="white"/>
                </a:solidFill>
              </a:rPr>
              <a:t>Presentation to: CEE 543</a:t>
            </a:r>
          </a:p>
          <a:p>
            <a:pPr algn="ctr"/>
            <a:r>
              <a:rPr lang="en-US" sz="1600" dirty="0">
                <a:solidFill>
                  <a:prstClr val="white"/>
                </a:solidFill>
              </a:rPr>
              <a:t>March 20, 2018</a:t>
            </a:r>
          </a:p>
        </p:txBody>
      </p:sp>
      <p:sp>
        <p:nvSpPr>
          <p:cNvPr id="9" name="Text Placeholder 14"/>
          <p:cNvSpPr txBox="1">
            <a:spLocks/>
          </p:cNvSpPr>
          <p:nvPr/>
        </p:nvSpPr>
        <p:spPr>
          <a:xfrm>
            <a:off x="1676401" y="5032041"/>
            <a:ext cx="9143999" cy="1473510"/>
          </a:xfrm>
          <a:prstGeom prst="rect">
            <a:avLst/>
          </a:prstGeom>
        </p:spPr>
        <p:txBody>
          <a:bodyPr vert="horz" lIns="91429" tIns="45715" rIns="91429" bIns="45715"/>
          <a:lstStyle>
            <a:lvl1pPr marL="0" indent="0" algn="l" defTabSz="455613" rtl="0" eaLnBrk="1" fontAlgn="base" hangingPunct="1">
              <a:spcBef>
                <a:spcPts val="0"/>
              </a:spcBef>
              <a:spcAft>
                <a:spcPct val="0"/>
              </a:spcAft>
              <a:buFontTx/>
              <a:buNone/>
              <a:defRPr sz="2100" b="1" kern="1200" baseline="0">
                <a:solidFill>
                  <a:schemeClr val="accent1"/>
                </a:solidFill>
                <a:latin typeface="Calibri"/>
                <a:ea typeface="ＭＳ Ｐゴシック" charset="0"/>
                <a:cs typeface="Calibri"/>
              </a:defRPr>
            </a:lvl1pPr>
            <a:lvl2pPr marL="457144"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2pPr>
            <a:lvl3pPr marL="914287"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3pPr>
            <a:lvl4pPr marL="1371431"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4pPr>
            <a:lvl5pPr marL="1828575"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5pPr>
            <a:lvl6pPr marL="2514291" indent="-228572"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4" indent="-228572"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78" indent="-228572"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1" indent="-228572" algn="l" defTabSz="457144"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dirty="0">
                <a:solidFill>
                  <a:prstClr val="white"/>
                </a:solidFill>
              </a:rPr>
              <a:t>Adil Mounir</a:t>
            </a:r>
          </a:p>
          <a:p>
            <a:pPr algn="ctr"/>
            <a:r>
              <a:rPr lang="en-US" sz="2400" dirty="0">
                <a:solidFill>
                  <a:srgbClr val="000000"/>
                </a:solidFill>
              </a:rPr>
              <a:t> </a:t>
            </a:r>
            <a:r>
              <a:rPr lang="en-US" sz="1800" dirty="0">
                <a:solidFill>
                  <a:prstClr val="white"/>
                </a:solidFill>
              </a:rPr>
              <a:t>Presentation to: CEE 543</a:t>
            </a:r>
          </a:p>
          <a:p>
            <a:pPr algn="ctr"/>
            <a:r>
              <a:rPr lang="en-US" sz="1600" dirty="0">
                <a:solidFill>
                  <a:prstClr val="white"/>
                </a:solidFill>
              </a:rPr>
              <a:t>March 20, 2018</a:t>
            </a:r>
          </a:p>
        </p:txBody>
      </p:sp>
      <p:sp>
        <p:nvSpPr>
          <p:cNvPr id="11" name="Text Placeholder 11"/>
          <p:cNvSpPr txBox="1">
            <a:spLocks/>
          </p:cNvSpPr>
          <p:nvPr/>
        </p:nvSpPr>
        <p:spPr>
          <a:xfrm>
            <a:off x="1410748" y="1974602"/>
            <a:ext cx="9370504" cy="1724571"/>
          </a:xfrm>
          <a:prstGeom prst="rect">
            <a:avLst/>
          </a:prstGeom>
        </p:spPr>
        <p:txBody>
          <a:bodyPr vert="horz" lIns="91429" tIns="45715" rIns="91429" bIns="45715"/>
          <a:lstStyle>
            <a:lvl1pPr marL="0" indent="0" algn="l" defTabSz="455613" rtl="0" eaLnBrk="1" fontAlgn="base" hangingPunct="1">
              <a:lnSpc>
                <a:spcPts val="7500"/>
              </a:lnSpc>
              <a:spcBef>
                <a:spcPts val="0"/>
              </a:spcBef>
              <a:spcAft>
                <a:spcPct val="0"/>
              </a:spcAft>
              <a:buFontTx/>
              <a:buNone/>
              <a:defRPr sz="8000" b="1" kern="1200" baseline="0">
                <a:solidFill>
                  <a:schemeClr val="accent3"/>
                </a:solidFill>
                <a:latin typeface="Calibri"/>
                <a:ea typeface="ＭＳ Ｐゴシック" charset="0"/>
                <a:cs typeface="Calibri"/>
              </a:defRPr>
            </a:lvl1pPr>
            <a:lvl2pPr marL="457144" indent="0" algn="l" defTabSz="455613" rtl="0" eaLnBrk="1" fontAlgn="base" hangingPunct="1">
              <a:spcBef>
                <a:spcPct val="20000"/>
              </a:spcBef>
              <a:spcAft>
                <a:spcPct val="0"/>
              </a:spcAft>
              <a:buFontTx/>
              <a:buNone/>
              <a:defRPr sz="4500" b="1" kern="1200">
                <a:solidFill>
                  <a:srgbClr val="FFFF00"/>
                </a:solidFill>
                <a:latin typeface="Arial"/>
                <a:ea typeface="ＭＳ Ｐゴシック" charset="0"/>
                <a:cs typeface="Arial"/>
              </a:defRPr>
            </a:lvl2pPr>
            <a:lvl3pPr marL="914287" indent="0" algn="l" defTabSz="455613" rtl="0" eaLnBrk="1" fontAlgn="base" hangingPunct="1">
              <a:spcBef>
                <a:spcPct val="20000"/>
              </a:spcBef>
              <a:spcAft>
                <a:spcPct val="0"/>
              </a:spcAft>
              <a:buFontTx/>
              <a:buNone/>
              <a:defRPr sz="4500" b="1" kern="1200">
                <a:solidFill>
                  <a:srgbClr val="FFFF00"/>
                </a:solidFill>
                <a:latin typeface="Arial"/>
                <a:ea typeface="ＭＳ Ｐゴシック" charset="0"/>
                <a:cs typeface="Arial"/>
              </a:defRPr>
            </a:lvl3pPr>
            <a:lvl4pPr marL="1371431" indent="0" algn="l" defTabSz="455613" rtl="0" eaLnBrk="1" fontAlgn="base" hangingPunct="1">
              <a:spcBef>
                <a:spcPct val="20000"/>
              </a:spcBef>
              <a:spcAft>
                <a:spcPct val="0"/>
              </a:spcAft>
              <a:buFontTx/>
              <a:buNone/>
              <a:defRPr sz="4500" b="1" kern="1200">
                <a:solidFill>
                  <a:srgbClr val="FFFF00"/>
                </a:solidFill>
                <a:latin typeface="Arial"/>
                <a:ea typeface="ＭＳ Ｐゴシック" charset="0"/>
                <a:cs typeface="Arial"/>
              </a:defRPr>
            </a:lvl4pPr>
            <a:lvl5pPr marL="1828575" indent="0" algn="l" defTabSz="455613" rtl="0" eaLnBrk="1" fontAlgn="base" hangingPunct="1">
              <a:spcBef>
                <a:spcPct val="20000"/>
              </a:spcBef>
              <a:spcAft>
                <a:spcPct val="0"/>
              </a:spcAft>
              <a:buFontTx/>
              <a:buNone/>
              <a:defRPr sz="4500" b="1" kern="1200">
                <a:solidFill>
                  <a:srgbClr val="FFFF00"/>
                </a:solidFill>
                <a:latin typeface="Arial"/>
                <a:ea typeface="ＭＳ Ｐゴシック" charset="0"/>
                <a:cs typeface="Arial"/>
              </a:defRPr>
            </a:lvl5pPr>
            <a:lvl6pPr marL="2514291" indent="-228572"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4" indent="-228572"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78" indent="-228572"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1" indent="-228572" algn="l" defTabSz="457144"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00000"/>
              </a:lnSpc>
            </a:pPr>
            <a:r>
              <a:rPr lang="en-US" sz="6600" b="0" dirty="0" err="1">
                <a:solidFill>
                  <a:srgbClr val="8064A2">
                    <a:lumMod val="50000"/>
                  </a:srgbClr>
                </a:solidFill>
              </a:rPr>
              <a:t>FEWSim</a:t>
            </a:r>
            <a:r>
              <a:rPr lang="en-US" sz="6600" b="0" dirty="0">
                <a:solidFill>
                  <a:srgbClr val="8064A2">
                    <a:lumMod val="50000"/>
                  </a:srgbClr>
                </a:solidFill>
              </a:rPr>
              <a:t>—</a:t>
            </a:r>
          </a:p>
          <a:p>
            <a:pPr algn="ctr">
              <a:lnSpc>
                <a:spcPct val="100000"/>
              </a:lnSpc>
            </a:pPr>
            <a:r>
              <a:rPr lang="en-US" sz="3200" b="0" dirty="0" smtClean="0">
                <a:solidFill>
                  <a:srgbClr val="8064A2">
                    <a:lumMod val="50000"/>
                  </a:srgbClr>
                </a:solidFill>
              </a:rPr>
              <a:t>WEAP MABIA Input Time Series Example</a:t>
            </a:r>
            <a:endParaRPr lang="en-US" sz="2400" dirty="0">
              <a:solidFill>
                <a:srgbClr val="002060"/>
              </a:solidFill>
            </a:endParaRPr>
          </a:p>
        </p:txBody>
      </p:sp>
    </p:spTree>
    <p:extLst>
      <p:ext uri="{BB962C8B-B14F-4D97-AF65-F5344CB8AC3E}">
        <p14:creationId xmlns:p14="http://schemas.microsoft.com/office/powerpoint/2010/main" val="231162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74" y="1047402"/>
            <a:ext cx="8973911" cy="1692771"/>
          </a:xfrm>
          <a:prstGeom prst="rect">
            <a:avLst/>
          </a:prstGeom>
          <a:noFill/>
        </p:spPr>
        <p:txBody>
          <a:bodyPr wrap="square" rtlCol="0">
            <a:spAutoFit/>
          </a:bodyPr>
          <a:lstStyle/>
          <a:p>
            <a:pPr marL="342900" indent="-342900">
              <a:buAutoNum type="arabicPeriod"/>
            </a:pPr>
            <a:r>
              <a:rPr lang="en-US" dirty="0" smtClean="0"/>
              <a:t>The WEAP MABIA takes either a single number or time series step of the following format as input: format</a:t>
            </a:r>
            <a:r>
              <a:rPr lang="en-US" dirty="0"/>
              <a:t>: 'Step( 2001,3.38, 2002,3.38,  2003,3.38, 2004, 3.38, 2005,3.38 </a:t>
            </a:r>
            <a:r>
              <a:rPr lang="en-US" dirty="0" smtClean="0"/>
              <a:t>)</a:t>
            </a:r>
            <a:r>
              <a:rPr lang="en-US" dirty="0"/>
              <a:t> </a:t>
            </a:r>
            <a:r>
              <a:rPr lang="en-US" dirty="0" smtClean="0"/>
              <a:t>‘</a:t>
            </a:r>
          </a:p>
          <a:p>
            <a:pPr marL="342900" indent="-342900">
              <a:buAutoNum type="arabicPeriod"/>
            </a:pPr>
            <a:endParaRPr lang="en-US" dirty="0" smtClean="0"/>
          </a:p>
          <a:p>
            <a:pPr marL="342900" indent="-342900">
              <a:buAutoNum type="arabicPeriod"/>
            </a:pPr>
            <a:r>
              <a:rPr lang="en-US" dirty="0" smtClean="0"/>
              <a:t>The Script syntax to set the WEAP MABIA input is as the following. </a:t>
            </a:r>
          </a:p>
          <a:p>
            <a:pPr lvl="1"/>
            <a:r>
              <a:rPr lang="en-US" sz="1600" i="1" dirty="0" err="1">
                <a:solidFill>
                  <a:schemeClr val="accent1"/>
                </a:solidFill>
              </a:rPr>
              <a:t>WEAP.BranchVariable</a:t>
            </a:r>
            <a:r>
              <a:rPr lang="en-US" sz="1600" i="1" dirty="0" smtClean="0">
                <a:solidFill>
                  <a:schemeClr val="accent1"/>
                </a:solidFill>
              </a:rPr>
              <a:t>("\</a:t>
            </a:r>
            <a:r>
              <a:rPr lang="en-US" sz="1600" i="1" dirty="0">
                <a:solidFill>
                  <a:schemeClr val="accent1"/>
                </a:solidFill>
              </a:rPr>
              <a:t>Demand Sites and Catchments\Agricultural Catchment\\</a:t>
            </a:r>
            <a:r>
              <a:rPr lang="en-US" sz="1600" i="1" dirty="0" err="1">
                <a:solidFill>
                  <a:schemeClr val="accent1"/>
                </a:solidFill>
              </a:rPr>
              <a:t>durham_wheat</a:t>
            </a:r>
            <a:r>
              <a:rPr lang="en-US" sz="1600" i="1" dirty="0">
                <a:solidFill>
                  <a:schemeClr val="accent1"/>
                </a:solidFill>
              </a:rPr>
              <a:t>: Area").Expression = 'Step( 2001,3.38, 2002,3.38,  2003,3.38, 2004, 3.38, 2005,3.38 </a:t>
            </a:r>
            <a:r>
              <a:rPr lang="en-US" sz="1600" i="1" dirty="0" smtClean="0">
                <a:solidFill>
                  <a:schemeClr val="accent1"/>
                </a:solidFill>
              </a:rPr>
              <a:t>)‘</a:t>
            </a:r>
          </a:p>
        </p:txBody>
      </p:sp>
      <p:pic>
        <p:nvPicPr>
          <p:cNvPr id="3" name="Picture 2"/>
          <p:cNvPicPr>
            <a:picLocks noChangeAspect="1"/>
          </p:cNvPicPr>
          <p:nvPr/>
        </p:nvPicPr>
        <p:blipFill>
          <a:blip r:embed="rId2"/>
          <a:stretch>
            <a:fillRect/>
          </a:stretch>
        </p:blipFill>
        <p:spPr>
          <a:xfrm>
            <a:off x="781395" y="3331788"/>
            <a:ext cx="8674027" cy="2263794"/>
          </a:xfrm>
          <a:prstGeom prst="rect">
            <a:avLst/>
          </a:prstGeom>
        </p:spPr>
      </p:pic>
      <p:sp>
        <p:nvSpPr>
          <p:cNvPr id="6" name="Rectangle 5"/>
          <p:cNvSpPr/>
          <p:nvPr/>
        </p:nvSpPr>
        <p:spPr>
          <a:xfrm>
            <a:off x="316144" y="183864"/>
            <a:ext cx="6727099" cy="584775"/>
          </a:xfrm>
          <a:prstGeom prst="rect">
            <a:avLst/>
          </a:prstGeom>
        </p:spPr>
        <p:txBody>
          <a:bodyPr wrap="none">
            <a:spAutoFit/>
          </a:bodyPr>
          <a:lstStyle/>
          <a:p>
            <a:pPr algn="ctr">
              <a:lnSpc>
                <a:spcPct val="100000"/>
              </a:lnSpc>
            </a:pPr>
            <a:r>
              <a:rPr lang="en-US" sz="3200" dirty="0">
                <a:solidFill>
                  <a:srgbClr val="8064A2">
                    <a:lumMod val="50000"/>
                  </a:srgbClr>
                </a:solidFill>
              </a:rPr>
              <a:t>WEAP MABIA Input Time Series Format</a:t>
            </a:r>
            <a:endParaRPr lang="en-US" sz="2400" dirty="0">
              <a:solidFill>
                <a:srgbClr val="002060"/>
              </a:solidFill>
            </a:endParaRPr>
          </a:p>
        </p:txBody>
      </p:sp>
    </p:spTree>
    <p:extLst>
      <p:ext uri="{BB962C8B-B14F-4D97-AF65-F5344CB8AC3E}">
        <p14:creationId xmlns:p14="http://schemas.microsoft.com/office/powerpoint/2010/main" val="254572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74" y="1047402"/>
            <a:ext cx="8973911" cy="2031325"/>
          </a:xfrm>
          <a:prstGeom prst="rect">
            <a:avLst/>
          </a:prstGeom>
          <a:noFill/>
        </p:spPr>
        <p:txBody>
          <a:bodyPr wrap="square" rtlCol="0">
            <a:spAutoFit/>
          </a:bodyPr>
          <a:lstStyle/>
          <a:p>
            <a:pPr marL="342900" indent="-342900">
              <a:buAutoNum type="arabicPeriod"/>
            </a:pPr>
            <a:r>
              <a:rPr lang="en-US" dirty="0" smtClean="0"/>
              <a:t>The statistical economy model doesn’t take feedback from WEAP and LEAP at each time step. Thus we preprocess the economy model over the full time span and use the input as yearly time series to WEAP MABIA.</a:t>
            </a:r>
          </a:p>
          <a:p>
            <a:pPr marL="342900" indent="-342900">
              <a:buAutoNum type="arabicPeriod"/>
            </a:pPr>
            <a:endParaRPr lang="en-US" dirty="0"/>
          </a:p>
          <a:p>
            <a:pPr marL="342900" indent="-342900">
              <a:buAutoNum type="arabicPeriod"/>
            </a:pPr>
            <a:r>
              <a:rPr lang="en-US" dirty="0" smtClean="0"/>
              <a:t>The output from economy model should be of yearly time steps since WEAP MABIA takes the yearly time series as mentioned in previous slide.</a:t>
            </a:r>
          </a:p>
          <a:p>
            <a:pPr marL="342900" indent="-342900">
              <a:buAutoNum type="arabicPeriod"/>
            </a:pPr>
            <a:endParaRPr lang="en-US" dirty="0" smtClean="0"/>
          </a:p>
        </p:txBody>
      </p:sp>
      <p:sp>
        <p:nvSpPr>
          <p:cNvPr id="6" name="Rectangle 5"/>
          <p:cNvSpPr/>
          <p:nvPr/>
        </p:nvSpPr>
        <p:spPr>
          <a:xfrm>
            <a:off x="552474" y="302398"/>
            <a:ext cx="8295193" cy="584775"/>
          </a:xfrm>
          <a:prstGeom prst="rect">
            <a:avLst/>
          </a:prstGeom>
        </p:spPr>
        <p:txBody>
          <a:bodyPr wrap="square">
            <a:spAutoFit/>
          </a:bodyPr>
          <a:lstStyle/>
          <a:p>
            <a:pPr algn="ctr">
              <a:lnSpc>
                <a:spcPct val="100000"/>
              </a:lnSpc>
            </a:pPr>
            <a:r>
              <a:rPr lang="en-US" sz="3200" dirty="0" smtClean="0">
                <a:solidFill>
                  <a:srgbClr val="8064A2">
                    <a:lumMod val="50000"/>
                  </a:srgbClr>
                </a:solidFill>
              </a:rPr>
              <a:t>Prerequisite to Use Time Series for WEAP MABIA</a:t>
            </a:r>
            <a:endParaRPr lang="en-US" sz="2400" dirty="0">
              <a:solidFill>
                <a:srgbClr val="002060"/>
              </a:solidFill>
            </a:endParaRPr>
          </a:p>
        </p:txBody>
      </p:sp>
    </p:spTree>
    <p:extLst>
      <p:ext uri="{BB962C8B-B14F-4D97-AF65-F5344CB8AC3E}">
        <p14:creationId xmlns:p14="http://schemas.microsoft.com/office/powerpoint/2010/main" val="47942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1756</TotalTime>
  <Words>189</Words>
  <Application>Microsoft Office PowerPoint</Application>
  <PresentationFormat>Widescreen</PresentationFormat>
  <Paragraphs>18</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MS PGothic</vt: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adil mounir (Student)</dc:creator>
  <cp:lastModifiedBy>Chi Duan (Student)</cp:lastModifiedBy>
  <cp:revision>95</cp:revision>
  <dcterms:created xsi:type="dcterms:W3CDTF">2018-04-19T19:23:24Z</dcterms:created>
  <dcterms:modified xsi:type="dcterms:W3CDTF">2019-10-07T20:56:34Z</dcterms:modified>
</cp:coreProperties>
</file>