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320" r:id="rId2"/>
    <p:sldId id="329" r:id="rId3"/>
    <p:sldId id="330" r:id="rId4"/>
    <p:sldId id="331" r:id="rId5"/>
    <p:sldId id="340" r:id="rId6"/>
    <p:sldId id="341" r:id="rId7"/>
    <p:sldId id="321" r:id="rId8"/>
    <p:sldId id="332" r:id="rId9"/>
    <p:sldId id="333" r:id="rId10"/>
    <p:sldId id="322" r:id="rId11"/>
    <p:sldId id="334" r:id="rId12"/>
    <p:sldId id="335" r:id="rId13"/>
    <p:sldId id="336" r:id="rId14"/>
    <p:sldId id="337" r:id="rId15"/>
    <p:sldId id="338" r:id="rId16"/>
    <p:sldId id="339" r:id="rId17"/>
    <p:sldId id="32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 Duan (Student)" initials="CD(" lastIdx="0" clrIdx="0">
    <p:extLst>
      <p:ext uri="{19B8F6BF-5375-455C-9EA6-DF929625EA0E}">
        <p15:presenceInfo xmlns:p15="http://schemas.microsoft.com/office/powerpoint/2012/main" userId="S-1-5-21-1547161642-926492609-1801674531-7994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A644"/>
    <a:srgbClr val="E42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D841D-3CEA-41B6-B502-4A06C24D4491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10A2B-530B-4C3E-91D8-EEEC2B89B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5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3F2515-FAD4-E34F-98EB-CDCF05C30B5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64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3EC4-133F-1F45-8804-5839C70BB6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AEB4-076A-A544-B8D5-D6D5ECE041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7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5A1D-BF65-C345-A4EB-1BCE55B680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0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4746-49FD-AC49-9338-08EF20020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2250-11C6-DE48-9A74-D543D77AE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8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CA1E-D523-D442-8B14-D5DA959F48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3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35DE-806C-4948-A690-18F01D65D8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4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F5AC-2F96-7145-853D-BA6C5FBAFA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4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DD00-574B-9442-BEE1-C2900242E0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3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C956-CBA8-954E-80B3-D9DE7A006B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0121E-8818-0A4A-B8E6-9631503F2E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8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668407"/>
            <a:ext cx="2514600" cy="566862"/>
          </a:xfrm>
          <a:prstGeom prst="rect">
            <a:avLst/>
          </a:prstGeom>
        </p:spPr>
      </p:pic>
      <p:sp>
        <p:nvSpPr>
          <p:cNvPr id="6" name="Text Placeholder 14"/>
          <p:cNvSpPr txBox="1">
            <a:spLocks/>
          </p:cNvSpPr>
          <p:nvPr/>
        </p:nvSpPr>
        <p:spPr>
          <a:xfrm>
            <a:off x="1524001" y="4879641"/>
            <a:ext cx="9143999" cy="1473510"/>
          </a:xfrm>
          <a:prstGeom prst="rect">
            <a:avLst/>
          </a:prstGeom>
        </p:spPr>
        <p:txBody>
          <a:bodyPr vert="horz" lIns="91429" tIns="45715" rIns="91429" bIns="45715"/>
          <a:lstStyle>
            <a:lvl1pPr marL="0" indent="0" algn="l" defTabSz="455613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2100" b="1" kern="1200" baseline="0">
                <a:solidFill>
                  <a:schemeClr val="accent1"/>
                </a:solidFill>
                <a:latin typeface="Calibri"/>
                <a:ea typeface="ＭＳ Ｐゴシック" charset="0"/>
                <a:cs typeface="Calibri"/>
              </a:defRPr>
            </a:lvl1pPr>
            <a:lvl2pPr marL="457144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2pPr>
            <a:lvl3pPr marL="914287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3pPr>
            <a:lvl4pPr marL="1371431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4pPr>
            <a:lvl5pPr marL="1828575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5pPr>
            <a:lvl6pPr marL="2514291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4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8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21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prstClr val="white"/>
                </a:solidFill>
              </a:rPr>
              <a:t>Adil Mounir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prstClr val="white"/>
                </a:solidFill>
              </a:rPr>
              <a:t>Presentation to: CEE 543</a:t>
            </a:r>
          </a:p>
          <a:p>
            <a:pPr algn="ctr"/>
            <a:r>
              <a:rPr lang="en-US" sz="1600" dirty="0">
                <a:solidFill>
                  <a:prstClr val="white"/>
                </a:solidFill>
              </a:rPr>
              <a:t>March 20, 2018</a:t>
            </a:r>
          </a:p>
        </p:txBody>
      </p:sp>
      <p:sp>
        <p:nvSpPr>
          <p:cNvPr id="9" name="Text Placeholder 14"/>
          <p:cNvSpPr txBox="1">
            <a:spLocks/>
          </p:cNvSpPr>
          <p:nvPr/>
        </p:nvSpPr>
        <p:spPr>
          <a:xfrm>
            <a:off x="1676401" y="5032041"/>
            <a:ext cx="9143999" cy="1473510"/>
          </a:xfrm>
          <a:prstGeom prst="rect">
            <a:avLst/>
          </a:prstGeom>
        </p:spPr>
        <p:txBody>
          <a:bodyPr vert="horz" lIns="91429" tIns="45715" rIns="91429" bIns="45715"/>
          <a:lstStyle>
            <a:lvl1pPr marL="0" indent="0" algn="l" defTabSz="455613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2100" b="1" kern="1200" baseline="0">
                <a:solidFill>
                  <a:schemeClr val="accent1"/>
                </a:solidFill>
                <a:latin typeface="Calibri"/>
                <a:ea typeface="ＭＳ Ｐゴシック" charset="0"/>
                <a:cs typeface="Calibri"/>
              </a:defRPr>
            </a:lvl1pPr>
            <a:lvl2pPr marL="457144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2pPr>
            <a:lvl3pPr marL="914287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3pPr>
            <a:lvl4pPr marL="1371431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4pPr>
            <a:lvl5pPr marL="1828575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5pPr>
            <a:lvl6pPr marL="2514291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4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8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21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prstClr val="white"/>
                </a:solidFill>
              </a:rPr>
              <a:t>Adil Mounir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prstClr val="white"/>
                </a:solidFill>
              </a:rPr>
              <a:t>Presentation to: CEE 543</a:t>
            </a:r>
          </a:p>
          <a:p>
            <a:pPr algn="ctr"/>
            <a:r>
              <a:rPr lang="en-US" sz="1600" dirty="0">
                <a:solidFill>
                  <a:prstClr val="white"/>
                </a:solidFill>
              </a:rPr>
              <a:t>March 20, 2018</a:t>
            </a:r>
          </a:p>
        </p:txBody>
      </p:sp>
      <p:sp>
        <p:nvSpPr>
          <p:cNvPr id="11" name="Text Placeholder 11"/>
          <p:cNvSpPr txBox="1">
            <a:spLocks/>
          </p:cNvSpPr>
          <p:nvPr/>
        </p:nvSpPr>
        <p:spPr>
          <a:xfrm>
            <a:off x="1410748" y="1974602"/>
            <a:ext cx="9370504" cy="1724571"/>
          </a:xfrm>
          <a:prstGeom prst="rect">
            <a:avLst/>
          </a:prstGeom>
        </p:spPr>
        <p:txBody>
          <a:bodyPr vert="horz" lIns="91429" tIns="45715" rIns="91429" bIns="45715"/>
          <a:lstStyle>
            <a:lvl1pPr marL="0" indent="0" algn="l" defTabSz="455613" rtl="0" eaLnBrk="1" fontAlgn="base" hangingPunct="1">
              <a:lnSpc>
                <a:spcPts val="75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sz="8000" b="1" kern="1200" baseline="0">
                <a:solidFill>
                  <a:schemeClr val="accent3"/>
                </a:solidFill>
                <a:latin typeface="Calibri"/>
                <a:ea typeface="ＭＳ Ｐゴシック" charset="0"/>
                <a:cs typeface="Calibri"/>
              </a:defRPr>
            </a:lvl1pPr>
            <a:lvl2pPr marL="457144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4500" b="1" kern="1200">
                <a:solidFill>
                  <a:srgbClr val="FFFF00"/>
                </a:solidFill>
                <a:latin typeface="Arial"/>
                <a:ea typeface="ＭＳ Ｐゴシック" charset="0"/>
                <a:cs typeface="Arial"/>
              </a:defRPr>
            </a:lvl2pPr>
            <a:lvl3pPr marL="914287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4500" b="1" kern="1200">
                <a:solidFill>
                  <a:srgbClr val="FFFF00"/>
                </a:solidFill>
                <a:latin typeface="Arial"/>
                <a:ea typeface="ＭＳ Ｐゴシック" charset="0"/>
                <a:cs typeface="Arial"/>
              </a:defRPr>
            </a:lvl3pPr>
            <a:lvl4pPr marL="1371431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4500" b="1" kern="1200">
                <a:solidFill>
                  <a:srgbClr val="FFFF00"/>
                </a:solidFill>
                <a:latin typeface="Arial"/>
                <a:ea typeface="ＭＳ Ｐゴシック" charset="0"/>
                <a:cs typeface="Arial"/>
              </a:defRPr>
            </a:lvl4pPr>
            <a:lvl5pPr marL="1828575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4500" b="1" kern="1200">
                <a:solidFill>
                  <a:srgbClr val="FFFF00"/>
                </a:solidFill>
                <a:latin typeface="Arial"/>
                <a:ea typeface="ＭＳ Ｐゴシック" charset="0"/>
                <a:cs typeface="Arial"/>
              </a:defRPr>
            </a:lvl5pPr>
            <a:lvl6pPr marL="2514291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4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8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21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6600" b="0" dirty="0" err="1">
                <a:solidFill>
                  <a:srgbClr val="8064A2">
                    <a:lumMod val="50000"/>
                  </a:srgbClr>
                </a:solidFill>
              </a:rPr>
              <a:t>FEWSim</a:t>
            </a:r>
            <a:r>
              <a:rPr lang="en-US" sz="6600" b="0" dirty="0">
                <a:solidFill>
                  <a:srgbClr val="8064A2">
                    <a:lumMod val="50000"/>
                  </a:srgbClr>
                </a:solidFill>
              </a:rPr>
              <a:t>—</a:t>
            </a:r>
          </a:p>
          <a:p>
            <a:pPr algn="ctr">
              <a:lnSpc>
                <a:spcPct val="100000"/>
              </a:lnSpc>
            </a:pPr>
            <a:r>
              <a:rPr lang="en-US" sz="3200" b="0" dirty="0">
                <a:solidFill>
                  <a:srgbClr val="8064A2">
                    <a:lumMod val="50000"/>
                  </a:srgbClr>
                </a:solidFill>
              </a:rPr>
              <a:t>WEAP and LEAP Time Step Control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F3C78D-3DB8-C64C-BA66-FD220ADFD7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2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221" y="205871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Result: </a:t>
            </a:r>
            <a:r>
              <a:rPr lang="en-US" sz="2800" dirty="0"/>
              <a:t>Unconstrained </a:t>
            </a:r>
            <a:r>
              <a:rPr lang="en-US" sz="2800" dirty="0" smtClean="0"/>
              <a:t>Source </a:t>
            </a:r>
            <a:r>
              <a:rPr lang="en-US" sz="2800" dirty="0"/>
              <a:t>and </a:t>
            </a:r>
            <a:r>
              <a:rPr lang="en-US" sz="2800" dirty="0" smtClean="0"/>
              <a:t>Constrained Link Test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77163" y="881094"/>
            <a:ext cx="1200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1.    WEAP: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340874"/>
            <a:ext cx="3155469" cy="23666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865" y="1340874"/>
            <a:ext cx="3155470" cy="23666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439" y="1315095"/>
            <a:ext cx="3189842" cy="2392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63" y="4151081"/>
            <a:ext cx="3183775" cy="23878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530" y="4167706"/>
            <a:ext cx="3153295" cy="23649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091" y="4167706"/>
            <a:ext cx="3175461" cy="238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3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221" y="205871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Result: </a:t>
            </a:r>
            <a:r>
              <a:rPr lang="en-US" sz="2800" dirty="0"/>
              <a:t>Unconstrained </a:t>
            </a:r>
            <a:r>
              <a:rPr lang="en-US" sz="2800" dirty="0" smtClean="0"/>
              <a:t>Source </a:t>
            </a:r>
            <a:r>
              <a:rPr lang="en-US" sz="2800" dirty="0"/>
              <a:t>and </a:t>
            </a:r>
            <a:r>
              <a:rPr lang="en-US" sz="2800" dirty="0" smtClean="0"/>
              <a:t>Constrained Link Test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968107" y="3549263"/>
            <a:ext cx="1092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   LEAP: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5" y="790646"/>
            <a:ext cx="3208351" cy="24062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5" y="4156275"/>
            <a:ext cx="3117031" cy="23377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46" y="4081548"/>
            <a:ext cx="3216666" cy="24124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282" y="4081548"/>
            <a:ext cx="3216666" cy="241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10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221" y="205871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Result: </a:t>
            </a:r>
            <a:r>
              <a:rPr lang="en-US" sz="2800" dirty="0"/>
              <a:t>Unconstrained </a:t>
            </a:r>
            <a:r>
              <a:rPr lang="en-US" sz="2800" dirty="0" smtClean="0"/>
              <a:t>Source </a:t>
            </a:r>
            <a:r>
              <a:rPr lang="en-US" sz="2800" dirty="0"/>
              <a:t>and </a:t>
            </a:r>
            <a:r>
              <a:rPr lang="en-US" sz="2800" dirty="0" smtClean="0"/>
              <a:t>Constrained Link Test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22" y="914708"/>
            <a:ext cx="3513102" cy="26348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408" y="943495"/>
            <a:ext cx="3474720" cy="2606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288" y="966823"/>
            <a:ext cx="3412512" cy="25593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" y="3841432"/>
            <a:ext cx="3596640" cy="26974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409" y="3841432"/>
            <a:ext cx="3596640" cy="26974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288" y="3879878"/>
            <a:ext cx="3494116" cy="26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10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221" y="205871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Result: </a:t>
            </a:r>
            <a:r>
              <a:rPr lang="en-US" sz="2800" dirty="0" smtClean="0"/>
              <a:t>Constrained Source </a:t>
            </a:r>
            <a:r>
              <a:rPr lang="en-US" sz="2800" dirty="0"/>
              <a:t>and </a:t>
            </a:r>
            <a:r>
              <a:rPr lang="en-US" sz="2800" dirty="0" smtClean="0"/>
              <a:t>Unconstrained Link Test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77163" y="881094"/>
            <a:ext cx="1200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1.    WEAP: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22" y="3943581"/>
            <a:ext cx="3217025" cy="24127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894" y="3943581"/>
            <a:ext cx="3186545" cy="23899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948" y="1258402"/>
            <a:ext cx="3175081" cy="2381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2" y="1283082"/>
            <a:ext cx="3399701" cy="25497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893" y="1283082"/>
            <a:ext cx="3399701" cy="25497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3931" y="3943581"/>
            <a:ext cx="3247620" cy="243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39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221" y="205871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Result: </a:t>
            </a:r>
            <a:r>
              <a:rPr lang="en-US" sz="2800" dirty="0"/>
              <a:t>Constrained </a:t>
            </a:r>
            <a:r>
              <a:rPr lang="en-US" sz="2800" dirty="0" smtClean="0"/>
              <a:t>Source </a:t>
            </a:r>
            <a:r>
              <a:rPr lang="en-US" sz="2800" dirty="0"/>
              <a:t>and Unconstrained </a:t>
            </a:r>
            <a:r>
              <a:rPr lang="en-US" sz="2800" dirty="0" smtClean="0"/>
              <a:t>Link </a:t>
            </a:r>
            <a:r>
              <a:rPr lang="en-US" sz="2800" dirty="0"/>
              <a:t>Test</a:t>
            </a:r>
            <a:r>
              <a:rPr lang="en-US" sz="3200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951482" y="3412738"/>
            <a:ext cx="1092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   LEAP: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5" y="866121"/>
            <a:ext cx="3045872" cy="22844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21" y="3949468"/>
            <a:ext cx="3352414" cy="25143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336" y="3949468"/>
            <a:ext cx="3418202" cy="25636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7774" y="3949468"/>
            <a:ext cx="3466026" cy="259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25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221" y="205871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Result: </a:t>
            </a:r>
            <a:r>
              <a:rPr lang="en-US" sz="2800" dirty="0"/>
              <a:t>Constrained </a:t>
            </a:r>
            <a:r>
              <a:rPr lang="en-US" sz="2800" dirty="0" smtClean="0"/>
              <a:t>Source </a:t>
            </a:r>
            <a:r>
              <a:rPr lang="en-US" sz="2800" dirty="0"/>
              <a:t>and Unconstrained </a:t>
            </a:r>
            <a:r>
              <a:rPr lang="en-US" sz="2800" dirty="0" smtClean="0"/>
              <a:t>Link </a:t>
            </a:r>
            <a:r>
              <a:rPr lang="en-US" sz="2800" dirty="0"/>
              <a:t>Test</a:t>
            </a:r>
            <a:r>
              <a:rPr lang="en-US" sz="3200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777" y="873144"/>
            <a:ext cx="3513103" cy="26348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334" y="873145"/>
            <a:ext cx="3513106" cy="26348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21" y="3683808"/>
            <a:ext cx="3563389" cy="26725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028" y="3683808"/>
            <a:ext cx="3664852" cy="27486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298" y="3683808"/>
            <a:ext cx="3577244" cy="26829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125" y="873144"/>
            <a:ext cx="3453579" cy="259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73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7534" y="247435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Conclusion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492743" y="1378288"/>
            <a:ext cx="94894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For all three test conditions, the majority of the results of step run match the bulk run perfectly.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There may be two reasons that a few results are not matched: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roundup error when WEAP and LEAP process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Incorrectly updating the input parameter at each time step</a:t>
            </a:r>
          </a:p>
          <a:p>
            <a:pPr marL="342900" indent="-342900">
              <a:buAutoNum type="arabicPeriod"/>
            </a:pPr>
            <a:r>
              <a:rPr lang="en-US" dirty="0" smtClean="0"/>
              <a:t>Controlling WEAP and LEAP to run by yearly steps is possible!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31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7534" y="247435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Discussion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27534" y="1068404"/>
            <a:ext cx="957877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Pros</a:t>
            </a:r>
            <a:r>
              <a:rPr lang="en-US" dirty="0" smtClean="0"/>
              <a:t>: </a:t>
            </a:r>
          </a:p>
          <a:p>
            <a:r>
              <a:rPr lang="en-US" dirty="0"/>
              <a:t> </a:t>
            </a:r>
            <a:r>
              <a:rPr lang="en-US" dirty="0" smtClean="0"/>
              <a:t>          Running by yearly steps gives a lot of flexibility to control over WEAP and LEAP simulation. </a:t>
            </a:r>
          </a:p>
          <a:p>
            <a:r>
              <a:rPr lang="en-US" dirty="0"/>
              <a:t> </a:t>
            </a:r>
            <a:r>
              <a:rPr lang="en-US" dirty="0" smtClean="0"/>
              <a:t>          The parameters could be updated at each time step. Even the coupled WEAP-LEAP parameter </a:t>
            </a:r>
          </a:p>
          <a:p>
            <a:r>
              <a:rPr lang="en-US" dirty="0" smtClean="0"/>
              <a:t>           could also be manipulated. The flexibility enables building more complex models.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7534" y="2640172"/>
            <a:ext cx="990437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Cons</a:t>
            </a:r>
            <a:r>
              <a:rPr lang="en-US" dirty="0" smtClean="0"/>
              <a:t>: </a:t>
            </a:r>
          </a:p>
          <a:p>
            <a:r>
              <a:rPr lang="en-US" dirty="0"/>
              <a:t> </a:t>
            </a:r>
            <a:r>
              <a:rPr lang="en-US" dirty="0" smtClean="0"/>
              <a:t>           1. It takes more time to run the simulation since at each step parameters are updated and WEAP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and LEAP has to re-initialize to run the model.</a:t>
            </a:r>
          </a:p>
          <a:p>
            <a:r>
              <a:rPr lang="en-US" dirty="0"/>
              <a:t> </a:t>
            </a:r>
            <a:r>
              <a:rPr lang="en-US" dirty="0" smtClean="0"/>
              <a:t>           2. It takes a lot more effort to build the script to automate the parameters update process.</a:t>
            </a:r>
          </a:p>
          <a:p>
            <a:r>
              <a:rPr lang="en-US" dirty="0"/>
              <a:t> </a:t>
            </a:r>
            <a:r>
              <a:rPr lang="en-US" dirty="0" smtClean="0"/>
              <a:t>           3. It is at higher risk that an error may occur in the script when updating the parameters, such as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miss-matched time step, making the simulation less reliable, while the bulk run is more stable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since all the processes are packaged in WEAP and LEAP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5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68110" y="405376"/>
            <a:ext cx="926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Motivation for Time Step Control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35601" y="1662544"/>
            <a:ext cx="7556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The statistical economical model is running by yearly steps and its results will be used as input to MABIA (WEAP) module. There might be a potential need that we run WEAP and LEAP coupled model by yearly step taking the statistical economical model into the </a:t>
            </a:r>
            <a:r>
              <a:rPr lang="en-US" dirty="0" err="1" smtClean="0"/>
              <a:t>FEWSim</a:t>
            </a:r>
            <a:r>
              <a:rPr lang="en-US" dirty="0" smtClean="0"/>
              <a:t> system.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There may be other situations we need to run WEAP and LEAP by yearly time steps, such as when we need to update the multipliers for WEAP-LEAP coupled parameters’ formula.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10" y="4251094"/>
            <a:ext cx="8134326" cy="11844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F3C78D-3DB8-C64C-BA66-FD220ADFD7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2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43171" y="362628"/>
            <a:ext cx="926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Time Step Control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23" y="1452583"/>
            <a:ext cx="5001678" cy="40723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9904" y="1193742"/>
            <a:ext cx="5295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use the span of two(2) years as cycle period?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Because LEAP has three parameters for time step control and they also have to be in a particular order:</a:t>
            </a:r>
          </a:p>
          <a:p>
            <a:r>
              <a:rPr lang="en-US" i="1" dirty="0" smtClean="0"/>
              <a:t>Base Year &lt; First Scenario Year &lt;End Year</a:t>
            </a:r>
            <a:endParaRPr lang="en-US" i="1" dirty="0"/>
          </a:p>
          <a:p>
            <a:r>
              <a:rPr lang="en-US" i="1" dirty="0" smtClean="0"/>
              <a:t>IF this rule is violated, LEAP software will crash when the setting year API is called through script (Python).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04" y="3576350"/>
            <a:ext cx="5220133" cy="2784071"/>
          </a:xfrm>
          <a:prstGeom prst="rect">
            <a:avLst/>
          </a:prstGeom>
        </p:spPr>
      </p:pic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F3C78D-3DB8-C64C-BA66-FD220ADFD7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2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27040" y="338875"/>
            <a:ext cx="926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 to be Tested?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727040" y="1463977"/>
            <a:ext cx="521803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Unconstrained </a:t>
            </a:r>
            <a:r>
              <a:rPr lang="en-US" dirty="0"/>
              <a:t>source and Unconstrained link </a:t>
            </a:r>
            <a:r>
              <a:rPr lang="en-US" dirty="0" smtClean="0"/>
              <a:t>Test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Unconstrained source and </a:t>
            </a:r>
            <a:r>
              <a:rPr lang="en-US" dirty="0" smtClean="0"/>
              <a:t>Constrained </a:t>
            </a:r>
            <a:r>
              <a:rPr lang="en-US" dirty="0"/>
              <a:t>link Test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Constrained </a:t>
            </a:r>
            <a:r>
              <a:rPr lang="en-US" dirty="0"/>
              <a:t>source and Unconstrained link Test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7040" y="2756639"/>
            <a:ext cx="9161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may be more complicated combinations of test conditions, such as partially constrained </a:t>
            </a:r>
          </a:p>
          <a:p>
            <a:r>
              <a:rPr lang="en-US" dirty="0" smtClean="0"/>
              <a:t>source or partially constrained links. However it takes more time to build the test condition and </a:t>
            </a:r>
          </a:p>
          <a:p>
            <a:r>
              <a:rPr lang="en-US" dirty="0" smtClean="0"/>
              <a:t>test them. So lets check those three test results first.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F3C78D-3DB8-C64C-BA66-FD220ADFD7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5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2472" y="230809"/>
            <a:ext cx="926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WEAP Model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69" y="1408141"/>
            <a:ext cx="6166641" cy="41281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18909" y="1612669"/>
            <a:ext cx="60849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Coupled Parameters:</a:t>
            </a:r>
          </a:p>
          <a:p>
            <a:endParaRPr lang="en-US" dirty="0" smtClean="0"/>
          </a:p>
          <a:p>
            <a:r>
              <a:rPr lang="en-US" dirty="0" smtClean="0"/>
              <a:t>Power1 </a:t>
            </a:r>
            <a:r>
              <a:rPr lang="en-US" dirty="0"/>
              <a:t>= </a:t>
            </a:r>
            <a:r>
              <a:rPr lang="en-US" sz="1600" dirty="0">
                <a:solidFill>
                  <a:schemeClr val="accent1"/>
                </a:solidFill>
              </a:rPr>
              <a:t>2.1 * </a:t>
            </a:r>
            <a:r>
              <a:rPr lang="en-US" sz="1600" dirty="0" err="1">
                <a:solidFill>
                  <a:schemeClr val="accent1"/>
                </a:solidFill>
              </a:rPr>
              <a:t>LEAPValue</a:t>
            </a:r>
            <a:r>
              <a:rPr lang="en-US" sz="1600" dirty="0">
                <a:solidFill>
                  <a:schemeClr val="accent1"/>
                </a:solidFill>
              </a:rPr>
              <a:t>(Transformation\Electricity generation\Processes\Power1:Average Power Dispatched[MW])* 24 * </a:t>
            </a:r>
            <a:r>
              <a:rPr lang="en-US" sz="1600" dirty="0" smtClean="0">
                <a:solidFill>
                  <a:schemeClr val="accent1"/>
                </a:solidFill>
              </a:rPr>
              <a:t>Days</a:t>
            </a:r>
          </a:p>
          <a:p>
            <a:endParaRPr lang="en-US" dirty="0"/>
          </a:p>
          <a:p>
            <a:r>
              <a:rPr lang="en-US" dirty="0"/>
              <a:t>Power2 = </a:t>
            </a:r>
            <a:r>
              <a:rPr lang="en-US" sz="1600" dirty="0">
                <a:solidFill>
                  <a:schemeClr val="accent1"/>
                </a:solidFill>
              </a:rPr>
              <a:t>2.1 * </a:t>
            </a:r>
            <a:r>
              <a:rPr lang="en-US" sz="1600" dirty="0" err="1">
                <a:solidFill>
                  <a:schemeClr val="accent1"/>
                </a:solidFill>
              </a:rPr>
              <a:t>LEAPValue</a:t>
            </a:r>
            <a:r>
              <a:rPr lang="en-US" sz="1600" dirty="0">
                <a:solidFill>
                  <a:schemeClr val="accent1"/>
                </a:solidFill>
              </a:rPr>
              <a:t>(Transformation\Electricity generation\Processes\Power2:Average Power Dispatched[MW])* 24 * Days 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23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2472" y="230809"/>
            <a:ext cx="926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LEAP Model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742572" y="1570030"/>
            <a:ext cx="63803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Coupled Parameters:</a:t>
            </a:r>
          </a:p>
          <a:p>
            <a:endParaRPr lang="en-US" dirty="0" smtClean="0"/>
          </a:p>
          <a:p>
            <a:r>
              <a:rPr lang="en-US" dirty="0" smtClean="0"/>
              <a:t>CAP pumping </a:t>
            </a:r>
            <a:r>
              <a:rPr lang="en-US" dirty="0"/>
              <a:t>= </a:t>
            </a:r>
            <a:r>
              <a:rPr lang="en-US" sz="1600" dirty="0">
                <a:solidFill>
                  <a:schemeClr val="accent1"/>
                </a:solidFill>
              </a:rPr>
              <a:t>(</a:t>
            </a:r>
            <a:r>
              <a:rPr lang="en-US" sz="1600" dirty="0" err="1">
                <a:solidFill>
                  <a:schemeClr val="accent1"/>
                </a:solidFill>
              </a:rPr>
              <a:t>WEAPValue</a:t>
            </a:r>
            <a:r>
              <a:rPr lang="en-US" sz="1600" dirty="0">
                <a:solidFill>
                  <a:schemeClr val="accent1"/>
                </a:solidFill>
              </a:rPr>
              <a:t>(Supply and Resources\Transmission Links\to Power2\from Withdrawal Node 3:Total Node Outflow[m^3])+</a:t>
            </a:r>
            <a:r>
              <a:rPr lang="en-US" sz="1600" dirty="0" err="1">
                <a:solidFill>
                  <a:schemeClr val="accent1"/>
                </a:solidFill>
              </a:rPr>
              <a:t>WEAPValue</a:t>
            </a:r>
            <a:r>
              <a:rPr lang="en-US" sz="1600" dirty="0">
                <a:solidFill>
                  <a:schemeClr val="accent1"/>
                </a:solidFill>
              </a:rPr>
              <a:t>(Supply and Resources\Transmission Links\to Municipal\from Withdrawal Node 1:Total Node Outflow[m^3]))*1.5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WTP </a:t>
            </a:r>
            <a:r>
              <a:rPr lang="en-US" dirty="0"/>
              <a:t>= </a:t>
            </a:r>
            <a:r>
              <a:rPr lang="en-US" sz="1600" dirty="0">
                <a:solidFill>
                  <a:schemeClr val="accent1"/>
                </a:solidFill>
              </a:rPr>
              <a:t>(</a:t>
            </a:r>
            <a:r>
              <a:rPr lang="en-US" sz="1600" dirty="0" err="1">
                <a:solidFill>
                  <a:schemeClr val="accent1"/>
                </a:solidFill>
              </a:rPr>
              <a:t>WEAPValue</a:t>
            </a:r>
            <a:r>
              <a:rPr lang="en-US" sz="1600" dirty="0">
                <a:solidFill>
                  <a:schemeClr val="accent1"/>
                </a:solidFill>
              </a:rPr>
              <a:t>(Supply and Resources\Transmission Links\to Municipal\from Withdrawal Node 2:Total Node Outflow[m^3])+</a:t>
            </a:r>
            <a:r>
              <a:rPr lang="en-US" sz="1600" dirty="0" err="1">
                <a:solidFill>
                  <a:schemeClr val="accent1"/>
                </a:solidFill>
              </a:rPr>
              <a:t>WEAPValue</a:t>
            </a:r>
            <a:r>
              <a:rPr lang="en-US" sz="1600" dirty="0">
                <a:solidFill>
                  <a:schemeClr val="accent1"/>
                </a:solidFill>
              </a:rPr>
              <a:t>(Supply and Resources\Transmission Links\to Municipal\from Withdrawal Node 1:Total Node Outflow[m^3]))*</a:t>
            </a:r>
            <a:r>
              <a:rPr lang="en-US" sz="1600" dirty="0" smtClean="0">
                <a:solidFill>
                  <a:schemeClr val="accent1"/>
                </a:solidFill>
              </a:rPr>
              <a:t>0.45</a:t>
            </a:r>
          </a:p>
          <a:p>
            <a:endParaRPr lang="en-US" sz="1600" dirty="0">
              <a:solidFill>
                <a:schemeClr val="accent1"/>
              </a:solidFill>
            </a:endParaRPr>
          </a:p>
          <a:p>
            <a:r>
              <a:rPr lang="en-US" dirty="0"/>
              <a:t>WTP = </a:t>
            </a:r>
            <a:r>
              <a:rPr lang="en-US" dirty="0" err="1">
                <a:solidFill>
                  <a:schemeClr val="accent1"/>
                </a:solidFill>
              </a:rPr>
              <a:t>WEAPValue</a:t>
            </a:r>
            <a:r>
              <a:rPr lang="en-US" dirty="0">
                <a:solidFill>
                  <a:schemeClr val="accent1"/>
                </a:solidFill>
              </a:rPr>
              <a:t>(Supply and Resources\Return Flows\from WWTP\to WWTP </a:t>
            </a:r>
            <a:r>
              <a:rPr lang="en-US" dirty="0" err="1">
                <a:solidFill>
                  <a:schemeClr val="accent1"/>
                </a:solidFill>
              </a:rPr>
              <a:t>Return:Total</a:t>
            </a:r>
            <a:r>
              <a:rPr lang="en-US" dirty="0">
                <a:solidFill>
                  <a:schemeClr val="accent1"/>
                </a:solidFill>
              </a:rPr>
              <a:t> Node Outflow[m^3])*0.46</a:t>
            </a:r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2" y="1596044"/>
            <a:ext cx="5457630" cy="383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5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27040" y="177242"/>
            <a:ext cx="10112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Test Result: </a:t>
            </a:r>
            <a:r>
              <a:rPr lang="en-US" sz="2800" dirty="0" smtClean="0"/>
              <a:t>Unconstrained </a:t>
            </a:r>
            <a:r>
              <a:rPr lang="en-US" sz="2800" dirty="0" smtClean="0"/>
              <a:t>Source </a:t>
            </a:r>
            <a:r>
              <a:rPr lang="en-US" sz="2800" dirty="0"/>
              <a:t>and Unconstrained </a:t>
            </a:r>
            <a:r>
              <a:rPr lang="en-US" sz="2800" dirty="0" smtClean="0"/>
              <a:t>Link Test 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3" y="1367108"/>
            <a:ext cx="3397956" cy="2548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732" y="1358443"/>
            <a:ext cx="3409509" cy="2557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534" y="1305386"/>
            <a:ext cx="3460431" cy="25953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5" y="4060800"/>
            <a:ext cx="3310774" cy="2483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689" y="3970867"/>
            <a:ext cx="3421063" cy="2565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534" y="3944353"/>
            <a:ext cx="3621299" cy="271597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19080" y="852551"/>
            <a:ext cx="1097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WEAP</a:t>
            </a:r>
            <a:endParaRPr lang="en-US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2986" y="6361317"/>
            <a:ext cx="2743200" cy="365125"/>
          </a:xfrm>
        </p:spPr>
        <p:txBody>
          <a:bodyPr/>
          <a:lstStyle/>
          <a:p>
            <a:fld id="{90F3C78D-3DB8-C64C-BA66-FD220ADFD7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0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27039" y="197558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Result: </a:t>
            </a:r>
            <a:r>
              <a:rPr lang="en-US" sz="2800" dirty="0"/>
              <a:t>Unconstrained </a:t>
            </a:r>
            <a:r>
              <a:rPr lang="en-US" sz="2800" dirty="0" smtClean="0"/>
              <a:t>Source </a:t>
            </a:r>
            <a:r>
              <a:rPr lang="en-US" sz="2800" dirty="0"/>
              <a:t>and Unconstrained </a:t>
            </a:r>
            <a:r>
              <a:rPr lang="en-US" sz="2800" dirty="0" smtClean="0"/>
              <a:t>Link Test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39" y="1043733"/>
            <a:ext cx="3056188" cy="229214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27039" y="3591043"/>
            <a:ext cx="1092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2.    LEAP: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3" y="4045031"/>
            <a:ext cx="3316776" cy="24875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985" y="4045032"/>
            <a:ext cx="3316779" cy="24875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86" y="4045032"/>
            <a:ext cx="3316777" cy="2487583"/>
          </a:xfrm>
          <a:prstGeom prst="rect">
            <a:avLst/>
          </a:prstGeom>
        </p:spPr>
      </p:pic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1916" y="6350051"/>
            <a:ext cx="2743200" cy="365125"/>
          </a:xfrm>
        </p:spPr>
        <p:txBody>
          <a:bodyPr/>
          <a:lstStyle/>
          <a:p>
            <a:fld id="{90F3C78D-3DB8-C64C-BA66-FD220ADFD7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5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2101" y="280685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Result: </a:t>
            </a:r>
            <a:r>
              <a:rPr lang="en-US" sz="2800" dirty="0"/>
              <a:t>Unconstrained </a:t>
            </a:r>
            <a:r>
              <a:rPr lang="en-US" sz="2800" dirty="0" smtClean="0"/>
              <a:t>Source </a:t>
            </a:r>
            <a:r>
              <a:rPr lang="en-US" sz="2800" dirty="0"/>
              <a:t>and Unconstrained </a:t>
            </a:r>
            <a:r>
              <a:rPr lang="en-US" sz="2800" dirty="0" smtClean="0"/>
              <a:t>Link Test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01" y="1201189"/>
            <a:ext cx="2964873" cy="22236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840" y="1201189"/>
            <a:ext cx="2964873" cy="22236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579" y="1201188"/>
            <a:ext cx="2964873" cy="22236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3927764"/>
            <a:ext cx="2953789" cy="22153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506" y="3927764"/>
            <a:ext cx="3009207" cy="22569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579" y="3931920"/>
            <a:ext cx="3003665" cy="2252749"/>
          </a:xfrm>
          <a:prstGeom prst="rect">
            <a:avLst/>
          </a:prstGeom>
        </p:spPr>
      </p:pic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F3C78D-3DB8-C64C-BA66-FD220ADFD7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2930</TotalTime>
  <Words>695</Words>
  <Application>Microsoft Office PowerPoint</Application>
  <PresentationFormat>Widescreen</PresentationFormat>
  <Paragraphs>90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MS PGothic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mounir (Student)</dc:creator>
  <cp:lastModifiedBy>Chi Duan (Student)</cp:lastModifiedBy>
  <cp:revision>97</cp:revision>
  <dcterms:created xsi:type="dcterms:W3CDTF">2018-04-19T19:23:24Z</dcterms:created>
  <dcterms:modified xsi:type="dcterms:W3CDTF">2019-09-30T23:18:40Z</dcterms:modified>
</cp:coreProperties>
</file>