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Override PartName="/ppt/slides/slide27.xml" ContentType="application/vnd.openxmlformats-officedocument.presentationml.slide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slides/slide25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slides/slide22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73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6" r:id="rId19"/>
    <p:sldId id="277" r:id="rId20"/>
    <p:sldId id="279" r:id="rId21"/>
    <p:sldId id="280" r:id="rId22"/>
    <p:sldId id="281" r:id="rId23"/>
    <p:sldId id="282" r:id="rId24"/>
    <p:sldId id="278" r:id="rId25"/>
    <p:sldId id="274" r:id="rId26"/>
    <p:sldId id="275" r:id="rId27"/>
    <p:sldId id="257" r:id="rId28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8182" autoAdjust="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0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291D-032E-A543-BC1D-6720C3AB4B6D}" type="datetimeFigureOut">
              <a:rPr lang="fr-FR" smtClean="0"/>
              <a:pPr/>
              <a:t>10/01/10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043BA4E-2E70-EE43-AB91-D806915F5452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re et texte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291D-032E-A543-BC1D-6720C3AB4B6D}" type="datetimeFigureOut">
              <a:rPr lang="fr-FR" smtClean="0"/>
              <a:pPr/>
              <a:t>10/01/10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3BA4E-2E70-EE43-AB91-D806915F5452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Titre vertical et tex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5043BA4E-2E70-EE43-AB91-D806915F5452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291D-032E-A543-BC1D-6720C3AB4B6D}" type="datetimeFigureOut">
              <a:rPr lang="fr-FR" smtClean="0"/>
              <a:pPr/>
              <a:t>10/01/10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re et conten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291D-032E-A543-BC1D-6720C3AB4B6D}" type="datetimeFigureOut">
              <a:rPr lang="fr-FR" smtClean="0"/>
              <a:pPr/>
              <a:t>10/01/10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5043BA4E-2E70-EE43-AB91-D806915F5452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En-têt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291D-032E-A543-BC1D-6720C3AB4B6D}" type="datetimeFigureOut">
              <a:rPr lang="fr-FR" smtClean="0"/>
              <a:pPr/>
              <a:t>10/01/10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043BA4E-2E70-EE43-AB91-D806915F5452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eux contenu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6A98291D-032E-A543-BC1D-6720C3AB4B6D}" type="datetimeFigureOut">
              <a:rPr lang="fr-FR" smtClean="0"/>
              <a:pPr/>
              <a:t>10/01/10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3BA4E-2E70-EE43-AB91-D806915F5452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a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291D-032E-A543-BC1D-6720C3AB4B6D}" type="datetimeFigureOut">
              <a:rPr lang="fr-FR" smtClean="0"/>
              <a:pPr/>
              <a:t>10/01/10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ce réservé du contenu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u contenu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5043BA4E-2E70-EE43-AB91-D806915F5452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291D-032E-A543-BC1D-6720C3AB4B6D}" type="datetimeFigureOut">
              <a:rPr lang="fr-FR" smtClean="0"/>
              <a:pPr/>
              <a:t>10/01/10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5043BA4E-2E70-EE43-AB91-D806915F5452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291D-032E-A543-BC1D-6720C3AB4B6D}" type="datetimeFigureOut">
              <a:rPr lang="fr-FR" smtClean="0"/>
              <a:pPr/>
              <a:t>10/01/10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043BA4E-2E70-EE43-AB91-D806915F5452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Espace réservé du contenu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043BA4E-2E70-EE43-AB91-D806915F5452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291D-032E-A543-BC1D-6720C3AB4B6D}" type="datetimeFigureOut">
              <a:rPr lang="fr-FR" smtClean="0"/>
              <a:pPr/>
              <a:t>10/01/10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necteur droit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5043BA4E-2E70-EE43-AB91-D806915F5452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6A98291D-032E-A543-BC1D-6720C3AB4B6D}" type="datetimeFigureOut">
              <a:rPr lang="fr-FR" smtClean="0"/>
              <a:pPr/>
              <a:t>10/01/10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6A98291D-032E-A543-BC1D-6720C3AB4B6D}" type="datetimeFigureOut">
              <a:rPr lang="fr-FR" smtClean="0"/>
              <a:pPr/>
              <a:t>10/01/10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043BA4E-2E70-EE43-AB91-D806915F5452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2004/REC-xml11-20040204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ikipedia.org" TargetMode="External"/><Relationship Id="rId3" Type="http://schemas.openxmlformats.org/officeDocument/2006/relationships/hyperlink" Target="http://fr.wikipedia.org/wiki/Blo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" TargetMode="External"/><Relationship Id="rId4" Type="http://schemas.openxmlformats.org/officeDocument/2006/relationships/hyperlink" Target="http://www.flickr.com/" TargetMode="External"/><Relationship Id="rId5" Type="http://schemas.openxmlformats.org/officeDocument/2006/relationships/hyperlink" Target="http://docs.google.com" TargetMode="External"/><Relationship Id="rId6" Type="http://schemas.openxmlformats.org/officeDocument/2006/relationships/hyperlink" Target="http://www.editgrid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laxo.com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TechNologies</a:t>
            </a:r>
            <a:r>
              <a:rPr lang="fr-FR" dirty="0" smtClean="0"/>
              <a:t> Web</a:t>
            </a:r>
          </a:p>
          <a:p>
            <a:r>
              <a:rPr lang="fr-FR" dirty="0" smtClean="0"/>
              <a:t>Stéphane </a:t>
            </a:r>
            <a:r>
              <a:rPr lang="fr-FR" dirty="0" err="1" smtClean="0"/>
              <a:t>Genaud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CS-701</a:t>
            </a:r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 l’origine: HTML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fr-FR" dirty="0" smtClean="0"/>
          </a:p>
          <a:p>
            <a:r>
              <a:rPr lang="fr-FR" dirty="0" smtClean="0"/>
              <a:t>HTML est utilisé pour représenter à  l'écran l'immense majorité des documents sur internet, mais n'est pas le premier historiquement. </a:t>
            </a:r>
            <a:endParaRPr lang="fr-F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XML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XML : une méthode pour écrire des langages. </a:t>
            </a:r>
          </a:p>
          <a:p>
            <a:r>
              <a:rPr lang="fr-FR" dirty="0" smtClean="0"/>
              <a:t>L'ancêtre de XML est le HTTP normalisé par l'ISO en 1986 (ISO 8879:1986).</a:t>
            </a:r>
          </a:p>
          <a:p>
            <a:r>
              <a:rPr lang="fr-FR" dirty="0" smtClean="0"/>
              <a:t>XML est une simplification de SGML, développé entre 1996 et 1998. Publié en 1998 sous la forme de la recommandation XML 1.0 du W3C. </a:t>
            </a:r>
          </a:p>
          <a:p>
            <a:r>
              <a:rPr lang="fr-FR" dirty="0" smtClean="0"/>
              <a:t>La recommandation actuelle est </a:t>
            </a:r>
            <a:r>
              <a:rPr lang="fr-FR" dirty="0" smtClean="0">
                <a:hlinkClick r:id="rId2"/>
              </a:rPr>
              <a:t>XML 1.1</a:t>
            </a:r>
            <a:r>
              <a:rPr lang="fr-FR" dirty="0" smtClean="0"/>
              <a:t>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Qu’est ce qu’un document XML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Document XML </a:t>
            </a:r>
            <a:r>
              <a:rPr lang="fr-FR" b="1" dirty="0" smtClean="0"/>
              <a:t>bien formé</a:t>
            </a:r>
            <a:r>
              <a:rPr lang="fr-FR" dirty="0" smtClean="0"/>
              <a:t>: un texte à </a:t>
            </a:r>
            <a:r>
              <a:rPr lang="fr-FR" i="1" dirty="0" smtClean="0"/>
              <a:t>balises</a:t>
            </a:r>
            <a:r>
              <a:rPr lang="fr-FR" dirty="0" smtClean="0"/>
              <a:t> qui respecte les règles: possède une entête : &lt;?</a:t>
            </a:r>
            <a:r>
              <a:rPr lang="fr-FR" dirty="0" err="1" smtClean="0"/>
              <a:t>xml</a:t>
            </a:r>
            <a:r>
              <a:rPr lang="fr-FR" dirty="0" smtClean="0"/>
              <a:t> version="1.0"?&gt; </a:t>
            </a:r>
          </a:p>
          <a:p>
            <a:r>
              <a:rPr lang="fr-FR" dirty="0" smtClean="0"/>
              <a:t>L'imbrication des balises est </a:t>
            </a:r>
            <a:r>
              <a:rPr lang="fr-FR" i="1" dirty="0" smtClean="0"/>
              <a:t>arborescente</a:t>
            </a:r>
            <a:r>
              <a:rPr lang="fr-FR" dirty="0" smtClean="0"/>
              <a:t>. Ceci implique que </a:t>
            </a:r>
          </a:p>
          <a:p>
            <a:pPr lvl="1"/>
            <a:r>
              <a:rPr lang="fr-FR" dirty="0" smtClean="0"/>
              <a:t>toute balise ouverte est fermée,</a:t>
            </a:r>
          </a:p>
          <a:p>
            <a:pPr lvl="1"/>
            <a:r>
              <a:rPr lang="fr-FR" dirty="0" smtClean="0"/>
              <a:t>que les balises ne sont pas enchevêtrées (&lt;a&gt;&lt;b&gt;   &lt;/a&gt;&lt;/b&gt; mais &lt;a&gt;&lt;b&gt;   &lt;/b&gt;&lt;/a&gt;).</a:t>
            </a:r>
          </a:p>
          <a:p>
            <a:r>
              <a:rPr lang="fr-FR" dirty="0" smtClean="0"/>
              <a:t>Document XML </a:t>
            </a:r>
            <a:r>
              <a:rPr lang="fr-FR" b="1" dirty="0" smtClean="0"/>
              <a:t>valide</a:t>
            </a:r>
            <a:r>
              <a:rPr lang="fr-FR" dirty="0" smtClean="0"/>
              <a:t>: c'est un document XML bien formé qui respecte une grammaire donnée. 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Grammaire XML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La grammaire définit un langage. Des langages XML ont été proposés pour presque tous les domaines.</a:t>
            </a:r>
          </a:p>
          <a:p>
            <a:r>
              <a:rPr lang="fr-FR" dirty="0" smtClean="0"/>
              <a:t>Ex: XHTML (documents web), graphiques (SVG), multimédia synchronisé (SMIL)</a:t>
            </a:r>
          </a:p>
          <a:p>
            <a:r>
              <a:rPr lang="fr-FR" dirty="0" smtClean="0"/>
              <a:t>Grammaire : c'est "ce qu'on a le droit d'écrire" dans un langage donné (règles syntaxiques).</a:t>
            </a:r>
          </a:p>
          <a:p>
            <a:r>
              <a:rPr lang="fr-FR" dirty="0" smtClean="0"/>
              <a:t>On peut définir de nouveaux langages, y compris pour ses propres usages</a:t>
            </a:r>
          </a:p>
          <a:p>
            <a:pPr>
              <a:buNone/>
            </a:pPr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XML</a:t>
            </a:r>
            <a:endParaRPr lang="fr-FR" dirty="0"/>
          </a:p>
        </p:txBody>
      </p:sp>
      <p:pic>
        <p:nvPicPr>
          <p:cNvPr id="4" name="Image 3" descr="screen-capture-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693" y="1719340"/>
            <a:ext cx="6604000" cy="3746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XML est </a:t>
            </a:r>
            <a:r>
              <a:rPr lang="fr-FR" dirty="0" err="1" smtClean="0"/>
              <a:t>omni-présent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Solution la plus utilisée aujourd’hui pour échanger ou stocker de structurer des informations structurées.</a:t>
            </a:r>
          </a:p>
          <a:p>
            <a:pPr lvl="1"/>
            <a:r>
              <a:rPr lang="fr-FR" dirty="0" smtClean="0"/>
              <a:t>RSS</a:t>
            </a:r>
          </a:p>
          <a:p>
            <a:pPr lvl="1"/>
            <a:r>
              <a:rPr lang="fr-FR" dirty="0" smtClean="0"/>
              <a:t>fichiers </a:t>
            </a:r>
            <a:r>
              <a:rPr lang="fr-FR" dirty="0" err="1" smtClean="0"/>
              <a:t>OpenOffice</a:t>
            </a:r>
            <a:endParaRPr lang="fr-FR" dirty="0" smtClean="0"/>
          </a:p>
          <a:p>
            <a:pPr lvl="1"/>
            <a:r>
              <a:rPr lang="fr-FR" dirty="0" smtClean="0"/>
              <a:t>SVG</a:t>
            </a:r>
          </a:p>
          <a:p>
            <a:pPr lvl="1"/>
            <a:r>
              <a:rPr lang="fr-FR" dirty="0" smtClean="0"/>
              <a:t>...</a:t>
            </a:r>
            <a:endParaRPr lang="fr-F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Autres technologies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Très rapidement après le début du web, une plus grande </a:t>
            </a:r>
            <a:r>
              <a:rPr lang="fr-FR" b="1" dirty="0" smtClean="0"/>
              <a:t>interactivité</a:t>
            </a:r>
            <a:r>
              <a:rPr lang="fr-FR" dirty="0" smtClean="0"/>
              <a:t> s’est révélée nécessaire.</a:t>
            </a:r>
          </a:p>
          <a:p>
            <a:r>
              <a:rPr lang="fr-FR" dirty="0" smtClean="0"/>
              <a:t>Netscape a proposé </a:t>
            </a:r>
            <a:r>
              <a:rPr lang="fr-FR" b="1" dirty="0" smtClean="0"/>
              <a:t>JavaScript </a:t>
            </a:r>
            <a:r>
              <a:rPr lang="fr-FR" dirty="0" smtClean="0"/>
              <a:t>(~1996).</a:t>
            </a:r>
          </a:p>
          <a:p>
            <a:r>
              <a:rPr lang="fr-FR" dirty="0" smtClean="0"/>
              <a:t>Proposition unilatérale, assurée d’un certain succès en raison de la position dominante de Netscape.</a:t>
            </a:r>
            <a:endParaRPr lang="fr-F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Autres technologies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/>
              <a:t>JavaScript fonctionne côté client (dans le navigateur)</a:t>
            </a:r>
          </a:p>
          <a:p>
            <a:r>
              <a:rPr lang="fr-FR" dirty="0" smtClean="0"/>
              <a:t>Des traitements peuvent aussi être effectués côté serveur.</a:t>
            </a:r>
          </a:p>
          <a:p>
            <a:r>
              <a:rPr lang="fr-FR" dirty="0" smtClean="0"/>
              <a:t>Le contenu à délivrer peut être plus compliqué que du simple texte: il faut gérer l’information structurée (base de données)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 du cours	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 smtClean="0"/>
              <a:t>Comprendre les technologies mises en œuvre pour publier et gérer de l’information sur internet via http.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Mettre en application avec </a:t>
            </a:r>
            <a:endParaRPr lang="fr-FR" dirty="0" smtClean="0"/>
          </a:p>
          <a:p>
            <a:pPr marL="971550" lvl="1" indent="-514350"/>
            <a:r>
              <a:rPr lang="fr-FR" dirty="0" smtClean="0"/>
              <a:t>serveur </a:t>
            </a:r>
            <a:r>
              <a:rPr lang="fr-FR" dirty="0" smtClean="0"/>
              <a:t>web : Apache, </a:t>
            </a:r>
            <a:endParaRPr lang="fr-FR" dirty="0" smtClean="0"/>
          </a:p>
          <a:p>
            <a:pPr marL="971550" lvl="1" indent="-514350"/>
            <a:r>
              <a:rPr lang="fr-FR" dirty="0" smtClean="0"/>
              <a:t>système </a:t>
            </a:r>
            <a:r>
              <a:rPr lang="fr-FR" dirty="0" smtClean="0"/>
              <a:t>de gestion de base de données : </a:t>
            </a:r>
            <a:r>
              <a:rPr lang="fr-FR" dirty="0" err="1" smtClean="0"/>
              <a:t>MySQL</a:t>
            </a:r>
            <a:endParaRPr lang="fr-FR" dirty="0" smtClean="0"/>
          </a:p>
          <a:p>
            <a:pPr marL="971550" lvl="1" indent="-514350"/>
            <a:r>
              <a:rPr lang="fr-FR" dirty="0" smtClean="0"/>
              <a:t>langage de script: </a:t>
            </a:r>
            <a:r>
              <a:rPr lang="fr-FR" dirty="0" smtClean="0"/>
              <a:t>PHP</a:t>
            </a:r>
          </a:p>
          <a:p>
            <a:pPr marL="571500" indent="-514350">
              <a:buFont typeface="+mj-lt"/>
              <a:buAutoNum type="arabicPeriod"/>
            </a:pPr>
            <a:r>
              <a:rPr lang="fr-FR" dirty="0" smtClean="0"/>
              <a:t>Comprendre et mettre en œuvre  des technologies issues de ce concept:</a:t>
            </a:r>
          </a:p>
          <a:p>
            <a:pPr marL="971550" lvl="1" indent="-514350"/>
            <a:r>
              <a:rPr lang="fr-FR" dirty="0" smtClean="0"/>
              <a:t>CMS</a:t>
            </a:r>
          </a:p>
          <a:p>
            <a:pPr marL="971550" lvl="1" indent="-514350"/>
            <a:r>
              <a:rPr lang="fr-FR" dirty="0" err="1" smtClean="0"/>
              <a:t>Wiki</a:t>
            </a:r>
            <a:endParaRPr lang="fr-F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Serveur web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90041"/>
          </a:xfrm>
        </p:spPr>
        <p:txBody>
          <a:bodyPr>
            <a:normAutofit/>
          </a:bodyPr>
          <a:lstStyle/>
          <a:p>
            <a:r>
              <a:rPr lang="fr-FR" dirty="0" smtClean="0"/>
              <a:t>Un service Web est un logiciel, dont le rôle est d'écouter des requêtes d'un type particulier (requête HTTP) provenant de clients que l'on appelle navigateurs</a:t>
            </a:r>
            <a:r>
              <a:rPr lang="fr-FR" dirty="0" smtClean="0"/>
              <a:t>.</a:t>
            </a:r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Serveur web: une machine qui fait tourner un service web.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Internet au cœur de l’information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Gestion = interprétation de données, puis action. </a:t>
            </a:r>
          </a:p>
          <a:p>
            <a:r>
              <a:rPr lang="fr-FR" dirty="0" smtClean="0"/>
              <a:t>Le système d'information est un outil de base du gestionnaire.</a:t>
            </a:r>
          </a:p>
          <a:p>
            <a:r>
              <a:rPr lang="fr-FR" dirty="0" smtClean="0"/>
              <a:t>Les technologies internet couvrent tous les échanges de données, et sont donc au cœur des systèmes d'information. 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Serveur web Apache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Apache (logiciel libre, GPL) est le plus répandu des serveurs web.</a:t>
            </a:r>
          </a:p>
          <a:p>
            <a:r>
              <a:rPr lang="fr-FR" dirty="0" smtClean="0"/>
              <a:t>Alternative: Microsoft IIS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Exécution de programmes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 serveur web peut renvoyer </a:t>
            </a:r>
          </a:p>
          <a:p>
            <a:pPr lvl="1"/>
            <a:r>
              <a:rPr lang="fr-FR" dirty="0" smtClean="0"/>
              <a:t> un document </a:t>
            </a:r>
            <a:r>
              <a:rPr lang="fr-FR" dirty="0" err="1" smtClean="0"/>
              <a:t>non-modifié</a:t>
            </a:r>
            <a:r>
              <a:rPr lang="fr-FR" dirty="0" smtClean="0"/>
              <a:t> (document statique)</a:t>
            </a:r>
          </a:p>
          <a:p>
            <a:pPr lvl="1"/>
            <a:r>
              <a:rPr lang="fr-FR" dirty="0" smtClean="0"/>
              <a:t>un document </a:t>
            </a:r>
            <a:r>
              <a:rPr lang="fr-FR" b="1" dirty="0" smtClean="0"/>
              <a:t>construit</a:t>
            </a:r>
            <a:r>
              <a:rPr lang="fr-FR" dirty="0" smtClean="0"/>
              <a:t> après la requ</a:t>
            </a:r>
            <a:r>
              <a:rPr lang="fr-FR" dirty="0" smtClean="0"/>
              <a:t>ête utilisateur (document dynamique, qui peut dépendre de variables). Il faut un programme qui construise la page. Le programme est donc exécuté </a:t>
            </a:r>
            <a:r>
              <a:rPr lang="fr-FR" b="1" dirty="0" smtClean="0"/>
              <a:t>côté serveur</a:t>
            </a:r>
            <a:r>
              <a:rPr lang="fr-FR" dirty="0" smtClean="0"/>
              <a:t>.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 Exemple:</a:t>
            </a:r>
          </a:p>
          <a:p>
            <a:pPr lvl="2"/>
            <a:r>
              <a:rPr lang="fr-FR" dirty="0" smtClean="0"/>
              <a:t>R</a:t>
            </a:r>
            <a:r>
              <a:rPr lang="fr-FR" dirty="0" smtClean="0"/>
              <a:t>envoyer au navigateur une page web contenant l’heure courante.</a:t>
            </a:r>
            <a:endParaRPr lang="fr-FR" dirty="0" smtClean="0"/>
          </a:p>
          <a:p>
            <a:pPr lvl="2"/>
            <a:r>
              <a:rPr lang="fr-FR" dirty="0" smtClean="0"/>
              <a:t>Renvoyer une page affichant les résultats d’une recherche.</a:t>
            </a:r>
            <a:endParaRPr lang="fr-F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PHP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PHP permet d’écrire ces programmes c</a:t>
            </a:r>
            <a:r>
              <a:rPr lang="fr-FR" dirty="0" smtClean="0"/>
              <a:t>ôté serveur.</a:t>
            </a:r>
          </a:p>
          <a:p>
            <a:r>
              <a:rPr lang="fr-FR" dirty="0" smtClean="0"/>
              <a:t>Les instructions </a:t>
            </a:r>
            <a:r>
              <a:rPr lang="fr-FR" dirty="0" smtClean="0"/>
              <a:t>PHP sont généralement contenues dans des </a:t>
            </a:r>
            <a:r>
              <a:rPr lang="fr-FR" dirty="0" smtClean="0"/>
              <a:t>fichiers </a:t>
            </a:r>
            <a:r>
              <a:rPr lang="fr-FR" dirty="0" smtClean="0">
                <a:latin typeface="Courier"/>
              </a:rPr>
              <a:t>.</a:t>
            </a:r>
            <a:r>
              <a:rPr lang="fr-FR" dirty="0" err="1" smtClean="0">
                <a:latin typeface="Courier"/>
              </a:rPr>
              <a:t>php</a:t>
            </a:r>
            <a:r>
              <a:rPr lang="fr-FR" dirty="0" smtClean="0"/>
              <a:t>, contenant du </a:t>
            </a:r>
            <a:r>
              <a:rPr lang="fr-FR" dirty="0" smtClean="0"/>
              <a:t>HTML, entremêlé </a:t>
            </a:r>
            <a:r>
              <a:rPr lang="fr-FR" dirty="0" smtClean="0"/>
              <a:t>avec le </a:t>
            </a:r>
            <a:r>
              <a:rPr lang="fr-FR" dirty="0" smtClean="0"/>
              <a:t>code PHP.</a:t>
            </a:r>
            <a:r>
              <a:rPr lang="fr-FR" dirty="0" smtClean="0"/>
              <a:t> </a:t>
            </a:r>
          </a:p>
          <a:p>
            <a:r>
              <a:rPr lang="fr-FR" dirty="0" smtClean="0"/>
              <a:t>Quand </a:t>
            </a:r>
            <a:r>
              <a:rPr lang="fr-FR" dirty="0" smtClean="0"/>
              <a:t>un navigateur demande </a:t>
            </a:r>
            <a:r>
              <a:rPr lang="fr-FR" dirty="0" smtClean="0"/>
              <a:t>un fichier </a:t>
            </a:r>
            <a:r>
              <a:rPr lang="fr-FR" dirty="0" smtClean="0">
                <a:latin typeface="Courier"/>
              </a:rPr>
              <a:t>.</a:t>
            </a:r>
            <a:r>
              <a:rPr lang="fr-FR" dirty="0" err="1" smtClean="0">
                <a:latin typeface="Courier"/>
              </a:rPr>
              <a:t>php</a:t>
            </a:r>
            <a:r>
              <a:rPr lang="fr-FR" dirty="0" smtClean="0"/>
              <a:t> </a:t>
            </a:r>
            <a:r>
              <a:rPr lang="fr-FR" dirty="0" smtClean="0"/>
              <a:t>, </a:t>
            </a:r>
            <a:r>
              <a:rPr lang="fr-FR" dirty="0" smtClean="0"/>
              <a:t>le serveur </a:t>
            </a:r>
            <a:r>
              <a:rPr lang="fr-FR" dirty="0" smtClean="0"/>
              <a:t>Apache exécute </a:t>
            </a:r>
            <a:r>
              <a:rPr lang="fr-FR" dirty="0" smtClean="0"/>
              <a:t>les instructions PHP, qui produisent une page HTML.</a:t>
            </a:r>
          </a:p>
          <a:p>
            <a:r>
              <a:rPr lang="fr-FR" dirty="0" smtClean="0"/>
              <a:t>Une fois la page HTML générée, le serveur la renvoie au navigateur, </a:t>
            </a:r>
            <a:r>
              <a:rPr lang="fr-FR" dirty="0" smtClean="0"/>
              <a:t>qui ne </a:t>
            </a:r>
            <a:r>
              <a:rPr lang="fr-FR" dirty="0" smtClean="0"/>
              <a:t>voit qu'une page HTML.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PHP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774423" y="1843257"/>
            <a:ext cx="1140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essai.php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006750" y="2493818"/>
            <a:ext cx="6288315" cy="34163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&lt;html&gt;</a:t>
            </a:r>
          </a:p>
          <a:p>
            <a:r>
              <a:rPr lang="fr-FR" dirty="0" smtClean="0"/>
              <a:t>&lt;body&gt;</a:t>
            </a:r>
          </a:p>
          <a:p>
            <a:endParaRPr lang="fr-FR" dirty="0" smtClean="0"/>
          </a:p>
          <a:p>
            <a:r>
              <a:rPr lang="fr-FR" dirty="0" smtClean="0"/>
              <a:t>Ceci est le résultat de l’ opération: 5+4 =</a:t>
            </a:r>
          </a:p>
          <a:p>
            <a:endParaRPr lang="fr-FR" dirty="0" smtClean="0"/>
          </a:p>
          <a:p>
            <a:r>
              <a:rPr lang="fr-FR" dirty="0" smtClean="0"/>
              <a:t>&lt;?</a:t>
            </a:r>
            <a:r>
              <a:rPr lang="fr-FR" dirty="0" err="1" smtClean="0"/>
              <a:t>php</a:t>
            </a:r>
            <a:endParaRPr lang="fr-FR" dirty="0" smtClean="0"/>
          </a:p>
          <a:p>
            <a:r>
              <a:rPr lang="fr-FR" dirty="0" smtClean="0"/>
              <a:t>	$</a:t>
            </a:r>
            <a:r>
              <a:rPr lang="fr-FR" dirty="0" err="1" smtClean="0"/>
              <a:t>res</a:t>
            </a:r>
            <a:r>
              <a:rPr lang="fr-FR" dirty="0" smtClean="0"/>
              <a:t>=5+4;</a:t>
            </a:r>
          </a:p>
          <a:p>
            <a:r>
              <a:rPr lang="fr-FR" dirty="0" smtClean="0"/>
              <a:t>         </a:t>
            </a:r>
            <a:r>
              <a:rPr lang="fr-FR" dirty="0" err="1" smtClean="0"/>
              <a:t>echo</a:t>
            </a:r>
            <a:r>
              <a:rPr lang="fr-FR" dirty="0" smtClean="0"/>
              <a:t> $</a:t>
            </a:r>
            <a:r>
              <a:rPr lang="fr-FR" dirty="0" err="1" smtClean="0"/>
              <a:t>res</a:t>
            </a:r>
            <a:r>
              <a:rPr lang="fr-FR" dirty="0" smtClean="0"/>
              <a:t>;</a:t>
            </a:r>
          </a:p>
          <a:p>
            <a:r>
              <a:rPr lang="fr-FR" dirty="0" smtClean="0"/>
              <a:t>?&gt;</a:t>
            </a:r>
          </a:p>
          <a:p>
            <a:endParaRPr lang="fr-FR" dirty="0" smtClean="0"/>
          </a:p>
          <a:p>
            <a:r>
              <a:rPr lang="fr-FR" dirty="0" smtClean="0"/>
              <a:t>&lt;/body&gt;</a:t>
            </a:r>
          </a:p>
          <a:p>
            <a:r>
              <a:rPr lang="fr-FR" smtClean="0"/>
              <a:t>&lt;/html&gt; 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Serveur web	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Une requ</a:t>
            </a:r>
            <a:r>
              <a:rPr lang="fr-FR" dirty="0" smtClean="0"/>
              <a:t>ête est émise sur une </a:t>
            </a:r>
            <a:r>
              <a:rPr lang="fr-FR" b="1" dirty="0" smtClean="0"/>
              <a:t>socket</a:t>
            </a:r>
            <a:r>
              <a:rPr lang="fr-FR" dirty="0" smtClean="0"/>
              <a:t> TCP.</a:t>
            </a:r>
          </a:p>
          <a:p>
            <a:r>
              <a:rPr lang="fr-FR" dirty="0" smtClean="0"/>
              <a:t>Socket = adresse IP + port</a:t>
            </a:r>
          </a:p>
          <a:p>
            <a:r>
              <a:rPr lang="fr-FR" dirty="0" smtClean="0"/>
              <a:t>Plusieurs services web peuvent </a:t>
            </a:r>
            <a:r>
              <a:rPr lang="fr-FR" dirty="0" smtClean="0"/>
              <a:t>être hébergés par un même serveur si </a:t>
            </a:r>
          </a:p>
          <a:p>
            <a:pPr lvl="1"/>
            <a:r>
              <a:rPr lang="fr-FR" dirty="0" smtClean="0"/>
              <a:t>ils écoutent sur des ports différents.</a:t>
            </a:r>
          </a:p>
          <a:p>
            <a:pPr lvl="1"/>
            <a:r>
              <a:rPr lang="fr-FR" dirty="0" smtClean="0"/>
              <a:t>ils peuvent être distingués par leur nom (serveurs virtuels)</a:t>
            </a:r>
            <a:endParaRPr lang="fr-FR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URL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14988" cy="3836633"/>
          </a:xfrm>
        </p:spPr>
        <p:txBody>
          <a:bodyPr/>
          <a:lstStyle/>
          <a:p>
            <a:r>
              <a:rPr lang="fr-FR" sz="2400" dirty="0" smtClean="0"/>
              <a:t>Pour désigner un document, indépendamment de son emplacement géographique, du type de service capable de le délivrer, on utilise des </a:t>
            </a:r>
            <a:r>
              <a:rPr lang="fr-FR" sz="2400" dirty="0" err="1" smtClean="0"/>
              <a:t>URLs</a:t>
            </a:r>
            <a:r>
              <a:rPr lang="fr-FR" sz="2400" dirty="0" smtClean="0"/>
              <a:t> (Uniform Resource Locator )</a:t>
            </a:r>
            <a:r>
              <a:rPr lang="fr-FR" dirty="0" smtClean="0"/>
              <a:t>. 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376723"/>
            <a:ext cx="7550334" cy="677716"/>
          </a:xfrm>
          <a:prstGeom prst="rect">
            <a:avLst/>
          </a:prstGeom>
        </p:spPr>
      </p:pic>
      <p:sp>
        <p:nvSpPr>
          <p:cNvPr id="7" name="Espace réservé du contenu 2"/>
          <p:cNvSpPr txBox="1">
            <a:spLocks/>
          </p:cNvSpPr>
          <p:nvPr/>
        </p:nvSpPr>
        <p:spPr>
          <a:xfrm>
            <a:off x="609600" y="4584909"/>
            <a:ext cx="7645750" cy="161091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</a:pPr>
            <a:r>
              <a:rPr lang="fr-FR" sz="3200" dirty="0" smtClean="0">
                <a:latin typeface="Courier"/>
              </a:rPr>
              <a:t>http://</a:t>
            </a:r>
            <a:r>
              <a:rPr lang="fr-FR" sz="3200" dirty="0" err="1" smtClean="0">
                <a:latin typeface="Courier"/>
              </a:rPr>
              <a:t>www.em-strasbourg.eu</a:t>
            </a:r>
            <a:r>
              <a:rPr lang="fr-FR" sz="3200" dirty="0" smtClean="0">
                <a:latin typeface="Courier"/>
              </a:rPr>
              <a:t> 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</a:pPr>
            <a:r>
              <a:rPr lang="fr-FR" sz="3200" dirty="0" smtClean="0">
                <a:latin typeface="Courier"/>
              </a:rPr>
              <a:t>http://</a:t>
            </a:r>
            <a:r>
              <a:rPr lang="fr-FR" sz="3200" dirty="0" err="1" smtClean="0">
                <a:latin typeface="Courier"/>
              </a:rPr>
              <a:t>www.em-strasbourg.eu</a:t>
            </a:r>
            <a:r>
              <a:rPr lang="fr-FR" sz="3200" dirty="0" err="1">
                <a:latin typeface="Courier"/>
              </a:rPr>
              <a:t>/</a:t>
            </a:r>
            <a:r>
              <a:rPr lang="fr-FR" sz="3200" dirty="0" err="1" smtClean="0">
                <a:latin typeface="Courier"/>
              </a:rPr>
              <a:t>etu/liste.html</a:t>
            </a:r>
            <a:r>
              <a:rPr lang="fr-FR" sz="3200" dirty="0" smtClean="0">
                <a:latin typeface="Courier"/>
              </a:rPr>
              <a:t> 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</a:pPr>
            <a:r>
              <a:rPr lang="fr-FR" sz="3200" dirty="0" smtClean="0">
                <a:latin typeface="Courier"/>
              </a:rPr>
              <a:t>http://86.210.56.34/news/ 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</a:pPr>
            <a:r>
              <a:rPr lang="fr-FR" sz="3200" dirty="0" smtClean="0">
                <a:latin typeface="Courier"/>
              </a:rPr>
              <a:t>ftp://</a:t>
            </a:r>
            <a:r>
              <a:rPr lang="fr-FR" sz="3200" dirty="0" err="1" smtClean="0">
                <a:latin typeface="Courier"/>
              </a:rPr>
              <a:t>perso.free.fr</a:t>
            </a:r>
            <a:r>
              <a:rPr lang="fr-FR" sz="3200" dirty="0" smtClean="0">
                <a:latin typeface="Courier"/>
              </a:rPr>
              <a:t> 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</a:pPr>
            <a:r>
              <a:rPr lang="fr-FR" sz="3200" dirty="0" err="1" smtClean="0">
                <a:latin typeface="Courier"/>
              </a:rPr>
              <a:t>mailto://admin@iecs.edu</a:t>
            </a:r>
            <a:r>
              <a:rPr lang="fr-FR" sz="3200" dirty="0" smtClean="0">
                <a:latin typeface="Courier"/>
              </a:rPr>
              <a:t> </a:t>
            </a: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Espace réservé du contenu 4" descr="screen-capture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t="-96174" b="-96174"/>
          <a:stretch>
            <a:fillRect/>
          </a:stretch>
        </p:blipFill>
        <p:spPr>
          <a:xfrm>
            <a:off x="457200" y="1600201"/>
            <a:ext cx="5089134" cy="2798828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Perception d'internet aujourd'hui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Internet: depuis 1993, une phase de découverte avec un essor fulgurant grâce: </a:t>
            </a:r>
          </a:p>
          <a:p>
            <a:pPr lvl="1"/>
            <a:r>
              <a:rPr lang="fr-FR" dirty="0" smtClean="0"/>
              <a:t>aux applications: mail et web (HTTP), </a:t>
            </a:r>
          </a:p>
          <a:p>
            <a:pPr lvl="1"/>
            <a:r>
              <a:rPr lang="fr-FR" dirty="0" smtClean="0"/>
              <a:t>au progrès des matériels: réseaux, processeurs et disques.</a:t>
            </a:r>
          </a:p>
          <a:p>
            <a:r>
              <a:rPr lang="fr-FR" dirty="0" smtClean="0"/>
              <a:t>Depuis, 3 à  4 ans, une phase d'accoutumance: internet est sous-jacent à  toutes les techniques de travail. Grâce entre autres à : </a:t>
            </a:r>
          </a:p>
          <a:p>
            <a:pPr lvl="1"/>
            <a:r>
              <a:rPr lang="fr-FR" dirty="0" smtClean="0"/>
              <a:t>beaucoup d'information accessible immédiatement,</a:t>
            </a:r>
          </a:p>
          <a:p>
            <a:pPr lvl="1"/>
            <a:r>
              <a:rPr lang="fr-FR" dirty="0" smtClean="0"/>
              <a:t>simplicité d'accès grâce à  des standards (</a:t>
            </a:r>
            <a:r>
              <a:rPr lang="fr-FR" dirty="0" err="1" smtClean="0"/>
              <a:t>e.g</a:t>
            </a:r>
            <a:r>
              <a:rPr lang="fr-FR" dirty="0" smtClean="0"/>
              <a:t>. html, </a:t>
            </a:r>
            <a:r>
              <a:rPr lang="fr-FR" dirty="0" err="1" smtClean="0"/>
              <a:t>xml</a:t>
            </a:r>
            <a:r>
              <a:rPr lang="fr-FR" dirty="0" smtClean="0"/>
              <a:t>, ...),</a:t>
            </a:r>
          </a:p>
          <a:p>
            <a:pPr lvl="1"/>
            <a:r>
              <a:rPr lang="fr-FR" dirty="0" smtClean="0"/>
              <a:t>développement des matériels mobiles (ordinateurs portables, wifi, téléphone, ...).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Domaines couverts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Internet a transformé des activités d'échange existantes: Commerce </a:t>
            </a:r>
            <a:r>
              <a:rPr lang="fr-FR" dirty="0" err="1" smtClean="0"/>
              <a:t>B-to-C</a:t>
            </a:r>
            <a:r>
              <a:rPr lang="fr-FR" dirty="0" smtClean="0"/>
              <a:t> (magasins virtuels, ventes privées, sites d'enchères),</a:t>
            </a:r>
          </a:p>
          <a:p>
            <a:r>
              <a:rPr lang="fr-FR" dirty="0" smtClean="0"/>
              <a:t>Commerce </a:t>
            </a:r>
            <a:r>
              <a:rPr lang="fr-FR" dirty="0" err="1" smtClean="0"/>
              <a:t>B-to-B</a:t>
            </a:r>
            <a:r>
              <a:rPr lang="fr-FR" dirty="0" smtClean="0"/>
              <a:t> (</a:t>
            </a:r>
            <a:r>
              <a:rPr lang="fr-FR" dirty="0" err="1" smtClean="0"/>
              <a:t>market</a:t>
            </a:r>
            <a:r>
              <a:rPr lang="fr-FR" dirty="0" smtClean="0"/>
              <a:t> places, enchères inversées, </a:t>
            </a:r>
            <a:r>
              <a:rPr lang="fr-FR" dirty="0" err="1" smtClean="0"/>
              <a:t>ré-approvisionnement</a:t>
            </a:r>
            <a:r>
              <a:rPr lang="fr-FR" dirty="0" smtClean="0"/>
              <a:t> automatique, ...)</a:t>
            </a:r>
          </a:p>
          <a:p>
            <a:r>
              <a:rPr lang="fr-FR" dirty="0" smtClean="0"/>
              <a:t>Les communications informatiques ont </a:t>
            </a:r>
            <a:r>
              <a:rPr lang="fr-FR" b="1" dirty="0" smtClean="0"/>
              <a:t>accéléré</a:t>
            </a:r>
            <a:r>
              <a:rPr lang="fr-FR" dirty="0" smtClean="0"/>
              <a:t>, </a:t>
            </a:r>
            <a:r>
              <a:rPr lang="fr-FR" b="1" dirty="0" smtClean="0"/>
              <a:t>simplifié</a:t>
            </a:r>
            <a:r>
              <a:rPr lang="fr-FR" dirty="0" smtClean="0"/>
              <a:t> la vitesse d'exécution des transactions, permettant l'</a:t>
            </a:r>
            <a:r>
              <a:rPr lang="fr-FR" b="1" dirty="0" smtClean="0"/>
              <a:t>essor</a:t>
            </a:r>
            <a:r>
              <a:rPr lang="fr-FR" dirty="0" smtClean="0"/>
              <a:t> de ces activités (</a:t>
            </a:r>
            <a:r>
              <a:rPr lang="fr-FR" dirty="0" err="1" smtClean="0"/>
              <a:t>e.g</a:t>
            </a:r>
            <a:r>
              <a:rPr lang="fr-FR" dirty="0" smtClean="0"/>
              <a:t>. eBay). 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Domaines couverts : Travail collaboratif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fr-FR" smtClean="0"/>
              <a:t>Temps 1: Outils initiaux de communication : mail, transfert de fichier, sites web statiques.</a:t>
            </a:r>
          </a:p>
          <a:p>
            <a:r>
              <a:rPr lang="fr-FR" smtClean="0"/>
              <a:t>Temps 2: Les sites web dynamiques ont permis de mettre en ligne des applications. </a:t>
            </a:r>
          </a:p>
          <a:p>
            <a:pPr lvl="1"/>
            <a:r>
              <a:rPr lang="fr-FR" smtClean="0"/>
              <a:t>Par exemple, un Intranet pourra proposer des annuaires, </a:t>
            </a:r>
          </a:p>
          <a:p>
            <a:pPr lvl="1"/>
            <a:r>
              <a:rPr lang="fr-FR" smtClean="0"/>
              <a:t>des agendas partagés,</a:t>
            </a:r>
          </a:p>
          <a:p>
            <a:pPr lvl="1"/>
            <a:r>
              <a:rPr lang="fr-FR" smtClean="0"/>
              <a:t>des dépà´ts de documents, </a:t>
            </a:r>
          </a:p>
          <a:p>
            <a:pPr lvl="1"/>
            <a:r>
              <a:rPr lang="fr-FR" smtClean="0"/>
              <a:t>des applications sur mesure pour l'entreprise.</a:t>
            </a:r>
          </a:p>
          <a:p>
            <a:r>
              <a:rPr lang="fr-FR" smtClean="0"/>
              <a:t>Temps 3: Développement social. Les utilisateurs enrichissent le contenu sans restriction. Exemple: L'encyclopédie </a:t>
            </a:r>
            <a:r>
              <a:rPr lang="fr-FR" smtClean="0">
                <a:hlinkClick r:id="rId2"/>
              </a:rPr>
              <a:t>Wikipédia</a:t>
            </a:r>
            <a:r>
              <a:rPr lang="fr-FR" smtClean="0"/>
              <a:t>, ou les millions de </a:t>
            </a:r>
            <a:r>
              <a:rPr lang="fr-FR" smtClean="0">
                <a:hlinkClick r:id="rId3"/>
              </a:rPr>
              <a:t>Blogs</a:t>
            </a:r>
            <a:r>
              <a:rPr lang="fr-FR" smtClean="0"/>
              <a:t>. 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Domaines couverts: Travail individuel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Gestion du carnet d'adresse (</a:t>
            </a:r>
            <a:r>
              <a:rPr lang="fr-FR" dirty="0" err="1" smtClean="0"/>
              <a:t>e.g</a:t>
            </a:r>
            <a:r>
              <a:rPr lang="fr-FR" dirty="0" smtClean="0"/>
              <a:t>. </a:t>
            </a:r>
            <a:r>
              <a:rPr lang="fr-FR" dirty="0" smtClean="0">
                <a:hlinkClick r:id="rId2"/>
              </a:rPr>
              <a:t>Plaxo</a:t>
            </a:r>
            <a:r>
              <a:rPr lang="fr-FR" dirty="0" smtClean="0"/>
              <a:t>)</a:t>
            </a:r>
          </a:p>
          <a:p>
            <a:r>
              <a:rPr lang="fr-FR" dirty="0" smtClean="0"/>
              <a:t>Gestion du réseau relationnel (</a:t>
            </a:r>
            <a:r>
              <a:rPr lang="fr-FR" dirty="0" err="1" smtClean="0"/>
              <a:t>e.g</a:t>
            </a:r>
            <a:r>
              <a:rPr lang="fr-FR" dirty="0" smtClean="0"/>
              <a:t>. </a:t>
            </a:r>
            <a:r>
              <a:rPr lang="fr-FR" dirty="0" smtClean="0">
                <a:hlinkClick r:id="rId3"/>
              </a:rPr>
              <a:t>LinkedIn</a:t>
            </a:r>
            <a:r>
              <a:rPr lang="fr-FR" dirty="0" smtClean="0"/>
              <a:t>)</a:t>
            </a:r>
          </a:p>
          <a:p>
            <a:r>
              <a:rPr lang="fr-FR" dirty="0" smtClean="0"/>
              <a:t>Gestion de l'espace de stockage (</a:t>
            </a:r>
            <a:r>
              <a:rPr lang="fr-FR" dirty="0" err="1" smtClean="0"/>
              <a:t>e.g</a:t>
            </a:r>
            <a:r>
              <a:rPr lang="fr-FR" dirty="0" smtClean="0"/>
              <a:t>. </a:t>
            </a:r>
            <a:r>
              <a:rPr lang="fr-FR" dirty="0" smtClean="0">
                <a:hlinkClick r:id="rId4"/>
              </a:rPr>
              <a:t>flickr</a:t>
            </a:r>
            <a:r>
              <a:rPr lang="fr-FR" dirty="0" smtClean="0"/>
              <a:t>)</a:t>
            </a:r>
          </a:p>
          <a:p>
            <a:r>
              <a:rPr lang="fr-FR" dirty="0" smtClean="0"/>
              <a:t>Outils bureautiques (</a:t>
            </a:r>
            <a:r>
              <a:rPr lang="fr-FR" dirty="0" err="1" smtClean="0"/>
              <a:t>e.g</a:t>
            </a:r>
            <a:r>
              <a:rPr lang="fr-FR" dirty="0" smtClean="0"/>
              <a:t>. </a:t>
            </a:r>
            <a:r>
              <a:rPr lang="fr-FR" dirty="0" smtClean="0">
                <a:hlinkClick r:id="rId5"/>
              </a:rPr>
              <a:t>Google documents</a:t>
            </a:r>
            <a:r>
              <a:rPr lang="fr-FR" dirty="0" smtClean="0"/>
              <a:t>, </a:t>
            </a:r>
            <a:r>
              <a:rPr lang="fr-FR" dirty="0" smtClean="0">
                <a:hlinkClick r:id="rId6"/>
              </a:rPr>
              <a:t>EditGrid</a:t>
            </a:r>
            <a:r>
              <a:rPr lang="fr-FR" dirty="0" smtClean="0"/>
              <a:t>)</a:t>
            </a:r>
          </a:p>
          <a:p>
            <a:r>
              <a:rPr lang="fr-FR" dirty="0" smtClean="0"/>
              <a:t>...</a:t>
            </a:r>
          </a:p>
          <a:p>
            <a:r>
              <a:rPr lang="fr-FR" dirty="0" smtClean="0"/>
              <a:t>Externalisation d'outils traditionnellement présents sur les ordinateurs personnels. </a:t>
            </a:r>
            <a:endParaRPr lang="fr-F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Vocabulaire</a:t>
            </a:r>
            <a:endParaRPr lang="fr-FR" sz="2400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idx="2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/>
              <a:buChar char="•"/>
            </a:pPr>
            <a:r>
              <a:rPr lang="fr-FR" sz="1800" dirty="0" smtClean="0"/>
              <a:t>Approche client-serveur</a:t>
            </a:r>
          </a:p>
          <a:p>
            <a:pPr>
              <a:buFont typeface="Arial"/>
              <a:buChar char="•"/>
            </a:pPr>
            <a:endParaRPr lang="fr-FR" sz="1800" dirty="0"/>
          </a:p>
          <a:p>
            <a:pPr>
              <a:buFont typeface="Arial"/>
              <a:buChar char="•"/>
            </a:pPr>
            <a:r>
              <a:rPr lang="fr-FR" sz="1800" dirty="0" smtClean="0"/>
              <a:t>Un protocole est défini pour un type de tâche (</a:t>
            </a:r>
            <a:r>
              <a:rPr lang="fr-FR" sz="1800" dirty="0" err="1" smtClean="0"/>
              <a:t>e.g</a:t>
            </a:r>
            <a:r>
              <a:rPr lang="fr-FR" sz="1800" dirty="0" smtClean="0"/>
              <a:t>. HTTP, FTP),</a:t>
            </a:r>
          </a:p>
          <a:p>
            <a:pPr>
              <a:buFont typeface="Arial"/>
              <a:buChar char="•"/>
            </a:pPr>
            <a:endParaRPr lang="fr-FR" sz="1800" dirty="0" smtClean="0"/>
          </a:p>
          <a:p>
            <a:pPr>
              <a:buFont typeface="Arial"/>
              <a:buChar char="•"/>
            </a:pPr>
            <a:r>
              <a:rPr lang="fr-FR" sz="1800" dirty="0" smtClean="0"/>
              <a:t>Des clients et serveurs peuvent interagir (quelque soit l'entreprise les ayant développés).</a:t>
            </a:r>
          </a:p>
          <a:p>
            <a:pPr>
              <a:buFont typeface="Arial"/>
              <a:buChar char="•"/>
            </a:pPr>
            <a:endParaRPr lang="fr-FR" sz="1800" dirty="0" smtClean="0"/>
          </a:p>
          <a:p>
            <a:pPr>
              <a:buFont typeface="Arial"/>
              <a:buChar char="•"/>
            </a:pPr>
            <a:endParaRPr lang="fr-FR" sz="1800" dirty="0" smtClean="0"/>
          </a:p>
          <a:p>
            <a:pPr>
              <a:buFont typeface="Arial"/>
              <a:buChar char="•"/>
            </a:pPr>
            <a:endParaRPr lang="fr-FR" sz="1800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6386" y="1435100"/>
            <a:ext cx="4990414" cy="44664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Historique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Le succès de l'internet est lié au web, i.e. aux protocoles HTTP et HTML: </a:t>
            </a:r>
          </a:p>
          <a:p>
            <a:r>
              <a:rPr lang="fr-FR" dirty="0" smtClean="0"/>
              <a:t>HTTP: un protocole très simple permettant de demander à  un serveur un certain fichier, en utilisant une adresse unique (baptisée URL) pour le localiser.</a:t>
            </a:r>
          </a:p>
          <a:p>
            <a:r>
              <a:rPr lang="fr-FR" dirty="0" smtClean="0"/>
              <a:t>HTML: un langage pour présenter l'information avec la possibilité de définir des liens. </a:t>
            </a:r>
          </a:p>
          <a:p>
            <a:r>
              <a:rPr lang="fr-FR" dirty="0" smtClean="0"/>
              <a:t>Utilisé par des chercheurs à  partir de 1992/93, le nombre de serveurs web augmente exponentiellement d'années en années. 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 l’origine: HTML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2427084"/>
          </a:xfrm>
        </p:spPr>
        <p:txBody>
          <a:bodyPr>
            <a:normAutofit/>
          </a:bodyPr>
          <a:lstStyle/>
          <a:p>
            <a:r>
              <a:rPr lang="fr-FR" dirty="0" smtClean="0"/>
              <a:t>HTML est un langage à  balises (</a:t>
            </a:r>
            <a:r>
              <a:rPr lang="fr-FR" i="1" dirty="0" smtClean="0"/>
              <a:t>tags</a:t>
            </a:r>
            <a:r>
              <a:rPr lang="fr-FR" dirty="0" smtClean="0"/>
              <a:t>). Une balise donne une signification au texte englobé dans la balise. Exemple: </a:t>
            </a:r>
          </a:p>
          <a:p>
            <a:endParaRPr lang="fr-FR" dirty="0" smtClean="0"/>
          </a:p>
          <a:p>
            <a:pPr>
              <a:buNone/>
            </a:pPr>
            <a:endParaRPr lang="fr-FR" dirty="0" smtClean="0"/>
          </a:p>
        </p:txBody>
      </p:sp>
      <p:pic>
        <p:nvPicPr>
          <p:cNvPr id="4" name="Image 3" descr="screen-capture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19" y="3640045"/>
            <a:ext cx="7172380" cy="2394279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que">
  <a:themeElements>
    <a:clrScheme name="Civique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que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que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Civique.thmx</Template>
  <TotalTime>3771</TotalTime>
  <Words>1362</Words>
  <Application>Microsoft Macintosh PowerPoint</Application>
  <PresentationFormat>Présentation à l'écran (4:3)</PresentationFormat>
  <Paragraphs>139</Paragraphs>
  <Slides>27</Slides>
  <Notes>0</Notes>
  <HiddenSlides>0</HiddenSlides>
  <MMClips>0</MMClips>
  <ScaleCrop>false</ScaleCrop>
  <HeadingPairs>
    <vt:vector size="4" baseType="variant">
      <vt:variant>
        <vt:lpstr>Modèle de conception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28" baseType="lpstr">
      <vt:lpstr>Civique</vt:lpstr>
      <vt:lpstr>CS-701</vt:lpstr>
      <vt:lpstr>Internet au cœur de l’information</vt:lpstr>
      <vt:lpstr>Perception d'internet aujourd'hui</vt:lpstr>
      <vt:lpstr>Domaines couverts</vt:lpstr>
      <vt:lpstr>Domaines couverts : Travail collaboratif </vt:lpstr>
      <vt:lpstr>Domaines couverts: Travail individuel</vt:lpstr>
      <vt:lpstr>Vocabulaire</vt:lpstr>
      <vt:lpstr>Historique</vt:lpstr>
      <vt:lpstr>A l’origine: HTML</vt:lpstr>
      <vt:lpstr>A l’origine: HTML</vt:lpstr>
      <vt:lpstr>XML</vt:lpstr>
      <vt:lpstr>Qu’est ce qu’un document XML ?</vt:lpstr>
      <vt:lpstr>Grammaire XML</vt:lpstr>
      <vt:lpstr>Exemple XML</vt:lpstr>
      <vt:lpstr>XML est omni-présent</vt:lpstr>
      <vt:lpstr>Autres technologies</vt:lpstr>
      <vt:lpstr>Autres technologies</vt:lpstr>
      <vt:lpstr>Objectifs du cours </vt:lpstr>
      <vt:lpstr>Serveur web</vt:lpstr>
      <vt:lpstr>Serveur web Apache</vt:lpstr>
      <vt:lpstr>Exécution de programmes</vt:lpstr>
      <vt:lpstr>PHP</vt:lpstr>
      <vt:lpstr>Exemple PHP</vt:lpstr>
      <vt:lpstr>Serveur web </vt:lpstr>
      <vt:lpstr>URL</vt:lpstr>
      <vt:lpstr>Diapositive 26</vt:lpstr>
      <vt:lpstr>Diapositive 27</vt:lpstr>
    </vt:vector>
  </TitlesOfParts>
  <Manager/>
  <Company>INRIA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CS-701</dc:title>
  <dc:subject/>
  <dc:creator>Stéphane Genaud</dc:creator>
  <cp:keywords/>
  <dc:description/>
  <cp:lastModifiedBy>Stéphane Genaud</cp:lastModifiedBy>
  <cp:revision>14</cp:revision>
  <dcterms:created xsi:type="dcterms:W3CDTF">2010-01-10T18:34:00Z</dcterms:created>
  <dcterms:modified xsi:type="dcterms:W3CDTF">2010-01-11T06:38:11Z</dcterms:modified>
  <cp:category/>
</cp:coreProperties>
</file>