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6"/>
  </p:notesMasterIdLst>
  <p:sldIdLst>
    <p:sldId id="294" r:id="rId5"/>
    <p:sldId id="266" r:id="rId6"/>
    <p:sldId id="332" r:id="rId7"/>
    <p:sldId id="333" r:id="rId8"/>
    <p:sldId id="257" r:id="rId9"/>
    <p:sldId id="327" r:id="rId10"/>
    <p:sldId id="325" r:id="rId11"/>
    <p:sldId id="328" r:id="rId12"/>
    <p:sldId id="337" r:id="rId13"/>
    <p:sldId id="335" r:id="rId14"/>
    <p:sldId id="326" r:id="rId15"/>
    <p:sldId id="336" r:id="rId16"/>
    <p:sldId id="329" r:id="rId17"/>
    <p:sldId id="338" r:id="rId18"/>
    <p:sldId id="340" r:id="rId19"/>
    <p:sldId id="339" r:id="rId20"/>
    <p:sldId id="341" r:id="rId21"/>
    <p:sldId id="342" r:id="rId22"/>
    <p:sldId id="343" r:id="rId23"/>
    <p:sldId id="344" r:id="rId24"/>
    <p:sldId id="33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 Jorgensen" initials="J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4" autoAdjust="0"/>
    <p:restoredTop sz="76840" autoAdjust="0"/>
  </p:normalViewPr>
  <p:slideViewPr>
    <p:cSldViewPr snapToGrid="0">
      <p:cViewPr varScale="1">
        <p:scale>
          <a:sx n="57" d="100"/>
          <a:sy n="57" d="100"/>
        </p:scale>
        <p:origin x="1260"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746AE-FCBF-4EAF-81CE-A0801C064641}"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B4E8950-B1C4-44B0-BAED-63A65B2CABF0}">
      <dgm:prSet phldrT="[Text]"/>
      <dgm:spPr/>
      <dgm:t>
        <a:bodyPr/>
        <a:lstStyle/>
        <a:p>
          <a:r>
            <a:rPr lang="en-US" b="1" dirty="0" smtClean="0"/>
            <a:t>Development Expertise</a:t>
          </a:r>
          <a:endParaRPr lang="en-US" b="1" dirty="0"/>
        </a:p>
      </dgm:t>
    </dgm:pt>
    <dgm:pt modelId="{700274CE-AA56-49FA-9BC8-1B1C0803CC8F}" type="parTrans" cxnId="{422C6A2A-1AF4-4D9E-BDF3-05E92F7263DD}">
      <dgm:prSet/>
      <dgm:spPr/>
      <dgm:t>
        <a:bodyPr/>
        <a:lstStyle/>
        <a:p>
          <a:endParaRPr lang="en-US"/>
        </a:p>
      </dgm:t>
    </dgm:pt>
    <dgm:pt modelId="{A4D6AA4B-36F7-4FDC-8158-1711D8AD6458}" type="sibTrans" cxnId="{422C6A2A-1AF4-4D9E-BDF3-05E92F7263DD}">
      <dgm:prSet/>
      <dgm:spPr/>
      <dgm:t>
        <a:bodyPr/>
        <a:lstStyle/>
        <a:p>
          <a:endParaRPr lang="en-US"/>
        </a:p>
      </dgm:t>
    </dgm:pt>
    <dgm:pt modelId="{17B8D13C-4C0E-459D-A0BC-C24A75263957}">
      <dgm:prSet phldrT="[Text]" custT="1"/>
      <dgm:spPr/>
      <dgm:t>
        <a:bodyPr/>
        <a:lstStyle/>
        <a:p>
          <a:r>
            <a:rPr lang="en-US" sz="1600" dirty="0" smtClean="0">
              <a:latin typeface="Calibri" panose="020F0502020204030204" pitchFamily="34" charset="0"/>
            </a:rPr>
            <a:t>Senior .NET professionals skilled with Web, Mobile, SharePoint and Enterprise Reporting</a:t>
          </a:r>
          <a:endParaRPr lang="en-US" sz="1600" dirty="0">
            <a:latin typeface="Calibri" panose="020F0502020204030204" pitchFamily="34" charset="0"/>
          </a:endParaRPr>
        </a:p>
      </dgm:t>
    </dgm:pt>
    <dgm:pt modelId="{104AEA16-7688-465B-9114-C74A1EC9F2B9}" type="parTrans" cxnId="{7F2939F4-7A18-4DBA-9FCF-AB529CF6F3C6}">
      <dgm:prSet/>
      <dgm:spPr/>
      <dgm:t>
        <a:bodyPr/>
        <a:lstStyle/>
        <a:p>
          <a:endParaRPr lang="en-US"/>
        </a:p>
      </dgm:t>
    </dgm:pt>
    <dgm:pt modelId="{CDD4E57D-42E2-4029-8174-9897397F7311}" type="sibTrans" cxnId="{7F2939F4-7A18-4DBA-9FCF-AB529CF6F3C6}">
      <dgm:prSet/>
      <dgm:spPr/>
      <dgm:t>
        <a:bodyPr/>
        <a:lstStyle/>
        <a:p>
          <a:endParaRPr lang="en-US"/>
        </a:p>
      </dgm:t>
    </dgm:pt>
    <dgm:pt modelId="{4B716E68-50CB-4C56-9BED-E464957C841C}">
      <dgm:prSet phldrT="[Text]"/>
      <dgm:spPr/>
      <dgm:t>
        <a:bodyPr/>
        <a:lstStyle/>
        <a:p>
          <a:r>
            <a:rPr lang="en-US" b="1" dirty="0" smtClean="0"/>
            <a:t>Domain Expertise</a:t>
          </a:r>
          <a:endParaRPr lang="en-US" b="1" dirty="0"/>
        </a:p>
      </dgm:t>
    </dgm:pt>
    <dgm:pt modelId="{46CA8BBB-92CE-470C-9568-4339AF8DD5A6}" type="parTrans" cxnId="{E3C6F1B5-8E62-483D-8EA2-AA0660CA4E02}">
      <dgm:prSet/>
      <dgm:spPr/>
      <dgm:t>
        <a:bodyPr/>
        <a:lstStyle/>
        <a:p>
          <a:endParaRPr lang="en-US"/>
        </a:p>
      </dgm:t>
    </dgm:pt>
    <dgm:pt modelId="{B4161213-F602-4AD3-B24D-38FE33E2B65F}" type="sibTrans" cxnId="{E3C6F1B5-8E62-483D-8EA2-AA0660CA4E02}">
      <dgm:prSet/>
      <dgm:spPr/>
      <dgm:t>
        <a:bodyPr/>
        <a:lstStyle/>
        <a:p>
          <a:endParaRPr lang="en-US"/>
        </a:p>
      </dgm:t>
    </dgm:pt>
    <dgm:pt modelId="{3742117E-0907-4544-8EB1-542031B8B166}">
      <dgm:prSet phldrT="[Text]" custT="1"/>
      <dgm:spPr/>
      <dgm:t>
        <a:bodyPr/>
        <a:lstStyle/>
        <a:p>
          <a:r>
            <a:rPr lang="en-US" sz="1600" dirty="0" smtClean="0">
              <a:latin typeface="Calibri" panose="020F0502020204030204" pitchFamily="34" charset="0"/>
            </a:rPr>
            <a:t>Expertise in various industries and markets</a:t>
          </a:r>
          <a:endParaRPr lang="en-US" sz="1600" dirty="0">
            <a:latin typeface="Calibri" panose="020F0502020204030204" pitchFamily="34" charset="0"/>
          </a:endParaRPr>
        </a:p>
      </dgm:t>
    </dgm:pt>
    <dgm:pt modelId="{B2240636-824A-4E01-BD3B-863A8744A316}" type="parTrans" cxnId="{6247B145-52E0-4AB4-8033-300EDD1AA9F2}">
      <dgm:prSet/>
      <dgm:spPr/>
      <dgm:t>
        <a:bodyPr/>
        <a:lstStyle/>
        <a:p>
          <a:endParaRPr lang="en-US"/>
        </a:p>
      </dgm:t>
    </dgm:pt>
    <dgm:pt modelId="{7E5FE297-1034-4954-B26C-F448665DE9A9}" type="sibTrans" cxnId="{6247B145-52E0-4AB4-8033-300EDD1AA9F2}">
      <dgm:prSet/>
      <dgm:spPr/>
      <dgm:t>
        <a:bodyPr/>
        <a:lstStyle/>
        <a:p>
          <a:endParaRPr lang="en-US"/>
        </a:p>
      </dgm:t>
    </dgm:pt>
    <dgm:pt modelId="{614D847E-C5BC-46D0-8C34-40B47351CFAE}">
      <dgm:prSet phldrT="[Text]" custT="1"/>
      <dgm:spPr/>
      <dgm:t>
        <a:bodyPr/>
        <a:lstStyle/>
        <a:p>
          <a:r>
            <a:rPr lang="en-US" sz="1600" dirty="0" smtClean="0">
              <a:latin typeface="Calibri" panose="020F0502020204030204" pitchFamily="34" charset="0"/>
            </a:rPr>
            <a:t>Experienced professionals who know the business and can work with the business users and the team to get results</a:t>
          </a:r>
          <a:endParaRPr lang="en-US" sz="1600" dirty="0">
            <a:latin typeface="Calibri" panose="020F0502020204030204" pitchFamily="34" charset="0"/>
          </a:endParaRPr>
        </a:p>
      </dgm:t>
    </dgm:pt>
    <dgm:pt modelId="{8240E55C-076C-480C-AAC0-16CB154A25AD}" type="parTrans" cxnId="{F23804EB-D148-4CB2-AB22-8449BEAB60C9}">
      <dgm:prSet/>
      <dgm:spPr/>
      <dgm:t>
        <a:bodyPr/>
        <a:lstStyle/>
        <a:p>
          <a:endParaRPr lang="en-US"/>
        </a:p>
      </dgm:t>
    </dgm:pt>
    <dgm:pt modelId="{D1EF939B-C722-435B-8E24-46BF80D4C9EF}" type="sibTrans" cxnId="{F23804EB-D148-4CB2-AB22-8449BEAB60C9}">
      <dgm:prSet/>
      <dgm:spPr/>
      <dgm:t>
        <a:bodyPr/>
        <a:lstStyle/>
        <a:p>
          <a:endParaRPr lang="en-US"/>
        </a:p>
      </dgm:t>
    </dgm:pt>
    <dgm:pt modelId="{B2F5E20C-C262-45EE-BEF1-DE6037E55478}">
      <dgm:prSet phldrT="[Text]"/>
      <dgm:spPr/>
      <dgm:t>
        <a:bodyPr/>
        <a:lstStyle/>
        <a:p>
          <a:r>
            <a:rPr lang="en-US" b="1" dirty="0" smtClean="0"/>
            <a:t>Flexible Engagement Management</a:t>
          </a:r>
          <a:endParaRPr lang="en-US" b="1" dirty="0"/>
        </a:p>
      </dgm:t>
    </dgm:pt>
    <dgm:pt modelId="{74FEC1FE-47FF-455D-9BEE-2E9B3E834D27}" type="parTrans" cxnId="{D1A1CBB6-501E-4279-9A9D-67FAF8BE246F}">
      <dgm:prSet/>
      <dgm:spPr/>
      <dgm:t>
        <a:bodyPr/>
        <a:lstStyle/>
        <a:p>
          <a:endParaRPr lang="en-US"/>
        </a:p>
      </dgm:t>
    </dgm:pt>
    <dgm:pt modelId="{82B72194-F18C-4D0A-A3FA-A6E27DED0154}" type="sibTrans" cxnId="{D1A1CBB6-501E-4279-9A9D-67FAF8BE246F}">
      <dgm:prSet/>
      <dgm:spPr/>
      <dgm:t>
        <a:bodyPr/>
        <a:lstStyle/>
        <a:p>
          <a:endParaRPr lang="en-US"/>
        </a:p>
      </dgm:t>
    </dgm:pt>
    <dgm:pt modelId="{57ECF161-C40F-4CEF-AE86-81352FFDDD1E}">
      <dgm:prSet phldrT="[Text]" custT="1"/>
      <dgm:spPr/>
      <dgm:t>
        <a:bodyPr/>
        <a:lstStyle/>
        <a:p>
          <a:r>
            <a:rPr lang="en-US" sz="1600" dirty="0" smtClean="0"/>
            <a:t>Ability to staff up when necessary </a:t>
          </a:r>
          <a:endParaRPr lang="en-US" sz="1600" dirty="0"/>
        </a:p>
      </dgm:t>
    </dgm:pt>
    <dgm:pt modelId="{8E373A57-F3B2-414B-9A64-A6AD55BA5954}" type="parTrans" cxnId="{FA79125A-C440-4897-AA8D-7C9C605BF5AF}">
      <dgm:prSet/>
      <dgm:spPr/>
      <dgm:t>
        <a:bodyPr/>
        <a:lstStyle/>
        <a:p>
          <a:endParaRPr lang="en-US"/>
        </a:p>
      </dgm:t>
    </dgm:pt>
    <dgm:pt modelId="{03DF44E3-62C2-4B00-921C-E09B161AF51E}" type="sibTrans" cxnId="{FA79125A-C440-4897-AA8D-7C9C605BF5AF}">
      <dgm:prSet/>
      <dgm:spPr/>
      <dgm:t>
        <a:bodyPr/>
        <a:lstStyle/>
        <a:p>
          <a:endParaRPr lang="en-US"/>
        </a:p>
      </dgm:t>
    </dgm:pt>
    <dgm:pt modelId="{4EA38D40-F864-4CB7-A5D8-D6E15939FB08}">
      <dgm:prSet phldrT="[Text]" custT="1"/>
      <dgm:spPr/>
      <dgm:t>
        <a:bodyPr/>
        <a:lstStyle/>
        <a:p>
          <a:r>
            <a:rPr lang="en-US" sz="1600" dirty="0" smtClean="0">
              <a:latin typeface="Calibri" panose="020F0502020204030204" pitchFamily="34" charset="0"/>
            </a:rPr>
            <a:t>Iterative approach that keeps the business involved and seeing results </a:t>
          </a:r>
          <a:endParaRPr lang="en-US" sz="1600" dirty="0">
            <a:latin typeface="Calibri" panose="020F0502020204030204" pitchFamily="34" charset="0"/>
          </a:endParaRPr>
        </a:p>
      </dgm:t>
    </dgm:pt>
    <dgm:pt modelId="{BA243853-BBC1-4457-B2AA-19D54AD1CF8D}" type="parTrans" cxnId="{2A871BDD-A3C5-4155-8B29-9B822CC3CF09}">
      <dgm:prSet/>
      <dgm:spPr/>
      <dgm:t>
        <a:bodyPr/>
        <a:lstStyle/>
        <a:p>
          <a:endParaRPr lang="en-US"/>
        </a:p>
      </dgm:t>
    </dgm:pt>
    <dgm:pt modelId="{E871D5C4-AE7A-49F6-B922-DD702A266761}" type="sibTrans" cxnId="{2A871BDD-A3C5-4155-8B29-9B822CC3CF09}">
      <dgm:prSet/>
      <dgm:spPr/>
      <dgm:t>
        <a:bodyPr/>
        <a:lstStyle/>
        <a:p>
          <a:endParaRPr lang="en-US"/>
        </a:p>
      </dgm:t>
    </dgm:pt>
    <dgm:pt modelId="{2A14CD76-7F6D-4D1B-8E77-B02128116F37}">
      <dgm:prSet phldrT="[Text]" custT="1"/>
      <dgm:spPr/>
      <dgm:t>
        <a:bodyPr/>
        <a:lstStyle/>
        <a:p>
          <a:r>
            <a:rPr lang="en-US" sz="1600" dirty="0" smtClean="0">
              <a:latin typeface="Calibri" panose="020F0502020204030204" pitchFamily="34" charset="0"/>
            </a:rPr>
            <a:t>Proven development processes that work</a:t>
          </a:r>
          <a:endParaRPr lang="en-US" sz="1600" dirty="0">
            <a:latin typeface="Calibri" panose="020F0502020204030204" pitchFamily="34" charset="0"/>
          </a:endParaRPr>
        </a:p>
      </dgm:t>
    </dgm:pt>
    <dgm:pt modelId="{09CDE1AE-EA3F-4EEC-BF92-885215F6B85A}" type="parTrans" cxnId="{3B4D1752-5DA5-42C9-BEFA-DFFE8CC92E71}">
      <dgm:prSet/>
      <dgm:spPr/>
      <dgm:t>
        <a:bodyPr/>
        <a:lstStyle/>
        <a:p>
          <a:endParaRPr lang="en-US"/>
        </a:p>
      </dgm:t>
    </dgm:pt>
    <dgm:pt modelId="{775F61D6-996F-4679-9C0F-B6198F9A4C0A}" type="sibTrans" cxnId="{3B4D1752-5DA5-42C9-BEFA-DFFE8CC92E71}">
      <dgm:prSet/>
      <dgm:spPr/>
      <dgm:t>
        <a:bodyPr/>
        <a:lstStyle/>
        <a:p>
          <a:endParaRPr lang="en-US"/>
        </a:p>
      </dgm:t>
    </dgm:pt>
    <dgm:pt modelId="{1BFB07E7-DB8A-4590-91D6-05F370A6B199}">
      <dgm:prSet custT="1"/>
      <dgm:spPr/>
      <dgm:t>
        <a:bodyPr/>
        <a:lstStyle/>
        <a:p>
          <a:r>
            <a:rPr lang="en-US" sz="1600" dirty="0" smtClean="0"/>
            <a:t>Offshore </a:t>
          </a:r>
          <a:endParaRPr lang="en-US" sz="1600" dirty="0"/>
        </a:p>
      </dgm:t>
    </dgm:pt>
    <dgm:pt modelId="{D8903F47-C97F-4B83-97DF-2C2C11A291B4}" type="parTrans" cxnId="{63EDF931-8F0E-4C8D-B89F-97888B2AC2FF}">
      <dgm:prSet/>
      <dgm:spPr/>
      <dgm:t>
        <a:bodyPr/>
        <a:lstStyle/>
        <a:p>
          <a:endParaRPr lang="en-US"/>
        </a:p>
      </dgm:t>
    </dgm:pt>
    <dgm:pt modelId="{9456213D-8FB1-405A-8FED-DCC98CAB65F1}" type="sibTrans" cxnId="{63EDF931-8F0E-4C8D-B89F-97888B2AC2FF}">
      <dgm:prSet/>
      <dgm:spPr/>
      <dgm:t>
        <a:bodyPr/>
        <a:lstStyle/>
        <a:p>
          <a:endParaRPr lang="en-US"/>
        </a:p>
      </dgm:t>
    </dgm:pt>
    <dgm:pt modelId="{0D42DDAD-1135-434B-8C95-106DA8295DAE}">
      <dgm:prSet custT="1"/>
      <dgm:spPr/>
      <dgm:t>
        <a:bodyPr/>
        <a:lstStyle/>
        <a:p>
          <a:r>
            <a:rPr lang="en-US" sz="1600" dirty="0" smtClean="0"/>
            <a:t>Onsite </a:t>
          </a:r>
          <a:endParaRPr lang="en-US" sz="1600" dirty="0"/>
        </a:p>
      </dgm:t>
    </dgm:pt>
    <dgm:pt modelId="{B20F9334-94AF-4933-AAEB-F27BA34A5F65}" type="parTrans" cxnId="{C769DF93-546B-4FD8-A48C-5ED59C286185}">
      <dgm:prSet/>
      <dgm:spPr/>
      <dgm:t>
        <a:bodyPr/>
        <a:lstStyle/>
        <a:p>
          <a:endParaRPr lang="en-US"/>
        </a:p>
      </dgm:t>
    </dgm:pt>
    <dgm:pt modelId="{B2000BF8-102C-44F4-A95C-114A9504EC2E}" type="sibTrans" cxnId="{C769DF93-546B-4FD8-A48C-5ED59C286185}">
      <dgm:prSet/>
      <dgm:spPr/>
      <dgm:t>
        <a:bodyPr/>
        <a:lstStyle/>
        <a:p>
          <a:endParaRPr lang="en-US"/>
        </a:p>
      </dgm:t>
    </dgm:pt>
    <dgm:pt modelId="{8B489755-0F4F-4D40-B27A-8F5DE1067420}">
      <dgm:prSet custT="1"/>
      <dgm:spPr/>
      <dgm:t>
        <a:bodyPr/>
        <a:lstStyle/>
        <a:p>
          <a:r>
            <a:rPr lang="en-US" sz="1600" dirty="0" smtClean="0"/>
            <a:t>Offsite</a:t>
          </a:r>
          <a:endParaRPr lang="en-US" sz="1600" dirty="0"/>
        </a:p>
      </dgm:t>
    </dgm:pt>
    <dgm:pt modelId="{0535CBF6-C40D-4DA0-B9D0-22EA6DFE3D51}" type="parTrans" cxnId="{8F41A346-8736-4B5C-B1BF-9994C07FC0AF}">
      <dgm:prSet/>
      <dgm:spPr/>
      <dgm:t>
        <a:bodyPr/>
        <a:lstStyle/>
        <a:p>
          <a:endParaRPr lang="en-US"/>
        </a:p>
      </dgm:t>
    </dgm:pt>
    <dgm:pt modelId="{C088A0D7-B9A8-49DD-8114-ECA07A6C7D83}" type="sibTrans" cxnId="{8F41A346-8736-4B5C-B1BF-9994C07FC0AF}">
      <dgm:prSet/>
      <dgm:spPr/>
      <dgm:t>
        <a:bodyPr/>
        <a:lstStyle/>
        <a:p>
          <a:endParaRPr lang="en-US"/>
        </a:p>
      </dgm:t>
    </dgm:pt>
    <dgm:pt modelId="{0D5B1193-A7C8-4BB4-A842-E36BE8554312}">
      <dgm:prSet phldrT="[Text]" custT="1"/>
      <dgm:spPr/>
      <dgm:t>
        <a:bodyPr/>
        <a:lstStyle/>
        <a:p>
          <a:r>
            <a:rPr lang="en-US" sz="1600" dirty="0" smtClean="0">
              <a:latin typeface="Calibri" panose="020F0502020204030204" pitchFamily="34" charset="0"/>
            </a:rPr>
            <a:t>We have long term relationship with clients that have similar business challenges</a:t>
          </a:r>
          <a:endParaRPr lang="en-US" sz="1600" dirty="0">
            <a:latin typeface="Calibri" panose="020F0502020204030204" pitchFamily="34" charset="0"/>
          </a:endParaRPr>
        </a:p>
      </dgm:t>
    </dgm:pt>
    <dgm:pt modelId="{A56AA112-540F-4536-9008-49DA298871CF}" type="parTrans" cxnId="{84AB422E-B396-4471-9CBD-E9DAFABDF031}">
      <dgm:prSet/>
      <dgm:spPr/>
      <dgm:t>
        <a:bodyPr/>
        <a:lstStyle/>
        <a:p>
          <a:endParaRPr lang="en-US"/>
        </a:p>
      </dgm:t>
    </dgm:pt>
    <dgm:pt modelId="{5DE7CD4B-5034-4EB7-B288-673AAB138B59}" type="sibTrans" cxnId="{84AB422E-B396-4471-9CBD-E9DAFABDF031}">
      <dgm:prSet/>
      <dgm:spPr/>
      <dgm:t>
        <a:bodyPr/>
        <a:lstStyle/>
        <a:p>
          <a:endParaRPr lang="en-US"/>
        </a:p>
      </dgm:t>
    </dgm:pt>
    <dgm:pt modelId="{79107107-3265-4CAF-8BBB-296A3653E8D7}" type="pres">
      <dgm:prSet presAssocID="{697746AE-FCBF-4EAF-81CE-A0801C064641}" presName="Name0" presStyleCnt="0">
        <dgm:presLayoutVars>
          <dgm:dir/>
          <dgm:animLvl val="lvl"/>
          <dgm:resizeHandles val="exact"/>
        </dgm:presLayoutVars>
      </dgm:prSet>
      <dgm:spPr/>
      <dgm:t>
        <a:bodyPr/>
        <a:lstStyle/>
        <a:p>
          <a:endParaRPr lang="en-US"/>
        </a:p>
      </dgm:t>
    </dgm:pt>
    <dgm:pt modelId="{637CE399-6BBB-471E-A4E3-768CD3CF8BBA}" type="pres">
      <dgm:prSet presAssocID="{7B4E8950-B1C4-44B0-BAED-63A65B2CABF0}" presName="linNode" presStyleCnt="0"/>
      <dgm:spPr/>
      <dgm:t>
        <a:bodyPr/>
        <a:lstStyle/>
        <a:p>
          <a:endParaRPr lang="en-US"/>
        </a:p>
      </dgm:t>
    </dgm:pt>
    <dgm:pt modelId="{BD8BF7FE-D06E-405E-8327-A874DBE67947}" type="pres">
      <dgm:prSet presAssocID="{7B4E8950-B1C4-44B0-BAED-63A65B2CABF0}" presName="parentText" presStyleLbl="node1" presStyleIdx="0" presStyleCnt="3" custScaleX="50377">
        <dgm:presLayoutVars>
          <dgm:chMax val="1"/>
          <dgm:bulletEnabled val="1"/>
        </dgm:presLayoutVars>
      </dgm:prSet>
      <dgm:spPr/>
      <dgm:t>
        <a:bodyPr/>
        <a:lstStyle/>
        <a:p>
          <a:endParaRPr lang="en-US"/>
        </a:p>
      </dgm:t>
    </dgm:pt>
    <dgm:pt modelId="{128C613C-FF90-42BE-8300-C729AC42F384}" type="pres">
      <dgm:prSet presAssocID="{7B4E8950-B1C4-44B0-BAED-63A65B2CABF0}" presName="descendantText" presStyleLbl="alignAccFollowNode1" presStyleIdx="0" presStyleCnt="3" custScaleX="120413">
        <dgm:presLayoutVars>
          <dgm:bulletEnabled val="1"/>
        </dgm:presLayoutVars>
      </dgm:prSet>
      <dgm:spPr/>
      <dgm:t>
        <a:bodyPr/>
        <a:lstStyle/>
        <a:p>
          <a:endParaRPr lang="en-US"/>
        </a:p>
      </dgm:t>
    </dgm:pt>
    <dgm:pt modelId="{AA7E30B5-745F-485E-A465-80C489F590FC}" type="pres">
      <dgm:prSet presAssocID="{A4D6AA4B-36F7-4FDC-8158-1711D8AD6458}" presName="sp" presStyleCnt="0"/>
      <dgm:spPr/>
      <dgm:t>
        <a:bodyPr/>
        <a:lstStyle/>
        <a:p>
          <a:endParaRPr lang="en-US"/>
        </a:p>
      </dgm:t>
    </dgm:pt>
    <dgm:pt modelId="{1E9803D3-9E61-4CB3-A748-E19B8363C888}" type="pres">
      <dgm:prSet presAssocID="{4B716E68-50CB-4C56-9BED-E464957C841C}" presName="linNode" presStyleCnt="0"/>
      <dgm:spPr/>
      <dgm:t>
        <a:bodyPr/>
        <a:lstStyle/>
        <a:p>
          <a:endParaRPr lang="en-US"/>
        </a:p>
      </dgm:t>
    </dgm:pt>
    <dgm:pt modelId="{6BBD1677-AF5C-4E36-94D4-45F677487733}" type="pres">
      <dgm:prSet presAssocID="{4B716E68-50CB-4C56-9BED-E464957C841C}" presName="parentText" presStyleLbl="node1" presStyleIdx="1" presStyleCnt="3" custScaleX="50397">
        <dgm:presLayoutVars>
          <dgm:chMax val="1"/>
          <dgm:bulletEnabled val="1"/>
        </dgm:presLayoutVars>
      </dgm:prSet>
      <dgm:spPr/>
      <dgm:t>
        <a:bodyPr/>
        <a:lstStyle/>
        <a:p>
          <a:endParaRPr lang="en-US"/>
        </a:p>
      </dgm:t>
    </dgm:pt>
    <dgm:pt modelId="{00C86594-6AF9-4DA9-863B-C6896800CA78}" type="pres">
      <dgm:prSet presAssocID="{4B716E68-50CB-4C56-9BED-E464957C841C}" presName="descendantText" presStyleLbl="alignAccFollowNode1" presStyleIdx="1" presStyleCnt="3" custScaleX="119876">
        <dgm:presLayoutVars>
          <dgm:bulletEnabled val="1"/>
        </dgm:presLayoutVars>
      </dgm:prSet>
      <dgm:spPr/>
      <dgm:t>
        <a:bodyPr/>
        <a:lstStyle/>
        <a:p>
          <a:endParaRPr lang="en-US"/>
        </a:p>
      </dgm:t>
    </dgm:pt>
    <dgm:pt modelId="{E2F1039B-25A9-4791-BAD8-17C09DC15897}" type="pres">
      <dgm:prSet presAssocID="{B4161213-F602-4AD3-B24D-38FE33E2B65F}" presName="sp" presStyleCnt="0"/>
      <dgm:spPr/>
      <dgm:t>
        <a:bodyPr/>
        <a:lstStyle/>
        <a:p>
          <a:endParaRPr lang="en-US"/>
        </a:p>
      </dgm:t>
    </dgm:pt>
    <dgm:pt modelId="{59B8EAD8-8FB6-416E-AB37-39B8E5B74EAD}" type="pres">
      <dgm:prSet presAssocID="{B2F5E20C-C262-45EE-BEF1-DE6037E55478}" presName="linNode" presStyleCnt="0"/>
      <dgm:spPr/>
      <dgm:t>
        <a:bodyPr/>
        <a:lstStyle/>
        <a:p>
          <a:endParaRPr lang="en-US"/>
        </a:p>
      </dgm:t>
    </dgm:pt>
    <dgm:pt modelId="{17B4D040-1F35-4652-9015-12989DF1C2E3}" type="pres">
      <dgm:prSet presAssocID="{B2F5E20C-C262-45EE-BEF1-DE6037E55478}" presName="parentText" presStyleLbl="node1" presStyleIdx="2" presStyleCnt="3" custScaleX="48810">
        <dgm:presLayoutVars>
          <dgm:chMax val="1"/>
          <dgm:bulletEnabled val="1"/>
        </dgm:presLayoutVars>
      </dgm:prSet>
      <dgm:spPr/>
      <dgm:t>
        <a:bodyPr/>
        <a:lstStyle/>
        <a:p>
          <a:endParaRPr lang="en-US"/>
        </a:p>
      </dgm:t>
    </dgm:pt>
    <dgm:pt modelId="{CFD6DA85-6795-40B1-92FB-91ECBE70FDA3}" type="pres">
      <dgm:prSet presAssocID="{B2F5E20C-C262-45EE-BEF1-DE6037E55478}" presName="descendantText" presStyleLbl="alignAccFollowNode1" presStyleIdx="2" presStyleCnt="3" custScaleX="120348">
        <dgm:presLayoutVars>
          <dgm:bulletEnabled val="1"/>
        </dgm:presLayoutVars>
      </dgm:prSet>
      <dgm:spPr/>
      <dgm:t>
        <a:bodyPr/>
        <a:lstStyle/>
        <a:p>
          <a:endParaRPr lang="en-US"/>
        </a:p>
      </dgm:t>
    </dgm:pt>
  </dgm:ptLst>
  <dgm:cxnLst>
    <dgm:cxn modelId="{FA79125A-C440-4897-AA8D-7C9C605BF5AF}" srcId="{B2F5E20C-C262-45EE-BEF1-DE6037E55478}" destId="{57ECF161-C40F-4CEF-AE86-81352FFDDD1E}" srcOrd="0" destOrd="0" parTransId="{8E373A57-F3B2-414B-9A64-A6AD55BA5954}" sibTransId="{03DF44E3-62C2-4B00-921C-E09B161AF51E}"/>
    <dgm:cxn modelId="{3B4D1752-5DA5-42C9-BEFA-DFFE8CC92E71}" srcId="{7B4E8950-B1C4-44B0-BAED-63A65B2CABF0}" destId="{2A14CD76-7F6D-4D1B-8E77-B02128116F37}" srcOrd="1" destOrd="0" parTransId="{09CDE1AE-EA3F-4EEC-BF92-885215F6B85A}" sibTransId="{775F61D6-996F-4679-9C0F-B6198F9A4C0A}"/>
    <dgm:cxn modelId="{9A39245D-172C-43C5-92D7-BBF8A222DB2D}" type="presOf" srcId="{7B4E8950-B1C4-44B0-BAED-63A65B2CABF0}" destId="{BD8BF7FE-D06E-405E-8327-A874DBE67947}" srcOrd="0" destOrd="0" presId="urn:microsoft.com/office/officeart/2005/8/layout/vList5"/>
    <dgm:cxn modelId="{354D70AF-F1AF-4983-8FB9-3A4C8360C5F6}" type="presOf" srcId="{1BFB07E7-DB8A-4590-91D6-05F370A6B199}" destId="{CFD6DA85-6795-40B1-92FB-91ECBE70FDA3}" srcOrd="0" destOrd="1" presId="urn:microsoft.com/office/officeart/2005/8/layout/vList5"/>
    <dgm:cxn modelId="{9DF135EA-FB00-4038-91D7-465C2102A1FF}" type="presOf" srcId="{17B8D13C-4C0E-459D-A0BC-C24A75263957}" destId="{128C613C-FF90-42BE-8300-C729AC42F384}" srcOrd="0" destOrd="0" presId="urn:microsoft.com/office/officeart/2005/8/layout/vList5"/>
    <dgm:cxn modelId="{63EDF931-8F0E-4C8D-B89F-97888B2AC2FF}" srcId="{57ECF161-C40F-4CEF-AE86-81352FFDDD1E}" destId="{1BFB07E7-DB8A-4590-91D6-05F370A6B199}" srcOrd="0" destOrd="0" parTransId="{D8903F47-C97F-4B83-97DF-2C2C11A291B4}" sibTransId="{9456213D-8FB1-405A-8FED-DCC98CAB65F1}"/>
    <dgm:cxn modelId="{E3C6F1B5-8E62-483D-8EA2-AA0660CA4E02}" srcId="{697746AE-FCBF-4EAF-81CE-A0801C064641}" destId="{4B716E68-50CB-4C56-9BED-E464957C841C}" srcOrd="1" destOrd="0" parTransId="{46CA8BBB-92CE-470C-9568-4339AF8DD5A6}" sibTransId="{B4161213-F602-4AD3-B24D-38FE33E2B65F}"/>
    <dgm:cxn modelId="{7F2939F4-7A18-4DBA-9FCF-AB529CF6F3C6}" srcId="{7B4E8950-B1C4-44B0-BAED-63A65B2CABF0}" destId="{17B8D13C-4C0E-459D-A0BC-C24A75263957}" srcOrd="0" destOrd="0" parTransId="{104AEA16-7688-465B-9114-C74A1EC9F2B9}" sibTransId="{CDD4E57D-42E2-4029-8174-9897397F7311}"/>
    <dgm:cxn modelId="{072AAC49-7FA2-409B-A15E-28A7774EDD92}" type="presOf" srcId="{4B716E68-50CB-4C56-9BED-E464957C841C}" destId="{6BBD1677-AF5C-4E36-94D4-45F677487733}" srcOrd="0" destOrd="0" presId="urn:microsoft.com/office/officeart/2005/8/layout/vList5"/>
    <dgm:cxn modelId="{84AB422E-B396-4471-9CBD-E9DAFABDF031}" srcId="{4B716E68-50CB-4C56-9BED-E464957C841C}" destId="{0D5B1193-A7C8-4BB4-A842-E36BE8554312}" srcOrd="2" destOrd="0" parTransId="{A56AA112-540F-4536-9008-49DA298871CF}" sibTransId="{5DE7CD4B-5034-4EB7-B288-673AAB138B59}"/>
    <dgm:cxn modelId="{5157FF0B-ECBD-4A6F-A475-4870C7508D7C}" type="presOf" srcId="{614D847E-C5BC-46D0-8C34-40B47351CFAE}" destId="{00C86594-6AF9-4DA9-863B-C6896800CA78}" srcOrd="0" destOrd="1" presId="urn:microsoft.com/office/officeart/2005/8/layout/vList5"/>
    <dgm:cxn modelId="{F23804EB-D148-4CB2-AB22-8449BEAB60C9}" srcId="{4B716E68-50CB-4C56-9BED-E464957C841C}" destId="{614D847E-C5BC-46D0-8C34-40B47351CFAE}" srcOrd="1" destOrd="0" parTransId="{8240E55C-076C-480C-AAC0-16CB154A25AD}" sibTransId="{D1EF939B-C722-435B-8E24-46BF80D4C9EF}"/>
    <dgm:cxn modelId="{8F41A346-8736-4B5C-B1BF-9994C07FC0AF}" srcId="{57ECF161-C40F-4CEF-AE86-81352FFDDD1E}" destId="{8B489755-0F4F-4D40-B27A-8F5DE1067420}" srcOrd="2" destOrd="0" parTransId="{0535CBF6-C40D-4DA0-B9D0-22EA6DFE3D51}" sibTransId="{C088A0D7-B9A8-49DD-8114-ECA07A6C7D83}"/>
    <dgm:cxn modelId="{2A871BDD-A3C5-4155-8B29-9B822CC3CF09}" srcId="{7B4E8950-B1C4-44B0-BAED-63A65B2CABF0}" destId="{4EA38D40-F864-4CB7-A5D8-D6E15939FB08}" srcOrd="2" destOrd="0" parTransId="{BA243853-BBC1-4457-B2AA-19D54AD1CF8D}" sibTransId="{E871D5C4-AE7A-49F6-B922-DD702A266761}"/>
    <dgm:cxn modelId="{F0027C50-ED5B-4778-9450-FA11B4711B80}" type="presOf" srcId="{B2F5E20C-C262-45EE-BEF1-DE6037E55478}" destId="{17B4D040-1F35-4652-9015-12989DF1C2E3}" srcOrd="0" destOrd="0" presId="urn:microsoft.com/office/officeart/2005/8/layout/vList5"/>
    <dgm:cxn modelId="{B9514C85-936B-420F-8487-BC0A3A948908}" type="presOf" srcId="{0D42DDAD-1135-434B-8C95-106DA8295DAE}" destId="{CFD6DA85-6795-40B1-92FB-91ECBE70FDA3}" srcOrd="0" destOrd="2" presId="urn:microsoft.com/office/officeart/2005/8/layout/vList5"/>
    <dgm:cxn modelId="{6247B145-52E0-4AB4-8033-300EDD1AA9F2}" srcId="{4B716E68-50CB-4C56-9BED-E464957C841C}" destId="{3742117E-0907-4544-8EB1-542031B8B166}" srcOrd="0" destOrd="0" parTransId="{B2240636-824A-4E01-BD3B-863A8744A316}" sibTransId="{7E5FE297-1034-4954-B26C-F448665DE9A9}"/>
    <dgm:cxn modelId="{56761AD6-90A1-4D08-8203-E8DF795359A3}" type="presOf" srcId="{3742117E-0907-4544-8EB1-542031B8B166}" destId="{00C86594-6AF9-4DA9-863B-C6896800CA78}" srcOrd="0" destOrd="0" presId="urn:microsoft.com/office/officeart/2005/8/layout/vList5"/>
    <dgm:cxn modelId="{69D928AB-249B-4FD2-980F-B971EA4F8875}" type="presOf" srcId="{57ECF161-C40F-4CEF-AE86-81352FFDDD1E}" destId="{CFD6DA85-6795-40B1-92FB-91ECBE70FDA3}" srcOrd="0" destOrd="0" presId="urn:microsoft.com/office/officeart/2005/8/layout/vList5"/>
    <dgm:cxn modelId="{C769DF93-546B-4FD8-A48C-5ED59C286185}" srcId="{57ECF161-C40F-4CEF-AE86-81352FFDDD1E}" destId="{0D42DDAD-1135-434B-8C95-106DA8295DAE}" srcOrd="1" destOrd="0" parTransId="{B20F9334-94AF-4933-AAEB-F27BA34A5F65}" sibTransId="{B2000BF8-102C-44F4-A95C-114A9504EC2E}"/>
    <dgm:cxn modelId="{422C6A2A-1AF4-4D9E-BDF3-05E92F7263DD}" srcId="{697746AE-FCBF-4EAF-81CE-A0801C064641}" destId="{7B4E8950-B1C4-44B0-BAED-63A65B2CABF0}" srcOrd="0" destOrd="0" parTransId="{700274CE-AA56-49FA-9BC8-1B1C0803CC8F}" sibTransId="{A4D6AA4B-36F7-4FDC-8158-1711D8AD6458}"/>
    <dgm:cxn modelId="{8A5BBAA1-55CD-44AC-8DD6-B309C1F02AF8}" type="presOf" srcId="{0D5B1193-A7C8-4BB4-A842-E36BE8554312}" destId="{00C86594-6AF9-4DA9-863B-C6896800CA78}" srcOrd="0" destOrd="2" presId="urn:microsoft.com/office/officeart/2005/8/layout/vList5"/>
    <dgm:cxn modelId="{D1A1CBB6-501E-4279-9A9D-67FAF8BE246F}" srcId="{697746AE-FCBF-4EAF-81CE-A0801C064641}" destId="{B2F5E20C-C262-45EE-BEF1-DE6037E55478}" srcOrd="2" destOrd="0" parTransId="{74FEC1FE-47FF-455D-9BEE-2E9B3E834D27}" sibTransId="{82B72194-F18C-4D0A-A3FA-A6E27DED0154}"/>
    <dgm:cxn modelId="{C2DFDDEE-3304-4F1D-A58F-E7BDDC125E09}" type="presOf" srcId="{8B489755-0F4F-4D40-B27A-8F5DE1067420}" destId="{CFD6DA85-6795-40B1-92FB-91ECBE70FDA3}" srcOrd="0" destOrd="3" presId="urn:microsoft.com/office/officeart/2005/8/layout/vList5"/>
    <dgm:cxn modelId="{F5A35665-1282-4270-8CD1-8D35B4C0E4E0}" type="presOf" srcId="{697746AE-FCBF-4EAF-81CE-A0801C064641}" destId="{79107107-3265-4CAF-8BBB-296A3653E8D7}" srcOrd="0" destOrd="0" presId="urn:microsoft.com/office/officeart/2005/8/layout/vList5"/>
    <dgm:cxn modelId="{591839A9-DB63-4BFD-8EDD-1C2290E84981}" type="presOf" srcId="{4EA38D40-F864-4CB7-A5D8-D6E15939FB08}" destId="{128C613C-FF90-42BE-8300-C729AC42F384}" srcOrd="0" destOrd="2" presId="urn:microsoft.com/office/officeart/2005/8/layout/vList5"/>
    <dgm:cxn modelId="{1AF04FDE-E45C-4B2C-87B4-849D1DCB118C}" type="presOf" srcId="{2A14CD76-7F6D-4D1B-8E77-B02128116F37}" destId="{128C613C-FF90-42BE-8300-C729AC42F384}" srcOrd="0" destOrd="1" presId="urn:microsoft.com/office/officeart/2005/8/layout/vList5"/>
    <dgm:cxn modelId="{42A19214-333C-4034-9496-1DCF3102AE85}" type="presParOf" srcId="{79107107-3265-4CAF-8BBB-296A3653E8D7}" destId="{637CE399-6BBB-471E-A4E3-768CD3CF8BBA}" srcOrd="0" destOrd="0" presId="urn:microsoft.com/office/officeart/2005/8/layout/vList5"/>
    <dgm:cxn modelId="{3A650BF0-7473-4A2A-90ED-AF801C382214}" type="presParOf" srcId="{637CE399-6BBB-471E-A4E3-768CD3CF8BBA}" destId="{BD8BF7FE-D06E-405E-8327-A874DBE67947}" srcOrd="0" destOrd="0" presId="urn:microsoft.com/office/officeart/2005/8/layout/vList5"/>
    <dgm:cxn modelId="{76B85D99-0775-4CFE-874F-499EFF877D55}" type="presParOf" srcId="{637CE399-6BBB-471E-A4E3-768CD3CF8BBA}" destId="{128C613C-FF90-42BE-8300-C729AC42F384}" srcOrd="1" destOrd="0" presId="urn:microsoft.com/office/officeart/2005/8/layout/vList5"/>
    <dgm:cxn modelId="{C273DB1C-BBD5-40E7-AC5B-E4BD0030B00B}" type="presParOf" srcId="{79107107-3265-4CAF-8BBB-296A3653E8D7}" destId="{AA7E30B5-745F-485E-A465-80C489F590FC}" srcOrd="1" destOrd="0" presId="urn:microsoft.com/office/officeart/2005/8/layout/vList5"/>
    <dgm:cxn modelId="{82DDD37F-3486-4F33-84EC-B053E4E47C97}" type="presParOf" srcId="{79107107-3265-4CAF-8BBB-296A3653E8D7}" destId="{1E9803D3-9E61-4CB3-A748-E19B8363C888}" srcOrd="2" destOrd="0" presId="urn:microsoft.com/office/officeart/2005/8/layout/vList5"/>
    <dgm:cxn modelId="{99D3D7BA-0D4B-4BF3-B3E7-ACF302EB42D6}" type="presParOf" srcId="{1E9803D3-9E61-4CB3-A748-E19B8363C888}" destId="{6BBD1677-AF5C-4E36-94D4-45F677487733}" srcOrd="0" destOrd="0" presId="urn:microsoft.com/office/officeart/2005/8/layout/vList5"/>
    <dgm:cxn modelId="{7A0D0B00-C777-4276-9BC5-CD6A8F86E9EB}" type="presParOf" srcId="{1E9803D3-9E61-4CB3-A748-E19B8363C888}" destId="{00C86594-6AF9-4DA9-863B-C6896800CA78}" srcOrd="1" destOrd="0" presId="urn:microsoft.com/office/officeart/2005/8/layout/vList5"/>
    <dgm:cxn modelId="{34C7E330-D82E-4E45-A292-67826D09B1EE}" type="presParOf" srcId="{79107107-3265-4CAF-8BBB-296A3653E8D7}" destId="{E2F1039B-25A9-4791-BAD8-17C09DC15897}" srcOrd="3" destOrd="0" presId="urn:microsoft.com/office/officeart/2005/8/layout/vList5"/>
    <dgm:cxn modelId="{74D35665-9926-4B40-9E44-72A5265C81A8}" type="presParOf" srcId="{79107107-3265-4CAF-8BBB-296A3653E8D7}" destId="{59B8EAD8-8FB6-416E-AB37-39B8E5B74EAD}" srcOrd="4" destOrd="0" presId="urn:microsoft.com/office/officeart/2005/8/layout/vList5"/>
    <dgm:cxn modelId="{0DADD327-84B1-48F8-800A-2FD911F0A406}" type="presParOf" srcId="{59B8EAD8-8FB6-416E-AB37-39B8E5B74EAD}" destId="{17B4D040-1F35-4652-9015-12989DF1C2E3}" srcOrd="0" destOrd="0" presId="urn:microsoft.com/office/officeart/2005/8/layout/vList5"/>
    <dgm:cxn modelId="{1410D224-A380-4FB2-B28E-C94A59208410}" type="presParOf" srcId="{59B8EAD8-8FB6-416E-AB37-39B8E5B74EAD}" destId="{CFD6DA85-6795-40B1-92FB-91ECBE70FDA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C613C-FF90-42BE-8300-C729AC42F384}">
      <dsp:nvSpPr>
        <dsp:cNvPr id="0" name=""/>
        <dsp:cNvSpPr/>
      </dsp:nvSpPr>
      <dsp:spPr>
        <a:xfrm rot="5400000">
          <a:off x="5260243" y="-3074322"/>
          <a:ext cx="1187559" cy="7637593"/>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Senior .NET professionals skilled with Web, Mobile, SharePoint and Enterprise Reporting</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Proven development processes that work</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Iterative approach that keeps the business involved and seeing results </a:t>
          </a:r>
          <a:endParaRPr lang="en-US" sz="1600" kern="1200" dirty="0">
            <a:latin typeface="Calibri" panose="020F0502020204030204" pitchFamily="34" charset="0"/>
          </a:endParaRPr>
        </a:p>
      </dsp:txBody>
      <dsp:txXfrm rot="-5400000">
        <a:off x="2035226" y="208667"/>
        <a:ext cx="7579621" cy="1071615"/>
      </dsp:txXfrm>
    </dsp:sp>
    <dsp:sp modelId="{BD8BF7FE-D06E-405E-8327-A874DBE67947}">
      <dsp:nvSpPr>
        <dsp:cNvPr id="0" name=""/>
        <dsp:cNvSpPr/>
      </dsp:nvSpPr>
      <dsp:spPr>
        <a:xfrm>
          <a:off x="237854" y="2249"/>
          <a:ext cx="1797372" cy="1484449"/>
        </a:xfrm>
        <a:prstGeom prst="roundRect">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dirty="0" smtClean="0"/>
            <a:t>Development Expertise</a:t>
          </a:r>
          <a:endParaRPr lang="en-US" sz="1900" b="1" kern="1200" dirty="0"/>
        </a:p>
      </dsp:txBody>
      <dsp:txXfrm>
        <a:off x="310319" y="74714"/>
        <a:ext cx="1652442" cy="1339519"/>
      </dsp:txXfrm>
    </dsp:sp>
    <dsp:sp modelId="{00C86594-6AF9-4DA9-863B-C6896800CA78}">
      <dsp:nvSpPr>
        <dsp:cNvPr id="0" name=""/>
        <dsp:cNvSpPr/>
      </dsp:nvSpPr>
      <dsp:spPr>
        <a:xfrm rot="5400000">
          <a:off x="5243926" y="-1498620"/>
          <a:ext cx="1187559" cy="7603532"/>
        </a:xfrm>
        <a:prstGeom prst="round2SameRect">
          <a:avLst/>
        </a:prstGeom>
        <a:solidFill>
          <a:schemeClr val="accent3">
            <a:tint val="40000"/>
            <a:alpha val="90000"/>
            <a:hueOff val="5980210"/>
            <a:satOff val="17123"/>
            <a:lumOff val="1617"/>
            <a:alphaOff val="0"/>
          </a:schemeClr>
        </a:solidFill>
        <a:ln w="9525" cap="flat" cmpd="sng" algn="ctr">
          <a:solidFill>
            <a:schemeClr val="accent3">
              <a:tint val="40000"/>
              <a:alpha val="90000"/>
              <a:hueOff val="5980210"/>
              <a:satOff val="17123"/>
              <a:lumOff val="1617"/>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Expertise in various industries and markets</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Experienced professionals who know the business and can work with the business users and the team to get results</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We have long term relationship with clients that have similar business challenges</a:t>
          </a:r>
          <a:endParaRPr lang="en-US" sz="1600" kern="1200" dirty="0">
            <a:latin typeface="Calibri" panose="020F0502020204030204" pitchFamily="34" charset="0"/>
          </a:endParaRPr>
        </a:p>
      </dsp:txBody>
      <dsp:txXfrm rot="-5400000">
        <a:off x="2035940" y="1767338"/>
        <a:ext cx="7545560" cy="1071615"/>
      </dsp:txXfrm>
    </dsp:sp>
    <dsp:sp modelId="{6BBD1677-AF5C-4E36-94D4-45F677487733}">
      <dsp:nvSpPr>
        <dsp:cNvPr id="0" name=""/>
        <dsp:cNvSpPr/>
      </dsp:nvSpPr>
      <dsp:spPr>
        <a:xfrm>
          <a:off x="237854" y="1560920"/>
          <a:ext cx="1798085" cy="1484449"/>
        </a:xfrm>
        <a:prstGeom prst="roundRect">
          <a:avLst/>
        </a:prstGeom>
        <a:gradFill rotWithShape="0">
          <a:gsLst>
            <a:gs pos="0">
              <a:schemeClr val="accent3">
                <a:hueOff val="5271449"/>
                <a:satOff val="-2597"/>
                <a:lumOff val="9215"/>
                <a:alphaOff val="0"/>
                <a:tint val="85000"/>
                <a:shade val="98000"/>
                <a:satMod val="110000"/>
                <a:lumMod val="103000"/>
              </a:schemeClr>
            </a:gs>
            <a:gs pos="50000">
              <a:schemeClr val="accent3">
                <a:hueOff val="5271449"/>
                <a:satOff val="-2597"/>
                <a:lumOff val="9215"/>
                <a:alphaOff val="0"/>
                <a:shade val="85000"/>
                <a:satMod val="105000"/>
                <a:lumMod val="100000"/>
              </a:schemeClr>
            </a:gs>
            <a:gs pos="100000">
              <a:schemeClr val="accent3">
                <a:hueOff val="5271449"/>
                <a:satOff val="-2597"/>
                <a:lumOff val="9215"/>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dirty="0" smtClean="0"/>
            <a:t>Domain Expertise</a:t>
          </a:r>
          <a:endParaRPr lang="en-US" sz="1900" b="1" kern="1200" dirty="0"/>
        </a:p>
      </dsp:txBody>
      <dsp:txXfrm>
        <a:off x="310319" y="1633385"/>
        <a:ext cx="1653155" cy="1339519"/>
      </dsp:txXfrm>
    </dsp:sp>
    <dsp:sp modelId="{CFD6DA85-6795-40B1-92FB-91ECBE70FDA3}">
      <dsp:nvSpPr>
        <dsp:cNvPr id="0" name=""/>
        <dsp:cNvSpPr/>
      </dsp:nvSpPr>
      <dsp:spPr>
        <a:xfrm rot="5400000">
          <a:off x="5202273" y="45081"/>
          <a:ext cx="1187559" cy="7633470"/>
        </a:xfrm>
        <a:prstGeom prst="round2SameRect">
          <a:avLst/>
        </a:prstGeom>
        <a:solidFill>
          <a:schemeClr val="accent3">
            <a:tint val="40000"/>
            <a:alpha val="90000"/>
            <a:hueOff val="11960420"/>
            <a:satOff val="34247"/>
            <a:lumOff val="3233"/>
            <a:alphaOff val="0"/>
          </a:schemeClr>
        </a:solidFill>
        <a:ln w="9525" cap="flat" cmpd="sng" algn="ctr">
          <a:solidFill>
            <a:schemeClr val="accent3">
              <a:tint val="40000"/>
              <a:alpha val="90000"/>
              <a:hueOff val="11960420"/>
              <a:satOff val="34247"/>
              <a:lumOff val="3233"/>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Ability to staff up when necessary </a:t>
          </a:r>
          <a:endParaRPr lang="en-US" sz="1600" kern="1200" dirty="0"/>
        </a:p>
        <a:p>
          <a:pPr marL="342900" lvl="2" indent="-171450" algn="l" defTabSz="711200">
            <a:lnSpc>
              <a:spcPct val="90000"/>
            </a:lnSpc>
            <a:spcBef>
              <a:spcPct val="0"/>
            </a:spcBef>
            <a:spcAft>
              <a:spcPct val="15000"/>
            </a:spcAft>
            <a:buChar char="••"/>
          </a:pPr>
          <a:r>
            <a:rPr lang="en-US" sz="1600" kern="1200" dirty="0" smtClean="0"/>
            <a:t>Offshore </a:t>
          </a:r>
          <a:endParaRPr lang="en-US" sz="1600" kern="1200" dirty="0"/>
        </a:p>
        <a:p>
          <a:pPr marL="342900" lvl="2" indent="-171450" algn="l" defTabSz="711200">
            <a:lnSpc>
              <a:spcPct val="90000"/>
            </a:lnSpc>
            <a:spcBef>
              <a:spcPct val="0"/>
            </a:spcBef>
            <a:spcAft>
              <a:spcPct val="15000"/>
            </a:spcAft>
            <a:buChar char="••"/>
          </a:pPr>
          <a:r>
            <a:rPr lang="en-US" sz="1600" kern="1200" dirty="0" smtClean="0"/>
            <a:t>Onsite </a:t>
          </a:r>
          <a:endParaRPr lang="en-US" sz="1600" kern="1200" dirty="0"/>
        </a:p>
        <a:p>
          <a:pPr marL="342900" lvl="2" indent="-171450" algn="l" defTabSz="711200">
            <a:lnSpc>
              <a:spcPct val="90000"/>
            </a:lnSpc>
            <a:spcBef>
              <a:spcPct val="0"/>
            </a:spcBef>
            <a:spcAft>
              <a:spcPct val="15000"/>
            </a:spcAft>
            <a:buChar char="••"/>
          </a:pPr>
          <a:r>
            <a:rPr lang="en-US" sz="1600" kern="1200" dirty="0" smtClean="0"/>
            <a:t>Offsite</a:t>
          </a:r>
          <a:endParaRPr lang="en-US" sz="1600" kern="1200" dirty="0"/>
        </a:p>
      </dsp:txBody>
      <dsp:txXfrm rot="-5400000">
        <a:off x="1979318" y="3326008"/>
        <a:ext cx="7575498" cy="1071615"/>
      </dsp:txXfrm>
    </dsp:sp>
    <dsp:sp modelId="{17B4D040-1F35-4652-9015-12989DF1C2E3}">
      <dsp:nvSpPr>
        <dsp:cNvPr id="0" name=""/>
        <dsp:cNvSpPr/>
      </dsp:nvSpPr>
      <dsp:spPr>
        <a:xfrm>
          <a:off x="237854" y="3119592"/>
          <a:ext cx="1741463" cy="1484449"/>
        </a:xfrm>
        <a:prstGeom prst="roundRect">
          <a:avLst/>
        </a:prstGeom>
        <a:gradFill rotWithShape="0">
          <a:gsLst>
            <a:gs pos="0">
              <a:schemeClr val="accent3">
                <a:hueOff val="10542897"/>
                <a:satOff val="-5193"/>
                <a:lumOff val="18430"/>
                <a:alphaOff val="0"/>
                <a:tint val="85000"/>
                <a:shade val="98000"/>
                <a:satMod val="110000"/>
                <a:lumMod val="103000"/>
              </a:schemeClr>
            </a:gs>
            <a:gs pos="50000">
              <a:schemeClr val="accent3">
                <a:hueOff val="10542897"/>
                <a:satOff val="-5193"/>
                <a:lumOff val="18430"/>
                <a:alphaOff val="0"/>
                <a:shade val="85000"/>
                <a:satMod val="105000"/>
                <a:lumMod val="100000"/>
              </a:schemeClr>
            </a:gs>
            <a:gs pos="100000">
              <a:schemeClr val="accent3">
                <a:hueOff val="10542897"/>
                <a:satOff val="-5193"/>
                <a:lumOff val="1843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dirty="0" smtClean="0"/>
            <a:t>Flexible Engagement Management</a:t>
          </a:r>
          <a:endParaRPr lang="en-US" sz="1900" b="1" kern="1200" dirty="0"/>
        </a:p>
      </dsp:txBody>
      <dsp:txXfrm>
        <a:off x="310319" y="3192057"/>
        <a:ext cx="1596533" cy="13395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500429-C8C8-4582-8EFC-D0E959B07999}" type="datetimeFigureOut">
              <a:rPr lang="en-US" smtClean="0"/>
              <a:t>3/23/2015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22FC7F-D32C-48AC-A1EF-BF1F331A7CC3}" type="slidenum">
              <a:rPr lang="en-US" smtClean="0"/>
              <a:t>‹#›</a:t>
            </a:fld>
            <a:endParaRPr lang="en-US"/>
          </a:p>
        </p:txBody>
      </p:sp>
    </p:spTree>
    <p:extLst>
      <p:ext uri="{BB962C8B-B14F-4D97-AF65-F5344CB8AC3E}">
        <p14:creationId xmlns:p14="http://schemas.microsoft.com/office/powerpoint/2010/main" val="1479826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Born</a:t>
            </a:r>
            <a:r>
              <a:rPr lang="en-US" baseline="0" dirty="0" smtClean="0"/>
              <a:t> and raised in Cincinnati, Ohio area</a:t>
            </a:r>
          </a:p>
          <a:p>
            <a:r>
              <a:rPr lang="en-US" baseline="0" dirty="0" smtClean="0"/>
              <a:t>Spent roughly 5 years in the US Army</a:t>
            </a:r>
          </a:p>
          <a:p>
            <a:r>
              <a:rPr lang="en-US" baseline="0" dirty="0" smtClean="0"/>
              <a:t>	Got Married and that was the end of my service career</a:t>
            </a:r>
          </a:p>
          <a:p>
            <a:r>
              <a:rPr lang="en-US" baseline="0" dirty="0" smtClean="0"/>
              <a:t>	Still a geek in the Army</a:t>
            </a:r>
          </a:p>
          <a:p>
            <a:r>
              <a:rPr lang="en-US" baseline="0" dirty="0" smtClean="0"/>
              <a:t>Spent 7 years self-employed as a dog trainer</a:t>
            </a:r>
          </a:p>
          <a:p>
            <a:r>
              <a:rPr lang="en-US" baseline="0" dirty="0" smtClean="0"/>
              <a:t>Been developing for IBS for 4 ½ years</a:t>
            </a:r>
          </a:p>
          <a:p>
            <a:r>
              <a:rPr lang="en-US" baseline="0" dirty="0" smtClean="0"/>
              <a:t>	Mostly SharePoint development and administration</a:t>
            </a:r>
          </a:p>
          <a:p>
            <a:r>
              <a:rPr lang="en-US" baseline="0" dirty="0" smtClean="0"/>
              <a:t>Bachelor’s Degree in CIS from DeVry in General Psychology from University of Cincinnati and working on MBA from “The Ohio State University”</a:t>
            </a:r>
          </a:p>
          <a:p>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5</a:t>
            </a:fld>
            <a:endParaRPr lang="en-US"/>
          </a:p>
        </p:txBody>
      </p:sp>
    </p:spTree>
    <p:extLst>
      <p:ext uri="{BB962C8B-B14F-4D97-AF65-F5344CB8AC3E}">
        <p14:creationId xmlns:p14="http://schemas.microsoft.com/office/powerpoint/2010/main" val="2193556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18</a:t>
            </a:fld>
            <a:endParaRPr lang="en-US"/>
          </a:p>
        </p:txBody>
      </p:sp>
    </p:spTree>
    <p:extLst>
      <p:ext uri="{BB962C8B-B14F-4D97-AF65-F5344CB8AC3E}">
        <p14:creationId xmlns:p14="http://schemas.microsoft.com/office/powerpoint/2010/main" val="197323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19</a:t>
            </a:fld>
            <a:endParaRPr lang="en-US"/>
          </a:p>
        </p:txBody>
      </p:sp>
    </p:spTree>
    <p:extLst>
      <p:ext uri="{BB962C8B-B14F-4D97-AF65-F5344CB8AC3E}">
        <p14:creationId xmlns:p14="http://schemas.microsoft.com/office/powerpoint/2010/main" val="3040971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to use PhoneGap to build enterprise level apps that have any device interaction you must get on a paid plan!!!</a:t>
            </a:r>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20</a:t>
            </a:fld>
            <a:endParaRPr lang="en-US"/>
          </a:p>
        </p:txBody>
      </p:sp>
    </p:spTree>
    <p:extLst>
      <p:ext uri="{BB962C8B-B14F-4D97-AF65-F5344CB8AC3E}">
        <p14:creationId xmlns:p14="http://schemas.microsoft.com/office/powerpoint/2010/main" val="3998624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Bar on iPhone</a:t>
            </a:r>
          </a:p>
          <a:p>
            <a:r>
              <a:rPr lang="en-US" dirty="0" smtClean="0"/>
              <a:t>Flicker</a:t>
            </a:r>
            <a:r>
              <a:rPr lang="en-US" baseline="0" dirty="0" smtClean="0"/>
              <a:t> and style issues can happen from time to time but there are frameworks that can limit this such as Kendo UI and Ionic</a:t>
            </a:r>
          </a:p>
          <a:p>
            <a:r>
              <a:rPr lang="en-US" baseline="0" dirty="0" smtClean="0"/>
              <a:t>Cross Domain scripting can be challenging when dealing with Enterprise Apps</a:t>
            </a:r>
          </a:p>
          <a:p>
            <a:r>
              <a:rPr lang="en-US" baseline="0" dirty="0" smtClean="0"/>
              <a:t>PhoneGap build can take quite a while to complete</a:t>
            </a:r>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21</a:t>
            </a:fld>
            <a:endParaRPr lang="en-US"/>
          </a:p>
        </p:txBody>
      </p:sp>
    </p:spTree>
    <p:extLst>
      <p:ext uri="{BB962C8B-B14F-4D97-AF65-F5344CB8AC3E}">
        <p14:creationId xmlns:p14="http://schemas.microsoft.com/office/powerpoint/2010/main" val="167566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verbatim from the PhoneGap site…</a:t>
            </a:r>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7</a:t>
            </a:fld>
            <a:endParaRPr lang="en-US"/>
          </a:p>
        </p:txBody>
      </p:sp>
    </p:spTree>
    <p:extLst>
      <p:ext uri="{BB962C8B-B14F-4D97-AF65-F5344CB8AC3E}">
        <p14:creationId xmlns:p14="http://schemas.microsoft.com/office/powerpoint/2010/main" val="3569824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Again…verbatim from the PhoneGap</a:t>
            </a:r>
            <a:r>
              <a:rPr lang="en-US" baseline="0" dirty="0" smtClean="0"/>
              <a:t> site</a:t>
            </a:r>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8</a:t>
            </a:fld>
            <a:endParaRPr lang="en-US"/>
          </a:p>
        </p:txBody>
      </p:sp>
    </p:spTree>
    <p:extLst>
      <p:ext uri="{BB962C8B-B14F-4D97-AF65-F5344CB8AC3E}">
        <p14:creationId xmlns:p14="http://schemas.microsoft.com/office/powerpoint/2010/main" val="4291620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Touch on the different features that</a:t>
            </a:r>
            <a:r>
              <a:rPr lang="en-US" baseline="0" dirty="0" smtClean="0"/>
              <a:t> may or may not be available for each device but don’t go into much detail until you hit the API slide.</a:t>
            </a:r>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9</a:t>
            </a:fld>
            <a:endParaRPr lang="en-US"/>
          </a:p>
        </p:txBody>
      </p:sp>
    </p:spTree>
    <p:extLst>
      <p:ext uri="{BB962C8B-B14F-4D97-AF65-F5344CB8AC3E}">
        <p14:creationId xmlns:p14="http://schemas.microsoft.com/office/powerpoint/2010/main" val="193264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Accelerated</a:t>
            </a:r>
            <a:r>
              <a:rPr lang="en-US" baseline="0" dirty="0" smtClean="0"/>
              <a:t> development effort as you probably already know HTML, CSS and JS</a:t>
            </a:r>
          </a:p>
          <a:p>
            <a:r>
              <a:rPr lang="en-US" baseline="0" dirty="0" smtClean="0"/>
              <a:t>Native look and feel is not very important</a:t>
            </a:r>
          </a:p>
          <a:p>
            <a:r>
              <a:rPr lang="en-US" baseline="0" dirty="0" smtClean="0"/>
              <a:t>Little to no data manipulation (mostly displaying information not necessarily editing a lot of information)</a:t>
            </a:r>
          </a:p>
          <a:p>
            <a:r>
              <a:rPr lang="en-US" baseline="0" dirty="0" smtClean="0"/>
              <a:t>	Performance is improved since version 3.0 came out but it still not on par with Xamarin or Native</a:t>
            </a:r>
          </a:p>
          <a:p>
            <a:r>
              <a:rPr lang="en-US" baseline="0" dirty="0" smtClean="0"/>
              <a:t>Google Analytics integration is a breeze as it is just HTML, CSS and JavaScript</a:t>
            </a:r>
          </a:p>
          <a:p>
            <a:r>
              <a:rPr lang="en-US" baseline="0" dirty="0" err="1" smtClean="0"/>
              <a:t>WebSQL</a:t>
            </a:r>
            <a:r>
              <a:rPr lang="en-US" baseline="0" dirty="0" smtClean="0"/>
              <a:t> and Local Storage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10</a:t>
            </a:fld>
            <a:endParaRPr lang="en-US"/>
          </a:p>
        </p:txBody>
      </p:sp>
    </p:spTree>
    <p:extLst>
      <p:ext uri="{BB962C8B-B14F-4D97-AF65-F5344CB8AC3E}">
        <p14:creationId xmlns:p14="http://schemas.microsoft.com/office/powerpoint/2010/main" val="409315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 Native</a:t>
            </a:r>
            <a:r>
              <a:rPr lang="en-US" baseline="0" dirty="0" smtClean="0"/>
              <a:t> Plug ins to PhoneGap </a:t>
            </a:r>
          </a:p>
          <a:p>
            <a:r>
              <a:rPr lang="en-US" dirty="0" smtClean="0"/>
              <a:t>Show some of the limitations of the Console,</a:t>
            </a:r>
            <a:r>
              <a:rPr lang="en-US" baseline="0" dirty="0" smtClean="0"/>
              <a:t> Device and Vibration API’s as well as the numerous Custom Plugins that have been developed.</a:t>
            </a:r>
          </a:p>
          <a:p>
            <a:r>
              <a:rPr lang="en-US" baseline="0" dirty="0" smtClean="0"/>
              <a:t>Caution on using the Custom Plugins </a:t>
            </a:r>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11</a:t>
            </a:fld>
            <a:endParaRPr lang="en-US"/>
          </a:p>
        </p:txBody>
      </p:sp>
    </p:spTree>
    <p:extLst>
      <p:ext uri="{BB962C8B-B14F-4D97-AF65-F5344CB8AC3E}">
        <p14:creationId xmlns:p14="http://schemas.microsoft.com/office/powerpoint/2010/main" val="2682582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Intensive</a:t>
            </a:r>
            <a:r>
              <a:rPr lang="en-US" baseline="0" dirty="0" smtClean="0"/>
              <a:t> resource usage is expected</a:t>
            </a:r>
          </a:p>
          <a:p>
            <a:r>
              <a:rPr lang="en-US" baseline="0" dirty="0" smtClean="0"/>
              <a:t>3D Gaming</a:t>
            </a:r>
          </a:p>
          <a:p>
            <a:r>
              <a:rPr lang="en-US" baseline="0" dirty="0" smtClean="0"/>
              <a:t>Require a completely native look and feel</a:t>
            </a:r>
          </a:p>
          <a:p>
            <a:r>
              <a:rPr lang="en-US" baseline="0" dirty="0" smtClean="0"/>
              <a:t>	Kendo UI and some JavaScript libraries do a good job of providing a native look and feel but there are still some nuances to be aware of</a:t>
            </a:r>
          </a:p>
          <a:p>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12</a:t>
            </a:fld>
            <a:endParaRPr lang="en-US"/>
          </a:p>
        </p:txBody>
      </p:sp>
    </p:spTree>
    <p:extLst>
      <p:ext uri="{BB962C8B-B14F-4D97-AF65-F5344CB8AC3E}">
        <p14:creationId xmlns:p14="http://schemas.microsoft.com/office/powerpoint/2010/main" val="296944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Calibri" panose="020F0502020204030204" pitchFamily="34" charset="0"/>
              </a:rPr>
              <a:t>No more hassles of maintaining SDKs on your computer. You quickly and easily get app-store ready apps for iOS, Android, BlackBerry, and more. PhoneGap Build has a couple of subscription options, including a free subscription to try it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4322FC7F-D32C-48AC-A1EF-BF1F331A7CC3}" type="slidenum">
              <a:rPr lang="en-US" smtClean="0"/>
              <a:t>13</a:t>
            </a:fld>
            <a:endParaRPr lang="en-US"/>
          </a:p>
        </p:txBody>
      </p:sp>
    </p:spTree>
    <p:extLst>
      <p:ext uri="{BB962C8B-B14F-4D97-AF65-F5344CB8AC3E}">
        <p14:creationId xmlns:p14="http://schemas.microsoft.com/office/powerpoint/2010/main" val="3744040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a:t>
            </a:r>
            <a:r>
              <a:rPr lang="en-US" baseline="0" dirty="0" smtClean="0"/>
              <a:t> to discuss:</a:t>
            </a:r>
          </a:p>
          <a:p>
            <a:r>
              <a:rPr lang="en-US" baseline="0" dirty="0" smtClean="0"/>
              <a:t>Cost</a:t>
            </a:r>
          </a:p>
          <a:p>
            <a:r>
              <a:rPr lang="en-US" baseline="0" dirty="0" smtClean="0"/>
              <a:t>Integration with GitHub</a:t>
            </a:r>
          </a:p>
          <a:p>
            <a:r>
              <a:rPr lang="en-US" baseline="0" dirty="0" smtClean="0"/>
              <a:t>Certificate </a:t>
            </a:r>
            <a:r>
              <a:rPr lang="en-US" baseline="0" smtClean="0"/>
              <a:t>Signing </a:t>
            </a:r>
            <a:endParaRPr lang="en-US" baseline="0" dirty="0" smtClean="0"/>
          </a:p>
        </p:txBody>
      </p:sp>
      <p:sp>
        <p:nvSpPr>
          <p:cNvPr id="4" name="Slide Number Placeholder 3"/>
          <p:cNvSpPr>
            <a:spLocks noGrp="1"/>
          </p:cNvSpPr>
          <p:nvPr>
            <p:ph type="sldNum" sz="quarter" idx="10"/>
          </p:nvPr>
        </p:nvSpPr>
        <p:spPr/>
        <p:txBody>
          <a:bodyPr/>
          <a:lstStyle/>
          <a:p>
            <a:fld id="{4322FC7F-D32C-48AC-A1EF-BF1F331A7CC3}" type="slidenum">
              <a:rPr lang="en-US" smtClean="0"/>
              <a:t>16</a:t>
            </a:fld>
            <a:endParaRPr lang="en-US"/>
          </a:p>
        </p:txBody>
      </p:sp>
    </p:spTree>
    <p:extLst>
      <p:ext uri="{BB962C8B-B14F-4D97-AF65-F5344CB8AC3E}">
        <p14:creationId xmlns:p14="http://schemas.microsoft.com/office/powerpoint/2010/main" val="310284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174380"/>
        </a:solidFill>
        <a:effectLst/>
      </p:bgPr>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solidFill>
                  <a:srgbClr val="17438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3/23/2015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rgbClr val="17438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marR="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sz="2000">
                <a:solidFill>
                  <a:srgbClr val="17438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dirty="0" smtClean="0"/>
              <a:t>Click to </a:t>
            </a:r>
          </a:p>
          <a:p>
            <a:pPr lvl="0"/>
            <a:r>
              <a:rPr lang="en-US" dirty="0" smtClean="0"/>
              <a:t>edit Master text styles</a:t>
            </a:r>
          </a:p>
        </p:txBody>
      </p:sp>
      <p:sp>
        <p:nvSpPr>
          <p:cNvPr id="4" name="Date Placeholder 3"/>
          <p:cNvSpPr>
            <a:spLocks noGrp="1"/>
          </p:cNvSpPr>
          <p:nvPr>
            <p:ph type="dt" sz="half" idx="10"/>
          </p:nvPr>
        </p:nvSpPr>
        <p:spPr/>
        <p:txBody>
          <a:bodyPr/>
          <a:lstStyle>
            <a:lvl1pPr>
              <a:defRPr>
                <a:solidFill>
                  <a:srgbClr val="174380"/>
                </a:solidFill>
              </a:defRPr>
            </a:lvl1pPr>
          </a:lstStyle>
          <a:p>
            <a:fld id="{96DFF08F-DC6B-4601-B491-B0F83F6DD2DA}" type="datetimeFigureOut">
              <a:rPr lang="en-US" smtClean="0"/>
              <a:pPr/>
              <a:t>3/23/2015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174380"/>
                </a:solidFill>
              </a:defRPr>
            </a:lvl1p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4380"/>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3/23/2015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rgbClr val="174380"/>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lugins.cordova.io/#/package/org.apache.cordova.conso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plugins.cordova.io/#/" TargetMode="External"/><Relationship Id="rId5" Type="http://schemas.openxmlformats.org/officeDocument/2006/relationships/hyperlink" Target="http://plugins.cordova.io/#/package/org.apache.cordova.vibration" TargetMode="External"/><Relationship Id="rId4" Type="http://schemas.openxmlformats.org/officeDocument/2006/relationships/hyperlink" Target="http://plugins.cordova.io/#/package/org.apache.cordova.devic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0754" y="2238231"/>
            <a:ext cx="10557221" cy="1496921"/>
          </a:xfrm>
        </p:spPr>
        <p:txBody>
          <a:bodyPr/>
          <a:lstStyle/>
          <a:p>
            <a:r>
              <a:rPr lang="en-US" sz="4800" dirty="0">
                <a:latin typeface="Calibri" panose="020F0502020204030204" pitchFamily="34" charset="0"/>
              </a:rPr>
              <a:t>PhoneGap</a:t>
            </a:r>
            <a:r>
              <a:rPr lang="en-US" sz="4800" dirty="0"/>
              <a:t>: </a:t>
            </a:r>
            <a:r>
              <a:rPr lang="en-US" sz="4800" dirty="0" smtClean="0"/>
              <a:t/>
            </a:r>
            <a:br>
              <a:rPr lang="en-US" sz="4800" dirty="0" smtClean="0"/>
            </a:br>
            <a:r>
              <a:rPr lang="en-US" sz="3200" dirty="0" smtClean="0"/>
              <a:t>Making </a:t>
            </a:r>
            <a:r>
              <a:rPr lang="en-US" sz="3200" dirty="0"/>
              <a:t>cross-platform mobile development easier for everyone!</a:t>
            </a:r>
            <a:endParaRPr lang="en-US" sz="1400" dirty="0"/>
          </a:p>
        </p:txBody>
      </p:sp>
      <p:pic>
        <p:nvPicPr>
          <p:cNvPr id="6" name="Picture 5" descr="https://ibs.sp.postoffice.net/marketing/Marketing%20Assets/IBS%20logo_blue_black_temp_12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415" y="4126524"/>
            <a:ext cx="22479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203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When to use phone gap</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4559" y="1888472"/>
            <a:ext cx="6400800" cy="4882974"/>
          </a:xfrm>
          <a:solidFill>
            <a:schemeClr val="tx1"/>
          </a:solidFill>
        </p:spPr>
      </p:pic>
    </p:spTree>
    <p:extLst>
      <p:ext uri="{BB962C8B-B14F-4D97-AF65-F5344CB8AC3E}">
        <p14:creationId xmlns:p14="http://schemas.microsoft.com/office/powerpoint/2010/main" val="1812791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Available Api’s</a:t>
            </a:r>
            <a:endParaRPr lang="en-US" dirty="0"/>
          </a:p>
        </p:txBody>
      </p:sp>
      <p:sp>
        <p:nvSpPr>
          <p:cNvPr id="3" name="Content Placeholder 2"/>
          <p:cNvSpPr>
            <a:spLocks noGrp="1"/>
          </p:cNvSpPr>
          <p:nvPr>
            <p:ph idx="1"/>
          </p:nvPr>
        </p:nvSpPr>
        <p:spPr>
          <a:xfrm>
            <a:off x="1202919" y="2230044"/>
            <a:ext cx="9784080" cy="4206240"/>
          </a:xfrm>
          <a:solidFill>
            <a:schemeClr val="tx1"/>
          </a:solidFill>
        </p:spPr>
        <p:txBody>
          <a:bodyPr/>
          <a:lstStyle/>
          <a:p>
            <a:pPr lvl="1"/>
            <a:r>
              <a:rPr lang="en-US" sz="3600" dirty="0">
                <a:solidFill>
                  <a:schemeClr val="bg1"/>
                </a:solidFill>
                <a:latin typeface="Calibri" panose="020F0502020204030204" pitchFamily="34" charset="0"/>
              </a:rPr>
              <a:t>Primary Plugins</a:t>
            </a:r>
          </a:p>
          <a:p>
            <a:pPr lvl="2"/>
            <a:r>
              <a:rPr lang="en-US" sz="3200" dirty="0">
                <a:solidFill>
                  <a:schemeClr val="bg1"/>
                </a:solidFill>
                <a:latin typeface="Calibri" panose="020F0502020204030204" pitchFamily="34" charset="0"/>
              </a:rPr>
              <a:t>Battery Status, Camera, </a:t>
            </a:r>
            <a:r>
              <a:rPr lang="en-US" sz="3200" u="sng" dirty="0">
                <a:solidFill>
                  <a:schemeClr val="bg1"/>
                </a:solidFill>
                <a:latin typeface="Calibri" panose="020F0502020204030204" pitchFamily="34" charset="0"/>
                <a:hlinkClick r:id="rId3"/>
              </a:rPr>
              <a:t>Console</a:t>
            </a:r>
            <a:r>
              <a:rPr lang="en-US" sz="3200" dirty="0">
                <a:solidFill>
                  <a:schemeClr val="bg1"/>
                </a:solidFill>
                <a:latin typeface="Calibri" panose="020F0502020204030204" pitchFamily="34" charset="0"/>
              </a:rPr>
              <a:t>, Contacts, </a:t>
            </a:r>
            <a:r>
              <a:rPr lang="en-US" sz="3200" u="sng" dirty="0">
                <a:solidFill>
                  <a:schemeClr val="bg1"/>
                </a:solidFill>
                <a:latin typeface="Calibri" panose="020F0502020204030204" pitchFamily="34" charset="0"/>
                <a:hlinkClick r:id="rId4"/>
              </a:rPr>
              <a:t>Device</a:t>
            </a:r>
            <a:r>
              <a:rPr lang="en-US" sz="3200" dirty="0">
                <a:solidFill>
                  <a:schemeClr val="bg1"/>
                </a:solidFill>
                <a:latin typeface="Calibri" panose="020F0502020204030204" pitchFamily="34" charset="0"/>
              </a:rPr>
              <a:t>, Accelerometer, Compass, Dialogs, File System, File Transfer, Geolocation, Globalization, InAppBrowser, Media, Media Capture, Network Information, Splashscreen, </a:t>
            </a:r>
            <a:r>
              <a:rPr lang="en-US" sz="3200" u="sng" dirty="0">
                <a:solidFill>
                  <a:schemeClr val="bg1"/>
                </a:solidFill>
                <a:latin typeface="Calibri" panose="020F0502020204030204" pitchFamily="34" charset="0"/>
                <a:hlinkClick r:id="rId5"/>
              </a:rPr>
              <a:t>Vibration</a:t>
            </a:r>
            <a:r>
              <a:rPr lang="en-US" sz="3200" dirty="0">
                <a:solidFill>
                  <a:schemeClr val="bg1"/>
                </a:solidFill>
                <a:latin typeface="Calibri" panose="020F0502020204030204" pitchFamily="34" charset="0"/>
              </a:rPr>
              <a:t> and Status </a:t>
            </a:r>
            <a:r>
              <a:rPr lang="en-US" sz="3200" dirty="0" smtClean="0">
                <a:solidFill>
                  <a:schemeClr val="bg1"/>
                </a:solidFill>
                <a:latin typeface="Calibri" panose="020F0502020204030204" pitchFamily="34" charset="0"/>
              </a:rPr>
              <a:t>Bar</a:t>
            </a:r>
          </a:p>
          <a:p>
            <a:pPr marL="457200" lvl="2" indent="0">
              <a:buNone/>
            </a:pPr>
            <a:r>
              <a:rPr lang="en-US" sz="3600" u="sng" dirty="0" smtClean="0">
                <a:solidFill>
                  <a:schemeClr val="bg1"/>
                </a:solidFill>
                <a:latin typeface="Calibri" panose="020F0502020204030204" pitchFamily="34" charset="0"/>
                <a:hlinkClick r:id="rId6"/>
              </a:rPr>
              <a:t>Custom </a:t>
            </a:r>
            <a:r>
              <a:rPr lang="en-US" sz="3600" u="sng" dirty="0">
                <a:solidFill>
                  <a:schemeClr val="bg1"/>
                </a:solidFill>
                <a:latin typeface="Calibri" panose="020F0502020204030204" pitchFamily="34" charset="0"/>
                <a:hlinkClick r:id="rId6"/>
              </a:rPr>
              <a:t>Plugins</a:t>
            </a:r>
            <a:endParaRPr lang="en-US" sz="3600" dirty="0">
              <a:solidFill>
                <a:schemeClr val="bg1"/>
              </a:solidFill>
              <a:latin typeface="Calibri" panose="020F0502020204030204" pitchFamily="34" charset="0"/>
            </a:endParaRPr>
          </a:p>
          <a:p>
            <a:pPr marL="0" indent="0">
              <a:buNone/>
            </a:pPr>
            <a:endParaRPr lang="en-US" dirty="0">
              <a:solidFill>
                <a:schemeClr val="bg1"/>
              </a:solidFill>
            </a:endParaRPr>
          </a:p>
        </p:txBody>
      </p:sp>
    </p:spTree>
    <p:extLst>
      <p:ext uri="{BB962C8B-B14F-4D97-AF65-F5344CB8AC3E}">
        <p14:creationId xmlns:p14="http://schemas.microsoft.com/office/powerpoint/2010/main" val="983849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When not to use phone gap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02050" y="2829392"/>
            <a:ext cx="3785818" cy="2793486"/>
          </a:xfrm>
        </p:spPr>
      </p:pic>
    </p:spTree>
    <p:extLst>
      <p:ext uri="{BB962C8B-B14F-4D97-AF65-F5344CB8AC3E}">
        <p14:creationId xmlns:p14="http://schemas.microsoft.com/office/powerpoint/2010/main" val="837868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PhoneGap Build</a:t>
            </a:r>
            <a:endParaRPr lang="en-US" dirty="0"/>
          </a:p>
        </p:txBody>
      </p:sp>
      <p:sp>
        <p:nvSpPr>
          <p:cNvPr id="3" name="Content Placeholder 2"/>
          <p:cNvSpPr>
            <a:spLocks noGrp="1"/>
          </p:cNvSpPr>
          <p:nvPr>
            <p:ph idx="1"/>
          </p:nvPr>
        </p:nvSpPr>
        <p:spPr/>
        <p:txBody>
          <a:bodyPr>
            <a:normAutofit/>
          </a:bodyPr>
          <a:lstStyle/>
          <a:p>
            <a:pPr marL="0" indent="0">
              <a:buNone/>
            </a:pPr>
            <a:endParaRPr lang="en-AU" sz="2000" dirty="0">
              <a:latin typeface="Calibri" panose="020F0502020204030204" pitchFamily="34" charset="0"/>
            </a:endParaRPr>
          </a:p>
          <a:p>
            <a:pPr marL="0" indent="0">
              <a:buNone/>
            </a:pPr>
            <a:endParaRPr lang="en-US" sz="2000" dirty="0">
              <a:latin typeface="Calibri" panose="020F0502020204030204" pitchFamily="34" charset="0"/>
            </a:endParaRPr>
          </a:p>
        </p:txBody>
      </p:sp>
      <p:sp>
        <p:nvSpPr>
          <p:cNvPr id="4" name="Content Placeholder 2"/>
          <p:cNvSpPr txBox="1">
            <a:spLocks/>
          </p:cNvSpPr>
          <p:nvPr/>
        </p:nvSpPr>
        <p:spPr>
          <a:xfrm>
            <a:off x="1202919" y="2148156"/>
            <a:ext cx="9784080" cy="1072716"/>
          </a:xfrm>
          <a:prstGeom prst="rect">
            <a:avLst/>
          </a:prstGeom>
          <a:solidFill>
            <a:schemeClr val="tx1"/>
          </a:solidFill>
        </p:spPr>
        <p:txBody>
          <a:bodyPr vert="horz" lIns="91440" tIns="45720" rIns="91440" bIns="45720" rtlCol="0">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US" sz="3200" dirty="0" smtClean="0">
                <a:solidFill>
                  <a:schemeClr val="bg1"/>
                </a:solidFill>
                <a:latin typeface="Calibri" panose="020F0502020204030204" pitchFamily="34" charset="0"/>
              </a:rPr>
              <a:t>PhoneGap </a:t>
            </a:r>
            <a:r>
              <a:rPr lang="en-US" sz="3200" dirty="0">
                <a:solidFill>
                  <a:schemeClr val="bg1"/>
                </a:solidFill>
                <a:latin typeface="Calibri" panose="020F0502020204030204" pitchFamily="34" charset="0"/>
              </a:rPr>
              <a:t>Build is a service that allows you to package mobile apps in the cloud for multiple platforms</a:t>
            </a:r>
            <a:r>
              <a:rPr lang="en-US" sz="3200" dirty="0" smtClean="0">
                <a:solidFill>
                  <a:schemeClr val="bg1"/>
                </a:solidFill>
                <a:latin typeface="Calibri" panose="020F0502020204030204" pitchFamily="34" charset="0"/>
              </a:rPr>
              <a:t>.. </a:t>
            </a:r>
            <a:endParaRPr lang="en-US" sz="3200" dirty="0">
              <a:solidFill>
                <a:schemeClr val="bg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499" y="3490177"/>
            <a:ext cx="3230919" cy="2727743"/>
          </a:xfrm>
          <a:prstGeom prst="rect">
            <a:avLst/>
          </a:prstGeom>
        </p:spPr>
      </p:pic>
    </p:spTree>
    <p:extLst>
      <p:ext uri="{BB962C8B-B14F-4D97-AF65-F5344CB8AC3E}">
        <p14:creationId xmlns:p14="http://schemas.microsoft.com/office/powerpoint/2010/main" val="3474761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PhoneGap Build 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459" y="1927406"/>
            <a:ext cx="10986999" cy="4782503"/>
          </a:xfrm>
        </p:spPr>
      </p:pic>
    </p:spTree>
    <p:extLst>
      <p:ext uri="{BB962C8B-B14F-4D97-AF65-F5344CB8AC3E}">
        <p14:creationId xmlns:p14="http://schemas.microsoft.com/office/powerpoint/2010/main" val="3289526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Upload to PhoneGap Build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919" y="2766453"/>
            <a:ext cx="9782175" cy="3019425"/>
          </a:xfrm>
        </p:spPr>
      </p:pic>
    </p:spTree>
    <p:extLst>
      <p:ext uri="{BB962C8B-B14F-4D97-AF65-F5344CB8AC3E}">
        <p14:creationId xmlns:p14="http://schemas.microsoft.com/office/powerpoint/2010/main" val="2798156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PhoneGap Build Project Home Page</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6096" y="1971022"/>
            <a:ext cx="9857725" cy="4689689"/>
          </a:xfrm>
          <a:solidFill>
            <a:schemeClr val="tx1"/>
          </a:solidFill>
        </p:spPr>
      </p:pic>
    </p:spTree>
    <p:extLst>
      <p:ext uri="{BB962C8B-B14F-4D97-AF65-F5344CB8AC3E}">
        <p14:creationId xmlns:p14="http://schemas.microsoft.com/office/powerpoint/2010/main" val="4028586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PhoneGap Build Plugins 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446" y="2537571"/>
            <a:ext cx="9725025" cy="3638550"/>
          </a:xfrm>
        </p:spPr>
      </p:pic>
    </p:spTree>
    <p:extLst>
      <p:ext uri="{BB962C8B-B14F-4D97-AF65-F5344CB8AC3E}">
        <p14:creationId xmlns:p14="http://schemas.microsoft.com/office/powerpoint/2010/main" val="2450669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PhoneGap Build Settings View</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239" y="1894534"/>
            <a:ext cx="9448296" cy="4889585"/>
          </a:xfrm>
        </p:spPr>
      </p:pic>
    </p:spTree>
    <p:extLst>
      <p:ext uri="{BB962C8B-B14F-4D97-AF65-F5344CB8AC3E}">
        <p14:creationId xmlns:p14="http://schemas.microsoft.com/office/powerpoint/2010/main" val="191107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PhoneGap Build Settings </a:t>
            </a:r>
            <a:r>
              <a:rPr lang="en-US" dirty="0" smtClean="0"/>
              <a:t>View CTD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4178" y="2011362"/>
            <a:ext cx="6121561" cy="4623478"/>
          </a:xfrm>
        </p:spPr>
      </p:pic>
    </p:spTree>
    <p:extLst>
      <p:ext uri="{BB962C8B-B14F-4D97-AF65-F5344CB8AC3E}">
        <p14:creationId xmlns:p14="http://schemas.microsoft.com/office/powerpoint/2010/main" val="1201035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Overview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43401785"/>
              </p:ext>
            </p:extLst>
          </p:nvPr>
        </p:nvGraphicFramePr>
        <p:xfrm>
          <a:off x="2106868" y="1920576"/>
          <a:ext cx="8252460" cy="4869184"/>
        </p:xfrm>
        <a:graphic>
          <a:graphicData uri="http://schemas.openxmlformats.org/drawingml/2006/table">
            <a:tbl>
              <a:tblPr firstRow="1" bandRow="1">
                <a:tableStyleId>{073A0DAA-6AF3-43AB-8588-CEC1D06C72B9}</a:tableStyleId>
              </a:tblPr>
              <a:tblGrid>
                <a:gridCol w="8252460"/>
              </a:tblGrid>
              <a:tr h="608648">
                <a:tc>
                  <a:txBody>
                    <a:bodyPr/>
                    <a:lstStyle/>
                    <a:p>
                      <a:r>
                        <a:rPr lang="en-US" sz="3200" b="1" baseline="0" dirty="0" smtClean="0">
                          <a:solidFill>
                            <a:schemeClr val="bg1"/>
                          </a:solidFill>
                          <a:latin typeface="Calibri" panose="020F0502020204030204" pitchFamily="34" charset="0"/>
                        </a:rPr>
                        <a:t>Introductions</a:t>
                      </a:r>
                      <a:endParaRPr lang="en-US" sz="3200" b="1" dirty="0">
                        <a:solidFill>
                          <a:schemeClr val="bg1"/>
                        </a:solidFill>
                        <a:latin typeface="Calibri" panose="020F0502020204030204" pitchFamily="34" charset="0"/>
                      </a:endParaRPr>
                    </a:p>
                  </a:txBody>
                  <a:tcPr>
                    <a:solidFill>
                      <a:schemeClr val="tx1">
                        <a:lumMod val="95000"/>
                      </a:schemeClr>
                    </a:solidFill>
                  </a:tcPr>
                </a:tc>
              </a:tr>
              <a:tr h="608648">
                <a:tc>
                  <a:txBody>
                    <a:bodyPr/>
                    <a:lstStyle/>
                    <a:p>
                      <a:r>
                        <a:rPr lang="en-US" sz="3200" b="1" dirty="0" smtClean="0">
                          <a:solidFill>
                            <a:schemeClr val="bg1"/>
                          </a:solidFill>
                          <a:latin typeface="Calibri" panose="020F0502020204030204" pitchFamily="34" charset="0"/>
                        </a:rPr>
                        <a:t>What is Phone</a:t>
                      </a:r>
                      <a:r>
                        <a:rPr lang="en-US" sz="3200" b="1" baseline="0" dirty="0" smtClean="0">
                          <a:solidFill>
                            <a:schemeClr val="bg1"/>
                          </a:solidFill>
                          <a:latin typeface="Calibri" panose="020F0502020204030204" pitchFamily="34" charset="0"/>
                        </a:rPr>
                        <a:t>Gap</a:t>
                      </a:r>
                      <a:endParaRPr lang="en-US" sz="3200" b="1" dirty="0">
                        <a:solidFill>
                          <a:schemeClr val="bg1"/>
                        </a:solidFill>
                        <a:latin typeface="Calibri" panose="020F0502020204030204" pitchFamily="34" charset="0"/>
                      </a:endParaRPr>
                    </a:p>
                  </a:txBody>
                  <a:tcPr/>
                </a:tc>
              </a:tr>
              <a:tr h="608648">
                <a:tc>
                  <a:txBody>
                    <a:bodyPr/>
                    <a:lstStyle/>
                    <a:p>
                      <a:r>
                        <a:rPr lang="en-US" sz="3200" b="1" dirty="0" smtClean="0">
                          <a:solidFill>
                            <a:schemeClr val="bg1"/>
                          </a:solidFill>
                          <a:latin typeface="Calibri" panose="020F0502020204030204" pitchFamily="34" charset="0"/>
                        </a:rPr>
                        <a:t>How does PhoneGap</a:t>
                      </a:r>
                      <a:r>
                        <a:rPr lang="en-US" sz="3200" b="1" baseline="0" dirty="0" smtClean="0">
                          <a:solidFill>
                            <a:schemeClr val="bg1"/>
                          </a:solidFill>
                          <a:latin typeface="Calibri" panose="020F0502020204030204" pitchFamily="34" charset="0"/>
                        </a:rPr>
                        <a:t> work</a:t>
                      </a:r>
                      <a:endParaRPr lang="en-US" sz="3200" b="1" dirty="0">
                        <a:solidFill>
                          <a:schemeClr val="bg1"/>
                        </a:solidFill>
                        <a:latin typeface="Calibri" panose="020F0502020204030204" pitchFamily="34" charset="0"/>
                      </a:endParaRPr>
                    </a:p>
                  </a:txBody>
                  <a:tcPr/>
                </a:tc>
              </a:tr>
              <a:tr h="608648">
                <a:tc>
                  <a:txBody>
                    <a:bodyPr/>
                    <a:lstStyle/>
                    <a:p>
                      <a:r>
                        <a:rPr lang="en-US" sz="3200" b="1" dirty="0" smtClean="0">
                          <a:solidFill>
                            <a:schemeClr val="bg1"/>
                          </a:solidFill>
                          <a:latin typeface="Calibri" panose="020F0502020204030204" pitchFamily="34" charset="0"/>
                        </a:rPr>
                        <a:t>When</a:t>
                      </a:r>
                      <a:r>
                        <a:rPr lang="en-US" sz="3200" b="1" baseline="0" dirty="0" smtClean="0">
                          <a:solidFill>
                            <a:schemeClr val="bg1"/>
                          </a:solidFill>
                          <a:latin typeface="Calibri" panose="020F0502020204030204" pitchFamily="34" charset="0"/>
                        </a:rPr>
                        <a:t> would you want to use PhoneGap </a:t>
                      </a:r>
                      <a:endParaRPr lang="en-US" sz="3200" b="1" dirty="0">
                        <a:solidFill>
                          <a:schemeClr val="bg1"/>
                        </a:solidFill>
                        <a:latin typeface="Calibri" panose="020F0502020204030204" pitchFamily="34" charset="0"/>
                      </a:endParaRPr>
                    </a:p>
                  </a:txBody>
                  <a:tcPr/>
                </a:tc>
              </a:tr>
              <a:tr h="608648">
                <a:tc>
                  <a:txBody>
                    <a:bodyPr/>
                    <a:lstStyle/>
                    <a:p>
                      <a:r>
                        <a:rPr lang="en-US" sz="3200" b="1" dirty="0" smtClean="0">
                          <a:solidFill>
                            <a:schemeClr val="bg1"/>
                          </a:solidFill>
                          <a:latin typeface="Calibri" panose="020F0502020204030204" pitchFamily="34" charset="0"/>
                        </a:rPr>
                        <a:t>When</a:t>
                      </a:r>
                      <a:r>
                        <a:rPr lang="en-US" sz="3200" b="1" baseline="0" dirty="0" smtClean="0">
                          <a:solidFill>
                            <a:schemeClr val="bg1"/>
                          </a:solidFill>
                          <a:latin typeface="Calibri" panose="020F0502020204030204" pitchFamily="34" charset="0"/>
                        </a:rPr>
                        <a:t> would you not want to use PhoneGap</a:t>
                      </a:r>
                      <a:endParaRPr lang="en-US" sz="3200" b="1" dirty="0">
                        <a:solidFill>
                          <a:schemeClr val="bg1"/>
                        </a:solidFill>
                        <a:latin typeface="Calibri" panose="020F0502020204030204" pitchFamily="34" charset="0"/>
                      </a:endParaRPr>
                    </a:p>
                  </a:txBody>
                  <a:tcPr/>
                </a:tc>
              </a:tr>
              <a:tr h="608648">
                <a:tc>
                  <a:txBody>
                    <a:bodyPr/>
                    <a:lstStyle/>
                    <a:p>
                      <a:r>
                        <a:rPr lang="en-US" sz="3200" b="1" dirty="0" smtClean="0">
                          <a:solidFill>
                            <a:schemeClr val="bg1"/>
                          </a:solidFill>
                          <a:latin typeface="Calibri" panose="020F0502020204030204" pitchFamily="34" charset="0"/>
                        </a:rPr>
                        <a:t>What is Phone</a:t>
                      </a:r>
                      <a:r>
                        <a:rPr lang="en-US" sz="3200" b="1" baseline="0" dirty="0" smtClean="0">
                          <a:solidFill>
                            <a:schemeClr val="bg1"/>
                          </a:solidFill>
                          <a:latin typeface="Calibri" panose="020F0502020204030204" pitchFamily="34" charset="0"/>
                        </a:rPr>
                        <a:t>Gap Build</a:t>
                      </a:r>
                      <a:endParaRPr lang="en-US" sz="3200" b="1" dirty="0">
                        <a:solidFill>
                          <a:schemeClr val="bg1"/>
                        </a:solidFill>
                        <a:latin typeface="Calibri" panose="020F0502020204030204" pitchFamily="34" charset="0"/>
                      </a:endParaRPr>
                    </a:p>
                  </a:txBody>
                  <a:tcPr/>
                </a:tc>
              </a:tr>
              <a:tr h="608648">
                <a:tc>
                  <a:txBody>
                    <a:bodyPr/>
                    <a:lstStyle/>
                    <a:p>
                      <a:r>
                        <a:rPr lang="en-US" sz="3200" b="1" dirty="0" smtClean="0">
                          <a:solidFill>
                            <a:schemeClr val="bg1"/>
                          </a:solidFill>
                          <a:latin typeface="Calibri" panose="020F0502020204030204" pitchFamily="34" charset="0"/>
                        </a:rPr>
                        <a:t>Demo</a:t>
                      </a:r>
                      <a:endParaRPr lang="en-US" sz="3200" b="1" dirty="0">
                        <a:solidFill>
                          <a:schemeClr val="bg1"/>
                        </a:solidFill>
                        <a:latin typeface="Calibri" panose="020F0502020204030204" pitchFamily="34" charset="0"/>
                      </a:endParaRPr>
                    </a:p>
                  </a:txBody>
                  <a:tcPr/>
                </a:tc>
              </a:tr>
              <a:tr h="608648">
                <a:tc>
                  <a:txBody>
                    <a:bodyPr/>
                    <a:lstStyle/>
                    <a:p>
                      <a:r>
                        <a:rPr lang="en-US" sz="3200" b="1" dirty="0" smtClean="0">
                          <a:solidFill>
                            <a:schemeClr val="bg1"/>
                          </a:solidFill>
                          <a:latin typeface="Calibri" panose="020F0502020204030204" pitchFamily="34" charset="0"/>
                        </a:rPr>
                        <a:t>Q&amp;A</a:t>
                      </a:r>
                      <a:endParaRPr lang="en-US" sz="3200" b="1" dirty="0">
                        <a:solidFill>
                          <a:schemeClr val="bg1"/>
                        </a:solidFill>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663006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PhoneGap Build </a:t>
            </a:r>
            <a:r>
              <a:rPr lang="en-US" dirty="0" smtClean="0"/>
              <a:t>Costs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3997" y="1994429"/>
            <a:ext cx="7821924" cy="4609217"/>
          </a:xfrm>
        </p:spPr>
      </p:pic>
    </p:spTree>
    <p:extLst>
      <p:ext uri="{BB962C8B-B14F-4D97-AF65-F5344CB8AC3E}">
        <p14:creationId xmlns:p14="http://schemas.microsoft.com/office/powerpoint/2010/main" val="860872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“gotchas” we have run into and </a:t>
            </a:r>
            <a:r>
              <a:rPr lang="en-US" dirty="0" smtClean="0"/>
              <a:t>Basic DEMO</a:t>
            </a:r>
            <a:endParaRPr lang="en-US" dirty="0"/>
          </a:p>
        </p:txBody>
      </p:sp>
      <p:sp>
        <p:nvSpPr>
          <p:cNvPr id="3" name="Content Placeholder 2"/>
          <p:cNvSpPr>
            <a:spLocks noGrp="1"/>
          </p:cNvSpPr>
          <p:nvPr>
            <p:ph idx="1"/>
          </p:nvPr>
        </p:nvSpPr>
        <p:spPr/>
        <p:txBody>
          <a:bodyPr>
            <a:normAutofit/>
          </a:bodyPr>
          <a:lstStyle/>
          <a:p>
            <a:endParaRPr lang="en-US" sz="4400" dirty="0">
              <a:latin typeface="Calibri" panose="020F0502020204030204" pitchFamily="34" charset="0"/>
            </a:endParaRPr>
          </a:p>
        </p:txBody>
      </p:sp>
    </p:spTree>
    <p:extLst>
      <p:ext uri="{BB962C8B-B14F-4D97-AF65-F5344CB8AC3E}">
        <p14:creationId xmlns:p14="http://schemas.microsoft.com/office/powerpoint/2010/main" val="809149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933" y="4150057"/>
            <a:ext cx="3035842" cy="941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2" name="Title 1"/>
          <p:cNvSpPr>
            <a:spLocks noGrp="1"/>
          </p:cNvSpPr>
          <p:nvPr>
            <p:ph type="title"/>
          </p:nvPr>
        </p:nvSpPr>
        <p:spPr/>
        <p:txBody>
          <a:bodyPr/>
          <a:lstStyle/>
          <a:p>
            <a:r>
              <a:rPr lang="en-US" dirty="0" smtClean="0"/>
              <a:t>About Interactive Business Systems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962" y="5680740"/>
            <a:ext cx="3226676"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7615803" y="1917076"/>
            <a:ext cx="2907952" cy="2187729"/>
            <a:chOff x="533400" y="4648200"/>
            <a:chExt cx="3114675" cy="2187729"/>
          </a:xfrm>
        </p:grpSpPr>
        <p:pic>
          <p:nvPicPr>
            <p:cNvPr id="2052" name="Picture 4" descr="http://www.oakbrookpsychologist.net/OakBrookPsychologist/Office_Location_files/Office%20Build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648200"/>
              <a:ext cx="3114675" cy="1914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15682" y="5912599"/>
              <a:ext cx="2172390" cy="923330"/>
            </a:xfrm>
            <a:prstGeom prst="rect">
              <a:avLst/>
            </a:prstGeom>
            <a:noFill/>
          </p:spPr>
          <p:txBody>
            <a:bodyPr wrap="none" rtlCol="0">
              <a:spAutoFit/>
            </a:bodyPr>
            <a:lstStyle/>
            <a:p>
              <a:r>
                <a:rPr lang="en-US" dirty="0">
                  <a:solidFill>
                    <a:srgbClr val="FFFFFF"/>
                  </a:solidFill>
                </a:rPr>
                <a:t>U.S. Headquarters,</a:t>
              </a:r>
            </a:p>
            <a:p>
              <a:r>
                <a:rPr lang="en-US" dirty="0">
                  <a:solidFill>
                    <a:srgbClr val="FFFFFF"/>
                  </a:solidFill>
                </a:rPr>
                <a:t> Oak Brook, Illinois </a:t>
              </a:r>
            </a:p>
            <a:p>
              <a:endParaRPr lang="en-US" dirty="0">
                <a:solidFill>
                  <a:srgbClr val="FFFFFF"/>
                </a:solidFill>
              </a:endParaRPr>
            </a:p>
          </p:txBody>
        </p:sp>
      </p:grpSp>
      <p:pic>
        <p:nvPicPr>
          <p:cNvPr id="8" name="Picture 7"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70005" y="1921522"/>
            <a:ext cx="2403618" cy="1869439"/>
          </a:xfrm>
          <a:prstGeom prst="rect">
            <a:avLst/>
          </a:prstGeom>
        </p:spPr>
      </p:pic>
      <p:sp>
        <p:nvSpPr>
          <p:cNvPr id="26" name="Rectangle 3"/>
          <p:cNvSpPr>
            <a:spLocks noGrp="1" noChangeArrowheads="1"/>
          </p:cNvSpPr>
          <p:nvPr>
            <p:ph idx="1"/>
          </p:nvPr>
        </p:nvSpPr>
        <p:spPr>
          <a:xfrm>
            <a:off x="1327718" y="4967324"/>
            <a:ext cx="4648338" cy="1723066"/>
          </a:xfrm>
        </p:spPr>
        <p:txBody>
          <a:bodyPr>
            <a:normAutofit/>
          </a:bodyPr>
          <a:lstStyle/>
          <a:p>
            <a:pPr marL="0" indent="0">
              <a:buNone/>
            </a:pPr>
            <a:r>
              <a:rPr lang="en-US" sz="2800" b="1" dirty="0"/>
              <a:t>Strategic Staffing Solutions</a:t>
            </a:r>
          </a:p>
          <a:p>
            <a:pPr marL="0" indent="0">
              <a:buNone/>
            </a:pPr>
            <a:r>
              <a:rPr lang="en-US" sz="2800" b="1" dirty="0"/>
              <a:t>Application &amp; Infrastructure</a:t>
            </a:r>
          </a:p>
          <a:p>
            <a:pPr marL="0" indent="0">
              <a:buNone/>
            </a:pPr>
            <a:r>
              <a:rPr lang="en-US" sz="2800" b="1" dirty="0" smtClean="0"/>
              <a:t>Custom Solutions</a:t>
            </a:r>
            <a:endParaRPr lang="en-US" sz="2800" b="1" dirty="0"/>
          </a:p>
        </p:txBody>
      </p:sp>
      <p:sp>
        <p:nvSpPr>
          <p:cNvPr id="29" name="TextBox 28"/>
          <p:cNvSpPr txBox="1"/>
          <p:nvPr/>
        </p:nvSpPr>
        <p:spPr>
          <a:xfrm>
            <a:off x="1351366" y="3998945"/>
            <a:ext cx="5170526" cy="892552"/>
          </a:xfrm>
          <a:prstGeom prst="rect">
            <a:avLst/>
          </a:prstGeom>
          <a:noFill/>
        </p:spPr>
        <p:txBody>
          <a:bodyPr wrap="square" rtlCol="0">
            <a:spAutoFit/>
          </a:bodyPr>
          <a:lstStyle/>
          <a:p>
            <a:r>
              <a:rPr lang="en-US" sz="2600" b="1" dirty="0" smtClean="0"/>
              <a:t>4 </a:t>
            </a:r>
            <a:r>
              <a:rPr lang="en-US" sz="2600" b="1" dirty="0"/>
              <a:t>Business Units and </a:t>
            </a:r>
          </a:p>
          <a:p>
            <a:r>
              <a:rPr lang="en-US" sz="2600" b="1" dirty="0" smtClean="0"/>
              <a:t>2 </a:t>
            </a:r>
            <a:r>
              <a:rPr lang="en-US" sz="2600" b="1" dirty="0"/>
              <a:t>Development Centers</a:t>
            </a:r>
          </a:p>
        </p:txBody>
      </p:sp>
      <p:grpSp>
        <p:nvGrpSpPr>
          <p:cNvPr id="30" name="Group 29"/>
          <p:cNvGrpSpPr/>
          <p:nvPr/>
        </p:nvGrpSpPr>
        <p:grpSpPr>
          <a:xfrm>
            <a:off x="4460526" y="1917076"/>
            <a:ext cx="2800351" cy="1945267"/>
            <a:chOff x="4136148" y="3276600"/>
            <a:chExt cx="2800351" cy="1694839"/>
          </a:xfrm>
        </p:grpSpPr>
        <p:pic>
          <p:nvPicPr>
            <p:cNvPr id="31" name="Picture 6" descr="http://t3.gstatic.com/images?q=tbn:ANd9GcSVj6dxwsgkY7TRdUdhJEHm4r5a7tVndNghVy4CE8C-CyNuqwEah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6149" y="3276600"/>
              <a:ext cx="2800350" cy="162877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4136148" y="4649654"/>
              <a:ext cx="2800351" cy="321785"/>
            </a:xfrm>
            <a:prstGeom prst="rect">
              <a:avLst/>
            </a:prstGeom>
            <a:solidFill>
              <a:schemeClr val="bg1">
                <a:lumMod val="95000"/>
              </a:schemeClr>
            </a:solidFill>
          </p:spPr>
          <p:txBody>
            <a:bodyPr wrap="square" rtlCol="0">
              <a:spAutoFit/>
            </a:bodyPr>
            <a:lstStyle/>
            <a:p>
              <a:r>
                <a:rPr lang="en-US" sz="1600" b="1" dirty="0"/>
                <a:t>200+ Consultants in U.S</a:t>
              </a:r>
              <a:r>
                <a:rPr lang="en-US" dirty="0">
                  <a:solidFill>
                    <a:srgbClr val="000000"/>
                  </a:solidFill>
                </a:rPr>
                <a:t>.</a:t>
              </a:r>
            </a:p>
          </p:txBody>
        </p:sp>
      </p:grpSp>
      <p:pic>
        <p:nvPicPr>
          <p:cNvPr id="3074" name="Picture 3" descr="Description: Description: Description: http://www.vetbiz.gov/cve_completed_v.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65468" y="4166309"/>
            <a:ext cx="998267" cy="90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776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IBS Advantage</a:t>
            </a:r>
            <a:endParaRPr lang="en-US" dirty="0"/>
          </a:p>
        </p:txBody>
      </p:sp>
      <p:sp>
        <p:nvSpPr>
          <p:cNvPr id="5" name="Content Placeholder 4"/>
          <p:cNvSpPr>
            <a:spLocks noGrp="1"/>
          </p:cNvSpPr>
          <p:nvPr>
            <p:ph idx="1"/>
          </p:nvPr>
        </p:nvSpPr>
        <p:spPr/>
        <p:txBody>
          <a:bodyPr/>
          <a:lstStyle/>
          <a:p>
            <a:endParaRPr lang="en-US" dirty="0"/>
          </a:p>
        </p:txBody>
      </p:sp>
      <p:sp>
        <p:nvSpPr>
          <p:cNvPr id="11" name="Footer Placeholder 2"/>
          <p:cNvSpPr>
            <a:spLocks noGrp="1"/>
          </p:cNvSpPr>
          <p:nvPr>
            <p:ph type="ftr" sz="quarter" idx="11"/>
          </p:nvPr>
        </p:nvSpPr>
        <p:spPr>
          <a:xfrm>
            <a:off x="381000" y="6400800"/>
            <a:ext cx="8458200" cy="320675"/>
          </a:xfrm>
        </p:spPr>
        <p:txBody>
          <a:bodyPr/>
          <a:lstStyle/>
          <a:p>
            <a:pPr>
              <a:defRPr/>
            </a:pPr>
            <a:fld id="{63AEA6C5-119C-4FB8-9BF4-A8837134BBD3}" type="slidenum">
              <a:rPr lang="en-US" smtClean="0"/>
              <a:t>4</a:t>
            </a:fld>
            <a:endParaRPr lang="en-US" dirty="0"/>
          </a:p>
        </p:txBody>
      </p:sp>
      <p:graphicFrame>
        <p:nvGraphicFramePr>
          <p:cNvPr id="10" name="Content Placeholder 5"/>
          <p:cNvGraphicFramePr>
            <a:graphicFrameLocks/>
          </p:cNvGraphicFramePr>
          <p:nvPr>
            <p:extLst>
              <p:ext uri="{D42A27DB-BD31-4B8C-83A1-F6EECF244321}">
                <p14:modId xmlns:p14="http://schemas.microsoft.com/office/powerpoint/2010/main" val="2458838974"/>
              </p:ext>
            </p:extLst>
          </p:nvPr>
        </p:nvGraphicFramePr>
        <p:xfrm>
          <a:off x="1076325" y="1923096"/>
          <a:ext cx="9910674" cy="460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799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am I?</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600" dirty="0"/>
              <a:t>Technical Lead and Principal Consultant at Interactive Business Systems, Inc. with areas of specialization in SharePoint Administration/Development and Mobile App Development. He is a Microsoft Certified Solutions Expert and </a:t>
            </a:r>
            <a:r>
              <a:rPr lang="en-US" sz="3600" dirty="0" smtClean="0"/>
              <a:t>Microsoft </a:t>
            </a:r>
            <a:r>
              <a:rPr lang="en-US" sz="3600" dirty="0"/>
              <a:t>Certified Solutions Developer. </a:t>
            </a:r>
            <a:r>
              <a:rPr lang="en-US" sz="3600" dirty="0" smtClean="0"/>
              <a:t>A United </a:t>
            </a:r>
            <a:r>
              <a:rPr lang="en-US" sz="3600" dirty="0"/>
              <a:t>States Army veteran that has over 10 years of IT experience in networking, systems administration and development. He is also </a:t>
            </a:r>
            <a:r>
              <a:rPr lang="en-US" sz="3600" dirty="0" smtClean="0"/>
              <a:t>a semi-active </a:t>
            </a:r>
            <a:r>
              <a:rPr lang="en-US" sz="3600" dirty="0"/>
              <a:t>blogger regarding new and emerging technologies as well as SharePoint specific issues and resolutions. </a:t>
            </a:r>
          </a:p>
        </p:txBody>
      </p:sp>
    </p:spTree>
    <p:extLst>
      <p:ext uri="{BB962C8B-B14F-4D97-AF65-F5344CB8AC3E}">
        <p14:creationId xmlns:p14="http://schemas.microsoft.com/office/powerpoint/2010/main" val="194883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PhoneGap vs </a:t>
            </a:r>
            <a:r>
              <a:rPr lang="en-US" dirty="0" err="1" smtClean="0"/>
              <a:t>cordova</a:t>
            </a:r>
            <a:endParaRPr lang="en-US" dirty="0"/>
          </a:p>
        </p:txBody>
      </p:sp>
      <p:sp>
        <p:nvSpPr>
          <p:cNvPr id="3" name="Content Placeholder 2"/>
          <p:cNvSpPr>
            <a:spLocks noGrp="1"/>
          </p:cNvSpPr>
          <p:nvPr>
            <p:ph idx="1"/>
          </p:nvPr>
        </p:nvSpPr>
        <p:spPr/>
        <p:txBody>
          <a:bodyPr>
            <a:normAutofit/>
          </a:bodyPr>
          <a:lstStyle/>
          <a:p>
            <a:endParaRPr lang="en-AU" sz="2000" dirty="0">
              <a:latin typeface="Calibri" panose="020F0502020204030204" pitchFamily="34" charset="0"/>
            </a:endParaRPr>
          </a:p>
          <a:p>
            <a:pPr marL="0" indent="0">
              <a:buNone/>
            </a:pPr>
            <a:endParaRPr lang="en-US" sz="2000" dirty="0">
              <a:latin typeface="Calibri" panose="020F0502020204030204" pitchFamily="34" charset="0"/>
            </a:endParaRPr>
          </a:p>
        </p:txBody>
      </p:sp>
      <p:sp>
        <p:nvSpPr>
          <p:cNvPr id="4" name="Content Placeholder 2"/>
          <p:cNvSpPr txBox="1">
            <a:spLocks/>
          </p:cNvSpPr>
          <p:nvPr/>
        </p:nvSpPr>
        <p:spPr>
          <a:xfrm>
            <a:off x="1202919" y="2375090"/>
            <a:ext cx="9784080" cy="3842830"/>
          </a:xfrm>
          <a:prstGeom prst="rect">
            <a:avLst/>
          </a:prstGeom>
          <a:solidFill>
            <a:schemeClr val="tx1"/>
          </a:solidFill>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US" sz="2800" dirty="0">
                <a:solidFill>
                  <a:schemeClr val="bg1"/>
                </a:solidFill>
                <a:latin typeface="Calibri" panose="020F0502020204030204" pitchFamily="34" charset="0"/>
              </a:rPr>
              <a:t>In October 2011, PhoneGap was donated to the Apache Software Foundation (ASF) under the name Apache Cordova. Through the ASF, future PhoneGap development will ensure open stewardship of the project. It will remain free and open source under the Apache License, Version 2.0.</a:t>
            </a:r>
          </a:p>
          <a:p>
            <a:r>
              <a:rPr lang="en-US" sz="2800" dirty="0">
                <a:solidFill>
                  <a:schemeClr val="bg1"/>
                </a:solidFill>
                <a:latin typeface="Calibri" panose="020F0502020204030204" pitchFamily="34" charset="0"/>
              </a:rPr>
              <a:t>PhoneGap is an open source distribution of Cordova. You may see references to both PhoneGap and Cordova and their names used interchangeably. Think about Cordova’s relationship to PhoneGap like WebKit’s relationship to Safari or Chrome.</a:t>
            </a:r>
          </a:p>
          <a:p>
            <a:pPr marL="0" indent="0">
              <a:buFont typeface="Wingdings" pitchFamily="2" charset="2"/>
              <a:buNone/>
            </a:pPr>
            <a:endParaRPr lang="en-US" sz="24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577570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What is </a:t>
            </a:r>
            <a:r>
              <a:rPr lang="en-US" dirty="0" err="1" smtClean="0">
                <a:latin typeface="Calibri" panose="020F0502020204030204" pitchFamily="34" charset="0"/>
              </a:rPr>
              <a:t>Phonegap</a:t>
            </a:r>
            <a:r>
              <a:rPr lang="en-US" dirty="0" smtClean="0">
                <a:latin typeface="Calibri" panose="020F0502020204030204" pitchFamily="34" charset="0"/>
              </a:rPr>
              <a:t>? </a:t>
            </a:r>
            <a:endParaRPr lang="en-US" dirty="0">
              <a:latin typeface="Calibri" panose="020F0502020204030204" pitchFamily="34" charset="0"/>
            </a:endParaRPr>
          </a:p>
        </p:txBody>
      </p:sp>
      <p:sp>
        <p:nvSpPr>
          <p:cNvPr id="4" name="Content Placeholder 2"/>
          <p:cNvSpPr>
            <a:spLocks noGrp="1"/>
          </p:cNvSpPr>
          <p:nvPr>
            <p:ph idx="1"/>
          </p:nvPr>
        </p:nvSpPr>
        <p:spPr>
          <a:xfrm>
            <a:off x="1202919" y="2721363"/>
            <a:ext cx="9784080" cy="3201765"/>
          </a:xfrm>
          <a:solidFill>
            <a:schemeClr val="tx1"/>
          </a:solidFill>
        </p:spPr>
        <p:txBody>
          <a:bodyPr/>
          <a:lstStyle/>
          <a:p>
            <a:r>
              <a:rPr lang="en-US" sz="3200" dirty="0">
                <a:solidFill>
                  <a:schemeClr val="bg1"/>
                </a:solidFill>
                <a:latin typeface="Calibri" panose="020F0502020204030204" pitchFamily="34" charset="0"/>
              </a:rPr>
              <a:t>PhoneGap is a free and open source framework that allows you to create mobile apps using the web technologies you’re already familiar with.</a:t>
            </a:r>
          </a:p>
          <a:p>
            <a:r>
              <a:rPr lang="en-US" sz="3200" dirty="0">
                <a:solidFill>
                  <a:schemeClr val="bg1"/>
                </a:solidFill>
                <a:latin typeface="Calibri" panose="020F0502020204030204" pitchFamily="34" charset="0"/>
              </a:rPr>
              <a:t>Use standardized web APIs and target the platforms you care about.</a:t>
            </a:r>
          </a:p>
          <a:p>
            <a:r>
              <a:rPr lang="en-US" sz="3200" dirty="0">
                <a:solidFill>
                  <a:schemeClr val="bg1"/>
                </a:solidFill>
                <a:latin typeface="Calibri" panose="020F0502020204030204" pitchFamily="34" charset="0"/>
              </a:rPr>
              <a:t>Essentially mobile apps with HTML, CSS and JS.</a:t>
            </a:r>
          </a:p>
          <a:p>
            <a:pPr marL="0" indent="0">
              <a:buNone/>
            </a:pPr>
            <a:endParaRPr lang="en-US" dirty="0">
              <a:solidFill>
                <a:schemeClr val="bg1"/>
              </a:solidFill>
            </a:endParaRPr>
          </a:p>
        </p:txBody>
      </p:sp>
    </p:spTree>
    <p:extLst>
      <p:ext uri="{BB962C8B-B14F-4D97-AF65-F5344CB8AC3E}">
        <p14:creationId xmlns:p14="http://schemas.microsoft.com/office/powerpoint/2010/main" val="2067595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a:t>
            </a:r>
            <a:r>
              <a:rPr lang="en-US" dirty="0" err="1" smtClean="0"/>
              <a:t>phonegap</a:t>
            </a:r>
            <a:r>
              <a:rPr lang="en-US" dirty="0" smtClean="0"/>
              <a:t> work</a:t>
            </a:r>
            <a:endParaRPr lang="en-US" dirty="0"/>
          </a:p>
        </p:txBody>
      </p:sp>
      <p:sp>
        <p:nvSpPr>
          <p:cNvPr id="3" name="Content Placeholder 2"/>
          <p:cNvSpPr>
            <a:spLocks noGrp="1"/>
          </p:cNvSpPr>
          <p:nvPr>
            <p:ph idx="1"/>
          </p:nvPr>
        </p:nvSpPr>
        <p:spPr/>
        <p:txBody>
          <a:bodyPr>
            <a:normAutofit/>
          </a:bodyPr>
          <a:lstStyle/>
          <a:p>
            <a:pPr marL="0" indent="0">
              <a:buNone/>
            </a:pPr>
            <a:endParaRPr lang="en-AU" sz="2000" dirty="0">
              <a:latin typeface="Calibri" panose="020F0502020204030204" pitchFamily="34" charset="0"/>
            </a:endParaRPr>
          </a:p>
          <a:p>
            <a:pPr marL="0" indent="0">
              <a:buNone/>
            </a:pPr>
            <a:endParaRPr lang="en-US" sz="2000" dirty="0">
              <a:latin typeface="Calibri" panose="020F0502020204030204" pitchFamily="34" charset="0"/>
            </a:endParaRPr>
          </a:p>
        </p:txBody>
      </p:sp>
      <p:sp>
        <p:nvSpPr>
          <p:cNvPr id="5" name="Content Placeholder 2"/>
          <p:cNvSpPr txBox="1">
            <a:spLocks/>
          </p:cNvSpPr>
          <p:nvPr/>
        </p:nvSpPr>
        <p:spPr>
          <a:xfrm>
            <a:off x="1202919" y="2857841"/>
            <a:ext cx="9784080" cy="294245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lvl="0"/>
            <a:r>
              <a:rPr lang="en-US" sz="3200" dirty="0">
                <a:solidFill>
                  <a:schemeClr val="bg1"/>
                </a:solidFill>
                <a:latin typeface="Calibri" panose="020F0502020204030204" pitchFamily="34" charset="0"/>
              </a:rPr>
              <a:t>Build your UI with HTML, CSS and </a:t>
            </a:r>
            <a:r>
              <a:rPr lang="en-US" sz="3200" dirty="0" smtClean="0">
                <a:solidFill>
                  <a:schemeClr val="bg1"/>
                </a:solidFill>
                <a:latin typeface="Calibri" panose="020F0502020204030204" pitchFamily="34" charset="0"/>
              </a:rPr>
              <a:t>JavaScript </a:t>
            </a:r>
            <a:endParaRPr lang="en-US" sz="3200" dirty="0">
              <a:solidFill>
                <a:schemeClr val="bg1"/>
              </a:solidFill>
              <a:latin typeface="Calibri" panose="020F0502020204030204" pitchFamily="34" charset="0"/>
            </a:endParaRPr>
          </a:p>
          <a:p>
            <a:pPr lvl="0"/>
            <a:r>
              <a:rPr lang="en-US" sz="3200" dirty="0">
                <a:solidFill>
                  <a:schemeClr val="bg1"/>
                </a:solidFill>
                <a:latin typeface="Calibri" panose="020F0502020204030204" pitchFamily="34" charset="0"/>
              </a:rPr>
              <a:t>Access the native functionality (lower level APIs) through PhoneGap </a:t>
            </a:r>
          </a:p>
          <a:p>
            <a:pPr lvl="0"/>
            <a:r>
              <a:rPr lang="en-US" sz="3200" dirty="0">
                <a:solidFill>
                  <a:schemeClr val="bg1"/>
                </a:solidFill>
                <a:latin typeface="Calibri" panose="020F0502020204030204" pitchFamily="34" charset="0"/>
              </a:rPr>
              <a:t>Package the App for </a:t>
            </a:r>
            <a:r>
              <a:rPr lang="en-US" sz="3200" dirty="0" smtClean="0">
                <a:solidFill>
                  <a:schemeClr val="bg1"/>
                </a:solidFill>
                <a:latin typeface="Calibri" panose="020F0502020204030204" pitchFamily="34" charset="0"/>
              </a:rPr>
              <a:t>distribution</a:t>
            </a:r>
          </a:p>
          <a:p>
            <a:pPr lvl="1"/>
            <a:r>
              <a:rPr lang="en-US" sz="3000" dirty="0" smtClean="0">
                <a:solidFill>
                  <a:schemeClr val="bg1"/>
                </a:solidFill>
                <a:latin typeface="Calibri" panose="020F0502020204030204" pitchFamily="34" charset="0"/>
              </a:rPr>
              <a:t>PhoneGap Build</a:t>
            </a:r>
            <a:endParaRPr lang="en-US" sz="3000" dirty="0">
              <a:solidFill>
                <a:schemeClr val="bg1"/>
              </a:solidFill>
              <a:latin typeface="Calibri" panose="020F0502020204030204" pitchFamily="34" charset="0"/>
            </a:endParaRPr>
          </a:p>
          <a:p>
            <a:pPr marL="0" indent="0">
              <a:buFont typeface="Wingdings" pitchFamily="2" charset="2"/>
              <a:buNone/>
            </a:pPr>
            <a:endParaRPr lang="en-US" sz="28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027301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PhoneGap Target Platforms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948470315"/>
              </p:ext>
            </p:extLst>
          </p:nvPr>
        </p:nvGraphicFramePr>
        <p:xfrm>
          <a:off x="1066798" y="2858031"/>
          <a:ext cx="10191224" cy="3017520"/>
        </p:xfrm>
        <a:graphic>
          <a:graphicData uri="http://schemas.openxmlformats.org/drawingml/2006/table">
            <a:tbl>
              <a:tblPr firstRow="1" bandRow="1">
                <a:tableStyleId>{5C22544A-7EE6-4342-B048-85BDC9FD1C3A}</a:tableStyleId>
              </a:tblPr>
              <a:tblGrid>
                <a:gridCol w="2547806"/>
                <a:gridCol w="2547806"/>
                <a:gridCol w="2547806"/>
                <a:gridCol w="2547806"/>
              </a:tblGrid>
              <a:tr h="370840">
                <a:tc>
                  <a:txBody>
                    <a:bodyPr/>
                    <a:lstStyle/>
                    <a:p>
                      <a:pPr algn="ctr"/>
                      <a:r>
                        <a:rPr lang="en-US" sz="3600" b="1" dirty="0" smtClean="0">
                          <a:solidFill>
                            <a:schemeClr val="bg1"/>
                          </a:solidFill>
                          <a:latin typeface="Calibri" panose="020F0502020204030204" pitchFamily="34" charset="0"/>
                        </a:rPr>
                        <a:t>Amazon</a:t>
                      </a:r>
                      <a:r>
                        <a:rPr lang="en-US" sz="3600" b="1" baseline="0" dirty="0" smtClean="0">
                          <a:solidFill>
                            <a:schemeClr val="bg1"/>
                          </a:solidFill>
                          <a:latin typeface="Calibri" panose="020F0502020204030204" pitchFamily="34" charset="0"/>
                        </a:rPr>
                        <a:t> Fire</a:t>
                      </a:r>
                      <a:endParaRPr lang="en-US" sz="3600" b="1" dirty="0">
                        <a:solidFill>
                          <a:schemeClr val="bg1"/>
                        </a:solidFill>
                        <a:latin typeface="Calibri" panose="020F0502020204030204" pitchFamily="34" charset="0"/>
                      </a:endParaRPr>
                    </a:p>
                  </a:txBody>
                  <a:tcPr>
                    <a:solidFill>
                      <a:schemeClr val="tx1">
                        <a:lumMod val="75000"/>
                      </a:schemeClr>
                    </a:solidFill>
                  </a:tcPr>
                </a:tc>
                <a:tc>
                  <a:txBody>
                    <a:bodyPr/>
                    <a:lstStyle/>
                    <a:p>
                      <a:pPr algn="ctr"/>
                      <a:r>
                        <a:rPr lang="en-US" sz="3600" b="1" dirty="0" smtClean="0">
                          <a:solidFill>
                            <a:schemeClr val="bg1"/>
                          </a:solidFill>
                          <a:latin typeface="Calibri" panose="020F0502020204030204" pitchFamily="34" charset="0"/>
                        </a:rPr>
                        <a:t>Android</a:t>
                      </a:r>
                      <a:endParaRPr lang="en-US" sz="3600" b="1" dirty="0">
                        <a:solidFill>
                          <a:schemeClr val="bg1"/>
                        </a:solidFill>
                        <a:latin typeface="Calibri" panose="020F0502020204030204" pitchFamily="34" charset="0"/>
                      </a:endParaRPr>
                    </a:p>
                  </a:txBody>
                  <a:tcPr>
                    <a:solidFill>
                      <a:schemeClr val="tx1">
                        <a:lumMod val="75000"/>
                      </a:schemeClr>
                    </a:solidFill>
                  </a:tcPr>
                </a:tc>
                <a:tc>
                  <a:txBody>
                    <a:bodyPr/>
                    <a:lstStyle/>
                    <a:p>
                      <a:pPr algn="ctr"/>
                      <a:r>
                        <a:rPr lang="en-US" sz="3600" b="1" dirty="0" smtClean="0">
                          <a:solidFill>
                            <a:schemeClr val="bg1"/>
                          </a:solidFill>
                          <a:latin typeface="Calibri" panose="020F0502020204030204" pitchFamily="34" charset="0"/>
                        </a:rPr>
                        <a:t>BlackBerry 10</a:t>
                      </a:r>
                      <a:endParaRPr lang="en-US" sz="3600" b="1" dirty="0">
                        <a:solidFill>
                          <a:schemeClr val="bg1"/>
                        </a:solidFill>
                        <a:latin typeface="Calibri" panose="020F0502020204030204" pitchFamily="34" charset="0"/>
                      </a:endParaRPr>
                    </a:p>
                  </a:txBody>
                  <a:tcPr>
                    <a:solidFill>
                      <a:schemeClr val="tx1">
                        <a:lumMod val="75000"/>
                      </a:schemeClr>
                    </a:solidFill>
                  </a:tcPr>
                </a:tc>
                <a:tc>
                  <a:txBody>
                    <a:bodyPr/>
                    <a:lstStyle/>
                    <a:p>
                      <a:pPr algn="ctr"/>
                      <a:r>
                        <a:rPr lang="en-US" sz="3600" b="1" dirty="0" err="1" smtClean="0">
                          <a:solidFill>
                            <a:schemeClr val="bg1"/>
                          </a:solidFill>
                          <a:latin typeface="Calibri" panose="020F0502020204030204" pitchFamily="34" charset="0"/>
                        </a:rPr>
                        <a:t>FireFox</a:t>
                      </a:r>
                      <a:endParaRPr lang="en-US" sz="3600" b="1" dirty="0">
                        <a:solidFill>
                          <a:schemeClr val="bg1"/>
                        </a:solidFill>
                        <a:latin typeface="Calibri" panose="020F0502020204030204" pitchFamily="34" charset="0"/>
                      </a:endParaRPr>
                    </a:p>
                  </a:txBody>
                  <a:tcPr>
                    <a:solidFill>
                      <a:schemeClr val="tx1">
                        <a:lumMod val="75000"/>
                      </a:schemeClr>
                    </a:solidFill>
                  </a:tcPr>
                </a:tc>
              </a:tr>
              <a:tr h="370840">
                <a:tc>
                  <a:txBody>
                    <a:bodyPr/>
                    <a:lstStyle/>
                    <a:p>
                      <a:pPr algn="ctr"/>
                      <a:r>
                        <a:rPr lang="en-US" sz="3600" b="1" dirty="0" smtClean="0">
                          <a:solidFill>
                            <a:schemeClr val="bg1"/>
                          </a:solidFill>
                          <a:latin typeface="Calibri" panose="020F0502020204030204" pitchFamily="34" charset="0"/>
                        </a:rPr>
                        <a:t>iOS</a:t>
                      </a:r>
                      <a:endParaRPr lang="en-US" sz="3600" b="1" dirty="0">
                        <a:solidFill>
                          <a:schemeClr val="bg1"/>
                        </a:solidFill>
                        <a:latin typeface="Calibri" panose="020F0502020204030204" pitchFamily="34" charset="0"/>
                      </a:endParaRPr>
                    </a:p>
                  </a:txBody>
                  <a:tcPr>
                    <a:solidFill>
                      <a:schemeClr val="tx1">
                        <a:lumMod val="95000"/>
                      </a:schemeClr>
                    </a:solidFill>
                  </a:tcPr>
                </a:tc>
                <a:tc>
                  <a:txBody>
                    <a:bodyPr/>
                    <a:lstStyle/>
                    <a:p>
                      <a:pPr algn="ctr"/>
                      <a:r>
                        <a:rPr lang="en-US" sz="3600" b="1" dirty="0" smtClean="0">
                          <a:solidFill>
                            <a:schemeClr val="bg1"/>
                          </a:solidFill>
                          <a:latin typeface="Calibri" panose="020F0502020204030204" pitchFamily="34" charset="0"/>
                        </a:rPr>
                        <a:t>Ubuntu</a:t>
                      </a:r>
                      <a:endParaRPr lang="en-US" sz="3600" b="1" dirty="0">
                        <a:solidFill>
                          <a:schemeClr val="bg1"/>
                        </a:solidFill>
                        <a:latin typeface="Calibri" panose="020F0502020204030204" pitchFamily="34" charset="0"/>
                      </a:endParaRPr>
                    </a:p>
                  </a:txBody>
                  <a:tcPr>
                    <a:solidFill>
                      <a:schemeClr val="tx1">
                        <a:lumMod val="95000"/>
                      </a:schemeClr>
                    </a:solidFill>
                  </a:tcPr>
                </a:tc>
                <a:tc>
                  <a:txBody>
                    <a:bodyPr/>
                    <a:lstStyle/>
                    <a:p>
                      <a:pPr algn="ctr"/>
                      <a:r>
                        <a:rPr lang="en-US" sz="3600" b="1" dirty="0" smtClean="0">
                          <a:solidFill>
                            <a:schemeClr val="bg1"/>
                          </a:solidFill>
                          <a:latin typeface="Calibri" panose="020F0502020204030204" pitchFamily="34" charset="0"/>
                        </a:rPr>
                        <a:t>Windows Phone 8</a:t>
                      </a:r>
                      <a:endParaRPr lang="en-US" sz="3600" b="1" dirty="0">
                        <a:solidFill>
                          <a:schemeClr val="bg1"/>
                        </a:solidFill>
                        <a:latin typeface="Calibri" panose="020F0502020204030204" pitchFamily="34" charset="0"/>
                      </a:endParaRPr>
                    </a:p>
                  </a:txBody>
                  <a:tcPr>
                    <a:solidFill>
                      <a:schemeClr val="tx1">
                        <a:lumMod val="95000"/>
                      </a:schemeClr>
                    </a:solidFill>
                  </a:tcPr>
                </a:tc>
                <a:tc>
                  <a:txBody>
                    <a:bodyPr/>
                    <a:lstStyle/>
                    <a:p>
                      <a:pPr algn="ctr"/>
                      <a:r>
                        <a:rPr lang="en-US" sz="3600" b="1" dirty="0" smtClean="0">
                          <a:solidFill>
                            <a:schemeClr val="bg1"/>
                          </a:solidFill>
                          <a:latin typeface="Calibri" panose="020F0502020204030204" pitchFamily="34" charset="0"/>
                        </a:rPr>
                        <a:t>Windows</a:t>
                      </a:r>
                      <a:endParaRPr lang="en-US" sz="3600" b="1" dirty="0">
                        <a:solidFill>
                          <a:schemeClr val="bg1"/>
                        </a:solidFill>
                        <a:latin typeface="Calibri" panose="020F0502020204030204" pitchFamily="34" charset="0"/>
                      </a:endParaRPr>
                    </a:p>
                  </a:txBody>
                  <a:tcPr>
                    <a:solidFill>
                      <a:schemeClr val="tx1">
                        <a:lumMod val="95000"/>
                      </a:schemeClr>
                    </a:solidFill>
                  </a:tcPr>
                </a:tc>
              </a:tr>
              <a:tr h="37084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err="1" smtClean="0">
                          <a:solidFill>
                            <a:schemeClr val="bg1"/>
                          </a:solidFill>
                          <a:latin typeface="Calibri" panose="020F0502020204030204" pitchFamily="34" charset="0"/>
                        </a:rPr>
                        <a:t>Tizen</a:t>
                      </a:r>
                      <a:endParaRPr lang="en-US" sz="3600" b="1" dirty="0" smtClean="0">
                        <a:solidFill>
                          <a:schemeClr val="bg1"/>
                        </a:solidFill>
                        <a:latin typeface="Calibri" panose="020F0502020204030204" pitchFamily="34" charset="0"/>
                      </a:endParaRPr>
                    </a:p>
                  </a:txBody>
                  <a:tcPr>
                    <a:solidFill>
                      <a:schemeClr val="tx1">
                        <a:lumMod val="7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dirty="0" smtClean="0">
                        <a:solidFill>
                          <a:schemeClr val="bg1"/>
                        </a:solidFill>
                        <a:latin typeface="Calibri" panose="020F0502020204030204" pitchFamily="34" charset="0"/>
                      </a:endParaRPr>
                    </a:p>
                  </a:txBody>
                  <a:tcPr>
                    <a:solidFill>
                      <a:schemeClr val="tx1">
                        <a:lumMod val="75000"/>
                      </a:schemeClr>
                    </a:solidFill>
                  </a:tcPr>
                </a:tc>
                <a:tc hMerge="1">
                  <a:txBody>
                    <a:bodyPr/>
                    <a:lstStyle/>
                    <a:p>
                      <a:endParaRPr lang="en-US" sz="2400" b="1" dirty="0">
                        <a:solidFill>
                          <a:schemeClr val="bg1"/>
                        </a:solidFill>
                        <a:latin typeface="Calibri" panose="020F0502020204030204" pitchFamily="34" charset="0"/>
                      </a:endParaRPr>
                    </a:p>
                  </a:txBody>
                  <a:tcPr>
                    <a:solidFill>
                      <a:schemeClr val="tx1">
                        <a:lumMod val="75000"/>
                      </a:schemeClr>
                    </a:solidFill>
                  </a:tcPr>
                </a:tc>
                <a:tc hMerge="1">
                  <a:txBody>
                    <a:bodyPr/>
                    <a:lstStyle/>
                    <a:p>
                      <a:pPr algn="ctr"/>
                      <a:endParaRPr lang="en-US" sz="2400" b="1" dirty="0">
                        <a:solidFill>
                          <a:schemeClr val="bg1"/>
                        </a:solidFill>
                        <a:latin typeface="Calibri" panose="020F0502020204030204" pitchFamily="34" charset="0"/>
                      </a:endParaRPr>
                    </a:p>
                  </a:txBody>
                  <a:tcPr>
                    <a:solidFill>
                      <a:schemeClr val="tx1">
                        <a:lumMod val="75000"/>
                      </a:schemeClr>
                    </a:solidFill>
                  </a:tcPr>
                </a:tc>
              </a:tr>
            </a:tbl>
          </a:graphicData>
        </a:graphic>
      </p:graphicFrame>
    </p:spTree>
    <p:extLst>
      <p:ext uri="{BB962C8B-B14F-4D97-AF65-F5344CB8AC3E}">
        <p14:creationId xmlns:p14="http://schemas.microsoft.com/office/powerpoint/2010/main" val="1760232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88B1948E3BA824B96553C53A12DFD10" ma:contentTypeVersion="2" ma:contentTypeDescription="Create a new document." ma:contentTypeScope="" ma:versionID="8c9f75c12c276665a1a7e6e0d419e366">
  <xsd:schema xmlns:xsd="http://www.w3.org/2001/XMLSchema" xmlns:xs="http://www.w3.org/2001/XMLSchema" xmlns:p="http://schemas.microsoft.com/office/2006/metadata/properties" xmlns:ns2="dcbf2cd3-fa4c-4253-b2ae-1c316e70d8ef" targetNamespace="http://schemas.microsoft.com/office/2006/metadata/properties" ma:root="true" ma:fieldsID="92c7b2022b487bcc97abffcd1beb0c5a" ns2:_="">
    <xsd:import namespace="dcbf2cd3-fa4c-4253-b2ae-1c316e70d8ef"/>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bf2cd3-fa4c-4253-b2ae-1c316e70d8e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cbf2cd3-fa4c-4253-b2ae-1c316e70d8ef">
      <UserInfo>
        <DisplayName/>
        <AccountId xsi:nil="true"/>
        <AccountType/>
      </UserInfo>
    </SharedWithUsers>
  </documentManagement>
</p:properties>
</file>

<file path=customXml/itemProps1.xml><?xml version="1.0" encoding="utf-8"?>
<ds:datastoreItem xmlns:ds="http://schemas.openxmlformats.org/officeDocument/2006/customXml" ds:itemID="{4244D9A4-CCE2-4614-8976-9249DBB7CC2C}">
  <ds:schemaRefs>
    <ds:schemaRef ds:uri="http://schemas.microsoft.com/sharepoint/v3/contenttype/forms"/>
  </ds:schemaRefs>
</ds:datastoreItem>
</file>

<file path=customXml/itemProps2.xml><?xml version="1.0" encoding="utf-8"?>
<ds:datastoreItem xmlns:ds="http://schemas.openxmlformats.org/officeDocument/2006/customXml" ds:itemID="{CF955247-5B5C-4F3D-B00B-4F1E0FB2BD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bf2cd3-fa4c-4253-b2ae-1c316e70d8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DEE9F5-BEAB-4471-8A1D-CCEF9DD4A475}">
  <ds:schemaRefs>
    <ds:schemaRef ds:uri="dcbf2cd3-fa4c-4253-b2ae-1c316e70d8ef"/>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2340</TotalTime>
  <Words>833</Words>
  <Application>Microsoft Office PowerPoint</Application>
  <PresentationFormat>Widescreen</PresentationFormat>
  <Paragraphs>121</Paragraphs>
  <Slides>21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Corbel</vt:lpstr>
      <vt:lpstr>Wingdings</vt:lpstr>
      <vt:lpstr>Banded</vt:lpstr>
      <vt:lpstr>PhoneGap:  Making cross-platform mobile development easier for everyone!</vt:lpstr>
      <vt:lpstr>Discussion Overview</vt:lpstr>
      <vt:lpstr>About Interactive Business Systems</vt:lpstr>
      <vt:lpstr>The IBS Advantage</vt:lpstr>
      <vt:lpstr>Who am I?</vt:lpstr>
      <vt:lpstr>PhoneGap vs cordova</vt:lpstr>
      <vt:lpstr>What is Phonegap? </vt:lpstr>
      <vt:lpstr>How does phonegap work</vt:lpstr>
      <vt:lpstr>PhoneGap Target Platforms</vt:lpstr>
      <vt:lpstr>When to use phone gap</vt:lpstr>
      <vt:lpstr>Available Api’s</vt:lpstr>
      <vt:lpstr>When not to use phone gap </vt:lpstr>
      <vt:lpstr>PhoneGap Build</vt:lpstr>
      <vt:lpstr>PhoneGap Build Home Page</vt:lpstr>
      <vt:lpstr>Upload to PhoneGap Build</vt:lpstr>
      <vt:lpstr>PhoneGap Build Project Home Page</vt:lpstr>
      <vt:lpstr>PhoneGap Build Plugins View</vt:lpstr>
      <vt:lpstr>PhoneGap Build Settings View</vt:lpstr>
      <vt:lpstr>PhoneGap Build Settings View CTD</vt:lpstr>
      <vt:lpstr>PhoneGap Build Costs</vt:lpstr>
      <vt:lpstr>Some “gotchas” we have run into and Basic DEMO</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Fellowes – a New Intranet</dc:title>
  <dc:creator>Karen Adkins</dc:creator>
  <cp:lastModifiedBy>Duane Odum</cp:lastModifiedBy>
  <cp:revision>97</cp:revision>
  <dcterms:created xsi:type="dcterms:W3CDTF">2013-09-13T18:42:18Z</dcterms:created>
  <dcterms:modified xsi:type="dcterms:W3CDTF">2015-03-23T19:04:31Z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0x010100D88B1948E3BA824B96553C53A12DFD10</vt:lpwstr>
  </property>
</Properties>
</file>