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4754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9510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84264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79020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73773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68529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63283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58039" algn="l" defTabSz="418951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78C"/>
    <a:srgbClr val="404040"/>
    <a:srgbClr val="000000"/>
    <a:srgbClr val="7F7F7F"/>
    <a:srgbClr val="0D4886"/>
    <a:srgbClr val="FF5353"/>
    <a:srgbClr val="055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53" autoAdjust="0"/>
    <p:restoredTop sz="94643"/>
  </p:normalViewPr>
  <p:slideViewPr>
    <p:cSldViewPr>
      <p:cViewPr>
        <p:scale>
          <a:sx n="20" d="100"/>
          <a:sy n="20" d="100"/>
        </p:scale>
        <p:origin x="2216" y="-93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88D9-C9B8-47E5-B2FF-8650D1C870BC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1CD24-C86B-495C-A26C-182860344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4754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89510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84264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79020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73773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68529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63283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58039" algn="l" defTabSz="418951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1CD24-C86B-495C-A26C-1828603443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30"/>
            <a:ext cx="27980640" cy="9408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3"/>
            <a:ext cx="23042880" cy="112166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9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8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7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7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6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63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58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79" y="2540001"/>
            <a:ext cx="5554982" cy="540918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4" y="2540001"/>
            <a:ext cx="16116302" cy="540918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4"/>
            <a:ext cx="27980640" cy="871728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8"/>
            <a:ext cx="27980640" cy="96011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475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951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84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790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7377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6852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6328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580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2" y="14792967"/>
            <a:ext cx="10835640" cy="41838881"/>
          </a:xfrm>
        </p:spPr>
        <p:txBody>
          <a:bodyPr/>
          <a:lstStyle>
            <a:lvl1pPr>
              <a:defRPr sz="128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2" y="14792967"/>
            <a:ext cx="10835640" cy="41838881"/>
          </a:xfrm>
        </p:spPr>
        <p:txBody>
          <a:bodyPr/>
          <a:lstStyle>
            <a:lvl1pPr>
              <a:defRPr sz="12800"/>
            </a:lvl1pPr>
            <a:lvl2pPr>
              <a:defRPr sz="111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1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4" y="9824723"/>
            <a:ext cx="14544677" cy="409447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94754" indent="0">
              <a:buNone/>
              <a:defRPr sz="9100" b="1"/>
            </a:lvl2pPr>
            <a:lvl3pPr marL="4189510" indent="0">
              <a:buNone/>
              <a:defRPr sz="8200" b="1"/>
            </a:lvl3pPr>
            <a:lvl4pPr marL="6284264" indent="0">
              <a:buNone/>
              <a:defRPr sz="7300" b="1"/>
            </a:lvl4pPr>
            <a:lvl5pPr marL="8379020" indent="0">
              <a:buNone/>
              <a:defRPr sz="7300" b="1"/>
            </a:lvl5pPr>
            <a:lvl6pPr marL="10473773" indent="0">
              <a:buNone/>
              <a:defRPr sz="7300" b="1"/>
            </a:lvl6pPr>
            <a:lvl7pPr marL="12568529" indent="0">
              <a:buNone/>
              <a:defRPr sz="7300" b="1"/>
            </a:lvl7pPr>
            <a:lvl8pPr marL="14663283" indent="0">
              <a:buNone/>
              <a:defRPr sz="7300" b="1"/>
            </a:lvl8pPr>
            <a:lvl9pPr marL="16758039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4" y="13919200"/>
            <a:ext cx="14544677" cy="25288244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9824723"/>
            <a:ext cx="14550388" cy="409447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094754" indent="0">
              <a:buNone/>
              <a:defRPr sz="9100" b="1"/>
            </a:lvl2pPr>
            <a:lvl3pPr marL="4189510" indent="0">
              <a:buNone/>
              <a:defRPr sz="8200" b="1"/>
            </a:lvl3pPr>
            <a:lvl4pPr marL="6284264" indent="0">
              <a:buNone/>
              <a:defRPr sz="7300" b="1"/>
            </a:lvl4pPr>
            <a:lvl5pPr marL="8379020" indent="0">
              <a:buNone/>
              <a:defRPr sz="7300" b="1"/>
            </a:lvl5pPr>
            <a:lvl6pPr marL="10473773" indent="0">
              <a:buNone/>
              <a:defRPr sz="7300" b="1"/>
            </a:lvl6pPr>
            <a:lvl7pPr marL="12568529" indent="0">
              <a:buNone/>
              <a:defRPr sz="7300" b="1"/>
            </a:lvl7pPr>
            <a:lvl8pPr marL="14663283" indent="0">
              <a:buNone/>
              <a:defRPr sz="7300" b="1"/>
            </a:lvl8pPr>
            <a:lvl9pPr marL="16758039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13919200"/>
            <a:ext cx="14550388" cy="25288244"/>
          </a:xfrm>
        </p:spPr>
        <p:txBody>
          <a:bodyPr/>
          <a:lstStyle>
            <a:lvl1pPr>
              <a:defRPr sz="111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747520"/>
            <a:ext cx="10829927" cy="743712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1747525"/>
            <a:ext cx="18402302" cy="37459924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9184643"/>
            <a:ext cx="10829927" cy="30022804"/>
          </a:xfrm>
        </p:spPr>
        <p:txBody>
          <a:bodyPr/>
          <a:lstStyle>
            <a:lvl1pPr marL="0" indent="0">
              <a:buNone/>
              <a:defRPr sz="6400"/>
            </a:lvl1pPr>
            <a:lvl2pPr marL="2094754" indent="0">
              <a:buNone/>
              <a:defRPr sz="5500"/>
            </a:lvl2pPr>
            <a:lvl3pPr marL="4189510" indent="0">
              <a:buNone/>
              <a:defRPr sz="4600"/>
            </a:lvl3pPr>
            <a:lvl4pPr marL="6284264" indent="0">
              <a:buNone/>
              <a:defRPr sz="4200"/>
            </a:lvl4pPr>
            <a:lvl5pPr marL="8379020" indent="0">
              <a:buNone/>
              <a:defRPr sz="4200"/>
            </a:lvl5pPr>
            <a:lvl6pPr marL="10473773" indent="0">
              <a:buNone/>
              <a:defRPr sz="4200"/>
            </a:lvl6pPr>
            <a:lvl7pPr marL="12568529" indent="0">
              <a:buNone/>
              <a:defRPr sz="4200"/>
            </a:lvl7pPr>
            <a:lvl8pPr marL="14663283" indent="0">
              <a:buNone/>
              <a:defRPr sz="4200"/>
            </a:lvl8pPr>
            <a:lvl9pPr marL="16758039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7"/>
            <a:ext cx="19751040" cy="26334720"/>
          </a:xfrm>
        </p:spPr>
        <p:txBody>
          <a:bodyPr/>
          <a:lstStyle>
            <a:lvl1pPr marL="0" indent="0">
              <a:buNone/>
              <a:defRPr sz="14600"/>
            </a:lvl1pPr>
            <a:lvl2pPr marL="2094754" indent="0">
              <a:buNone/>
              <a:defRPr sz="12800"/>
            </a:lvl2pPr>
            <a:lvl3pPr marL="4189510" indent="0">
              <a:buNone/>
              <a:defRPr sz="11100"/>
            </a:lvl3pPr>
            <a:lvl4pPr marL="6284264" indent="0">
              <a:buNone/>
              <a:defRPr sz="9100"/>
            </a:lvl4pPr>
            <a:lvl5pPr marL="8379020" indent="0">
              <a:buNone/>
              <a:defRPr sz="9100"/>
            </a:lvl5pPr>
            <a:lvl6pPr marL="10473773" indent="0">
              <a:buNone/>
              <a:defRPr sz="9100"/>
            </a:lvl6pPr>
            <a:lvl7pPr marL="12568529" indent="0">
              <a:buNone/>
              <a:defRPr sz="9100"/>
            </a:lvl7pPr>
            <a:lvl8pPr marL="14663283" indent="0">
              <a:buNone/>
              <a:defRPr sz="9100"/>
            </a:lvl8pPr>
            <a:lvl9pPr marL="16758039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6"/>
          </a:xfrm>
        </p:spPr>
        <p:txBody>
          <a:bodyPr/>
          <a:lstStyle>
            <a:lvl1pPr marL="0" indent="0">
              <a:buNone/>
              <a:defRPr sz="6400"/>
            </a:lvl1pPr>
            <a:lvl2pPr marL="2094754" indent="0">
              <a:buNone/>
              <a:defRPr sz="5500"/>
            </a:lvl2pPr>
            <a:lvl3pPr marL="4189510" indent="0">
              <a:buNone/>
              <a:defRPr sz="4600"/>
            </a:lvl3pPr>
            <a:lvl4pPr marL="6284264" indent="0">
              <a:buNone/>
              <a:defRPr sz="4200"/>
            </a:lvl4pPr>
            <a:lvl5pPr marL="8379020" indent="0">
              <a:buNone/>
              <a:defRPr sz="4200"/>
            </a:lvl5pPr>
            <a:lvl6pPr marL="10473773" indent="0">
              <a:buNone/>
              <a:defRPr sz="4200"/>
            </a:lvl6pPr>
            <a:lvl7pPr marL="12568529" indent="0">
              <a:buNone/>
              <a:defRPr sz="4200"/>
            </a:lvl7pPr>
            <a:lvl8pPr marL="14663283" indent="0">
              <a:buNone/>
              <a:defRPr sz="4200"/>
            </a:lvl8pPr>
            <a:lvl9pPr marL="16758039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700" y="2826327"/>
            <a:ext cx="17487900" cy="4156364"/>
          </a:xfrm>
          <a:prstGeom prst="rect">
            <a:avLst/>
          </a:prstGeom>
        </p:spPr>
        <p:txBody>
          <a:bodyPr vert="horz" lIns="418952" tIns="209476" rIns="418952" bIns="209476" rtlCol="0" anchor="ctr">
            <a:normAutofit/>
          </a:bodyPr>
          <a:lstStyle/>
          <a:p>
            <a:r>
              <a:rPr lang="en-US" dirty="0"/>
              <a:t>Title of poster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18952" tIns="209476" rIns="418952" bIns="2094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4"/>
            <a:ext cx="7680960" cy="2336801"/>
          </a:xfrm>
          <a:prstGeom prst="rect">
            <a:avLst/>
          </a:prstGeom>
        </p:spPr>
        <p:txBody>
          <a:bodyPr vert="horz" lIns="418952" tIns="209476" rIns="418952" bIns="209476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AEF1-B625-4334-B71A-F25D760AFEE2}" type="datetimeFigureOut">
              <a:rPr lang="en-US" smtClean="0"/>
              <a:pPr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4"/>
            <a:ext cx="10424160" cy="2336801"/>
          </a:xfrm>
          <a:prstGeom prst="rect">
            <a:avLst/>
          </a:prstGeom>
        </p:spPr>
        <p:txBody>
          <a:bodyPr vert="horz" lIns="418952" tIns="209476" rIns="418952" bIns="209476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4"/>
            <a:ext cx="7680960" cy="2336801"/>
          </a:xfrm>
          <a:prstGeom prst="rect">
            <a:avLst/>
          </a:prstGeom>
        </p:spPr>
        <p:txBody>
          <a:bodyPr vert="horz" lIns="418952" tIns="209476" rIns="418952" bIns="209476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E785-C42F-4BA2-8928-1A3BB047B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951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1066" indent="-1571066" algn="l" defTabSz="4189510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403975" indent="-1309222" algn="l" defTabSz="4189510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36887" indent="-1047377" algn="l" defTabSz="4189510" rtl="0" eaLnBrk="1" latinLnBrk="0" hangingPunct="1">
        <a:spcBef>
          <a:spcPct val="20000"/>
        </a:spcBef>
        <a:buFont typeface="Arial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31643" indent="-1047377" algn="l" defTabSz="4189510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26397" indent="-1047377" algn="l" defTabSz="4189510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150" indent="-1047377" algn="l" defTabSz="418951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615906" indent="-1047377" algn="l" defTabSz="418951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710660" indent="-1047377" algn="l" defTabSz="418951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805416" indent="-1047377" algn="l" defTabSz="418951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4754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9510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84264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79020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73773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8529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63283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58039" algn="l" defTabSz="418951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-669472"/>
            <a:ext cx="32766000" cy="4460194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43200" y="7924800"/>
            <a:ext cx="14401800" cy="5238341"/>
          </a:xfrm>
          <a:prstGeom prst="rect">
            <a:avLst/>
          </a:prstGeom>
          <a:solidFill>
            <a:schemeClr val="bg1">
              <a:alpha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202128" tIns="101064" rIns="202128" bIns="101064" rtlCol="0">
            <a:normAutofit/>
          </a:bodyPr>
          <a:lstStyle/>
          <a:p>
            <a:r>
              <a:rPr lang="en-US" sz="5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</a:t>
            </a:r>
          </a:p>
          <a:p>
            <a:pPr algn="just"/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upconversion based absorber </a:t>
            </a:r>
            <a:r>
              <a:rPr lang="en-IN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(NaYF</a:t>
            </a:r>
            <a:r>
              <a:rPr lang="en-IN" sz="4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IN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Yb(18%), Er(2%), Gd(15%)) 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developed to work at 980 nm used for increasing the sensitivity of a commercial solar cell. Tuning the precise loading ratio with these upconversion absorbers and developing films on top of solar cell is used to enhance short circuit currents. </a:t>
            </a:r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13163141"/>
            <a:ext cx="14401800" cy="19602859"/>
          </a:xfrm>
          <a:prstGeom prst="rect">
            <a:avLst/>
          </a:prstGeom>
          <a:solidFill>
            <a:schemeClr val="bg1">
              <a:alpha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202128" tIns="101064" rIns="202128" bIns="101064" rtlCol="0">
            <a:normAutofit/>
          </a:bodyPr>
          <a:lstStyle/>
          <a:p>
            <a:r>
              <a:rPr lang="en-US" sz="5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algn="just"/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conversion efficiencies in silicon are impacted by bulk defects, contacts, solar spectrum mismatch, etc. Specifically, the absorption coefficient in silicon starts declining below </a:t>
            </a:r>
          </a:p>
          <a:p>
            <a:pPr algn="just"/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IN" sz="4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3 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cm</a:t>
            </a:r>
            <a:r>
              <a:rPr lang="en-IN" sz="4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-1 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around 800 nm, declining to one-tenth that value near 1000 nm. Such material limitations also manifest themselves in a peak in the responsivity of silicon-based solar cells [1]. Hence the upconversion technique employed here is a step toward overcoming these limitations. It is a process that takes two or more infrared photons and emit one visible photon. As a result, silicon solar cell which has highest efficiency in visible region indirectly detects infrared photons [2]. 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5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Materials and Methods</a:t>
            </a: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steps for material synthesis [3],</a:t>
            </a:r>
          </a:p>
          <a:p>
            <a:endParaRPr lang="en-US" sz="8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Film formation process,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487900" y="33147000"/>
            <a:ext cx="14401800" cy="9574572"/>
          </a:xfrm>
          <a:prstGeom prst="rect">
            <a:avLst/>
          </a:prstGeom>
          <a:solidFill>
            <a:schemeClr val="bg1">
              <a:alpha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202128" tIns="101064" rIns="202128" bIns="101064" rtlCol="0">
            <a:normAutofit/>
          </a:bodyPr>
          <a:lstStyle/>
          <a:p>
            <a:r>
              <a:rPr lang="en-US" sz="5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  <a:p>
            <a:endParaRPr lang="en-US" sz="5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4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Ramasamy et al., RSC Adv. </a:t>
            </a:r>
            <a:r>
              <a:rPr lang="en-I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34873 (2014).</a:t>
            </a:r>
          </a:p>
          <a:p>
            <a:r>
              <a:rPr lang="en-IN" sz="4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Haase et al., Angewandte Chemie </a:t>
            </a:r>
            <a:r>
              <a:rPr lang="en-I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5808 (2011).</a:t>
            </a:r>
          </a:p>
          <a:p>
            <a:r>
              <a:rPr lang="en-IN" sz="4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Z. Li et al., Nanotechnology </a:t>
            </a:r>
            <a:r>
              <a:rPr lang="en-I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345606 (2008).</a:t>
            </a:r>
          </a:p>
          <a:p>
            <a:r>
              <a:rPr lang="en-IN" sz="3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en-IN" sz="3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F. Wang et al., Nature </a:t>
            </a:r>
            <a:r>
              <a:rPr lang="en-IN" sz="3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463</a:t>
            </a:r>
            <a:r>
              <a:rPr lang="en-IN" sz="3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1061 (2010). </a:t>
            </a:r>
          </a:p>
          <a:p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5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Acknowledgement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UGC, Government of India.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MEIT, Government of India.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Science &amp; Engineering Research Board. 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Nanoscale Research Facility at IIT Delhi. 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Central Research Facility at IIT Delhi. 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Optics Physics Lab at IIT-Delhi. </a:t>
            </a:r>
          </a:p>
          <a:p>
            <a:endParaRPr lang="en-US" sz="8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5300" dirty="0"/>
          </a:p>
          <a:p>
            <a:endParaRPr lang="en-US" sz="8000" dirty="0"/>
          </a:p>
          <a:p>
            <a:endParaRPr lang="en-US" sz="8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33108900"/>
            <a:ext cx="14401800" cy="4633436"/>
          </a:xfrm>
          <a:prstGeom prst="rect">
            <a:avLst/>
          </a:prstGeom>
          <a:solidFill>
            <a:schemeClr val="bg1">
              <a:alpha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202128" tIns="101064" rIns="202128" bIns="101064" rtlCol="0">
            <a:normAutofit/>
          </a:bodyPr>
          <a:lstStyle/>
          <a:p>
            <a:r>
              <a:rPr lang="en-US" sz="5300" b="1" dirty="0">
                <a:solidFill>
                  <a:srgbClr val="404040"/>
                </a:solidFill>
              </a:rPr>
              <a:t>Conclusions</a:t>
            </a:r>
            <a:endParaRPr lang="en-US" sz="8000" b="1" dirty="0">
              <a:solidFill>
                <a:srgbClr val="404040"/>
              </a:solidFill>
            </a:endParaRPr>
          </a:p>
          <a:p>
            <a:pPr marL="914400" indent="-914400"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 temperature synthesis pathway for upconversion nanoparticles which is suitable under normal environmental conditions.</a:t>
            </a:r>
          </a:p>
          <a:p>
            <a:pPr marL="914400" indent="-914400"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the film thickness for the fixed dopant concentration is desired for maximum light generation from the sample for given excitation.</a:t>
            </a:r>
          </a:p>
          <a:p>
            <a:pPr marL="914400" indent="-914400"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Synthesizing an efficient material with high quantum efficiency is still a challenge at present.</a:t>
            </a:r>
          </a:p>
          <a:p>
            <a:endParaRPr lang="en-US" sz="8000" dirty="0"/>
          </a:p>
          <a:p>
            <a:endParaRPr lang="en-US" sz="80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614851" y="24574203"/>
            <a:ext cx="34741352" cy="1454245"/>
          </a:xfrm>
          <a:prstGeom prst="rect">
            <a:avLst/>
          </a:prstGeom>
          <a:solidFill>
            <a:srgbClr val="50B78C">
              <a:alpha val="69804"/>
            </a:srgbClr>
          </a:solidFill>
          <a:ln w="3175">
            <a:noFill/>
          </a:ln>
        </p:spPr>
        <p:txBody>
          <a:bodyPr wrap="square" lIns="202128" tIns="101064" rIns="202128" bIns="101064" rtlCol="0">
            <a:noAutofit/>
          </a:bodyPr>
          <a:lstStyle/>
          <a:p>
            <a:r>
              <a:rPr lang="en-US" sz="8000" b="1" spc="1326" dirty="0">
                <a:solidFill>
                  <a:schemeClr val="bg1"/>
                </a:solidFill>
              </a:rPr>
              <a:t>Department of Electrical Engineering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43200" y="38050035"/>
            <a:ext cx="14401800" cy="4633436"/>
          </a:xfrm>
          <a:prstGeom prst="rect">
            <a:avLst/>
          </a:prstGeom>
          <a:solidFill>
            <a:schemeClr val="bg1">
              <a:alpha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202128" tIns="101064" rIns="202128" bIns="101064" rtlCol="0">
            <a:normAutofit fontScale="85000" lnSpcReduction="20000"/>
          </a:bodyPr>
          <a:lstStyle/>
          <a:p>
            <a:r>
              <a:rPr lang="en-US" sz="5700" b="1" dirty="0">
                <a:solidFill>
                  <a:srgbClr val="404040"/>
                </a:solidFill>
              </a:rPr>
              <a:t>In</a:t>
            </a:r>
            <a:r>
              <a:rPr lang="en-US" sz="5700" b="1" dirty="0">
                <a:solidFill>
                  <a:srgbClr val="000000"/>
                </a:solidFill>
              </a:rPr>
              <a:t>dustrial </a:t>
            </a:r>
            <a:r>
              <a:rPr lang="en-US" sz="5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</a:t>
            </a:r>
          </a:p>
          <a:p>
            <a:endParaRPr lang="en-US" sz="3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of using upconversion nanolayers in solar cells utilizing IR spectrum will reduce its cost to 7$-8$ compared to 3000$ at present for InGaAs based products. Integrating solar cells/detectors with this layer will enhance their operating range thus making it a more industry oriented product suitable for applications such as remote sensing, surveillance, hyperspectral imaging etc. </a:t>
            </a:r>
          </a:p>
          <a:p>
            <a:endParaRPr lang="en-US" sz="5300" dirty="0"/>
          </a:p>
          <a:p>
            <a:r>
              <a:rPr lang="en-AU" sz="5700" b="1" dirty="0">
                <a:solidFill>
                  <a:srgbClr val="404040"/>
                </a:solidFill>
              </a:rPr>
              <a:t>Technology Readiness Level: </a:t>
            </a:r>
            <a:r>
              <a:rPr lang="en-AU" sz="6200" dirty="0">
                <a:solidFill>
                  <a:srgbClr val="7F7F7F"/>
                </a:solidFill>
              </a:rPr>
              <a:t>Your content goes</a:t>
            </a:r>
          </a:p>
          <a:p>
            <a:r>
              <a:rPr lang="en-AU" sz="6200" dirty="0">
                <a:solidFill>
                  <a:srgbClr val="7F7F7F"/>
                </a:solidFill>
              </a:rPr>
              <a:t>here…</a:t>
            </a:r>
            <a:endParaRPr lang="en-US" sz="6200" dirty="0">
              <a:solidFill>
                <a:srgbClr val="7F7F7F"/>
              </a:solidFill>
            </a:endParaRPr>
          </a:p>
          <a:p>
            <a:endParaRPr lang="en-US" sz="8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994600" cy="71980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01000" y="3171569"/>
            <a:ext cx="19202400" cy="14437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202128" tIns="101064" rIns="202128" bIns="101064" rtlCol="0">
            <a:noAutofit/>
          </a:bodyPr>
          <a:lstStyle/>
          <a:p>
            <a:pPr algn="ctr"/>
            <a:r>
              <a:rPr lang="en-IN" sz="4800" b="1" dirty="0"/>
              <a:t>Boosting silicon solar cell efficiency through upconversion-assisted enhanced absorption in near infrared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01000" y="4886652"/>
            <a:ext cx="19202400" cy="14437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202128" tIns="101064" rIns="202128" bIns="101064" rtlCol="0">
            <a:normAutofit fontScale="55000" lnSpcReduction="20000"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Nidhi Dua, Rajinder Singh Deol, Md Samim Reza, Madhusudan Singh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87900" y="7924800"/>
            <a:ext cx="14401800" cy="24841200"/>
          </a:xfrm>
          <a:prstGeom prst="rect">
            <a:avLst/>
          </a:prstGeom>
          <a:solidFill>
            <a:schemeClr val="bg1">
              <a:alpha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202128" tIns="101064" rIns="202128" bIns="101064" rtlCol="0">
            <a:normAutofit fontScale="92500" lnSpcReduction="10000"/>
          </a:bodyPr>
          <a:lstStyle/>
          <a:p>
            <a:r>
              <a:rPr lang="en-US" sz="5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5300" dirty="0">
                <a:solidFill>
                  <a:schemeClr val="bg1">
                    <a:lumMod val="50000"/>
                  </a:schemeClr>
                </a:solidFill>
              </a:rPr>
              <a:t>                      </a:t>
            </a: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Figure 1: (a) Powder XRD of the upconversion absorber, </a:t>
            </a:r>
            <a:r>
              <a:rPr lang="en-IN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(NaYF</a:t>
            </a:r>
            <a:r>
              <a:rPr lang="en-IN" sz="27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IN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Yb(18%), Er(2%), Gd(15%)). Red (blue) lines indicate hexagonal (cubic)</a:t>
            </a: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phase of nanoparticles. </a:t>
            </a: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(b) </a:t>
            </a:r>
            <a:r>
              <a:rPr lang="en-IN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Scanning electron microscopy (SEM) scans of the deposited reveal a thickness of ~158±33 nm. </a:t>
            </a:r>
          </a:p>
          <a:p>
            <a:r>
              <a:rPr lang="en-IN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(c) Atomic force microscopy (AFM) scans reveal that the roughness of the films is approximately 31 nm.</a:t>
            </a: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Photoluminescence measurement of UCNP film under direct irradiance of 785 nm laser source.</a:t>
            </a:r>
          </a:p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(e) Current (A) versus voltage (V) curve for a commercial solar cell with UCNP film on top of it.</a:t>
            </a:r>
          </a:p>
          <a:p>
            <a:endParaRPr lang="en-US" sz="8000" dirty="0"/>
          </a:p>
        </p:txBody>
      </p:sp>
      <p:sp>
        <p:nvSpPr>
          <p:cNvPr id="16" name="Rounded Rectangle 15"/>
          <p:cNvSpPr/>
          <p:nvPr/>
        </p:nvSpPr>
        <p:spPr>
          <a:xfrm>
            <a:off x="8229600" y="636187"/>
            <a:ext cx="19202400" cy="2271540"/>
          </a:xfrm>
          <a:prstGeom prst="roundRect">
            <a:avLst>
              <a:gd name="adj" fmla="val 30129"/>
            </a:avLst>
          </a:prstGeom>
          <a:solidFill>
            <a:srgbClr val="0D4886">
              <a:alpha val="8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500" b="1" dirty="0"/>
              <a:t>Industry Day Theme # </a:t>
            </a:r>
            <a:r>
              <a:rPr lang="en-AU" sz="7500" b="1" dirty="0">
                <a:solidFill>
                  <a:schemeClr val="bg1">
                    <a:lumMod val="50000"/>
                  </a:schemeClr>
                </a:solidFill>
              </a:rPr>
              <a:t>{Insert Theme Name}</a:t>
            </a:r>
            <a:endParaRPr lang="en-US" sz="7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97594" y="2133600"/>
            <a:ext cx="4196805" cy="41968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648" y="2590800"/>
            <a:ext cx="6872752" cy="2604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E70524-5DEE-874A-A027-12428BF46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9521" y="22547941"/>
            <a:ext cx="8838037" cy="439877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BF09F61-8646-204D-916C-1DF40037ACEE}"/>
              </a:ext>
            </a:extLst>
          </p:cNvPr>
          <p:cNvGrpSpPr/>
          <p:nvPr/>
        </p:nvGrpSpPr>
        <p:grpSpPr>
          <a:xfrm>
            <a:off x="17576800" y="8763000"/>
            <a:ext cx="7391400" cy="6675109"/>
            <a:chOff x="17576800" y="8763000"/>
            <a:chExt cx="7391400" cy="66751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EB847E-47EA-C14C-A188-85E8F5DC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76800" y="8763000"/>
              <a:ext cx="7391400" cy="630973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1463B2-D7E3-DD4F-86F7-973475F96DB7}"/>
                </a:ext>
              </a:extLst>
            </p:cNvPr>
            <p:cNvSpPr txBox="1"/>
            <p:nvPr/>
          </p:nvSpPr>
          <p:spPr>
            <a:xfrm>
              <a:off x="20978990" y="14914889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(a)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4E9DF8C-CDF0-BD40-863E-901B29826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59200" y="21945600"/>
            <a:ext cx="0" cy="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65FDF5-87C8-EB4D-A625-8B29CE5D8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59200" y="21945600"/>
            <a:ext cx="0" cy="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27242A-FF2A-F547-9C79-EF57838C5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59200" y="21945600"/>
            <a:ext cx="0" cy="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282088-5562-394E-AF5D-F5AF51A2A4A2}"/>
              </a:ext>
            </a:extLst>
          </p:cNvPr>
          <p:cNvGrpSpPr/>
          <p:nvPr/>
        </p:nvGrpSpPr>
        <p:grpSpPr>
          <a:xfrm>
            <a:off x="24989971" y="9133731"/>
            <a:ext cx="6426199" cy="6304378"/>
            <a:chOff x="24989971" y="9133731"/>
            <a:chExt cx="6426199" cy="63043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008D42-061B-604E-8BD9-86958A69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989971" y="9133731"/>
              <a:ext cx="6426199" cy="558624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ABED46-E492-0B4E-A07F-3D9969CED67D}"/>
                </a:ext>
              </a:extLst>
            </p:cNvPr>
            <p:cNvSpPr txBox="1"/>
            <p:nvPr/>
          </p:nvSpPr>
          <p:spPr>
            <a:xfrm>
              <a:off x="27902346" y="149148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(b)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594383-F1D2-2B47-B6C3-4681501702A7}"/>
              </a:ext>
            </a:extLst>
          </p:cNvPr>
          <p:cNvGrpSpPr/>
          <p:nvPr/>
        </p:nvGrpSpPr>
        <p:grpSpPr>
          <a:xfrm>
            <a:off x="18042861" y="15453733"/>
            <a:ext cx="6303040" cy="7185946"/>
            <a:chOff x="18042861" y="15453733"/>
            <a:chExt cx="6303040" cy="71859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ED94A6-C29C-F14F-8E36-5D2BDC8E5FCA}"/>
                </a:ext>
              </a:extLst>
            </p:cNvPr>
            <p:cNvGrpSpPr/>
            <p:nvPr/>
          </p:nvGrpSpPr>
          <p:grpSpPr>
            <a:xfrm>
              <a:off x="18042861" y="15453733"/>
              <a:ext cx="6303040" cy="6491868"/>
              <a:chOff x="2089150" y="841829"/>
              <a:chExt cx="7707086" cy="4949371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2FE3BFC-0D00-934A-96A9-C73D8B6D8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9150" y="841829"/>
                <a:ext cx="7707086" cy="494937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006B6A9-4DF5-394A-BF78-2199051CF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75651" y="1600200"/>
                <a:ext cx="1130300" cy="36576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B2AF35-7F4E-EC40-8EC3-1E084D33D2C9}"/>
                </a:ext>
              </a:extLst>
            </p:cNvPr>
            <p:cNvSpPr txBox="1"/>
            <p:nvPr/>
          </p:nvSpPr>
          <p:spPr>
            <a:xfrm>
              <a:off x="20916901" y="22116459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(c)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8D32CA-B670-4145-9DCD-9678985DA287}"/>
              </a:ext>
            </a:extLst>
          </p:cNvPr>
          <p:cNvGrpSpPr/>
          <p:nvPr/>
        </p:nvGrpSpPr>
        <p:grpSpPr>
          <a:xfrm>
            <a:off x="24596836" y="15438109"/>
            <a:ext cx="7292864" cy="7217064"/>
            <a:chOff x="24596836" y="15438109"/>
            <a:chExt cx="7292864" cy="72170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518744-A294-4B47-92E4-4D6E65494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596836" y="15438109"/>
              <a:ext cx="7292864" cy="687286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3C09EE-6EA4-7241-9C9D-4263CF389927}"/>
                </a:ext>
              </a:extLst>
            </p:cNvPr>
            <p:cNvSpPr txBox="1"/>
            <p:nvPr/>
          </p:nvSpPr>
          <p:spPr>
            <a:xfrm>
              <a:off x="27979350" y="22131953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(d)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039DF-2D55-7841-9FFA-AC3A679050E5}"/>
              </a:ext>
            </a:extLst>
          </p:cNvPr>
          <p:cNvGrpSpPr/>
          <p:nvPr/>
        </p:nvGrpSpPr>
        <p:grpSpPr>
          <a:xfrm>
            <a:off x="17487900" y="22547941"/>
            <a:ext cx="7228114" cy="6730170"/>
            <a:chOff x="17487900" y="22547941"/>
            <a:chExt cx="7228114" cy="67301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A3EA860-10EE-784C-8734-A1EA42B7A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487900" y="22547941"/>
              <a:ext cx="7228114" cy="643778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BEE9BC-6B60-B24A-B5F7-1F17E0C5E7C6}"/>
                </a:ext>
              </a:extLst>
            </p:cNvPr>
            <p:cNvSpPr txBox="1"/>
            <p:nvPr/>
          </p:nvSpPr>
          <p:spPr>
            <a:xfrm>
              <a:off x="20992863" y="28816446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(e)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4AD446-94BF-BB41-BD54-517F3EF70012}"/>
              </a:ext>
            </a:extLst>
          </p:cNvPr>
          <p:cNvSpPr txBox="1"/>
          <p:nvPr/>
        </p:nvSpPr>
        <p:spPr>
          <a:xfrm>
            <a:off x="24716013" y="22913318"/>
            <a:ext cx="66783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Powder XRD reveals mostly of hexagonal phase closely associated with high upconversion photoluminescence efficiencies.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 direct irradiance of 980 nm laser diode, we observed an enhancement of the short-circuit current (J</a:t>
            </a:r>
            <a:r>
              <a:rPr lang="en-IN" sz="28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of ~ 25%.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Blue signal is quenched when excited with 785 nm laser source. 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Lanthanide Gd results in complete phase transfer from cubic to hexagonal [4].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19E1A-C84B-B744-9E4E-C685C46000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89324" y="28498800"/>
            <a:ext cx="13709552" cy="3663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572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INVIDEV3</dc:creator>
  <cp:lastModifiedBy>Microsoft Office User</cp:lastModifiedBy>
  <cp:revision>103</cp:revision>
  <dcterms:created xsi:type="dcterms:W3CDTF">2017-08-17T12:20:56Z</dcterms:created>
  <dcterms:modified xsi:type="dcterms:W3CDTF">2019-09-06T08:35:39Z</dcterms:modified>
</cp:coreProperties>
</file>