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76" r:id="rId5"/>
    <p:sldId id="277" r:id="rId6"/>
    <p:sldId id="260" r:id="rId7"/>
    <p:sldId id="261" r:id="rId8"/>
    <p:sldId id="262" r:id="rId9"/>
    <p:sldId id="275" r:id="rId10"/>
    <p:sldId id="265" r:id="rId11"/>
    <p:sldId id="278" r:id="rId12"/>
    <p:sldId id="279" r:id="rId13"/>
    <p:sldId id="280" r:id="rId14"/>
    <p:sldId id="266" r:id="rId15"/>
    <p:sldId id="264" r:id="rId16"/>
    <p:sldId id="263" r:id="rId17"/>
    <p:sldId id="268" r:id="rId18"/>
    <p:sldId id="269" r:id="rId19"/>
    <p:sldId id="271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9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75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8" y="72"/>
      </p:cViewPr>
      <p:guideLst>
        <p:guide orient="horz" pos="2132"/>
        <p:guide pos="39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2019/12/16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714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2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49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76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68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07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81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35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34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08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36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45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6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66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4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2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0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2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91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hyperlink" Target="http://docx.zuoyebang.cc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16603" y="1340307"/>
            <a:ext cx="8545195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+mj-ea"/>
                <a:ea typeface="+mj-ea"/>
                <a:cs typeface="+mj-ea"/>
              </a:rPr>
              <a:t>用户体验度量平台</a:t>
            </a:r>
            <a:r>
              <a:rPr lang="en-US" altLang="zh-CN" sz="4400" dirty="0" smtClean="0">
                <a:latin typeface="+mj-ea"/>
                <a:ea typeface="+mj-ea"/>
                <a:cs typeface="+mj-ea"/>
              </a:rPr>
              <a:t> - </a:t>
            </a:r>
            <a:r>
              <a:rPr lang="zh-CN" altLang="en-US" sz="4400" dirty="0" smtClean="0">
                <a:latin typeface="+mj-ea"/>
                <a:ea typeface="+mj-ea"/>
                <a:cs typeface="+mj-ea"/>
              </a:rPr>
              <a:t>前端监控</a:t>
            </a:r>
            <a:r>
              <a:rPr lang="en-US" altLang="zh-CN" sz="4400" dirty="0" err="1" smtClean="0">
                <a:latin typeface="+mj-ea"/>
                <a:ea typeface="+mj-ea"/>
                <a:cs typeface="+mj-ea"/>
              </a:rPr>
              <a:t>sdk</a:t>
            </a:r>
            <a:endParaRPr lang="en-US" altLang="zh-CN" sz="4400" dirty="0" smtClean="0">
              <a:latin typeface="+mj-ea"/>
              <a:ea typeface="+mj-ea"/>
              <a:cs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400" dirty="0" smtClean="0">
                <a:latin typeface="+mj-ea"/>
                <a:ea typeface="+mj-ea"/>
                <a:cs typeface="+mj-ea"/>
              </a:rPr>
              <a:t>——</a:t>
            </a:r>
            <a:r>
              <a:rPr lang="zh-CN" altLang="en-US" sz="4400" dirty="0" smtClean="0">
                <a:latin typeface="+mj-ea"/>
                <a:ea typeface="+mj-ea"/>
                <a:cs typeface="+mj-ea"/>
              </a:rPr>
              <a:t>校招串讲（</a:t>
            </a:r>
            <a:r>
              <a:rPr lang="zh-CN" altLang="en-US" sz="4400" dirty="0">
                <a:latin typeface="+mj-ea"/>
                <a:ea typeface="+mj-ea"/>
                <a:cs typeface="+mj-ea"/>
              </a:rPr>
              <a:t>一</a:t>
            </a:r>
            <a:r>
              <a:rPr lang="zh-CN" altLang="en-US" sz="4400" dirty="0" smtClean="0">
                <a:latin typeface="+mj-ea"/>
                <a:ea typeface="+mj-ea"/>
                <a:cs typeface="+mj-ea"/>
              </a:rPr>
              <a:t>）</a:t>
            </a:r>
            <a:endParaRPr lang="en-US" altLang="zh-CN" sz="4400" dirty="0" smtClean="0">
              <a:latin typeface="+mj-ea"/>
              <a:ea typeface="+mj-ea"/>
              <a:cs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769743" y="3493698"/>
            <a:ext cx="4813971" cy="37058"/>
          </a:xfrm>
          <a:prstGeom prst="line">
            <a:avLst/>
          </a:prstGeom>
          <a:ln>
            <a:solidFill>
              <a:srgbClr val="7A9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105691" y="4601100"/>
            <a:ext cx="310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平台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FE – 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段凯</a:t>
            </a:r>
          </a:p>
        </p:txBody>
      </p:sp>
      <p:pic>
        <p:nvPicPr>
          <p:cNvPr id="7" name="图片 6" descr="49"/>
          <p:cNvPicPr>
            <a:picLocks noChangeAspect="1"/>
          </p:cNvPicPr>
          <p:nvPr/>
        </p:nvPicPr>
        <p:blipFill>
          <a:blip r:embed="rId4"/>
          <a:srcRect l="37163" t="19981" b="44690"/>
          <a:stretch>
            <a:fillRect/>
          </a:stretch>
        </p:blipFill>
        <p:spPr>
          <a:xfrm>
            <a:off x="8518747" y="4601100"/>
            <a:ext cx="3392805" cy="190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FMP(first </a:t>
            </a:r>
            <a:r>
              <a:rPr lang="en-US" altLang="zh-CN" sz="3600" dirty="0"/>
              <a:t>meaning paint)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277205" y="885736"/>
            <a:ext cx="11093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意义：网页加载</a:t>
            </a:r>
            <a:r>
              <a:rPr lang="zh-CN" altLang="en-US" sz="2000" dirty="0" smtClean="0">
                <a:solidFill>
                  <a:srgbClr val="FF0000"/>
                </a:solidFill>
              </a:rPr>
              <a:t>首屏</a:t>
            </a:r>
            <a:r>
              <a:rPr lang="zh-CN" altLang="en-US" sz="2000" dirty="0" smtClean="0">
                <a:solidFill>
                  <a:srgbClr val="FFC000"/>
                </a:solidFill>
              </a:rPr>
              <a:t>主要（页面核心）内容</a:t>
            </a:r>
            <a:r>
              <a:rPr lang="zh-CN" altLang="en-US" sz="2000" dirty="0" smtClean="0"/>
              <a:t>的时间 （</a:t>
            </a:r>
            <a:r>
              <a:rPr lang="en-US" altLang="zh-CN" sz="2000" dirty="0" smtClean="0"/>
              <a:t>useful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           用</a:t>
            </a:r>
            <a:r>
              <a:rPr lang="en-US" altLang="zh-CN" sz="2000" dirty="0"/>
              <a:t>FMP</a:t>
            </a:r>
            <a:r>
              <a:rPr lang="zh-CN" altLang="en-US" sz="2000" dirty="0"/>
              <a:t>衡量</a:t>
            </a:r>
            <a:r>
              <a:rPr lang="en-US" altLang="zh-CN" sz="2000" dirty="0"/>
              <a:t>"</a:t>
            </a:r>
            <a:r>
              <a:rPr lang="zh-CN" altLang="en-US" sz="2000" dirty="0"/>
              <a:t>是否有用 </a:t>
            </a:r>
            <a:r>
              <a:rPr lang="en-US" altLang="zh-CN" sz="2000" dirty="0"/>
              <a:t>- </a:t>
            </a:r>
            <a:r>
              <a:rPr lang="zh-CN" altLang="en-US" sz="2000" dirty="0"/>
              <a:t>是否已渲染可以与用户互动的足够</a:t>
            </a:r>
            <a:r>
              <a:rPr lang="zh-CN" altLang="en-US" sz="2000" dirty="0" smtClean="0"/>
              <a:t>内容</a:t>
            </a:r>
            <a:r>
              <a:rPr lang="en-US" altLang="zh-CN" sz="2000" dirty="0" smtClean="0"/>
              <a:t>“</a:t>
            </a:r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难点：网页形态各异，很难</a:t>
            </a:r>
            <a:r>
              <a:rPr lang="zh-CN" altLang="en-US" sz="2000" dirty="0"/>
              <a:t>以通用于</a:t>
            </a:r>
            <a:r>
              <a:rPr lang="zh-CN" altLang="en-US" sz="2000" dirty="0" smtClean="0"/>
              <a:t>所有的网页。</a:t>
            </a:r>
            <a:endParaRPr lang="en-US" altLang="zh-CN" sz="2000" dirty="0" smtClean="0"/>
          </a:p>
        </p:txBody>
      </p:sp>
      <p:pic>
        <p:nvPicPr>
          <p:cNvPr id="1028" name="Picture 4" descr="userf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9" y="2953531"/>
            <a:ext cx="8763138" cy="37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4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FMP(first </a:t>
            </a:r>
            <a:r>
              <a:rPr lang="en-US" altLang="zh-CN" sz="3600" dirty="0"/>
              <a:t>meaning paint)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2480" y="909893"/>
            <a:ext cx="1109396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/>
              <a:t>实现原理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我们发现页面中比较</a:t>
            </a:r>
            <a:r>
              <a:rPr lang="en-US" altLang="zh-CN" sz="2000" dirty="0" smtClean="0"/>
              <a:t>useful</a:t>
            </a:r>
            <a:r>
              <a:rPr lang="zh-CN" altLang="en-US" sz="2000" dirty="0" smtClean="0"/>
              <a:t>的内容，都是信息量丰富的。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于是总结</a:t>
            </a:r>
            <a:r>
              <a:rPr lang="en-US" altLang="zh-CN" sz="2000" dirty="0" smtClean="0"/>
              <a:t>FMP</a:t>
            </a:r>
            <a:r>
              <a:rPr lang="zh-CN" altLang="en-US" sz="2000" dirty="0" smtClean="0"/>
              <a:t>元素的条件如下：</a:t>
            </a:r>
            <a:endParaRPr lang="en-US" altLang="zh-CN" sz="2000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体积占比比较大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屏幕内可见占比大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资源加载元素占比更高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svg</a:t>
            </a:r>
            <a:r>
              <a:rPr lang="en-US" altLang="zh-CN" sz="2000" dirty="0"/>
              <a:t> , video , object , embed, canvas)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主要元素可能是多个组成的</a:t>
            </a:r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算法设计：</a:t>
            </a:r>
            <a:endParaRPr lang="en-US" altLang="zh-CN" sz="2000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获取</a:t>
            </a:r>
            <a:r>
              <a:rPr lang="en-US" altLang="zh-CN" sz="2000" dirty="0" smtClean="0"/>
              <a:t>FMP</a:t>
            </a:r>
            <a:r>
              <a:rPr lang="zh-CN" altLang="en-US" sz="2000" dirty="0" smtClean="0"/>
              <a:t>元素</a:t>
            </a:r>
            <a:endParaRPr lang="en-US" altLang="zh-CN" sz="2000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计算</a:t>
            </a:r>
            <a:r>
              <a:rPr lang="en-US" altLang="zh-CN" sz="2000" dirty="0" smtClean="0"/>
              <a:t>FMP</a:t>
            </a:r>
            <a:r>
              <a:rPr lang="zh-CN" altLang="en-US" sz="2000" dirty="0" smtClean="0"/>
              <a:t>元素的加载时间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2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+mj-ea"/>
                <a:ea typeface="+mj-ea"/>
              </a:rPr>
              <a:t>FMP</a:t>
            </a:r>
            <a:r>
              <a:rPr lang="zh-CN" altLang="en-US" sz="3600" dirty="0">
                <a:latin typeface="+mj-ea"/>
                <a:ea typeface="+mj-ea"/>
              </a:rPr>
              <a:t>算法流程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2480" y="909893"/>
            <a:ext cx="11093963" cy="430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/>
              <a:t>深度遍历监听</a:t>
            </a:r>
            <a:r>
              <a:rPr lang="en-US" altLang="zh-CN" sz="2000" dirty="0" err="1"/>
              <a:t>dom</a:t>
            </a:r>
            <a:r>
              <a:rPr lang="zh-CN" altLang="en-US" sz="2000" dirty="0"/>
              <a:t>变更</a:t>
            </a:r>
            <a:r>
              <a:rPr lang="zh-CN" altLang="en-US" sz="2000" dirty="0" smtClean="0"/>
              <a:t>，为</a:t>
            </a:r>
            <a:r>
              <a:rPr lang="en-US" altLang="zh-CN" sz="2000" dirty="0" err="1"/>
              <a:t>dom</a:t>
            </a:r>
            <a:r>
              <a:rPr lang="zh-CN" altLang="en-US" sz="2000" dirty="0" smtClean="0"/>
              <a:t>元素进行标记，记录变更时间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performance.now</a:t>
            </a:r>
            <a:r>
              <a:rPr lang="en-US" altLang="zh-CN" sz="2000" dirty="0"/>
              <a:t>())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/>
              <a:t>（页面加载完成）停止</a:t>
            </a:r>
            <a:r>
              <a:rPr lang="zh-CN" altLang="en-US" sz="2000" dirty="0"/>
              <a:t>监听以后，计算所有</a:t>
            </a:r>
            <a:r>
              <a:rPr lang="en-US" altLang="zh-CN" sz="2000" dirty="0" err="1"/>
              <a:t>dom</a:t>
            </a:r>
            <a:r>
              <a:rPr lang="zh-CN" altLang="en-US" sz="2000" dirty="0"/>
              <a:t>及其子元素的得分状况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/>
              <a:t>得分</a:t>
            </a:r>
            <a:r>
              <a:rPr lang="zh-CN" altLang="en-US" sz="2000" dirty="0"/>
              <a:t>规则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“width </a:t>
            </a:r>
            <a:r>
              <a:rPr lang="en-US" altLang="zh-CN" sz="2000" dirty="0"/>
              <a:t>* height * </a:t>
            </a:r>
            <a:r>
              <a:rPr lang="en-US" altLang="zh-CN" sz="2000" dirty="0" smtClean="0"/>
              <a:t>weight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类型权重）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zh-CN" altLang="en-US" sz="2000" dirty="0"/>
              <a:t>元素在首屏的面积占比</a:t>
            </a:r>
            <a:r>
              <a:rPr lang="en-US" altLang="zh-CN" sz="2000" dirty="0"/>
              <a:t>"</a:t>
            </a:r>
            <a:r>
              <a:rPr lang="zh-CN" altLang="en-US" sz="2000" dirty="0"/>
              <a:t>（元素位于首屏权重高）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/>
              <a:t>最后</a:t>
            </a:r>
            <a:r>
              <a:rPr lang="zh-CN" altLang="en-US" sz="2000" dirty="0"/>
              <a:t>将元素的子元素得分之和与其得分进行比较，取大值，记录得分元素集合（可视区域内得分最高的元素）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/>
              <a:t>取</a:t>
            </a:r>
            <a:r>
              <a:rPr lang="zh-CN" altLang="en-US" sz="2000" dirty="0"/>
              <a:t>所有元素最大的加载时间 作为页面</a:t>
            </a:r>
            <a:r>
              <a:rPr lang="en-US" altLang="zh-CN" sz="2000" dirty="0"/>
              <a:t>FMP</a:t>
            </a:r>
            <a:r>
              <a:rPr lang="zh-CN" altLang="en-US" sz="2000" dirty="0"/>
              <a:t>时间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126746" y="5623180"/>
            <a:ext cx="167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 smtClean="0">
                <a:solidFill>
                  <a:srgbClr val="00B0F0"/>
                </a:solidFill>
              </a:rPr>
              <a:t>查看流程图</a:t>
            </a:r>
            <a:endParaRPr lang="zh-CN" altLang="en-US" sz="2000" u="sng" dirty="0">
              <a:solidFill>
                <a:srgbClr val="00B0F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0" y="909893"/>
            <a:ext cx="10988894" cy="54878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68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FMP</a:t>
            </a:r>
            <a:r>
              <a:rPr lang="zh-CN" altLang="en-US" sz="3600" dirty="0" smtClean="0"/>
              <a:t>使用状况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2480" y="1996821"/>
            <a:ext cx="11093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衡量网页加载速度的一项重要指标；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Chrome</a:t>
            </a:r>
            <a:r>
              <a:rPr lang="zh-CN" altLang="en-US" sz="2000" dirty="0" smtClean="0"/>
              <a:t>统计的结果评估 准确率达到</a:t>
            </a:r>
            <a:r>
              <a:rPr lang="en-US" altLang="zh-CN" sz="2000" dirty="0" smtClean="0"/>
              <a:t>77.3%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/>
              <a:t>度量</a:t>
            </a:r>
            <a:r>
              <a:rPr lang="zh-CN" altLang="en-US" sz="2000" dirty="0" smtClean="0"/>
              <a:t>平台一段时间将</a:t>
            </a:r>
            <a:r>
              <a:rPr lang="en-US" altLang="zh-CN" sz="2000" dirty="0" smtClean="0"/>
              <a:t>FMP</a:t>
            </a:r>
            <a:r>
              <a:rPr lang="zh-CN" altLang="en-US" sz="2000" dirty="0" smtClean="0"/>
              <a:t>作为页面性能的最重要指标；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3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错误</a:t>
            </a:r>
            <a:r>
              <a:rPr lang="zh-CN" altLang="en-US" sz="3600" dirty="0"/>
              <a:t>数据收集</a:t>
            </a:r>
            <a:endParaRPr lang="en-US" altLang="zh-CN" sz="3600" dirty="0"/>
          </a:p>
          <a:p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2480" y="1526876"/>
            <a:ext cx="11093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基础错误收集     </a:t>
            </a:r>
            <a:r>
              <a:rPr lang="en-US" altLang="zh-CN" sz="2000" dirty="0" smtClean="0"/>
              <a:t>window.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onerror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资源请求错误     </a:t>
            </a:r>
            <a:r>
              <a:rPr lang="en-US" altLang="zh-CN" sz="2000" dirty="0" err="1" smtClean="0"/>
              <a:t>window.addEventListener</a:t>
            </a:r>
            <a:r>
              <a:rPr lang="en-US" altLang="zh-CN" sz="2000" dirty="0" smtClean="0"/>
              <a:t>(‘error’,()=&gt;{submit})</a:t>
            </a:r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API</a:t>
            </a:r>
            <a:r>
              <a:rPr lang="zh-CN" altLang="en-US" sz="2000" dirty="0" smtClean="0"/>
              <a:t>错误数据收集    </a:t>
            </a:r>
            <a:r>
              <a:rPr lang="en-US" altLang="zh-CN" sz="2000" dirty="0" smtClean="0"/>
              <a:t>4/5** </a:t>
            </a:r>
            <a:r>
              <a:rPr lang="zh-CN" altLang="en-US" sz="2000" dirty="0" smtClean="0"/>
              <a:t>状态码收集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/>
              <a:t>用户</a:t>
            </a:r>
            <a:r>
              <a:rPr lang="zh-CN" altLang="en-US" sz="2000" dirty="0" smtClean="0"/>
              <a:t>行为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1600" dirty="0" smtClean="0"/>
              <a:t>	</a:t>
            </a:r>
            <a:r>
              <a:rPr lang="zh-CN" altLang="en-US" sz="1600" dirty="0"/>
              <a:t>维护一个长度为</a:t>
            </a:r>
            <a:r>
              <a:rPr lang="en-US" altLang="zh-CN" sz="1600" dirty="0"/>
              <a:t>20</a:t>
            </a:r>
            <a:r>
              <a:rPr lang="zh-CN" altLang="en-US" sz="1600" dirty="0"/>
              <a:t>的行为队列，监听点击事件，记录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、页面基础信息等</a:t>
            </a:r>
            <a:r>
              <a:rPr lang="zh-CN" altLang="en-US" sz="1600" dirty="0" smtClean="0"/>
              <a:t>，随错误上报一起提交。</a:t>
            </a:r>
            <a:endParaRPr lang="en-US" altLang="zh-CN" sz="16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由此串</a:t>
            </a:r>
            <a:r>
              <a:rPr lang="zh-CN" altLang="en-US" sz="1600" dirty="0"/>
              <a:t>成简单的用户行为，方便</a:t>
            </a:r>
            <a:r>
              <a:rPr lang="zh-CN" altLang="en-US" sz="1600" dirty="0" smtClean="0"/>
              <a:t>错误分析。</a:t>
            </a:r>
            <a:endParaRPr lang="en-US" altLang="zh-CN" sz="1600" dirty="0"/>
          </a:p>
          <a:p>
            <a:pPr indent="457200">
              <a:lnSpc>
                <a:spcPct val="200000"/>
              </a:lnSpc>
            </a:pP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7964431" y="5003321"/>
            <a:ext cx="21371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查看源码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62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慢</a:t>
            </a:r>
            <a:r>
              <a:rPr lang="zh-CN" altLang="en-US" sz="3600" dirty="0" smtClean="0"/>
              <a:t>请求收集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2480" y="1595887"/>
            <a:ext cx="110939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2000" dirty="0" err="1" smtClean="0"/>
              <a:t>Sdk</a:t>
            </a:r>
            <a:r>
              <a:rPr lang="zh-CN" altLang="en-US" sz="2000" dirty="0" smtClean="0"/>
              <a:t>加载以后对</a:t>
            </a:r>
            <a:r>
              <a:rPr lang="en-US" altLang="zh-CN" sz="2000" dirty="0" err="1" smtClean="0"/>
              <a:t>window.XMLHttpRequest</a:t>
            </a:r>
            <a:r>
              <a:rPr lang="zh-CN" altLang="en-US" sz="2000" dirty="0" smtClean="0"/>
              <a:t>加一层封装，在</a:t>
            </a:r>
            <a:r>
              <a:rPr lang="en-US" altLang="zh-CN" sz="2000" dirty="0" smtClean="0"/>
              <a:t>send</a:t>
            </a:r>
            <a:r>
              <a:rPr lang="zh-CN" altLang="en-US" sz="2000" dirty="0" smtClean="0"/>
              <a:t>阶段统一拦截处理，符合慢请求则上报。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err="1" smtClean="0"/>
              <a:t>XHR.open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阶段 打标记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err="1" smtClean="0"/>
              <a:t>XHR.send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阶段 在</a:t>
            </a:r>
            <a:r>
              <a:rPr lang="en-US" altLang="zh-CN" sz="2000" dirty="0" err="1" smtClean="0"/>
              <a:t>onreadystatechange</a:t>
            </a:r>
            <a:r>
              <a:rPr lang="zh-CN" altLang="en-US" sz="2000" dirty="0" smtClean="0"/>
              <a:t> 回调方法中 统一拦截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并根据</a:t>
            </a:r>
            <a:r>
              <a:rPr lang="en-US" altLang="zh-CN" sz="2000" dirty="0" smtClean="0"/>
              <a:t>open</a:t>
            </a:r>
            <a:r>
              <a:rPr lang="zh-CN" altLang="en-US" sz="2000" dirty="0" smtClean="0"/>
              <a:t>阶段打的标机计算耗时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若符合慢请求上报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964431" y="5003321"/>
            <a:ext cx="21371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查看源码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非</a:t>
            </a:r>
            <a:r>
              <a:rPr lang="zh-CN" altLang="en-US" sz="3600" dirty="0" smtClean="0"/>
              <a:t>阻塞提交池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2480" y="1035171"/>
            <a:ext cx="110939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优化策略：</a:t>
            </a:r>
            <a:r>
              <a:rPr lang="zh-CN" altLang="en-US" sz="2000" dirty="0" smtClean="0">
                <a:solidFill>
                  <a:srgbClr val="FF0000"/>
                </a:solidFill>
              </a:rPr>
              <a:t>权衡代码执行效率并不影响页面的正常业务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indent="457200">
              <a:lnSpc>
                <a:spcPct val="200000"/>
              </a:lnSpc>
            </a:pPr>
            <a:r>
              <a:rPr lang="en-US" altLang="zh-CN" sz="2000" dirty="0" err="1" smtClean="0"/>
              <a:t>Sdk</a:t>
            </a:r>
            <a:r>
              <a:rPr lang="zh-CN" altLang="en-US" sz="2000" dirty="0" smtClean="0"/>
              <a:t>资源加载后提交池对象初始化；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触发提交后入提交池队列；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轮询发起请求 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提交池有任务  </a:t>
            </a:r>
            <a:r>
              <a:rPr lang="en-US" altLang="zh-CN" sz="2000" dirty="0" smtClean="0"/>
              <a:t>= &gt; </a:t>
            </a:r>
            <a:r>
              <a:rPr lang="zh-CN" altLang="en-US" sz="2000" dirty="0" smtClean="0"/>
              <a:t>每次</a:t>
            </a:r>
            <a:r>
              <a:rPr lang="zh-CN" altLang="en-US" sz="2000" dirty="0" smtClean="0">
                <a:solidFill>
                  <a:srgbClr val="FF0000"/>
                </a:solidFill>
              </a:rPr>
              <a:t>延迟</a:t>
            </a:r>
            <a:r>
              <a:rPr lang="zh-CN" altLang="en-US" sz="2000" dirty="0" smtClean="0"/>
              <a:t>执行 </a:t>
            </a:r>
            <a:r>
              <a:rPr lang="en-US" altLang="zh-CN" sz="2000"/>
              <a:t>S</a:t>
            </a:r>
            <a:r>
              <a:rPr lang="en-US" altLang="zh-CN" sz="2000" smtClean="0"/>
              <a:t>ubmitLimit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次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Else </a:t>
            </a:r>
            <a:r>
              <a:rPr lang="zh-CN" altLang="en-US" sz="2000" dirty="0" smtClean="0"/>
              <a:t>增加</a:t>
            </a:r>
            <a:r>
              <a:rPr lang="zh-CN" altLang="en-US" sz="2000" dirty="0"/>
              <a:t>步长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1 </a:t>
            </a:r>
            <a:r>
              <a:rPr lang="zh-CN" altLang="en-US" sz="2000" dirty="0" smtClean="0"/>
              <a:t>分钟后 步长每次增加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倍；</a:t>
            </a:r>
            <a:endParaRPr lang="zh-CN" altLang="en-US" sz="2000" dirty="0"/>
          </a:p>
          <a:p>
            <a:pPr indent="457200">
              <a:lnSpc>
                <a:spcPct val="200000"/>
              </a:lnSpc>
            </a:pPr>
            <a:endParaRPr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367623" y="2216989"/>
            <a:ext cx="3614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HTTP/1.1 </a:t>
            </a:r>
            <a:r>
              <a:rPr lang="zh-CN" altLang="en-US" dirty="0" smtClean="0"/>
              <a:t>队头阻塞 业务受影响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Chrome 6TCP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HTTP2 </a:t>
            </a:r>
            <a:r>
              <a:rPr lang="zh-CN" altLang="en-US" dirty="0" smtClean="0"/>
              <a:t>多路复用 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长连接 每个请求对应一个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底层 ：添加二进制分帧层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4431" y="5003321"/>
            <a:ext cx="21371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查看源码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5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成果如何？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2480" y="1828801"/>
            <a:ext cx="110939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SDK</a:t>
            </a:r>
            <a:r>
              <a:rPr lang="zh-CN" altLang="en-US" sz="2000" dirty="0" smtClean="0"/>
              <a:t>平稳运行近一年；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经</a:t>
            </a:r>
            <a:r>
              <a:rPr lang="en-US" altLang="zh-CN" sz="2000" dirty="0" smtClean="0"/>
              <a:t>OWL</a:t>
            </a:r>
            <a:r>
              <a:rPr lang="zh-CN" altLang="en-US" sz="2000" dirty="0" smtClean="0"/>
              <a:t>报警功能加持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OWL</a:t>
            </a:r>
            <a:r>
              <a:rPr lang="zh-CN" altLang="en-US" sz="2000" dirty="0" smtClean="0"/>
              <a:t>成功</a:t>
            </a:r>
            <a:r>
              <a:rPr lang="zh-CN" altLang="en-US" sz="2000" dirty="0" smtClean="0"/>
              <a:t>预警部分线上问题；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帮助研发人员诊断页面性能，并为解决性能问题提供帮助；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复现线上错误发生场景；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PV</a:t>
            </a:r>
            <a:r>
              <a:rPr lang="zh-CN" altLang="en-US" sz="2000" dirty="0" smtClean="0"/>
              <a:t>、性能等数据帮助运营、研发定位用户行为；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0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个人总结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2480" y="885736"/>
            <a:ext cx="110939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个人成长：</a:t>
            </a:r>
            <a:endParaRPr lang="en-US" altLang="zh-CN" sz="2000" dirty="0" smtClean="0"/>
          </a:p>
          <a:p>
            <a:pPr lvl="1" indent="457200">
              <a:lnSpc>
                <a:spcPct val="200000"/>
              </a:lnSpc>
            </a:pPr>
            <a:r>
              <a:rPr lang="en-US" altLang="zh-CN" sz="2000" dirty="0" smtClean="0"/>
              <a:t>Typescript</a:t>
            </a:r>
            <a:r>
              <a:rPr lang="zh-CN" altLang="en-US" sz="2000" dirty="0" smtClean="0"/>
              <a:t>实战开发经验；</a:t>
            </a:r>
            <a:endParaRPr lang="en-US" altLang="zh-CN" sz="2000" dirty="0" smtClean="0"/>
          </a:p>
          <a:p>
            <a:pPr lvl="1" indent="457200">
              <a:lnSpc>
                <a:spcPct val="200000"/>
              </a:lnSpc>
            </a:pPr>
            <a:r>
              <a:rPr lang="zh-CN" altLang="en-US" sz="2000" dirty="0" smtClean="0"/>
              <a:t>进一步熟悉浏览器的工作原理；</a:t>
            </a:r>
            <a:endParaRPr lang="en-US" altLang="zh-CN" sz="2000" dirty="0" smtClean="0"/>
          </a:p>
          <a:p>
            <a:pPr lvl="1" indent="457200">
              <a:lnSpc>
                <a:spcPct val="200000"/>
              </a:lnSpc>
            </a:pPr>
            <a:r>
              <a:rPr lang="zh-CN" altLang="en-US" sz="2000" dirty="0" smtClean="0"/>
              <a:t>为前端业务开发提供优化思路；</a:t>
            </a:r>
            <a:endParaRPr lang="en-US" altLang="zh-CN" sz="2000" dirty="0" smtClean="0"/>
          </a:p>
          <a:p>
            <a:pPr lvl="1" indent="457200">
              <a:lnSpc>
                <a:spcPct val="200000"/>
              </a:lnSpc>
            </a:pPr>
            <a:r>
              <a:rPr lang="zh-CN" altLang="en-US" sz="2000" dirty="0" smtClean="0"/>
              <a:t>对构建和持续集成有了一定认识；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问题和不足：</a:t>
            </a:r>
            <a:endParaRPr lang="en-US" altLang="zh-CN" sz="2000" dirty="0" smtClean="0"/>
          </a:p>
          <a:p>
            <a:pPr lvl="1" indent="457200">
              <a:lnSpc>
                <a:spcPct val="200000"/>
              </a:lnSpc>
            </a:pPr>
            <a:r>
              <a:rPr lang="en-US" altLang="zh-CN" sz="2000" dirty="0" smtClean="0"/>
              <a:t>TS</a:t>
            </a:r>
            <a:r>
              <a:rPr lang="zh-CN" altLang="en-US" sz="2000" dirty="0" smtClean="0"/>
              <a:t>了解不多；</a:t>
            </a:r>
            <a:endParaRPr lang="en-US" altLang="zh-CN" sz="2000" dirty="0" smtClean="0"/>
          </a:p>
          <a:p>
            <a:pPr lvl="1" indent="457200">
              <a:lnSpc>
                <a:spcPct val="200000"/>
              </a:lnSpc>
            </a:pPr>
            <a:r>
              <a:rPr lang="zh-CN" altLang="en-US" sz="2000" dirty="0" smtClean="0"/>
              <a:t>此类项目需要具有良好的产品</a:t>
            </a:r>
            <a:r>
              <a:rPr lang="en-US" altLang="zh-CN" sz="2000" dirty="0" smtClean="0"/>
              <a:t>sense</a:t>
            </a:r>
          </a:p>
          <a:p>
            <a:pPr indent="457200">
              <a:lnSpc>
                <a:spcPct val="200000"/>
              </a:lnSpc>
            </a:pP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5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95855" y="2511627"/>
            <a:ext cx="2822526" cy="1032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3600" dirty="0" smtClean="0"/>
              <a:t>Q&amp;A</a:t>
            </a:r>
          </a:p>
        </p:txBody>
      </p:sp>
      <p:pic>
        <p:nvPicPr>
          <p:cNvPr id="4" name="图片 3" descr="49"/>
          <p:cNvPicPr>
            <a:picLocks noChangeAspect="1"/>
          </p:cNvPicPr>
          <p:nvPr/>
        </p:nvPicPr>
        <p:blipFill>
          <a:blip r:embed="rId4"/>
          <a:srcRect l="37163" t="19981" b="44690"/>
          <a:stretch>
            <a:fillRect/>
          </a:stretch>
        </p:blipFill>
        <p:spPr>
          <a:xfrm>
            <a:off x="8518747" y="4601100"/>
            <a:ext cx="3392805" cy="1907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42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158823" y="2812005"/>
            <a:ext cx="1267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新宋体" panose="02010609030101010101" charset="-122"/>
                <a:ea typeface="新宋体" panose="02010609030101010101" charset="-122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84539" y="531616"/>
            <a:ext cx="4845378" cy="526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  </a:t>
            </a:r>
            <a:r>
              <a:rPr lang="zh-CN" altLang="en-US" sz="2000" b="1" dirty="0" smtClean="0"/>
              <a:t>系统介绍</a:t>
            </a:r>
            <a:endParaRPr lang="en-US" altLang="zh-CN" sz="2000" b="1" dirty="0" smtClean="0"/>
          </a:p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   开发框架和关键技术</a:t>
            </a:r>
            <a:endParaRPr lang="en-US" altLang="zh-CN" sz="2000" b="1" dirty="0" smtClean="0"/>
          </a:p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   主要工作内容</a:t>
            </a:r>
            <a:endParaRPr lang="en-US" altLang="zh-CN" sz="2000" b="1" dirty="0" smtClean="0"/>
          </a:p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   个人总结</a:t>
            </a:r>
            <a:endParaRPr lang="en-US" altLang="zh-CN" sz="2000" b="1" dirty="0" smtClean="0"/>
          </a:p>
          <a:p>
            <a:pPr marL="285750" indent="-285750">
              <a:lnSpc>
                <a:spcPct val="3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/>
              <a:t>   Q&amp;A</a:t>
            </a:r>
            <a:endParaRPr lang="zh-CN" altLang="en-US" sz="20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87293" y="1038490"/>
            <a:ext cx="2822526" cy="1032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3600" dirty="0" smtClean="0"/>
              <a:t>谢谢</a:t>
            </a:r>
            <a:endParaRPr lang="en-US" altLang="zh-CN" sz="3600" dirty="0" smtClean="0"/>
          </a:p>
        </p:txBody>
      </p:sp>
      <p:pic>
        <p:nvPicPr>
          <p:cNvPr id="4" name="图片 3" descr="49"/>
          <p:cNvPicPr>
            <a:picLocks noChangeAspect="1"/>
          </p:cNvPicPr>
          <p:nvPr/>
        </p:nvPicPr>
        <p:blipFill>
          <a:blip r:embed="rId4"/>
          <a:srcRect l="37163" t="19981" b="44690"/>
          <a:stretch>
            <a:fillRect/>
          </a:stretch>
        </p:blipFill>
        <p:spPr>
          <a:xfrm>
            <a:off x="8518747" y="4601100"/>
            <a:ext cx="3392805" cy="1907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9303" y="2947450"/>
            <a:ext cx="11093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技术应该反哺驱动业务，才能发挥技术的最大生产力！</a:t>
            </a:r>
            <a:endParaRPr lang="en-US" altLang="zh-CN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5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系统介绍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2480" y="885736"/>
            <a:ext cx="110939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/>
              <a:t>背景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平台业务飞速发展的背景之下，原有产品</a:t>
            </a:r>
            <a:r>
              <a:rPr lang="zh-CN" altLang="en-US" sz="2000" dirty="0" smtClean="0"/>
              <a:t>性能数据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前端错误监控不完善，线上问题没有报警机制。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初衷：做一个前端性能收集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错误监控平台，定义一套平台前端性能基准。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再定位：前端监控建设起来后，在公司全面提升产品用户体验的大方向下，决定打造公司全业务线的产品体验度量平台。多端全链路（客户端、前端、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程序、</a:t>
            </a:r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等）、面向全公司推广（主端、一课、家长端、快对、浣熊、帮帮英语）；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/>
              <a:t>进度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APM</a:t>
            </a:r>
            <a:r>
              <a:rPr lang="zh-CN" altLang="en-US" sz="2000" dirty="0"/>
              <a:t>侧</a:t>
            </a:r>
            <a:r>
              <a:rPr lang="en-US" altLang="zh-CN" sz="2000" dirty="0"/>
              <a:t>SDK</a:t>
            </a:r>
            <a:r>
              <a:rPr lang="zh-CN" altLang="en-US" sz="2000" dirty="0"/>
              <a:t>（小程序、</a:t>
            </a:r>
            <a:r>
              <a:rPr lang="en-US" altLang="zh-CN" sz="2000" dirty="0"/>
              <a:t>Web</a:t>
            </a:r>
            <a:r>
              <a:rPr lang="zh-CN" altLang="en-US" sz="2000" dirty="0"/>
              <a:t>、客户端、</a:t>
            </a:r>
            <a:r>
              <a:rPr lang="en-US" altLang="zh-CN" sz="2000" dirty="0"/>
              <a:t>Node</a:t>
            </a:r>
            <a:r>
              <a:rPr lang="zh-CN" altLang="en-US" sz="2000" dirty="0"/>
              <a:t>）可接入，</a:t>
            </a:r>
            <a:r>
              <a:rPr lang="en-US" altLang="zh-CN" sz="2000" dirty="0"/>
              <a:t>CAP</a:t>
            </a:r>
            <a:r>
              <a:rPr lang="zh-CN" altLang="en-US" sz="2000" dirty="0" smtClean="0"/>
              <a:t>侧核心</a:t>
            </a:r>
            <a:r>
              <a:rPr lang="zh-CN" altLang="en-US" sz="2000" dirty="0"/>
              <a:t>产品分析（</a:t>
            </a:r>
            <a:r>
              <a:rPr lang="en-US" altLang="zh-CN" sz="2000" dirty="0" err="1"/>
              <a:t>sdk</a:t>
            </a:r>
            <a:r>
              <a:rPr lang="zh-CN" altLang="en-US" sz="2000" dirty="0"/>
              <a:t>）支持多端接入（拍搜、</a:t>
            </a:r>
            <a:r>
              <a:rPr lang="en-US" altLang="zh-CN" sz="2000" dirty="0"/>
              <a:t>feed</a:t>
            </a:r>
            <a:r>
              <a:rPr lang="zh-CN" altLang="en-US" sz="2000" dirty="0"/>
              <a:t>、</a:t>
            </a:r>
            <a:r>
              <a:rPr lang="en-US" altLang="zh-CN" sz="2000" dirty="0"/>
              <a:t>app</a:t>
            </a:r>
            <a:r>
              <a:rPr lang="zh-CN" altLang="en-US" sz="2000" dirty="0"/>
              <a:t>启动）；</a:t>
            </a:r>
            <a:endParaRPr lang="en-US" altLang="zh-CN" sz="2000" dirty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展望：监控多端错误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为多端性能提供一套基准</a:t>
            </a:r>
            <a:r>
              <a:rPr lang="en-US" altLang="zh-CN" sz="2000" dirty="0" smtClean="0"/>
              <a:t>&amp;QA</a:t>
            </a:r>
            <a:r>
              <a:rPr lang="zh-CN" altLang="en-US" sz="2000" dirty="0" smtClean="0"/>
              <a:t>准入标准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评分</a:t>
            </a:r>
            <a:r>
              <a:rPr lang="zh-CN" altLang="en-US" sz="2000" dirty="0"/>
              <a:t>并</a:t>
            </a:r>
            <a:r>
              <a:rPr lang="zh-CN" altLang="en-US" sz="2000" dirty="0" smtClean="0"/>
              <a:t>提供优化建议；</a:t>
            </a:r>
            <a:endParaRPr lang="en-US" altLang="zh-CN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工作内容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2480" y="1104182"/>
            <a:ext cx="110939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H5 SDK </a:t>
            </a:r>
            <a:r>
              <a:rPr lang="zh-CN" altLang="en-US" sz="2000" dirty="0" smtClean="0">
                <a:solidFill>
                  <a:srgbClr val="FF0000"/>
                </a:solidFill>
              </a:rPr>
              <a:t>优化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indent="457200">
              <a:lnSpc>
                <a:spcPct val="200000"/>
              </a:lnSpc>
            </a:pPr>
            <a:r>
              <a:rPr lang="zh-CN" altLang="en-US" sz="2000" dirty="0"/>
              <a:t>度量</a:t>
            </a:r>
            <a:r>
              <a:rPr lang="zh-CN" altLang="en-US" sz="2000" dirty="0" smtClean="0"/>
              <a:t>平台系统设计搭建（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	CPA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核心产品</a:t>
            </a:r>
            <a:r>
              <a:rPr lang="zh-CN" altLang="en-US" sz="2000" dirty="0" smtClean="0"/>
              <a:t>路径监控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APM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、小程序、后端应用、</a:t>
            </a:r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诊断系统</a:t>
            </a:r>
            <a:endParaRPr lang="en-US" altLang="zh-CN" sz="2000" dirty="0"/>
          </a:p>
          <a:p>
            <a:pPr indent="457200">
              <a:lnSpc>
                <a:spcPct val="20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配置</a:t>
            </a:r>
            <a:r>
              <a:rPr lang="zh-CN" altLang="en-US" sz="2000" dirty="0" smtClean="0"/>
              <a:t>系统：支持所有类型应用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数据可视化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/>
              <a:t>用户</a:t>
            </a:r>
            <a:r>
              <a:rPr lang="zh-CN" altLang="en-US" sz="2000" dirty="0" smtClean="0"/>
              <a:t>文档编写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Node</a:t>
            </a:r>
            <a:r>
              <a:rPr lang="zh-CN" altLang="en-US" sz="2000" dirty="0" smtClean="0"/>
              <a:t>服务接口开发 </a:t>
            </a:r>
            <a:r>
              <a:rPr lang="en-US" altLang="zh-CN" sz="2000" dirty="0" smtClean="0"/>
              <a:t>Egg</a:t>
            </a:r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CI/DI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4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986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SDK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核心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2480" y="1828801"/>
            <a:ext cx="110939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/>
              <a:t>页面基础数据收集</a:t>
            </a:r>
            <a:endParaRPr lang="en-US" altLang="zh-CN" sz="2000" dirty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性能数据收集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错误数据收集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API</a:t>
            </a:r>
            <a:r>
              <a:rPr lang="zh-CN" altLang="en-US" sz="2000" dirty="0" smtClean="0"/>
              <a:t>慢请求</a:t>
            </a:r>
            <a:r>
              <a:rPr lang="zh-CN" altLang="en-US" sz="2000" dirty="0" smtClean="0"/>
              <a:t>收集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/>
              <a:t>大</a:t>
            </a:r>
            <a:r>
              <a:rPr lang="zh-CN" altLang="en-US" sz="2000" dirty="0" smtClean="0"/>
              <a:t>数据发送日志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1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5277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SDK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开发框架和关键技术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2480" y="983412"/>
            <a:ext cx="110939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Typescript</a:t>
            </a:r>
          </a:p>
          <a:p>
            <a:pPr indent="457200"/>
            <a:r>
              <a:rPr lang="en-US" altLang="zh-CN" sz="1600" dirty="0" smtClean="0"/>
              <a:t>	</a:t>
            </a:r>
            <a:r>
              <a:rPr lang="zh-CN" altLang="en-US" sz="1600" dirty="0"/>
              <a:t>提升代码安全性（静态类型检查）、提高编写速度（编译时报错、语法糖</a:t>
            </a:r>
            <a:r>
              <a:rPr lang="zh-CN" altLang="en-US" sz="1600" dirty="0" smtClean="0"/>
              <a:t>）；</a:t>
            </a:r>
            <a:endParaRPr lang="en-US" altLang="zh-CN" sz="1600" dirty="0"/>
          </a:p>
          <a:p>
            <a:pPr indent="457200">
              <a:lnSpc>
                <a:spcPct val="200000"/>
              </a:lnSpc>
            </a:pPr>
            <a:r>
              <a:rPr lang="en-US" altLang="zh-CN" sz="2000" dirty="0" err="1" smtClean="0"/>
              <a:t>Webpack</a:t>
            </a:r>
            <a:endParaRPr lang="en-US" altLang="zh-CN" sz="2000" dirty="0"/>
          </a:p>
          <a:p>
            <a:pPr indent="457200"/>
            <a:r>
              <a:rPr lang="en-US" altLang="zh-CN" sz="2000" dirty="0" smtClean="0"/>
              <a:t>	</a:t>
            </a:r>
            <a:r>
              <a:rPr lang="zh-CN" altLang="en-US" sz="1600" dirty="0" smtClean="0"/>
              <a:t>压缩、混淆、编译 </a:t>
            </a:r>
            <a:r>
              <a:rPr lang="en-US" altLang="zh-CN" sz="1600" dirty="0" smtClean="0"/>
              <a:t>es6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等；</a:t>
            </a:r>
            <a:endParaRPr lang="en-US" altLang="zh-CN" sz="16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请求池设计</a:t>
            </a:r>
            <a:endParaRPr lang="en-US" altLang="zh-CN" sz="2000" dirty="0" smtClean="0"/>
          </a:p>
          <a:p>
            <a:pPr indent="457200"/>
            <a:r>
              <a:rPr lang="en-US" altLang="zh-CN" sz="2000" dirty="0"/>
              <a:t>	</a:t>
            </a:r>
            <a:r>
              <a:rPr lang="zh-CN" altLang="en-US" sz="1600" dirty="0"/>
              <a:t>优化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运行策略，防止</a:t>
            </a:r>
            <a:r>
              <a:rPr lang="en-US" altLang="zh-CN" sz="1600" dirty="0" err="1"/>
              <a:t>sdk</a:t>
            </a:r>
            <a:r>
              <a:rPr lang="zh-CN" altLang="en-US" sz="1600" dirty="0"/>
              <a:t>运行时占用</a:t>
            </a:r>
            <a:r>
              <a:rPr lang="en-US" altLang="zh-CN" sz="1600" dirty="0"/>
              <a:t>JS</a:t>
            </a:r>
            <a:r>
              <a:rPr lang="zh-CN" altLang="en-US" sz="1600" dirty="0"/>
              <a:t>引擎线程时间过久，防止队头</a:t>
            </a:r>
            <a:r>
              <a:rPr lang="zh-CN" altLang="en-US" sz="1600" dirty="0" smtClean="0"/>
              <a:t>阻塞、提升代码执行效率</a:t>
            </a:r>
            <a:endParaRPr lang="en-US" altLang="zh-CN" sz="1600" dirty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模块化收集</a:t>
            </a:r>
            <a:endParaRPr lang="en-US" altLang="zh-CN" sz="2000" dirty="0" smtClean="0"/>
          </a:p>
          <a:p>
            <a:pPr indent="457200"/>
            <a:r>
              <a:rPr lang="en-US" altLang="zh-CN" sz="2000" dirty="0"/>
              <a:t>	</a:t>
            </a:r>
            <a:r>
              <a:rPr lang="zh-CN" altLang="en-US" sz="1600" dirty="0"/>
              <a:t>功能之间解耦、保证代码质量同时易读</a:t>
            </a:r>
            <a:endParaRPr lang="en-US" altLang="zh-CN" sz="1600" dirty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Shell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js</a:t>
            </a:r>
          </a:p>
          <a:p>
            <a:pPr indent="457200"/>
            <a:r>
              <a:rPr lang="en-US" altLang="zh-CN" sz="1600" dirty="0" smtClean="0"/>
              <a:t>	</a:t>
            </a:r>
            <a:r>
              <a:rPr lang="zh-CN" altLang="en-US" sz="1600" dirty="0" smtClean="0"/>
              <a:t>用于</a:t>
            </a:r>
            <a:r>
              <a:rPr lang="zh-CN" altLang="en-US" sz="1600" dirty="0"/>
              <a:t>发布、更新 </a:t>
            </a:r>
            <a:r>
              <a:rPr lang="en-US" altLang="zh-CN" sz="1600" dirty="0" err="1"/>
              <a:t>sdk</a:t>
            </a:r>
            <a:r>
              <a:rPr lang="en-US" altLang="zh-CN" sz="1600" dirty="0"/>
              <a:t> </a:t>
            </a:r>
            <a:r>
              <a:rPr lang="zh-CN" altLang="en-US" sz="1600" dirty="0"/>
              <a:t>等 </a:t>
            </a:r>
            <a:r>
              <a:rPr lang="en-US" altLang="zh-CN" sz="1600" dirty="0"/>
              <a:t>script </a:t>
            </a:r>
            <a:r>
              <a:rPr lang="zh-CN" altLang="en-US" sz="1600" dirty="0"/>
              <a:t>操作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4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做什么？怎么做？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2480" y="957533"/>
            <a:ext cx="1109396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000" dirty="0"/>
              <a:t>页面基础数据</a:t>
            </a:r>
            <a:r>
              <a:rPr lang="zh-CN" altLang="en-US" sz="2000" dirty="0" smtClean="0"/>
              <a:t>收集</a:t>
            </a:r>
            <a:endParaRPr lang="en-US" altLang="zh-CN" sz="2000" dirty="0" smtClean="0"/>
          </a:p>
          <a:p>
            <a:pPr indent="457200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、操作系统、版本、网络等属性（从</a:t>
            </a:r>
            <a:r>
              <a:rPr lang="en-US" altLang="zh-CN" sz="1600" dirty="0"/>
              <a:t>window. screen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navigation</a:t>
            </a:r>
            <a:r>
              <a:rPr lang="zh-CN" altLang="en-US" sz="1600" dirty="0"/>
              <a:t>等浏览器</a:t>
            </a:r>
            <a:r>
              <a:rPr lang="zh-CN" altLang="en-US" sz="1600" dirty="0" smtClean="0"/>
              <a:t>对象</a:t>
            </a:r>
            <a:r>
              <a:rPr lang="zh-CN" altLang="en-US" sz="1600" dirty="0"/>
              <a:t>获取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/>
              <a:t>性能数据收集</a:t>
            </a:r>
            <a:endParaRPr lang="en-US" altLang="zh-CN" sz="2000" dirty="0" smtClean="0"/>
          </a:p>
          <a:p>
            <a:pPr lvl="1" indent="457200">
              <a:lnSpc>
                <a:spcPct val="150000"/>
              </a:lnSpc>
            </a:pPr>
            <a:r>
              <a:rPr lang="zh-CN" altLang="en-US" sz="1600" dirty="0"/>
              <a:t>页面性能数据 </a:t>
            </a:r>
            <a:r>
              <a:rPr lang="en-US" altLang="zh-CN" sz="1600" dirty="0" err="1">
                <a:solidFill>
                  <a:srgbClr val="FF0000"/>
                </a:solidFill>
              </a:rPr>
              <a:t>window.performance.timing</a:t>
            </a:r>
            <a:r>
              <a:rPr lang="zh-CN" altLang="en-US" sz="1600" dirty="0"/>
              <a:t>（浏览器时间轴信息）；</a:t>
            </a:r>
            <a:endParaRPr lang="en-US" altLang="zh-CN" sz="1600" dirty="0"/>
          </a:p>
          <a:p>
            <a:pPr lvl="1" indent="457200">
              <a:lnSpc>
                <a:spcPct val="150000"/>
              </a:lnSpc>
            </a:pPr>
            <a:r>
              <a:rPr lang="zh-CN" altLang="en-US" sz="1600" dirty="0"/>
              <a:t>资源加载数据 </a:t>
            </a:r>
            <a:r>
              <a:rPr lang="en-US" altLang="zh-CN" sz="1600" dirty="0" err="1"/>
              <a:t>window.performance.getEntriesByType</a:t>
            </a:r>
            <a:r>
              <a:rPr lang="en-US" altLang="zh-CN" sz="1600" dirty="0"/>
              <a:t>(“resource”)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indent="457200">
              <a:lnSpc>
                <a:spcPct val="200000"/>
              </a:lnSpc>
            </a:pPr>
            <a:r>
              <a:rPr lang="zh-CN" altLang="en-US" sz="2000" smtClean="0"/>
              <a:t>错误</a:t>
            </a:r>
            <a:r>
              <a:rPr lang="zh-CN" altLang="en-US" sz="2000" dirty="0" smtClean="0"/>
              <a:t>数据收集</a:t>
            </a:r>
            <a:endParaRPr lang="en-US" altLang="zh-CN" sz="2000" dirty="0" smtClean="0"/>
          </a:p>
          <a:p>
            <a:pPr indent="457200"/>
            <a:r>
              <a:rPr lang="en-US" altLang="zh-CN" sz="2000" dirty="0"/>
              <a:t>	</a:t>
            </a:r>
            <a:r>
              <a:rPr lang="en-US" altLang="zh-CN" sz="1600" dirty="0" err="1"/>
              <a:t>J</a:t>
            </a:r>
            <a:r>
              <a:rPr lang="en-US" altLang="zh-CN" sz="1600" dirty="0" err="1" smtClean="0"/>
              <a:t>s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基本</a:t>
            </a:r>
            <a:r>
              <a:rPr lang="zh-CN" altLang="en-US" sz="1600" dirty="0" smtClean="0"/>
              <a:t>错误、</a:t>
            </a:r>
            <a:r>
              <a:rPr lang="zh-CN" altLang="en-US" sz="1600" dirty="0"/>
              <a:t>资源请求错误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Ajax</a:t>
            </a:r>
            <a:r>
              <a:rPr lang="zh-CN" altLang="en-US" sz="1600" dirty="0"/>
              <a:t>请求错误、</a:t>
            </a:r>
            <a:r>
              <a:rPr lang="en-US" altLang="zh-CN" sz="1600" dirty="0"/>
              <a:t>Promise</a:t>
            </a:r>
            <a:r>
              <a:rPr lang="zh-CN" altLang="en-US" sz="1600" dirty="0"/>
              <a:t>错误、</a:t>
            </a:r>
            <a:r>
              <a:rPr lang="en-US" altLang="zh-CN" sz="1600" dirty="0" err="1"/>
              <a:t>Api</a:t>
            </a:r>
            <a:r>
              <a:rPr lang="zh-CN" altLang="en-US" sz="1600" dirty="0"/>
              <a:t>请求错误</a:t>
            </a:r>
            <a:r>
              <a:rPr lang="zh-CN" altLang="en-US" sz="1600" dirty="0" smtClean="0"/>
              <a:t>、记录</a:t>
            </a:r>
            <a:r>
              <a:rPr lang="zh-CN" altLang="en-US" sz="1600" dirty="0"/>
              <a:t>错误发生前的用户</a:t>
            </a:r>
            <a:r>
              <a:rPr lang="zh-CN" altLang="en-US" sz="1600" dirty="0" smtClean="0"/>
              <a:t>行为；</a:t>
            </a:r>
            <a:endParaRPr lang="en-US" altLang="zh-CN" sz="2000" dirty="0" smtClean="0"/>
          </a:p>
          <a:p>
            <a:pPr indent="457200">
              <a:lnSpc>
                <a:spcPct val="200000"/>
              </a:lnSpc>
            </a:pPr>
            <a:r>
              <a:rPr lang="en-US" altLang="zh-CN" sz="2000" dirty="0" smtClean="0"/>
              <a:t>API</a:t>
            </a:r>
            <a:r>
              <a:rPr lang="zh-CN" altLang="en-US" sz="2000" dirty="0" smtClean="0"/>
              <a:t>慢请求收集</a:t>
            </a:r>
            <a:endParaRPr lang="en-US" altLang="zh-CN" sz="2000" dirty="0" smtClean="0"/>
          </a:p>
          <a:p>
            <a:pPr indent="457200"/>
            <a:r>
              <a:rPr lang="en-US" altLang="zh-CN" sz="1600" dirty="0" smtClean="0"/>
              <a:t>	</a:t>
            </a:r>
            <a:r>
              <a:rPr lang="zh-CN" altLang="en-US" sz="1600" dirty="0" smtClean="0"/>
              <a:t>当</a:t>
            </a:r>
            <a:r>
              <a:rPr lang="en-US" altLang="zh-CN" sz="1600" dirty="0" err="1"/>
              <a:t>A</a:t>
            </a:r>
            <a:r>
              <a:rPr lang="en-US" altLang="zh-CN" sz="1600" dirty="0" err="1" smtClean="0"/>
              <a:t>pi</a:t>
            </a:r>
            <a:r>
              <a:rPr lang="zh-CN" altLang="en-US" sz="1600" dirty="0" smtClean="0"/>
              <a:t>请求的请求</a:t>
            </a:r>
            <a:r>
              <a:rPr lang="zh-CN" altLang="en-US" sz="1600" dirty="0"/>
              <a:t>时间大于接入方预设的慢请求时长时上报 </a:t>
            </a:r>
            <a:endParaRPr lang="en-US" altLang="zh-CN" sz="1600" dirty="0" smtClean="0"/>
          </a:p>
          <a:p>
            <a:pPr indent="457200"/>
            <a:endParaRPr lang="en-US" altLang="zh-CN" sz="1600" dirty="0"/>
          </a:p>
          <a:p>
            <a:pPr indent="457200"/>
            <a:r>
              <a:rPr lang="zh-CN" altLang="en-US" sz="2000" dirty="0" smtClean="0"/>
              <a:t>自定义配置</a:t>
            </a:r>
            <a:endParaRPr lang="en-US" altLang="zh-CN" sz="2000" dirty="0" smtClean="0"/>
          </a:p>
          <a:p>
            <a:pPr indent="457200"/>
            <a:r>
              <a:rPr lang="en-US" altLang="zh-CN" sz="2000" dirty="0"/>
              <a:t>	</a:t>
            </a:r>
            <a:r>
              <a:rPr lang="zh-CN" altLang="en-US" sz="1600" dirty="0" smtClean="0"/>
              <a:t>上报</a:t>
            </a:r>
            <a:r>
              <a:rPr lang="zh-CN" altLang="en-US" sz="1600" dirty="0"/>
              <a:t>过滤、抽样策略、自定义提交回</a:t>
            </a:r>
            <a:r>
              <a:rPr lang="zh-CN" altLang="en-US" sz="1600" dirty="0" smtClean="0"/>
              <a:t>调等；</a:t>
            </a:r>
            <a:endParaRPr lang="en-US" altLang="zh-CN" sz="1600" dirty="0"/>
          </a:p>
          <a:p>
            <a:pPr indent="457200">
              <a:lnSpc>
                <a:spcPct val="200000"/>
              </a:lnSpc>
            </a:pPr>
            <a:r>
              <a:rPr lang="zh-CN" altLang="en-US" sz="1600" dirty="0" smtClean="0"/>
              <a:t>       </a:t>
            </a:r>
            <a:r>
              <a:rPr lang="en-US" altLang="zh-CN" sz="1600" dirty="0" smtClean="0">
                <a:hlinkClick r:id="rId4"/>
              </a:rPr>
              <a:t>	http</a:t>
            </a:r>
            <a:r>
              <a:rPr lang="en-US" altLang="zh-CN" sz="1600" dirty="0">
                <a:hlinkClick r:id="rId4"/>
              </a:rPr>
              <a:t>://docx.zuoyebang.cc/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0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10628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window.performance.timing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（浏览器时间轴信息）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8" y="1147314"/>
            <a:ext cx="9701193" cy="117475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6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80" y="239405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页面性能数据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0" y="1013244"/>
            <a:ext cx="8572500" cy="567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1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831</Words>
  <Application>Microsoft Office PowerPoint</Application>
  <PresentationFormat>宽屏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新宋体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zuoyebang</cp:lastModifiedBy>
  <cp:revision>155</cp:revision>
  <dcterms:created xsi:type="dcterms:W3CDTF">2019-03-27T07:15:00Z</dcterms:created>
  <dcterms:modified xsi:type="dcterms:W3CDTF">2019-12-17T02:45:49Z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