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5" r:id="rId3"/>
    <p:sldId id="266" r:id="rId5"/>
    <p:sldId id="264" r:id="rId6"/>
    <p:sldId id="257" r:id="rId7"/>
    <p:sldId id="267" r:id="rId8"/>
    <p:sldId id="268" r:id="rId9"/>
    <p:sldId id="306" r:id="rId10"/>
    <p:sldId id="269" r:id="rId11"/>
    <p:sldId id="275" r:id="rId12"/>
    <p:sldId id="276" r:id="rId13"/>
    <p:sldId id="277" r:id="rId14"/>
    <p:sldId id="280" r:id="rId15"/>
    <p:sldId id="281" r:id="rId16"/>
    <p:sldId id="282" r:id="rId17"/>
    <p:sldId id="283" r:id="rId18"/>
    <p:sldId id="307" r:id="rId19"/>
    <p:sldId id="288" r:id="rId20"/>
    <p:sldId id="289" r:id="rId21"/>
    <p:sldId id="290" r:id="rId22"/>
    <p:sldId id="308" r:id="rId23"/>
    <p:sldId id="292" r:id="rId24"/>
    <p:sldId id="293" r:id="rId25"/>
    <p:sldId id="294" r:id="rId26"/>
    <p:sldId id="295" r:id="rId27"/>
    <p:sldId id="296" r:id="rId28"/>
    <p:sldId id="297" r:id="rId29"/>
    <p:sldId id="298" r:id="rId30"/>
    <p:sldId id="299" r:id="rId31"/>
    <p:sldId id="300" r:id="rId32"/>
    <p:sldId id="301" r:id="rId33"/>
    <p:sldId id="309" r:id="rId34"/>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0B06"/>
    <a:srgbClr val="FBE9BF"/>
    <a:srgbClr val="FFF2D0"/>
    <a:srgbClr val="C7000C"/>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90" d="100"/>
          <a:sy n="90" d="100"/>
        </p:scale>
        <p:origin x="204" y="84"/>
      </p:cViewPr>
      <p:guideLst>
        <p:guide orient="horz" pos="2160"/>
        <p:guide pos="3864"/>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CE1DE-D8CE-4C19-B0AE-5679ED32AFB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9A5C11-345D-4B8A-9A75-9721A8037E9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77EC7FEF-DF46-428B-AE49-56F18F30D907}" type="slidenum">
              <a:rPr lang="zh-CN" altLang="en-US">
                <a:latin typeface="Calibri" panose="020F0502020204030204" pitchFamily="34" charset="0"/>
                <a:ea typeface="宋体" panose="02010600030101010101" pitchFamily="2" charset="-122"/>
              </a:rPr>
            </a:fld>
            <a:endParaRPr lang="en-US" altLang="zh-CN">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77EC7FEF-DF46-428B-AE49-56F18F30D907}" type="slidenum">
              <a:rPr lang="zh-CN" altLang="en-US">
                <a:latin typeface="Calibri" panose="020F0502020204030204" pitchFamily="34" charset="0"/>
                <a:ea typeface="宋体" panose="02010600030101010101" pitchFamily="2" charset="-122"/>
              </a:rPr>
            </a:fld>
            <a:endParaRPr lang="en-US" altLang="zh-CN">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77EC7FEF-DF46-428B-AE49-56F18F30D907}" type="slidenum">
              <a:rPr lang="zh-CN" altLang="en-US">
                <a:latin typeface="Calibri" panose="020F0502020204030204" pitchFamily="34" charset="0"/>
                <a:ea typeface="宋体" panose="02010600030101010101" pitchFamily="2" charset="-122"/>
              </a:rPr>
            </a:fld>
            <a:endParaRPr lang="en-US" altLang="zh-CN">
              <a:latin typeface="Calibri" panose="020F050202020403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77EC7FEF-DF46-428B-AE49-56F18F30D907}" type="slidenum">
              <a:rPr lang="zh-CN" altLang="en-US">
                <a:latin typeface="Calibri" panose="020F0502020204030204" pitchFamily="34" charset="0"/>
                <a:ea typeface="宋体" panose="02010600030101010101" pitchFamily="2" charset="-122"/>
              </a:rPr>
            </a:fld>
            <a:endParaRPr lang="en-US" altLang="zh-CN">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gradFill flip="none" rotWithShape="1">
          <a:gsLst>
            <a:gs pos="0">
              <a:srgbClr val="FBE9BF"/>
            </a:gs>
            <a:gs pos="47000">
              <a:srgbClr val="FFF2D0"/>
            </a:gs>
            <a:gs pos="100000">
              <a:srgbClr val="FBE9BF"/>
            </a:gs>
          </a:gsLst>
          <a:lin ang="0" scaled="1"/>
          <a:tileRect/>
        </a:gra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bg>
      <p:bgPr>
        <a:gradFill flip="none" rotWithShape="1">
          <a:gsLst>
            <a:gs pos="0">
              <a:srgbClr val="FBE9BF"/>
            </a:gs>
            <a:gs pos="47000">
              <a:srgbClr val="FFF2D0"/>
            </a:gs>
            <a:gs pos="100000">
              <a:srgbClr val="FBE9BF"/>
            </a:gs>
          </a:gsLst>
          <a:lin ang="0" scaled="1"/>
          <a:tileRect/>
        </a:gra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bg>
      <p:bgPr>
        <a:gradFill flip="none" rotWithShape="1">
          <a:gsLst>
            <a:gs pos="0">
              <a:srgbClr val="FBE9BF"/>
            </a:gs>
            <a:gs pos="47000">
              <a:srgbClr val="FFF2D0"/>
            </a:gs>
            <a:gs pos="100000">
              <a:srgbClr val="FBE9BF"/>
            </a:gs>
          </a:gsLst>
          <a:lin ang="0" scaled="1"/>
          <a:tileRect/>
        </a:gra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A8CED-5AE7-4E66-99E5-65A25351951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875F2-EFEB-404F-8F07-038F4BAF46C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9.png"/><Relationship Id="rId2" Type="http://schemas.openxmlformats.org/officeDocument/2006/relationships/image" Target="../media/image5.png"/><Relationship Id="rId11" Type="http://schemas.openxmlformats.org/officeDocument/2006/relationships/notesSlide" Target="../notesSlides/notesSlide11.xml"/><Relationship Id="rId10" Type="http://schemas.openxmlformats.org/officeDocument/2006/relationships/slideLayout" Target="../slideLayouts/slideLayout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3.xml"/><Relationship Id="rId7" Type="http://schemas.openxmlformats.org/officeDocument/2006/relationships/image" Target="../media/image35.png"/><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3.xml"/><Relationship Id="rId7" Type="http://schemas.openxmlformats.org/officeDocument/2006/relationships/image" Target="../media/image39.png"/><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3.xml"/><Relationship Id="rId7" Type="http://schemas.openxmlformats.org/officeDocument/2006/relationships/image" Target="../media/image43.png"/><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3.xml"/><Relationship Id="rId4" Type="http://schemas.openxmlformats.org/officeDocument/2006/relationships/image" Target="../media/image44.jpe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3.xml"/><Relationship Id="rId4" Type="http://schemas.openxmlformats.org/officeDocument/2006/relationships/image" Target="../media/image45.jpe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3.xml"/><Relationship Id="rId4" Type="http://schemas.openxmlformats.org/officeDocument/2006/relationships/image" Target="../media/image46.jpe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3.xml"/><Relationship Id="rId4" Type="http://schemas.openxmlformats.org/officeDocument/2006/relationships/image" Target="../media/image47.jpe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3.xml"/><Relationship Id="rId4" Type="http://schemas.openxmlformats.org/officeDocument/2006/relationships/image" Target="../media/image48.jpe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3.xml"/><Relationship Id="rId4" Type="http://schemas.openxmlformats.org/officeDocument/2006/relationships/image" Target="../media/image49.jpe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3.xml"/><Relationship Id="rId4" Type="http://schemas.openxmlformats.org/officeDocument/2006/relationships/image" Target="../media/image50.jpe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3.xml"/><Relationship Id="rId4" Type="http://schemas.openxmlformats.org/officeDocument/2006/relationships/image" Target="../media/image51.jpe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3.xml"/><Relationship Id="rId4" Type="http://schemas.openxmlformats.org/officeDocument/2006/relationships/image" Target="../media/image52.jpe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3.xml"/><Relationship Id="rId4" Type="http://schemas.openxmlformats.org/officeDocument/2006/relationships/image" Target="../media/image53.jpe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3.xml"/><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95578" y="1319782"/>
            <a:ext cx="9800844" cy="2092881"/>
          </a:xfrm>
          <a:prstGeom prst="rect">
            <a:avLst/>
          </a:prstGeom>
          <a:noFill/>
        </p:spPr>
        <p:txBody>
          <a:bodyPr wrap="square" rtlCol="0">
            <a:spAutoFit/>
          </a:bodyPr>
          <a:lstStyle/>
          <a:p>
            <a:pPr algn="ctr"/>
            <a:r>
              <a:rPr lang="zh-CN" altLang="en-US" sz="13000" dirty="0" smtClean="0">
                <a:ln w="19050">
                  <a:noFill/>
                </a:ln>
                <a:blipFill>
                  <a:blip r:embed="rId1"/>
                  <a:stretch>
                    <a:fillRect/>
                  </a:stretch>
                </a:blipFill>
                <a:latin typeface="禹卫书法行书简体" panose="02000603000000000000" pitchFamily="2" charset="-122"/>
                <a:ea typeface="禹卫书法行书简体" panose="02000603000000000000" pitchFamily="2" charset="-122"/>
              </a:rPr>
              <a:t>聚焦两会</a:t>
            </a:r>
            <a:endParaRPr lang="zh-CN" altLang="en-US" sz="13000" dirty="0">
              <a:ln w="19050">
                <a:noFill/>
              </a:ln>
              <a:blipFill>
                <a:blip r:embed="rId1"/>
                <a:stretch>
                  <a:fillRect/>
                </a:stretch>
              </a:blipFill>
              <a:latin typeface="禹卫书法行书简体" panose="02000603000000000000" pitchFamily="2" charset="-122"/>
              <a:ea typeface="禹卫书法行书简体" panose="02000603000000000000" pitchFamily="2" charset="-122"/>
            </a:endParaRPr>
          </a:p>
        </p:txBody>
      </p:sp>
      <p:grpSp>
        <p:nvGrpSpPr>
          <p:cNvPr id="12" name="组合 11"/>
          <p:cNvGrpSpPr/>
          <p:nvPr/>
        </p:nvGrpSpPr>
        <p:grpSpPr>
          <a:xfrm>
            <a:off x="3878884" y="4481522"/>
            <a:ext cx="4415945" cy="656604"/>
            <a:chOff x="255355" y="276310"/>
            <a:chExt cx="5588817" cy="830997"/>
          </a:xfrm>
        </p:grpSpPr>
        <p:grpSp>
          <p:nvGrpSpPr>
            <p:cNvPr id="13" name="组合 12"/>
            <p:cNvGrpSpPr/>
            <p:nvPr/>
          </p:nvGrpSpPr>
          <p:grpSpPr>
            <a:xfrm>
              <a:off x="255355" y="292955"/>
              <a:ext cx="1659090" cy="797708"/>
              <a:chOff x="2600221" y="247815"/>
              <a:chExt cx="1650517" cy="793586"/>
            </a:xfrm>
          </p:grpSpPr>
          <p:pic>
            <p:nvPicPr>
              <p:cNvPr id="15" name="Picture 5" descr="F:\PPT分类资料\两会\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F:\PPT分类资料\两会\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51"/>
            <p:cNvSpPr txBox="1"/>
            <p:nvPr/>
          </p:nvSpPr>
          <p:spPr>
            <a:xfrm>
              <a:off x="2067660" y="276310"/>
              <a:ext cx="3776512" cy="830997"/>
            </a:xfrm>
            <a:prstGeom prst="rect">
              <a:avLst/>
            </a:prstGeom>
            <a:noFill/>
          </p:spPr>
          <p:txBody>
            <a:bodyPr wrap="square">
              <a:spAutoFit/>
            </a:bodyPr>
            <a:lstStyle>
              <a:defPPr>
                <a:defRPr lang="zh-CN"/>
              </a:defPPr>
              <a:lvl1pPr fontAlgn="base">
                <a:spcBef>
                  <a:spcPct val="0"/>
                </a:spcBef>
                <a:spcAft>
                  <a:spcPct val="0"/>
                </a:spcAft>
                <a:defRPr sz="3200" b="1" kern="0" cap="all">
                  <a:ln w="0">
                    <a:noFill/>
                  </a:ln>
                  <a:gradFill>
                    <a:gsLst>
                      <a:gs pos="0">
                        <a:srgbClr val="FF0000">
                          <a:tint val="75000"/>
                          <a:shade val="75000"/>
                          <a:satMod val="170000"/>
                        </a:srgbClr>
                      </a:gs>
                      <a:gs pos="49000">
                        <a:srgbClr val="FF0000">
                          <a:tint val="88000"/>
                          <a:shade val="65000"/>
                          <a:satMod val="172000"/>
                        </a:srgbClr>
                      </a:gs>
                      <a:gs pos="50000">
                        <a:srgbClr val="FF0000">
                          <a:shade val="65000"/>
                          <a:satMod val="130000"/>
                        </a:srgbClr>
                      </a:gs>
                      <a:gs pos="92000">
                        <a:srgbClr val="FF0000">
                          <a:shade val="50000"/>
                          <a:satMod val="120000"/>
                        </a:srgbClr>
                      </a:gs>
                      <a:gs pos="100000">
                        <a:srgbClr val="FF0000">
                          <a:shade val="48000"/>
                          <a:satMod val="120000"/>
                        </a:srgbClr>
                      </a:gs>
                    </a:gsLst>
                    <a:lin ang="5400000" scaled="0"/>
                  </a:gradFill>
                  <a:effectLst/>
                  <a:latin typeface="微软雅黑" panose="020B0503020204020204" pitchFamily="34" charset="-122"/>
                  <a:ea typeface="微软雅黑" panose="020B0503020204020204" pitchFamily="3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pPr eaLnBrk="1" hangingPunct="1">
                <a:defRPr/>
              </a:pPr>
              <a:r>
                <a:rPr lang="zh-CN" altLang="en-US" sz="1800" b="0" dirty="0" smtClean="0">
                  <a:blipFill>
                    <a:blip r:embed="rId1"/>
                    <a:stretch>
                      <a:fillRect/>
                    </a:stretch>
                  </a:blipFill>
                  <a:latin typeface="禹卫书法行书简体" panose="02000603000000000000" pitchFamily="2" charset="-122"/>
                  <a:ea typeface="禹卫书法行书简体" panose="02000603000000000000" pitchFamily="2" charset="-122"/>
                </a:rPr>
                <a:t>十二届全国人大五次会议</a:t>
              </a:r>
              <a:endParaRPr lang="en-US" altLang="zh-CN" sz="1800" b="0" dirty="0" smtClean="0">
                <a:blipFill>
                  <a:blip r:embed="rId1"/>
                  <a:stretch>
                    <a:fillRect/>
                  </a:stretch>
                </a:blipFill>
                <a:latin typeface="禹卫书法行书简体" panose="02000603000000000000" pitchFamily="2" charset="-122"/>
                <a:ea typeface="禹卫书法行书简体" panose="02000603000000000000" pitchFamily="2" charset="-122"/>
              </a:endParaRPr>
            </a:p>
            <a:p>
              <a:pPr eaLnBrk="1" hangingPunct="1">
                <a:defRPr/>
              </a:pPr>
              <a:r>
                <a:rPr lang="zh-CN" altLang="en-US" sz="1800" b="0" dirty="0" smtClean="0">
                  <a:blipFill>
                    <a:blip r:embed="rId1"/>
                    <a:stretch>
                      <a:fillRect/>
                    </a:stretch>
                  </a:blipFill>
                  <a:latin typeface="禹卫书法行书简体" panose="02000603000000000000" pitchFamily="2" charset="-122"/>
                  <a:ea typeface="禹卫书法行书简体" panose="02000603000000000000" pitchFamily="2" charset="-122"/>
                </a:rPr>
                <a:t>全国政协十二届五次会议</a:t>
              </a:r>
              <a:endParaRPr lang="zh-CN" altLang="en-US" sz="1800" b="0" dirty="0">
                <a:blipFill>
                  <a:blip r:embed="rId1"/>
                  <a:stretch>
                    <a:fillRect/>
                  </a:stretch>
                </a:blipFill>
                <a:latin typeface="禹卫书法行书简体" panose="02000603000000000000" pitchFamily="2" charset="-122"/>
                <a:ea typeface="禹卫书法行书简体" panose="02000603000000000000" pitchFamily="2" charset="-122"/>
              </a:endParaRPr>
            </a:p>
          </p:txBody>
        </p:sp>
      </p:grpSp>
      <p:sp>
        <p:nvSpPr>
          <p:cNvPr id="17" name="TextBox 51"/>
          <p:cNvSpPr txBox="1">
            <a:spLocks noChangeArrowheads="1"/>
          </p:cNvSpPr>
          <p:nvPr/>
        </p:nvSpPr>
        <p:spPr bwMode="auto">
          <a:xfrm>
            <a:off x="2374471" y="3643094"/>
            <a:ext cx="74430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dirty="0" smtClean="0">
                <a:blipFill>
                  <a:blip r:embed="rId1"/>
                  <a:stretch>
                    <a:fillRect/>
                  </a:stretch>
                </a:blipFill>
                <a:latin typeface="禹卫书法行书简体" panose="02000603000000000000" pitchFamily="2" charset="-122"/>
                <a:ea typeface="禹卫书法行书简体" panose="02000603000000000000" pitchFamily="2" charset="-122"/>
              </a:rPr>
              <a:t>聚焦两会关注民生两会精神完全解读</a:t>
            </a:r>
            <a:r>
              <a:rPr lang="en-US" altLang="zh-CN" sz="2800" dirty="0" smtClean="0">
                <a:blipFill>
                  <a:blip r:embed="rId1"/>
                  <a:stretch>
                    <a:fillRect/>
                  </a:stretch>
                </a:blipFill>
                <a:latin typeface="禹卫书法行书简体" panose="02000603000000000000" pitchFamily="2" charset="-122"/>
                <a:ea typeface="禹卫书法行书简体" panose="02000603000000000000" pitchFamily="2" charset="-122"/>
              </a:rPr>
              <a:t>PPT</a:t>
            </a:r>
            <a:r>
              <a:rPr lang="zh-CN" altLang="en-US" sz="2800" dirty="0" smtClean="0">
                <a:blipFill>
                  <a:blip r:embed="rId1"/>
                  <a:stretch>
                    <a:fillRect/>
                  </a:stretch>
                </a:blipFill>
                <a:latin typeface="禹卫书法行书简体" panose="02000603000000000000" pitchFamily="2" charset="-122"/>
                <a:ea typeface="禹卫书法行书简体" panose="02000603000000000000" pitchFamily="2" charset="-122"/>
              </a:rPr>
              <a:t>模板</a:t>
            </a:r>
            <a:endParaRPr lang="zh-CN" altLang="en-US" sz="2800" dirty="0">
              <a:blipFill>
                <a:blip r:embed="rId1"/>
                <a:stretch>
                  <a:fillRect/>
                </a:stretch>
              </a:blipFill>
              <a:latin typeface="禹卫书法行书简体" panose="02000603000000000000" pitchFamily="2" charset="-122"/>
              <a:ea typeface="禹卫书法行书简体" panose="02000603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533" y="0"/>
            <a:ext cx="3150388" cy="646331"/>
          </a:xfrm>
          <a:prstGeom prst="rect">
            <a:avLst/>
          </a:prstGeom>
          <a:noFill/>
        </p:spPr>
        <p:txBody>
          <a:bodyPr wrap="square" rtlCol="0">
            <a:spAutoFit/>
          </a:bodyPr>
          <a:lstStyle/>
          <a:p>
            <a:r>
              <a:rPr lang="en-US" altLang="zh-CN" sz="3600" dirty="0" smtClean="0">
                <a:solidFill>
                  <a:schemeClr val="accent1"/>
                </a:solidFill>
                <a:latin typeface="方正清刻本悦宋简体" panose="02000000000000000000" pitchFamily="2" charset="-122"/>
                <a:ea typeface="方正清刻本悦宋简体" panose="02000000000000000000" pitchFamily="2" charset="-122"/>
              </a:rPr>
              <a:t>2016</a:t>
            </a:r>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工作回顾</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cxnSp>
        <p:nvCxnSpPr>
          <p:cNvPr id="23" name="直接连接符 22"/>
          <p:cNvCxnSpPr/>
          <p:nvPr/>
        </p:nvCxnSpPr>
        <p:spPr>
          <a:xfrm flipV="1">
            <a:off x="0" y="685801"/>
            <a:ext cx="12204000" cy="846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399895" y="36954"/>
            <a:ext cx="3759582" cy="567736"/>
            <a:chOff x="8399895" y="36954"/>
            <a:chExt cx="3759582" cy="567736"/>
          </a:xfrm>
        </p:grpSpPr>
        <p:grpSp>
          <p:nvGrpSpPr>
            <p:cNvPr id="24" name="组合 23"/>
            <p:cNvGrpSpPr/>
            <p:nvPr/>
          </p:nvGrpSpPr>
          <p:grpSpPr>
            <a:xfrm>
              <a:off x="8399895" y="36954"/>
              <a:ext cx="1179814" cy="567267"/>
              <a:chOff x="2600221" y="247815"/>
              <a:chExt cx="1650517" cy="793586"/>
            </a:xfrm>
          </p:grpSpPr>
          <p:pic>
            <p:nvPicPr>
              <p:cNvPr id="25" name="Picture 5" descr="F:\PPT分类资料\两会\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F:\PPT分类资料\两会\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4286" y="60868"/>
              <a:ext cx="2475191" cy="543822"/>
            </a:xfrm>
            <a:prstGeom prst="rect">
              <a:avLst/>
            </a:prstGeom>
          </p:spPr>
        </p:pic>
      </p:grpSp>
      <p:grpSp>
        <p:nvGrpSpPr>
          <p:cNvPr id="31" name="组合 30"/>
          <p:cNvGrpSpPr/>
          <p:nvPr/>
        </p:nvGrpSpPr>
        <p:grpSpPr>
          <a:xfrm>
            <a:off x="0" y="0"/>
            <a:ext cx="1049867" cy="694267"/>
            <a:chOff x="0" y="0"/>
            <a:chExt cx="1049867" cy="694267"/>
          </a:xfrm>
        </p:grpSpPr>
        <p:sp>
          <p:nvSpPr>
            <p:cNvPr id="22" name="任意多边形 21"/>
            <p:cNvSpPr/>
            <p:nvPr/>
          </p:nvSpPr>
          <p:spPr>
            <a:xfrm>
              <a:off x="0" y="0"/>
              <a:ext cx="1049867" cy="694267"/>
            </a:xfrm>
            <a:custGeom>
              <a:avLst/>
              <a:gdLst>
                <a:gd name="connsiteX0" fmla="*/ 0 w 1066800"/>
                <a:gd name="connsiteY0" fmla="*/ 0 h 702734"/>
                <a:gd name="connsiteX1" fmla="*/ 16933 w 1066800"/>
                <a:gd name="connsiteY1" fmla="*/ 702734 h 702734"/>
                <a:gd name="connsiteX2" fmla="*/ 1066800 w 1066800"/>
                <a:gd name="connsiteY2" fmla="*/ 702734 h 702734"/>
                <a:gd name="connsiteX3" fmla="*/ 787400 w 1066800"/>
                <a:gd name="connsiteY3" fmla="*/ 16934 h 702734"/>
                <a:gd name="connsiteX4" fmla="*/ 0 w 1066800"/>
                <a:gd name="connsiteY4" fmla="*/ 0 h 702734"/>
                <a:gd name="connsiteX0-1" fmla="*/ 1 w 1049867"/>
                <a:gd name="connsiteY0-2" fmla="*/ 0 h 685801"/>
                <a:gd name="connsiteX1-3" fmla="*/ 0 w 1049867"/>
                <a:gd name="connsiteY1-4" fmla="*/ 685801 h 685801"/>
                <a:gd name="connsiteX2-5" fmla="*/ 1049867 w 1049867"/>
                <a:gd name="connsiteY2-6" fmla="*/ 685801 h 685801"/>
                <a:gd name="connsiteX3-7" fmla="*/ 770467 w 1049867"/>
                <a:gd name="connsiteY3-8" fmla="*/ 1 h 685801"/>
                <a:gd name="connsiteX4-9" fmla="*/ 1 w 1049867"/>
                <a:gd name="connsiteY4-10" fmla="*/ 0 h 6858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9867" h="685801">
                  <a:moveTo>
                    <a:pt x="1" y="0"/>
                  </a:moveTo>
                  <a:cubicBezTo>
                    <a:pt x="1" y="228600"/>
                    <a:pt x="0" y="457201"/>
                    <a:pt x="0" y="685801"/>
                  </a:cubicBezTo>
                  <a:lnTo>
                    <a:pt x="1049867" y="685801"/>
                  </a:lnTo>
                  <a:lnTo>
                    <a:pt x="770467" y="1"/>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43"/>
            <p:cNvSpPr/>
            <p:nvPr/>
          </p:nvSpPr>
          <p:spPr bwMode="auto">
            <a:xfrm>
              <a:off x="131959" y="26121"/>
              <a:ext cx="689307" cy="620210"/>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7" name="组合 6"/>
          <p:cNvGrpSpPr/>
          <p:nvPr/>
        </p:nvGrpSpPr>
        <p:grpSpPr>
          <a:xfrm>
            <a:off x="2305857" y="1879441"/>
            <a:ext cx="2059671" cy="2059670"/>
            <a:chOff x="1488557" y="1743739"/>
            <a:chExt cx="2232837" cy="2232837"/>
          </a:xfrm>
        </p:grpSpPr>
        <p:grpSp>
          <p:nvGrpSpPr>
            <p:cNvPr id="3" name="组合 2"/>
            <p:cNvGrpSpPr/>
            <p:nvPr/>
          </p:nvGrpSpPr>
          <p:grpSpPr>
            <a:xfrm>
              <a:off x="1488557" y="1743739"/>
              <a:ext cx="2232837" cy="2232837"/>
              <a:chOff x="1924493" y="1998921"/>
              <a:chExt cx="1935126" cy="1935126"/>
            </a:xfrm>
          </p:grpSpPr>
          <p:sp>
            <p:nvSpPr>
              <p:cNvPr id="2" name="椭圆 1"/>
              <p:cNvSpPr/>
              <p:nvPr/>
            </p:nvSpPr>
            <p:spPr>
              <a:xfrm>
                <a:off x="1924493" y="1998921"/>
                <a:ext cx="1935126" cy="193512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a:spLocks noChangeAspect="1"/>
              </p:cNvSpPr>
              <p:nvPr/>
            </p:nvSpPr>
            <p:spPr>
              <a:xfrm>
                <a:off x="1992056" y="2066484"/>
                <a:ext cx="1800000" cy="1800000"/>
              </a:xfrm>
              <a:prstGeom prst="ellipse">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1901" y="1993198"/>
              <a:ext cx="1686147" cy="1686148"/>
            </a:xfrm>
            <a:prstGeom prst="rect">
              <a:avLst/>
            </a:prstGeom>
          </p:spPr>
        </p:pic>
      </p:grpSp>
      <p:sp>
        <p:nvSpPr>
          <p:cNvPr id="8" name="圆角矩形 7"/>
          <p:cNvSpPr/>
          <p:nvPr/>
        </p:nvSpPr>
        <p:spPr>
          <a:xfrm>
            <a:off x="2023362" y="3697071"/>
            <a:ext cx="2624661" cy="55841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方正清刻本悦宋简体" panose="02000000000000000000" pitchFamily="2" charset="-122"/>
                <a:ea typeface="方正清刻本悦宋简体" panose="02000000000000000000" pitchFamily="2" charset="-122"/>
              </a:rPr>
              <a:t>基本医保财政补助</a:t>
            </a:r>
            <a:endParaRPr lang="zh-CN" altLang="en-US" sz="2000" dirty="0">
              <a:latin typeface="方正清刻本悦宋简体" panose="02000000000000000000" pitchFamily="2" charset="-122"/>
              <a:ea typeface="方正清刻本悦宋简体" panose="02000000000000000000" pitchFamily="2" charset="-122"/>
            </a:endParaRPr>
          </a:p>
        </p:txBody>
      </p:sp>
      <p:sp>
        <p:nvSpPr>
          <p:cNvPr id="20" name="文本框 19"/>
          <p:cNvSpPr txBox="1"/>
          <p:nvPr/>
        </p:nvSpPr>
        <p:spPr>
          <a:xfrm>
            <a:off x="925033" y="4547883"/>
            <a:ext cx="4821319" cy="1754326"/>
          </a:xfrm>
          <a:prstGeom prst="rect">
            <a:avLst/>
          </a:prstGeom>
          <a:noFill/>
        </p:spPr>
        <p:txBody>
          <a:bodyPr wrap="square" rtlCol="0">
            <a:spAutoFit/>
          </a:bodyPr>
          <a:lstStyle/>
          <a:p>
            <a:pPr algn="ctr">
              <a:lnSpc>
                <a:spcPct val="150000"/>
              </a:lnSpc>
            </a:pP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任务由每人每年</a:t>
            </a:r>
            <a:r>
              <a:rPr lang="en-US" altLang="zh-CN" sz="2400" dirty="0" smtClean="0">
                <a:solidFill>
                  <a:schemeClr val="accent1"/>
                </a:solidFill>
                <a:latin typeface="方正清刻本悦宋简体" panose="02000000000000000000" pitchFamily="2" charset="-122"/>
                <a:ea typeface="方正清刻本悦宋简体" panose="02000000000000000000" pitchFamily="2" charset="-122"/>
              </a:rPr>
              <a:t>380</a:t>
            </a: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元提高到</a:t>
            </a:r>
            <a:r>
              <a:rPr lang="en-US" altLang="zh-CN" sz="2400" dirty="0" smtClean="0">
                <a:solidFill>
                  <a:schemeClr val="accent1"/>
                </a:solidFill>
                <a:latin typeface="方正清刻本悦宋简体" panose="02000000000000000000" pitchFamily="2" charset="-122"/>
                <a:ea typeface="方正清刻本悦宋简体" panose="02000000000000000000" pitchFamily="2" charset="-122"/>
              </a:rPr>
              <a:t>420</a:t>
            </a: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元 实际每人每年不低于</a:t>
            </a:r>
            <a:r>
              <a:rPr lang="en-US" altLang="zh-CN" sz="2400" dirty="0" smtClean="0">
                <a:solidFill>
                  <a:schemeClr val="accent1"/>
                </a:solidFill>
                <a:latin typeface="方正清刻本悦宋简体" panose="02000000000000000000" pitchFamily="2" charset="-122"/>
                <a:ea typeface="方正清刻本悦宋简体" panose="02000000000000000000" pitchFamily="2" charset="-122"/>
              </a:rPr>
              <a:t>420</a:t>
            </a: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元</a:t>
            </a:r>
            <a:endParaRPr lang="en-US" altLang="zh-CN" sz="2400" dirty="0" smtClean="0">
              <a:solidFill>
                <a:schemeClr val="accent1"/>
              </a:solidFill>
              <a:latin typeface="方正清刻本悦宋简体" panose="02000000000000000000" pitchFamily="2" charset="-122"/>
              <a:ea typeface="方正清刻本悦宋简体" panose="02000000000000000000" pitchFamily="2" charset="-122"/>
            </a:endParaRPr>
          </a:p>
          <a:p>
            <a:pPr algn="ctr">
              <a:lnSpc>
                <a:spcPct val="150000"/>
              </a:lnSpc>
            </a:pPr>
            <a:endParaRPr lang="zh-CN" altLang="en-US" sz="2400" dirty="0">
              <a:solidFill>
                <a:schemeClr val="accent1"/>
              </a:solidFill>
              <a:latin typeface="方正清刻本悦宋简体" panose="02000000000000000000" pitchFamily="2" charset="-122"/>
              <a:ea typeface="方正清刻本悦宋简体" panose="02000000000000000000" pitchFamily="2" charset="-122"/>
            </a:endParaRPr>
          </a:p>
        </p:txBody>
      </p:sp>
      <p:grpSp>
        <p:nvGrpSpPr>
          <p:cNvPr id="56" name="组合 55"/>
          <p:cNvGrpSpPr/>
          <p:nvPr/>
        </p:nvGrpSpPr>
        <p:grpSpPr>
          <a:xfrm>
            <a:off x="7436423" y="1879441"/>
            <a:ext cx="2059671" cy="2059670"/>
            <a:chOff x="1488557" y="1743739"/>
            <a:chExt cx="2232837" cy="2232837"/>
          </a:xfrm>
        </p:grpSpPr>
        <p:grpSp>
          <p:nvGrpSpPr>
            <p:cNvPr id="59" name="组合 58"/>
            <p:cNvGrpSpPr/>
            <p:nvPr/>
          </p:nvGrpSpPr>
          <p:grpSpPr>
            <a:xfrm>
              <a:off x="1488557" y="1743739"/>
              <a:ext cx="2232837" cy="2232837"/>
              <a:chOff x="1924493" y="1998921"/>
              <a:chExt cx="1935126" cy="1935126"/>
            </a:xfrm>
          </p:grpSpPr>
          <p:sp>
            <p:nvSpPr>
              <p:cNvPr id="61" name="椭圆 60"/>
              <p:cNvSpPr/>
              <p:nvPr/>
            </p:nvSpPr>
            <p:spPr>
              <a:xfrm>
                <a:off x="1924493" y="1998921"/>
                <a:ext cx="1935126" cy="193512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a:spLocks noChangeAspect="1"/>
              </p:cNvSpPr>
              <p:nvPr/>
            </p:nvSpPr>
            <p:spPr>
              <a:xfrm>
                <a:off x="1992056" y="2066484"/>
                <a:ext cx="1800000" cy="1800000"/>
              </a:xfrm>
              <a:prstGeom prst="ellipse">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0" name="图片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2586" y="2072280"/>
              <a:ext cx="1520169" cy="1520169"/>
            </a:xfrm>
            <a:prstGeom prst="rect">
              <a:avLst/>
            </a:prstGeom>
          </p:spPr>
        </p:pic>
      </p:grpSp>
      <p:sp>
        <p:nvSpPr>
          <p:cNvPr id="57" name="圆角矩形 56"/>
          <p:cNvSpPr/>
          <p:nvPr/>
        </p:nvSpPr>
        <p:spPr>
          <a:xfrm>
            <a:off x="7153928" y="3697071"/>
            <a:ext cx="2624661" cy="55841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方正清刻本悦宋简体" panose="02000000000000000000" pitchFamily="2" charset="-122"/>
                <a:ea typeface="方正清刻本悦宋简体" panose="02000000000000000000" pitchFamily="2" charset="-122"/>
              </a:rPr>
              <a:t>城乡低保标准提高</a:t>
            </a:r>
            <a:endParaRPr lang="zh-CN" altLang="en-US" sz="2000" dirty="0">
              <a:latin typeface="方正清刻本悦宋简体" panose="02000000000000000000" pitchFamily="2" charset="-122"/>
              <a:ea typeface="方正清刻本悦宋简体" panose="02000000000000000000" pitchFamily="2" charset="-122"/>
            </a:endParaRPr>
          </a:p>
        </p:txBody>
      </p:sp>
      <p:sp>
        <p:nvSpPr>
          <p:cNvPr id="58" name="文本框 57"/>
          <p:cNvSpPr txBox="1"/>
          <p:nvPr/>
        </p:nvSpPr>
        <p:spPr>
          <a:xfrm>
            <a:off x="6303812" y="4547883"/>
            <a:ext cx="4324893" cy="1200329"/>
          </a:xfrm>
          <a:prstGeom prst="rect">
            <a:avLst/>
          </a:prstGeom>
          <a:noFill/>
        </p:spPr>
        <p:txBody>
          <a:bodyPr wrap="square" rtlCol="0">
            <a:spAutoFit/>
          </a:bodyPr>
          <a:lstStyle/>
          <a:p>
            <a:pPr algn="ctr">
              <a:lnSpc>
                <a:spcPct val="150000"/>
              </a:lnSpc>
            </a:pP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分别提高</a:t>
            </a:r>
            <a:r>
              <a:rPr lang="en-US" altLang="zh-CN" sz="2400" dirty="0" smtClean="0">
                <a:solidFill>
                  <a:schemeClr val="accent1"/>
                </a:solidFill>
                <a:latin typeface="方正清刻本悦宋简体" panose="02000000000000000000" pitchFamily="2" charset="-122"/>
                <a:ea typeface="方正清刻本悦宋简体" panose="02000000000000000000" pitchFamily="2" charset="-122"/>
              </a:rPr>
              <a:t>5%</a:t>
            </a: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和</a:t>
            </a:r>
            <a:r>
              <a:rPr lang="en-US" altLang="zh-CN" sz="2400" dirty="0" smtClean="0">
                <a:solidFill>
                  <a:schemeClr val="accent1"/>
                </a:solidFill>
                <a:latin typeface="方正清刻本悦宋简体" panose="02000000000000000000" pitchFamily="2" charset="-122"/>
                <a:ea typeface="方正清刻本悦宋简体" panose="02000000000000000000" pitchFamily="2" charset="-122"/>
              </a:rPr>
              <a:t>8%</a:t>
            </a:r>
            <a:endParaRPr lang="en-US" altLang="zh-CN" sz="2400" dirty="0" smtClean="0">
              <a:solidFill>
                <a:schemeClr val="accent1"/>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实际分别提高</a:t>
            </a:r>
            <a:r>
              <a:rPr lang="en-US" altLang="zh-CN" sz="2400" dirty="0" smtClean="0">
                <a:solidFill>
                  <a:schemeClr val="accent1"/>
                </a:solidFill>
                <a:latin typeface="方正清刻本悦宋简体" panose="02000000000000000000" pitchFamily="2" charset="-122"/>
                <a:ea typeface="方正清刻本悦宋简体" panose="02000000000000000000" pitchFamily="2" charset="-122"/>
              </a:rPr>
              <a:t>9.7%</a:t>
            </a: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和</a:t>
            </a:r>
            <a:r>
              <a:rPr lang="en-US" altLang="zh-CN" sz="2400" dirty="0" smtClean="0">
                <a:solidFill>
                  <a:schemeClr val="accent1"/>
                </a:solidFill>
                <a:latin typeface="方正清刻本悦宋简体" panose="02000000000000000000" pitchFamily="2" charset="-122"/>
                <a:ea typeface="方正清刻本悦宋简体" panose="02000000000000000000" pitchFamily="2" charset="-122"/>
              </a:rPr>
              <a:t>17.8%</a:t>
            </a:r>
            <a:endParaRPr lang="zh-CN" altLang="en-US" sz="2400" dirty="0">
              <a:solidFill>
                <a:schemeClr val="accent1"/>
              </a:solidFill>
              <a:latin typeface="方正清刻本悦宋简体" panose="02000000000000000000" pitchFamily="2" charset="-122"/>
              <a:ea typeface="方正清刻本悦宋简体" panose="02000000000000000000" pitchFamily="2" charset="-122"/>
            </a:endParaRPr>
          </a:p>
        </p:txBody>
      </p:sp>
      <p:sp>
        <p:nvSpPr>
          <p:cNvPr id="33" name="矩形 32"/>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533" y="0"/>
            <a:ext cx="3990360" cy="646331"/>
          </a:xfrm>
          <a:prstGeom prst="rect">
            <a:avLst/>
          </a:prstGeom>
          <a:noFill/>
        </p:spPr>
        <p:txBody>
          <a:bodyPr wrap="square" rtlCol="0">
            <a:spAutoFit/>
          </a:bodyPr>
          <a:lstStyle/>
          <a:p>
            <a:r>
              <a:rPr lang="en-US" altLang="zh-CN" sz="3600" dirty="0" smtClean="0">
                <a:solidFill>
                  <a:schemeClr val="accent1"/>
                </a:solidFill>
                <a:latin typeface="方正清刻本悦宋简体" panose="02000000000000000000" pitchFamily="2" charset="-122"/>
                <a:ea typeface="方正清刻本悦宋简体" panose="02000000000000000000" pitchFamily="2" charset="-122"/>
              </a:rPr>
              <a:t>2017</a:t>
            </a:r>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主要预期指标</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cxnSp>
        <p:nvCxnSpPr>
          <p:cNvPr id="23" name="直接连接符 22"/>
          <p:cNvCxnSpPr/>
          <p:nvPr/>
        </p:nvCxnSpPr>
        <p:spPr>
          <a:xfrm flipV="1">
            <a:off x="0" y="685801"/>
            <a:ext cx="12204000" cy="846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399895" y="36954"/>
            <a:ext cx="3759582" cy="567267"/>
            <a:chOff x="8399895" y="36954"/>
            <a:chExt cx="3759582" cy="567267"/>
          </a:xfrm>
        </p:grpSpPr>
        <p:grpSp>
          <p:nvGrpSpPr>
            <p:cNvPr id="24" name="组合 23"/>
            <p:cNvGrpSpPr/>
            <p:nvPr/>
          </p:nvGrpSpPr>
          <p:grpSpPr>
            <a:xfrm>
              <a:off x="8399895" y="36954"/>
              <a:ext cx="1179814" cy="567267"/>
              <a:chOff x="2600221" y="247815"/>
              <a:chExt cx="1650517" cy="793586"/>
            </a:xfrm>
          </p:grpSpPr>
          <p:pic>
            <p:nvPicPr>
              <p:cNvPr id="25" name="Picture 5" descr="F:\PPT分类资料\两会\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F:\PPT分类资料\两会\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4286" y="39602"/>
              <a:ext cx="2475191" cy="543822"/>
            </a:xfrm>
            <a:prstGeom prst="rect">
              <a:avLst/>
            </a:prstGeom>
          </p:spPr>
        </p:pic>
      </p:grpSp>
      <p:grpSp>
        <p:nvGrpSpPr>
          <p:cNvPr id="31" name="组合 30"/>
          <p:cNvGrpSpPr/>
          <p:nvPr/>
        </p:nvGrpSpPr>
        <p:grpSpPr>
          <a:xfrm>
            <a:off x="0" y="0"/>
            <a:ext cx="1049867" cy="694267"/>
            <a:chOff x="0" y="0"/>
            <a:chExt cx="1049867" cy="694267"/>
          </a:xfrm>
        </p:grpSpPr>
        <p:sp>
          <p:nvSpPr>
            <p:cNvPr id="22" name="任意多边形 21"/>
            <p:cNvSpPr/>
            <p:nvPr/>
          </p:nvSpPr>
          <p:spPr>
            <a:xfrm>
              <a:off x="0" y="0"/>
              <a:ext cx="1049867" cy="694267"/>
            </a:xfrm>
            <a:custGeom>
              <a:avLst/>
              <a:gdLst>
                <a:gd name="connsiteX0" fmla="*/ 0 w 1066800"/>
                <a:gd name="connsiteY0" fmla="*/ 0 h 702734"/>
                <a:gd name="connsiteX1" fmla="*/ 16933 w 1066800"/>
                <a:gd name="connsiteY1" fmla="*/ 702734 h 702734"/>
                <a:gd name="connsiteX2" fmla="*/ 1066800 w 1066800"/>
                <a:gd name="connsiteY2" fmla="*/ 702734 h 702734"/>
                <a:gd name="connsiteX3" fmla="*/ 787400 w 1066800"/>
                <a:gd name="connsiteY3" fmla="*/ 16934 h 702734"/>
                <a:gd name="connsiteX4" fmla="*/ 0 w 1066800"/>
                <a:gd name="connsiteY4" fmla="*/ 0 h 702734"/>
                <a:gd name="connsiteX0-1" fmla="*/ 1 w 1049867"/>
                <a:gd name="connsiteY0-2" fmla="*/ 0 h 685801"/>
                <a:gd name="connsiteX1-3" fmla="*/ 0 w 1049867"/>
                <a:gd name="connsiteY1-4" fmla="*/ 685801 h 685801"/>
                <a:gd name="connsiteX2-5" fmla="*/ 1049867 w 1049867"/>
                <a:gd name="connsiteY2-6" fmla="*/ 685801 h 685801"/>
                <a:gd name="connsiteX3-7" fmla="*/ 770467 w 1049867"/>
                <a:gd name="connsiteY3-8" fmla="*/ 1 h 685801"/>
                <a:gd name="connsiteX4-9" fmla="*/ 1 w 1049867"/>
                <a:gd name="connsiteY4-10" fmla="*/ 0 h 6858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9867" h="685801">
                  <a:moveTo>
                    <a:pt x="1" y="0"/>
                  </a:moveTo>
                  <a:cubicBezTo>
                    <a:pt x="1" y="228600"/>
                    <a:pt x="0" y="457201"/>
                    <a:pt x="0" y="685801"/>
                  </a:cubicBezTo>
                  <a:lnTo>
                    <a:pt x="1049867" y="685801"/>
                  </a:lnTo>
                  <a:lnTo>
                    <a:pt x="770467" y="1"/>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43"/>
            <p:cNvSpPr/>
            <p:nvPr/>
          </p:nvSpPr>
          <p:spPr bwMode="auto">
            <a:xfrm>
              <a:off x="131959" y="26121"/>
              <a:ext cx="689307" cy="620210"/>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56" name="组合 55"/>
          <p:cNvGrpSpPr/>
          <p:nvPr/>
        </p:nvGrpSpPr>
        <p:grpSpPr>
          <a:xfrm>
            <a:off x="1355394" y="1113895"/>
            <a:ext cx="1686799" cy="1686798"/>
            <a:chOff x="1488557" y="1743739"/>
            <a:chExt cx="2232837" cy="2232837"/>
          </a:xfrm>
        </p:grpSpPr>
        <p:grpSp>
          <p:nvGrpSpPr>
            <p:cNvPr id="59" name="组合 58"/>
            <p:cNvGrpSpPr/>
            <p:nvPr/>
          </p:nvGrpSpPr>
          <p:grpSpPr>
            <a:xfrm>
              <a:off x="1488557" y="1743739"/>
              <a:ext cx="2232837" cy="2232837"/>
              <a:chOff x="1924493" y="1998921"/>
              <a:chExt cx="1935126" cy="1935126"/>
            </a:xfrm>
          </p:grpSpPr>
          <p:sp>
            <p:nvSpPr>
              <p:cNvPr id="61" name="椭圆 60"/>
              <p:cNvSpPr/>
              <p:nvPr/>
            </p:nvSpPr>
            <p:spPr>
              <a:xfrm>
                <a:off x="1924493" y="1998921"/>
                <a:ext cx="1935126" cy="193512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a:spLocks noChangeAspect="1"/>
              </p:cNvSpPr>
              <p:nvPr/>
            </p:nvSpPr>
            <p:spPr>
              <a:xfrm>
                <a:off x="1992056" y="2066484"/>
                <a:ext cx="1800000" cy="1800000"/>
              </a:xfrm>
              <a:prstGeom prst="ellipse">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0" name="图片 5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2587" y="2072279"/>
              <a:ext cx="1520169" cy="1520170"/>
            </a:xfrm>
            <a:prstGeom prst="rect">
              <a:avLst/>
            </a:prstGeom>
          </p:spPr>
        </p:pic>
      </p:grpSp>
      <p:sp>
        <p:nvSpPr>
          <p:cNvPr id="57" name="圆角矩形 56"/>
          <p:cNvSpPr/>
          <p:nvPr/>
        </p:nvSpPr>
        <p:spPr>
          <a:xfrm>
            <a:off x="1124040" y="2601480"/>
            <a:ext cx="2149506" cy="4573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方正清刻本悦宋简体" panose="02000000000000000000" pitchFamily="2" charset="-122"/>
                <a:ea typeface="方正清刻本悦宋简体" panose="02000000000000000000" pitchFamily="2" charset="-122"/>
              </a:rPr>
              <a:t>国内生产总值</a:t>
            </a:r>
            <a:endParaRPr lang="zh-CN" altLang="en-US" dirty="0">
              <a:latin typeface="方正清刻本悦宋简体" panose="02000000000000000000" pitchFamily="2" charset="-122"/>
              <a:ea typeface="方正清刻本悦宋简体" panose="02000000000000000000" pitchFamily="2" charset="-122"/>
            </a:endParaRPr>
          </a:p>
        </p:txBody>
      </p:sp>
      <p:sp>
        <p:nvSpPr>
          <p:cNvPr id="58" name="文本框 57"/>
          <p:cNvSpPr txBox="1"/>
          <p:nvPr/>
        </p:nvSpPr>
        <p:spPr>
          <a:xfrm>
            <a:off x="988351" y="3058800"/>
            <a:ext cx="2420885" cy="461537"/>
          </a:xfrm>
          <a:prstGeom prst="rect">
            <a:avLst/>
          </a:prstGeom>
          <a:noFill/>
        </p:spPr>
        <p:txBody>
          <a:bodyPr wrap="square" rtlCol="0">
            <a:spAutoFit/>
          </a:bodyPr>
          <a:lstStyle/>
          <a:p>
            <a:pPr algn="ctr">
              <a:lnSpc>
                <a:spcPct val="150000"/>
              </a:lnSpc>
            </a:pPr>
            <a:r>
              <a:rPr lang="zh-CN" altLang="en-US" dirty="0" smtClean="0">
                <a:solidFill>
                  <a:schemeClr val="accent1"/>
                </a:solidFill>
                <a:latin typeface="方正清刻本悦宋简体" panose="02000000000000000000" pitchFamily="2" charset="-122"/>
                <a:ea typeface="方正清刻本悦宋简体" panose="02000000000000000000" pitchFamily="2" charset="-122"/>
              </a:rPr>
              <a:t>增长</a:t>
            </a:r>
            <a:r>
              <a:rPr lang="en-US" altLang="zh-CN" dirty="0" smtClean="0">
                <a:solidFill>
                  <a:schemeClr val="accent1"/>
                </a:solidFill>
                <a:latin typeface="方正清刻本悦宋简体" panose="02000000000000000000" pitchFamily="2" charset="-122"/>
                <a:ea typeface="方正清刻本悦宋简体" panose="02000000000000000000" pitchFamily="2" charset="-122"/>
              </a:rPr>
              <a:t>6.5%</a:t>
            </a:r>
            <a:r>
              <a:rPr lang="zh-CN" altLang="en-US" dirty="0" smtClean="0">
                <a:solidFill>
                  <a:schemeClr val="accent1"/>
                </a:solidFill>
                <a:latin typeface="方正清刻本悦宋简体" panose="02000000000000000000" pitchFamily="2" charset="-122"/>
                <a:ea typeface="方正清刻本悦宋简体" panose="02000000000000000000" pitchFamily="2" charset="-122"/>
              </a:rPr>
              <a:t>左右</a:t>
            </a:r>
            <a:endParaRPr lang="en-US" altLang="zh-CN" dirty="0" smtClean="0">
              <a:solidFill>
                <a:schemeClr val="accent1"/>
              </a:solidFill>
              <a:latin typeface="方正清刻本悦宋简体" panose="02000000000000000000" pitchFamily="2" charset="-122"/>
              <a:ea typeface="方正清刻本悦宋简体" panose="02000000000000000000" pitchFamily="2" charset="-122"/>
            </a:endParaRPr>
          </a:p>
        </p:txBody>
      </p:sp>
      <p:sp>
        <p:nvSpPr>
          <p:cNvPr id="33" name="矩形 32"/>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5261087" y="1102476"/>
            <a:ext cx="1686799" cy="1686798"/>
            <a:chOff x="1488557" y="1743739"/>
            <a:chExt cx="2232837" cy="2232837"/>
          </a:xfrm>
        </p:grpSpPr>
        <p:grpSp>
          <p:nvGrpSpPr>
            <p:cNvPr id="32" name="组合 31"/>
            <p:cNvGrpSpPr/>
            <p:nvPr/>
          </p:nvGrpSpPr>
          <p:grpSpPr>
            <a:xfrm>
              <a:off x="1488557" y="1743739"/>
              <a:ext cx="2232837" cy="2232837"/>
              <a:chOff x="1924493" y="1998921"/>
              <a:chExt cx="1935126" cy="1935126"/>
            </a:xfrm>
          </p:grpSpPr>
          <p:sp>
            <p:nvSpPr>
              <p:cNvPr id="35" name="椭圆 34"/>
              <p:cNvSpPr/>
              <p:nvPr/>
            </p:nvSpPr>
            <p:spPr>
              <a:xfrm>
                <a:off x="1924493" y="1998921"/>
                <a:ext cx="1935126" cy="193512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a:spLocks noChangeAspect="1"/>
              </p:cNvSpPr>
              <p:nvPr/>
            </p:nvSpPr>
            <p:spPr>
              <a:xfrm>
                <a:off x="1992056" y="2066484"/>
                <a:ext cx="1800000" cy="1800000"/>
              </a:xfrm>
              <a:prstGeom prst="ellipse">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4" name="图片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2587" y="2072279"/>
              <a:ext cx="1520169" cy="1520170"/>
            </a:xfrm>
            <a:prstGeom prst="rect">
              <a:avLst/>
            </a:prstGeom>
          </p:spPr>
        </p:pic>
      </p:grpSp>
      <p:sp>
        <p:nvSpPr>
          <p:cNvPr id="37" name="圆角矩形 36"/>
          <p:cNvSpPr/>
          <p:nvPr/>
        </p:nvSpPr>
        <p:spPr>
          <a:xfrm>
            <a:off x="5029733" y="2590061"/>
            <a:ext cx="2149506" cy="4573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方正清刻本悦宋简体" panose="02000000000000000000" pitchFamily="2" charset="-122"/>
                <a:ea typeface="方正清刻本悦宋简体" panose="02000000000000000000" pitchFamily="2" charset="-122"/>
              </a:rPr>
              <a:t>居民消费价格</a:t>
            </a:r>
            <a:endParaRPr lang="zh-CN" altLang="en-US" dirty="0">
              <a:latin typeface="方正清刻本悦宋简体" panose="02000000000000000000" pitchFamily="2" charset="-122"/>
              <a:ea typeface="方正清刻本悦宋简体" panose="02000000000000000000" pitchFamily="2" charset="-122"/>
            </a:endParaRPr>
          </a:p>
        </p:txBody>
      </p:sp>
      <p:sp>
        <p:nvSpPr>
          <p:cNvPr id="38" name="文本框 37"/>
          <p:cNvSpPr txBox="1"/>
          <p:nvPr/>
        </p:nvSpPr>
        <p:spPr>
          <a:xfrm>
            <a:off x="4894044" y="3047381"/>
            <a:ext cx="2420885" cy="461537"/>
          </a:xfrm>
          <a:prstGeom prst="rect">
            <a:avLst/>
          </a:prstGeom>
          <a:noFill/>
        </p:spPr>
        <p:txBody>
          <a:bodyPr wrap="square" rtlCol="0">
            <a:spAutoFit/>
          </a:bodyPr>
          <a:lstStyle/>
          <a:p>
            <a:pPr algn="ctr">
              <a:lnSpc>
                <a:spcPct val="150000"/>
              </a:lnSpc>
            </a:pPr>
            <a:r>
              <a:rPr lang="zh-CN" altLang="en-US" dirty="0" smtClean="0">
                <a:solidFill>
                  <a:schemeClr val="accent1"/>
                </a:solidFill>
                <a:latin typeface="方正清刻本悦宋简体" panose="02000000000000000000" pitchFamily="2" charset="-122"/>
                <a:ea typeface="方正清刻本悦宋简体" panose="02000000000000000000" pitchFamily="2" charset="-122"/>
              </a:rPr>
              <a:t>涨幅</a:t>
            </a:r>
            <a:r>
              <a:rPr lang="en-US" altLang="zh-CN" dirty="0" smtClean="0">
                <a:solidFill>
                  <a:schemeClr val="accent1"/>
                </a:solidFill>
                <a:latin typeface="方正清刻本悦宋简体" panose="02000000000000000000" pitchFamily="2" charset="-122"/>
                <a:ea typeface="方正清刻本悦宋简体" panose="02000000000000000000" pitchFamily="2" charset="-122"/>
              </a:rPr>
              <a:t>3%</a:t>
            </a:r>
            <a:endParaRPr lang="en-US" altLang="zh-CN" dirty="0" smtClean="0">
              <a:solidFill>
                <a:schemeClr val="accent1"/>
              </a:solidFill>
              <a:latin typeface="方正清刻本悦宋简体" panose="02000000000000000000" pitchFamily="2" charset="-122"/>
              <a:ea typeface="方正清刻本悦宋简体" panose="02000000000000000000" pitchFamily="2" charset="-122"/>
            </a:endParaRPr>
          </a:p>
        </p:txBody>
      </p:sp>
      <p:grpSp>
        <p:nvGrpSpPr>
          <p:cNvPr id="39" name="组合 38"/>
          <p:cNvGrpSpPr/>
          <p:nvPr/>
        </p:nvGrpSpPr>
        <p:grpSpPr>
          <a:xfrm>
            <a:off x="9039189" y="1113895"/>
            <a:ext cx="1686799" cy="1686798"/>
            <a:chOff x="1488557" y="1743739"/>
            <a:chExt cx="2232837" cy="2232837"/>
          </a:xfrm>
        </p:grpSpPr>
        <p:grpSp>
          <p:nvGrpSpPr>
            <p:cNvPr id="40" name="组合 39"/>
            <p:cNvGrpSpPr/>
            <p:nvPr/>
          </p:nvGrpSpPr>
          <p:grpSpPr>
            <a:xfrm>
              <a:off x="1488557" y="1743739"/>
              <a:ext cx="2232837" cy="2232837"/>
              <a:chOff x="1924493" y="1998921"/>
              <a:chExt cx="1935126" cy="1935126"/>
            </a:xfrm>
          </p:grpSpPr>
          <p:sp>
            <p:nvSpPr>
              <p:cNvPr id="42" name="椭圆 41"/>
              <p:cNvSpPr/>
              <p:nvPr/>
            </p:nvSpPr>
            <p:spPr>
              <a:xfrm>
                <a:off x="1924493" y="1998921"/>
                <a:ext cx="1935126" cy="193512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a:spLocks noChangeAspect="1"/>
              </p:cNvSpPr>
              <p:nvPr/>
            </p:nvSpPr>
            <p:spPr>
              <a:xfrm>
                <a:off x="1992056" y="2066484"/>
                <a:ext cx="1800000" cy="1800000"/>
              </a:xfrm>
              <a:prstGeom prst="ellipse">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 name="图片 4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42587" y="2072279"/>
              <a:ext cx="1520169" cy="1520170"/>
            </a:xfrm>
            <a:prstGeom prst="rect">
              <a:avLst/>
            </a:prstGeom>
          </p:spPr>
        </p:pic>
      </p:grpSp>
      <p:sp>
        <p:nvSpPr>
          <p:cNvPr id="44" name="圆角矩形 43"/>
          <p:cNvSpPr/>
          <p:nvPr/>
        </p:nvSpPr>
        <p:spPr>
          <a:xfrm>
            <a:off x="8807835" y="2601480"/>
            <a:ext cx="2149506" cy="4573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方正清刻本悦宋简体" panose="02000000000000000000" pitchFamily="2" charset="-122"/>
                <a:ea typeface="方正清刻本悦宋简体" panose="02000000000000000000" pitchFamily="2" charset="-122"/>
              </a:rPr>
              <a:t>城镇新增就业</a:t>
            </a:r>
            <a:endParaRPr lang="zh-CN" altLang="en-US" dirty="0">
              <a:latin typeface="方正清刻本悦宋简体" panose="02000000000000000000" pitchFamily="2" charset="-122"/>
              <a:ea typeface="方正清刻本悦宋简体" panose="02000000000000000000" pitchFamily="2" charset="-122"/>
            </a:endParaRPr>
          </a:p>
        </p:txBody>
      </p:sp>
      <p:sp>
        <p:nvSpPr>
          <p:cNvPr id="45" name="文本框 44"/>
          <p:cNvSpPr txBox="1"/>
          <p:nvPr/>
        </p:nvSpPr>
        <p:spPr>
          <a:xfrm>
            <a:off x="8672146" y="3058800"/>
            <a:ext cx="2420885" cy="461537"/>
          </a:xfrm>
          <a:prstGeom prst="rect">
            <a:avLst/>
          </a:prstGeom>
          <a:noFill/>
        </p:spPr>
        <p:txBody>
          <a:bodyPr wrap="square" rtlCol="0">
            <a:spAutoFit/>
          </a:bodyPr>
          <a:lstStyle/>
          <a:p>
            <a:pPr algn="ctr">
              <a:lnSpc>
                <a:spcPct val="150000"/>
              </a:lnSpc>
            </a:pPr>
            <a:r>
              <a:rPr lang="en-US" altLang="zh-CN" dirty="0" smtClean="0">
                <a:solidFill>
                  <a:schemeClr val="accent1"/>
                </a:solidFill>
                <a:latin typeface="方正清刻本悦宋简体" panose="02000000000000000000" pitchFamily="2" charset="-122"/>
                <a:ea typeface="方正清刻本悦宋简体" panose="02000000000000000000" pitchFamily="2" charset="-122"/>
              </a:rPr>
              <a:t>1100</a:t>
            </a:r>
            <a:r>
              <a:rPr lang="zh-CN" altLang="en-US" dirty="0" smtClean="0">
                <a:solidFill>
                  <a:schemeClr val="accent1"/>
                </a:solidFill>
                <a:latin typeface="方正清刻本悦宋简体" panose="02000000000000000000" pitchFamily="2" charset="-122"/>
                <a:ea typeface="方正清刻本悦宋简体" panose="02000000000000000000" pitchFamily="2" charset="-122"/>
              </a:rPr>
              <a:t>万以上</a:t>
            </a:r>
            <a:endParaRPr lang="en-US" altLang="zh-CN" dirty="0" smtClean="0">
              <a:solidFill>
                <a:schemeClr val="accent1"/>
              </a:solidFill>
              <a:latin typeface="方正清刻本悦宋简体" panose="02000000000000000000" pitchFamily="2" charset="-122"/>
              <a:ea typeface="方正清刻本悦宋简体" panose="02000000000000000000" pitchFamily="2" charset="-122"/>
            </a:endParaRPr>
          </a:p>
        </p:txBody>
      </p:sp>
      <p:grpSp>
        <p:nvGrpSpPr>
          <p:cNvPr id="46" name="组合 45"/>
          <p:cNvGrpSpPr/>
          <p:nvPr/>
        </p:nvGrpSpPr>
        <p:grpSpPr>
          <a:xfrm>
            <a:off x="1355394" y="3899705"/>
            <a:ext cx="1686799" cy="1686798"/>
            <a:chOff x="1488557" y="1743739"/>
            <a:chExt cx="2232837" cy="2232837"/>
          </a:xfrm>
        </p:grpSpPr>
        <p:grpSp>
          <p:nvGrpSpPr>
            <p:cNvPr id="47" name="组合 46"/>
            <p:cNvGrpSpPr/>
            <p:nvPr/>
          </p:nvGrpSpPr>
          <p:grpSpPr>
            <a:xfrm>
              <a:off x="1488557" y="1743739"/>
              <a:ext cx="2232837" cy="2232837"/>
              <a:chOff x="1924493" y="1998921"/>
              <a:chExt cx="1935126" cy="1935126"/>
            </a:xfrm>
          </p:grpSpPr>
          <p:sp>
            <p:nvSpPr>
              <p:cNvPr id="49" name="椭圆 48"/>
              <p:cNvSpPr/>
              <p:nvPr/>
            </p:nvSpPr>
            <p:spPr>
              <a:xfrm>
                <a:off x="1924493" y="1998921"/>
                <a:ext cx="1935126" cy="193512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a:spLocks noChangeAspect="1"/>
              </p:cNvSpPr>
              <p:nvPr/>
            </p:nvSpPr>
            <p:spPr>
              <a:xfrm>
                <a:off x="1992056" y="2066484"/>
                <a:ext cx="1800000" cy="1800000"/>
              </a:xfrm>
              <a:prstGeom prst="ellipse">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8" name="图片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2587" y="2072279"/>
              <a:ext cx="1520169" cy="1520170"/>
            </a:xfrm>
            <a:prstGeom prst="rect">
              <a:avLst/>
            </a:prstGeom>
          </p:spPr>
        </p:pic>
      </p:grpSp>
      <p:sp>
        <p:nvSpPr>
          <p:cNvPr id="51" name="圆角矩形 50"/>
          <p:cNvSpPr/>
          <p:nvPr/>
        </p:nvSpPr>
        <p:spPr>
          <a:xfrm>
            <a:off x="1124040" y="5387290"/>
            <a:ext cx="2149506" cy="4573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方正清刻本悦宋简体" panose="02000000000000000000" pitchFamily="2" charset="-122"/>
                <a:ea typeface="方正清刻本悦宋简体" panose="02000000000000000000" pitchFamily="2" charset="-122"/>
              </a:rPr>
              <a:t>城市登记失业率</a:t>
            </a:r>
            <a:endParaRPr lang="zh-CN" altLang="en-US" dirty="0">
              <a:latin typeface="方正清刻本悦宋简体" panose="02000000000000000000" pitchFamily="2" charset="-122"/>
              <a:ea typeface="方正清刻本悦宋简体" panose="02000000000000000000" pitchFamily="2" charset="-122"/>
            </a:endParaRPr>
          </a:p>
        </p:txBody>
      </p:sp>
      <p:sp>
        <p:nvSpPr>
          <p:cNvPr id="52" name="文本框 51"/>
          <p:cNvSpPr txBox="1"/>
          <p:nvPr/>
        </p:nvSpPr>
        <p:spPr>
          <a:xfrm>
            <a:off x="988351" y="5844610"/>
            <a:ext cx="2420885" cy="461537"/>
          </a:xfrm>
          <a:prstGeom prst="rect">
            <a:avLst/>
          </a:prstGeom>
          <a:noFill/>
        </p:spPr>
        <p:txBody>
          <a:bodyPr wrap="square" rtlCol="0">
            <a:spAutoFit/>
          </a:bodyPr>
          <a:lstStyle/>
          <a:p>
            <a:pPr algn="ctr">
              <a:lnSpc>
                <a:spcPct val="150000"/>
              </a:lnSpc>
            </a:pPr>
            <a:r>
              <a:rPr lang="en-US" altLang="zh-CN" dirty="0" smtClean="0">
                <a:solidFill>
                  <a:schemeClr val="accent1"/>
                </a:solidFill>
                <a:latin typeface="方正清刻本悦宋简体" panose="02000000000000000000" pitchFamily="2" charset="-122"/>
                <a:ea typeface="方正清刻本悦宋简体" panose="02000000000000000000" pitchFamily="2" charset="-122"/>
              </a:rPr>
              <a:t>4.5%</a:t>
            </a:r>
            <a:r>
              <a:rPr lang="zh-CN" altLang="en-US" dirty="0" smtClean="0">
                <a:solidFill>
                  <a:schemeClr val="accent1"/>
                </a:solidFill>
                <a:latin typeface="方正清刻本悦宋简体" panose="02000000000000000000" pitchFamily="2" charset="-122"/>
                <a:ea typeface="方正清刻本悦宋简体" panose="02000000000000000000" pitchFamily="2" charset="-122"/>
              </a:rPr>
              <a:t>以内</a:t>
            </a:r>
            <a:endParaRPr lang="en-US" altLang="zh-CN" dirty="0" smtClean="0">
              <a:solidFill>
                <a:schemeClr val="accent1"/>
              </a:solidFill>
              <a:latin typeface="方正清刻本悦宋简体" panose="02000000000000000000" pitchFamily="2" charset="-122"/>
              <a:ea typeface="方正清刻本悦宋简体" panose="02000000000000000000" pitchFamily="2" charset="-122"/>
            </a:endParaRPr>
          </a:p>
        </p:txBody>
      </p:sp>
      <p:grpSp>
        <p:nvGrpSpPr>
          <p:cNvPr id="53" name="组合 52"/>
          <p:cNvGrpSpPr/>
          <p:nvPr/>
        </p:nvGrpSpPr>
        <p:grpSpPr>
          <a:xfrm>
            <a:off x="5261087" y="3888286"/>
            <a:ext cx="1686799" cy="1686798"/>
            <a:chOff x="1488557" y="1743739"/>
            <a:chExt cx="2232837" cy="2232837"/>
          </a:xfrm>
        </p:grpSpPr>
        <p:grpSp>
          <p:nvGrpSpPr>
            <p:cNvPr id="54" name="组合 53"/>
            <p:cNvGrpSpPr/>
            <p:nvPr/>
          </p:nvGrpSpPr>
          <p:grpSpPr>
            <a:xfrm>
              <a:off x="1488557" y="1743739"/>
              <a:ext cx="2232837" cy="2232837"/>
              <a:chOff x="1924493" y="1998921"/>
              <a:chExt cx="1935126" cy="1935126"/>
            </a:xfrm>
          </p:grpSpPr>
          <p:sp>
            <p:nvSpPr>
              <p:cNvPr id="63" name="椭圆 62"/>
              <p:cNvSpPr/>
              <p:nvPr/>
            </p:nvSpPr>
            <p:spPr>
              <a:xfrm>
                <a:off x="1924493" y="1998921"/>
                <a:ext cx="1935126" cy="193512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a:spLocks noChangeAspect="1"/>
              </p:cNvSpPr>
              <p:nvPr/>
            </p:nvSpPr>
            <p:spPr>
              <a:xfrm>
                <a:off x="1992056" y="2066484"/>
                <a:ext cx="1800000" cy="1800000"/>
              </a:xfrm>
              <a:prstGeom prst="ellipse">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5" name="图片 5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2587" y="2153717"/>
              <a:ext cx="1520169" cy="1357293"/>
            </a:xfrm>
            <a:prstGeom prst="rect">
              <a:avLst/>
            </a:prstGeom>
          </p:spPr>
        </p:pic>
      </p:grpSp>
      <p:sp>
        <p:nvSpPr>
          <p:cNvPr id="65" name="圆角矩形 64"/>
          <p:cNvSpPr/>
          <p:nvPr/>
        </p:nvSpPr>
        <p:spPr>
          <a:xfrm>
            <a:off x="5029733" y="5375871"/>
            <a:ext cx="2149506" cy="4573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方正清刻本悦宋简体" panose="02000000000000000000" pitchFamily="2" charset="-122"/>
                <a:ea typeface="方正清刻本悦宋简体" panose="02000000000000000000" pitchFamily="2" charset="-122"/>
              </a:rPr>
              <a:t>财政赤字</a:t>
            </a:r>
            <a:endParaRPr lang="zh-CN" altLang="en-US" dirty="0">
              <a:latin typeface="方正清刻本悦宋简体" panose="02000000000000000000" pitchFamily="2" charset="-122"/>
              <a:ea typeface="方正清刻本悦宋简体" panose="02000000000000000000" pitchFamily="2" charset="-122"/>
            </a:endParaRPr>
          </a:p>
        </p:txBody>
      </p:sp>
      <p:sp>
        <p:nvSpPr>
          <p:cNvPr id="66" name="文本框 65"/>
          <p:cNvSpPr txBox="1"/>
          <p:nvPr/>
        </p:nvSpPr>
        <p:spPr>
          <a:xfrm>
            <a:off x="4894044" y="5833191"/>
            <a:ext cx="2420885" cy="461537"/>
          </a:xfrm>
          <a:prstGeom prst="rect">
            <a:avLst/>
          </a:prstGeom>
          <a:noFill/>
        </p:spPr>
        <p:txBody>
          <a:bodyPr wrap="square" rtlCol="0">
            <a:spAutoFit/>
          </a:bodyPr>
          <a:lstStyle/>
          <a:p>
            <a:pPr algn="ctr">
              <a:lnSpc>
                <a:spcPct val="150000"/>
              </a:lnSpc>
            </a:pPr>
            <a:r>
              <a:rPr lang="en-US" altLang="zh-CN" dirty="0" smtClean="0">
                <a:solidFill>
                  <a:schemeClr val="accent1"/>
                </a:solidFill>
                <a:latin typeface="方正清刻本悦宋简体" panose="02000000000000000000" pitchFamily="2" charset="-122"/>
                <a:ea typeface="方正清刻本悦宋简体" panose="02000000000000000000" pitchFamily="2" charset="-122"/>
              </a:rPr>
              <a:t>2.38</a:t>
            </a:r>
            <a:r>
              <a:rPr lang="zh-CN" altLang="en-US" dirty="0" smtClean="0">
                <a:solidFill>
                  <a:schemeClr val="accent1"/>
                </a:solidFill>
                <a:latin typeface="方正清刻本悦宋简体" panose="02000000000000000000" pitchFamily="2" charset="-122"/>
                <a:ea typeface="方正清刻本悦宋简体" panose="02000000000000000000" pitchFamily="2" charset="-122"/>
              </a:rPr>
              <a:t>万亿</a:t>
            </a:r>
            <a:endParaRPr lang="en-US" altLang="zh-CN" dirty="0" smtClean="0">
              <a:solidFill>
                <a:schemeClr val="accent1"/>
              </a:solidFill>
              <a:latin typeface="方正清刻本悦宋简体" panose="02000000000000000000" pitchFamily="2" charset="-122"/>
              <a:ea typeface="方正清刻本悦宋简体" panose="02000000000000000000" pitchFamily="2" charset="-122"/>
            </a:endParaRPr>
          </a:p>
        </p:txBody>
      </p:sp>
      <p:grpSp>
        <p:nvGrpSpPr>
          <p:cNvPr id="67" name="组合 66"/>
          <p:cNvGrpSpPr/>
          <p:nvPr/>
        </p:nvGrpSpPr>
        <p:grpSpPr>
          <a:xfrm>
            <a:off x="9039189" y="3899705"/>
            <a:ext cx="1686799" cy="1686798"/>
            <a:chOff x="1488557" y="1743739"/>
            <a:chExt cx="2232837" cy="2232837"/>
          </a:xfrm>
        </p:grpSpPr>
        <p:grpSp>
          <p:nvGrpSpPr>
            <p:cNvPr id="68" name="组合 67"/>
            <p:cNvGrpSpPr/>
            <p:nvPr/>
          </p:nvGrpSpPr>
          <p:grpSpPr>
            <a:xfrm>
              <a:off x="1488557" y="1743739"/>
              <a:ext cx="2232837" cy="2232837"/>
              <a:chOff x="1924493" y="1998921"/>
              <a:chExt cx="1935126" cy="1935126"/>
            </a:xfrm>
          </p:grpSpPr>
          <p:sp>
            <p:nvSpPr>
              <p:cNvPr id="70" name="椭圆 69"/>
              <p:cNvSpPr/>
              <p:nvPr/>
            </p:nvSpPr>
            <p:spPr>
              <a:xfrm>
                <a:off x="1924493" y="1998921"/>
                <a:ext cx="1935126" cy="193512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a:spLocks noChangeAspect="1"/>
              </p:cNvSpPr>
              <p:nvPr/>
            </p:nvSpPr>
            <p:spPr>
              <a:xfrm>
                <a:off x="1992056" y="2066484"/>
                <a:ext cx="1800000" cy="1800000"/>
              </a:xfrm>
              <a:prstGeom prst="ellipse">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9" name="图片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42587" y="2072279"/>
              <a:ext cx="1520169" cy="1520170"/>
            </a:xfrm>
            <a:prstGeom prst="rect">
              <a:avLst/>
            </a:prstGeom>
          </p:spPr>
        </p:pic>
      </p:grpSp>
      <p:sp>
        <p:nvSpPr>
          <p:cNvPr id="72" name="圆角矩形 71"/>
          <p:cNvSpPr/>
          <p:nvPr/>
        </p:nvSpPr>
        <p:spPr>
          <a:xfrm>
            <a:off x="8807835" y="5387290"/>
            <a:ext cx="2149506" cy="4573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方正清刻本悦宋简体" panose="02000000000000000000" pitchFamily="2" charset="-122"/>
                <a:ea typeface="方正清刻本悦宋简体" panose="02000000000000000000" pitchFamily="2" charset="-122"/>
              </a:rPr>
              <a:t>赤字率</a:t>
            </a:r>
            <a:endParaRPr lang="zh-CN" altLang="en-US" dirty="0">
              <a:latin typeface="方正清刻本悦宋简体" panose="02000000000000000000" pitchFamily="2" charset="-122"/>
              <a:ea typeface="方正清刻本悦宋简体" panose="02000000000000000000" pitchFamily="2" charset="-122"/>
            </a:endParaRPr>
          </a:p>
        </p:txBody>
      </p:sp>
      <p:sp>
        <p:nvSpPr>
          <p:cNvPr id="73" name="文本框 72"/>
          <p:cNvSpPr txBox="1"/>
          <p:nvPr/>
        </p:nvSpPr>
        <p:spPr>
          <a:xfrm>
            <a:off x="8672146" y="5844610"/>
            <a:ext cx="2420885" cy="461537"/>
          </a:xfrm>
          <a:prstGeom prst="rect">
            <a:avLst/>
          </a:prstGeom>
          <a:noFill/>
        </p:spPr>
        <p:txBody>
          <a:bodyPr wrap="square" rtlCol="0">
            <a:spAutoFit/>
          </a:bodyPr>
          <a:lstStyle/>
          <a:p>
            <a:pPr algn="ctr">
              <a:lnSpc>
                <a:spcPct val="150000"/>
              </a:lnSpc>
            </a:pPr>
            <a:r>
              <a:rPr lang="en-US" altLang="zh-CN" dirty="0" smtClean="0">
                <a:solidFill>
                  <a:schemeClr val="accent1"/>
                </a:solidFill>
                <a:latin typeface="方正清刻本悦宋简体" panose="02000000000000000000" pitchFamily="2" charset="-122"/>
                <a:ea typeface="方正清刻本悦宋简体" panose="02000000000000000000" pitchFamily="2" charset="-122"/>
              </a:rPr>
              <a:t>3%</a:t>
            </a:r>
            <a:r>
              <a:rPr lang="zh-CN" altLang="en-US" dirty="0" smtClean="0">
                <a:solidFill>
                  <a:schemeClr val="accent1"/>
                </a:solidFill>
                <a:latin typeface="方正清刻本悦宋简体" panose="02000000000000000000" pitchFamily="2" charset="-122"/>
                <a:ea typeface="方正清刻本悦宋简体" panose="02000000000000000000" pitchFamily="2" charset="-122"/>
              </a:rPr>
              <a:t>与去年持平</a:t>
            </a:r>
            <a:endParaRPr lang="en-US" altLang="zh-CN" dirty="0" smtClean="0">
              <a:solidFill>
                <a:schemeClr val="accent1"/>
              </a:solidFill>
              <a:latin typeface="方正清刻本悦宋简体" panose="02000000000000000000" pitchFamily="2" charset="-122"/>
              <a:ea typeface="方正清刻本悦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533" y="0"/>
            <a:ext cx="3990360" cy="646331"/>
          </a:xfrm>
          <a:prstGeom prst="rect">
            <a:avLst/>
          </a:prstGeom>
          <a:noFill/>
        </p:spPr>
        <p:txBody>
          <a:bodyPr wrap="square" rtlCol="0">
            <a:spAutoFit/>
          </a:bodyPr>
          <a:lstStyle/>
          <a:p>
            <a:r>
              <a:rPr lang="en-US" altLang="zh-CN" sz="3600" dirty="0" smtClean="0">
                <a:solidFill>
                  <a:schemeClr val="accent1"/>
                </a:solidFill>
                <a:latin typeface="方正清刻本悦宋简体" panose="02000000000000000000" pitchFamily="2" charset="-122"/>
                <a:ea typeface="方正清刻本悦宋简体" panose="02000000000000000000" pitchFamily="2" charset="-122"/>
              </a:rPr>
              <a:t>2017</a:t>
            </a:r>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工作重点</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cxnSp>
        <p:nvCxnSpPr>
          <p:cNvPr id="23" name="直接连接符 22"/>
          <p:cNvCxnSpPr/>
          <p:nvPr/>
        </p:nvCxnSpPr>
        <p:spPr>
          <a:xfrm flipV="1">
            <a:off x="0" y="685801"/>
            <a:ext cx="12204000" cy="846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399895" y="36954"/>
            <a:ext cx="3759582" cy="567267"/>
            <a:chOff x="8399895" y="36954"/>
            <a:chExt cx="3759582" cy="567267"/>
          </a:xfrm>
        </p:grpSpPr>
        <p:grpSp>
          <p:nvGrpSpPr>
            <p:cNvPr id="24" name="组合 23"/>
            <p:cNvGrpSpPr/>
            <p:nvPr/>
          </p:nvGrpSpPr>
          <p:grpSpPr>
            <a:xfrm>
              <a:off x="8399895" y="36954"/>
              <a:ext cx="1179814" cy="567267"/>
              <a:chOff x="2600221" y="247815"/>
              <a:chExt cx="1650517" cy="793586"/>
            </a:xfrm>
          </p:grpSpPr>
          <p:pic>
            <p:nvPicPr>
              <p:cNvPr id="25" name="Picture 5" descr="F:\PPT分类资料\两会\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F:\PPT分类资料\两会\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4286" y="39602"/>
              <a:ext cx="2475191" cy="543822"/>
            </a:xfrm>
            <a:prstGeom prst="rect">
              <a:avLst/>
            </a:prstGeom>
          </p:spPr>
        </p:pic>
      </p:grpSp>
      <p:grpSp>
        <p:nvGrpSpPr>
          <p:cNvPr id="31" name="组合 30"/>
          <p:cNvGrpSpPr/>
          <p:nvPr/>
        </p:nvGrpSpPr>
        <p:grpSpPr>
          <a:xfrm>
            <a:off x="0" y="0"/>
            <a:ext cx="1049867" cy="694267"/>
            <a:chOff x="0" y="0"/>
            <a:chExt cx="1049867" cy="694267"/>
          </a:xfrm>
        </p:grpSpPr>
        <p:sp>
          <p:nvSpPr>
            <p:cNvPr id="22" name="任意多边形 21"/>
            <p:cNvSpPr/>
            <p:nvPr/>
          </p:nvSpPr>
          <p:spPr>
            <a:xfrm>
              <a:off x="0" y="0"/>
              <a:ext cx="1049867" cy="694267"/>
            </a:xfrm>
            <a:custGeom>
              <a:avLst/>
              <a:gdLst>
                <a:gd name="connsiteX0" fmla="*/ 0 w 1066800"/>
                <a:gd name="connsiteY0" fmla="*/ 0 h 702734"/>
                <a:gd name="connsiteX1" fmla="*/ 16933 w 1066800"/>
                <a:gd name="connsiteY1" fmla="*/ 702734 h 702734"/>
                <a:gd name="connsiteX2" fmla="*/ 1066800 w 1066800"/>
                <a:gd name="connsiteY2" fmla="*/ 702734 h 702734"/>
                <a:gd name="connsiteX3" fmla="*/ 787400 w 1066800"/>
                <a:gd name="connsiteY3" fmla="*/ 16934 h 702734"/>
                <a:gd name="connsiteX4" fmla="*/ 0 w 1066800"/>
                <a:gd name="connsiteY4" fmla="*/ 0 h 702734"/>
                <a:gd name="connsiteX0-1" fmla="*/ 1 w 1049867"/>
                <a:gd name="connsiteY0-2" fmla="*/ 0 h 685801"/>
                <a:gd name="connsiteX1-3" fmla="*/ 0 w 1049867"/>
                <a:gd name="connsiteY1-4" fmla="*/ 685801 h 685801"/>
                <a:gd name="connsiteX2-5" fmla="*/ 1049867 w 1049867"/>
                <a:gd name="connsiteY2-6" fmla="*/ 685801 h 685801"/>
                <a:gd name="connsiteX3-7" fmla="*/ 770467 w 1049867"/>
                <a:gd name="connsiteY3-8" fmla="*/ 1 h 685801"/>
                <a:gd name="connsiteX4-9" fmla="*/ 1 w 1049867"/>
                <a:gd name="connsiteY4-10" fmla="*/ 0 h 6858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9867" h="685801">
                  <a:moveTo>
                    <a:pt x="1" y="0"/>
                  </a:moveTo>
                  <a:cubicBezTo>
                    <a:pt x="1" y="228600"/>
                    <a:pt x="0" y="457201"/>
                    <a:pt x="0" y="685801"/>
                  </a:cubicBezTo>
                  <a:lnTo>
                    <a:pt x="1049867" y="685801"/>
                  </a:lnTo>
                  <a:lnTo>
                    <a:pt x="770467" y="1"/>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43"/>
            <p:cNvSpPr/>
            <p:nvPr/>
          </p:nvSpPr>
          <p:spPr bwMode="auto">
            <a:xfrm>
              <a:off x="131959" y="26121"/>
              <a:ext cx="689307" cy="620210"/>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 name="组合 2"/>
          <p:cNvGrpSpPr/>
          <p:nvPr/>
        </p:nvGrpSpPr>
        <p:grpSpPr>
          <a:xfrm>
            <a:off x="669851" y="1122901"/>
            <a:ext cx="3232295" cy="606056"/>
            <a:chOff x="3551274" y="4529470"/>
            <a:chExt cx="3232295" cy="606056"/>
          </a:xfrm>
        </p:grpSpPr>
        <p:sp>
          <p:nvSpPr>
            <p:cNvPr id="32" name="圆角矩形 31"/>
            <p:cNvSpPr>
              <a:spLocks noChangeAspect="1"/>
            </p:cNvSpPr>
            <p:nvPr/>
          </p:nvSpPr>
          <p:spPr>
            <a:xfrm>
              <a:off x="3567220" y="4529470"/>
              <a:ext cx="3216349" cy="606056"/>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去库存</a:t>
              </a:r>
              <a:endParaRPr lang="zh-CN" altLang="en-US" sz="3200" dirty="0">
                <a:solidFill>
                  <a:schemeClr val="accent1"/>
                </a:solidFill>
                <a:latin typeface="方正清刻本悦宋简体" panose="02000000000000000000" pitchFamily="2" charset="-122"/>
                <a:ea typeface="方正清刻本悦宋简体" panose="02000000000000000000" pitchFamily="2" charset="-122"/>
              </a:endParaRPr>
            </a:p>
          </p:txBody>
        </p:sp>
        <p:sp>
          <p:nvSpPr>
            <p:cNvPr id="2" name="椭圆 1"/>
            <p:cNvSpPr>
              <a:spLocks noChangeAspect="1"/>
            </p:cNvSpPr>
            <p:nvPr/>
          </p:nvSpPr>
          <p:spPr>
            <a:xfrm>
              <a:off x="3551274" y="4529470"/>
              <a:ext cx="606056" cy="6060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Impact" panose="020B0806030902050204" pitchFamily="34" charset="0"/>
                </a:rPr>
                <a:t>1</a:t>
              </a:r>
              <a:endParaRPr lang="zh-CN" altLang="en-US" sz="3200" dirty="0">
                <a:latin typeface="Impact" panose="020B0806030902050204" pitchFamily="34" charset="0"/>
              </a:endParaRPr>
            </a:p>
          </p:txBody>
        </p:sp>
      </p:grpSp>
      <p:grpSp>
        <p:nvGrpSpPr>
          <p:cNvPr id="14" name="组合 13"/>
          <p:cNvGrpSpPr/>
          <p:nvPr/>
        </p:nvGrpSpPr>
        <p:grpSpPr>
          <a:xfrm>
            <a:off x="791823" y="1978268"/>
            <a:ext cx="7454106" cy="1313866"/>
            <a:chOff x="1461679" y="1978268"/>
            <a:chExt cx="7454106" cy="1313866"/>
          </a:xfrm>
        </p:grpSpPr>
        <p:sp>
          <p:nvSpPr>
            <p:cNvPr id="11" name="圆角矩形 10"/>
            <p:cNvSpPr/>
            <p:nvPr/>
          </p:nvSpPr>
          <p:spPr>
            <a:xfrm>
              <a:off x="1461679" y="2006210"/>
              <a:ext cx="7454106" cy="1257983"/>
            </a:xfrm>
            <a:prstGeom prst="round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1679" y="1978268"/>
              <a:ext cx="1964496" cy="1313866"/>
            </a:xfrm>
            <a:prstGeom prst="rect">
              <a:avLst/>
            </a:prstGeom>
          </p:spPr>
        </p:pic>
        <p:sp>
          <p:nvSpPr>
            <p:cNvPr id="35" name="文本框 34"/>
            <p:cNvSpPr txBox="1"/>
            <p:nvPr/>
          </p:nvSpPr>
          <p:spPr>
            <a:xfrm>
              <a:off x="3795582" y="2132307"/>
              <a:ext cx="4269121" cy="1005788"/>
            </a:xfrm>
            <a:prstGeom prst="rect">
              <a:avLst/>
            </a:prstGeom>
            <a:noFill/>
          </p:spPr>
          <p:txBody>
            <a:bodyPr wrap="square" rtlCol="0">
              <a:spAutoFit/>
            </a:bodyPr>
            <a:lstStyle/>
            <a:p>
              <a:pPr>
                <a:lnSpc>
                  <a:spcPct val="130000"/>
                </a:lnSpc>
              </a:pPr>
              <a:r>
                <a:rPr lang="zh-CN" altLang="en-US" sz="2400" dirty="0" smtClean="0">
                  <a:solidFill>
                    <a:schemeClr val="tx1">
                      <a:lumMod val="85000"/>
                      <a:lumOff val="15000"/>
                    </a:schemeClr>
                  </a:solidFill>
                  <a:latin typeface="+mn-ea"/>
                </a:rPr>
                <a:t>三四线城市支持居民自住和进城人员购房需求</a:t>
              </a:r>
              <a:endParaRPr lang="zh-CN" altLang="en-US" sz="2400" dirty="0">
                <a:solidFill>
                  <a:schemeClr val="tx1">
                    <a:lumMod val="85000"/>
                    <a:lumOff val="15000"/>
                  </a:schemeClr>
                </a:solidFill>
                <a:latin typeface="+mn-ea"/>
              </a:endParaRPr>
            </a:p>
          </p:txBody>
        </p:sp>
      </p:grpSp>
      <p:grpSp>
        <p:nvGrpSpPr>
          <p:cNvPr id="44" name="组合 43"/>
          <p:cNvGrpSpPr/>
          <p:nvPr/>
        </p:nvGrpSpPr>
        <p:grpSpPr>
          <a:xfrm>
            <a:off x="685797" y="3922808"/>
            <a:ext cx="3232295" cy="606056"/>
            <a:chOff x="3551274" y="4529470"/>
            <a:chExt cx="3232295" cy="606056"/>
          </a:xfrm>
        </p:grpSpPr>
        <p:sp>
          <p:nvSpPr>
            <p:cNvPr id="45" name="圆角矩形 44"/>
            <p:cNvSpPr>
              <a:spLocks noChangeAspect="1"/>
            </p:cNvSpPr>
            <p:nvPr/>
          </p:nvSpPr>
          <p:spPr>
            <a:xfrm>
              <a:off x="3567220" y="4529470"/>
              <a:ext cx="3216349" cy="606056"/>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降成本</a:t>
              </a:r>
              <a:endParaRPr lang="zh-CN" altLang="en-US" sz="3200" dirty="0">
                <a:solidFill>
                  <a:schemeClr val="accent1"/>
                </a:solidFill>
                <a:latin typeface="方正清刻本悦宋简体" panose="02000000000000000000" pitchFamily="2" charset="-122"/>
                <a:ea typeface="方正清刻本悦宋简体" panose="02000000000000000000" pitchFamily="2" charset="-122"/>
              </a:endParaRPr>
            </a:p>
          </p:txBody>
        </p:sp>
        <p:sp>
          <p:nvSpPr>
            <p:cNvPr id="46" name="椭圆 45"/>
            <p:cNvSpPr>
              <a:spLocks noChangeAspect="1"/>
            </p:cNvSpPr>
            <p:nvPr/>
          </p:nvSpPr>
          <p:spPr>
            <a:xfrm>
              <a:off x="3551274" y="4529470"/>
              <a:ext cx="606056" cy="6060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Impact" panose="020B0806030902050204" pitchFamily="34" charset="0"/>
                </a:rPr>
                <a:t>2</a:t>
              </a:r>
              <a:endParaRPr lang="zh-CN" altLang="en-US" sz="3200" dirty="0">
                <a:latin typeface="Impact" panose="020B0806030902050204" pitchFamily="34" charset="0"/>
              </a:endParaRPr>
            </a:p>
          </p:txBody>
        </p:sp>
      </p:grpSp>
      <p:grpSp>
        <p:nvGrpSpPr>
          <p:cNvPr id="15" name="组合 14"/>
          <p:cNvGrpSpPr/>
          <p:nvPr/>
        </p:nvGrpSpPr>
        <p:grpSpPr>
          <a:xfrm>
            <a:off x="807769" y="4728554"/>
            <a:ext cx="7454106" cy="1335546"/>
            <a:chOff x="1477625" y="4728554"/>
            <a:chExt cx="7454106" cy="1335546"/>
          </a:xfrm>
        </p:grpSpPr>
        <p:sp>
          <p:nvSpPr>
            <p:cNvPr id="43" name="圆角矩形 42"/>
            <p:cNvSpPr/>
            <p:nvPr/>
          </p:nvSpPr>
          <p:spPr>
            <a:xfrm>
              <a:off x="1477625" y="4806117"/>
              <a:ext cx="7454106" cy="1257983"/>
            </a:xfrm>
            <a:prstGeom prst="round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5847" y="4728554"/>
              <a:ext cx="1313866" cy="1313866"/>
            </a:xfrm>
            <a:prstGeom prst="rect">
              <a:avLst/>
            </a:prstGeom>
          </p:spPr>
        </p:pic>
        <p:sp>
          <p:nvSpPr>
            <p:cNvPr id="48" name="文本框 47"/>
            <p:cNvSpPr txBox="1"/>
            <p:nvPr/>
          </p:nvSpPr>
          <p:spPr>
            <a:xfrm>
              <a:off x="3811528" y="4932214"/>
              <a:ext cx="4269121" cy="1052596"/>
            </a:xfrm>
            <a:prstGeom prst="rect">
              <a:avLst/>
            </a:prstGeom>
            <a:noFill/>
          </p:spPr>
          <p:txBody>
            <a:bodyPr wrap="square" rtlCol="0">
              <a:spAutoFit/>
            </a:bodyPr>
            <a:lstStyle/>
            <a:p>
              <a:pPr>
                <a:lnSpc>
                  <a:spcPct val="130000"/>
                </a:lnSpc>
              </a:pPr>
              <a:r>
                <a:rPr lang="zh-CN" altLang="en-US" sz="2400" dirty="0" smtClean="0">
                  <a:solidFill>
                    <a:schemeClr val="tx1">
                      <a:lumMod val="85000"/>
                      <a:lumOff val="15000"/>
                    </a:schemeClr>
                  </a:solidFill>
                  <a:latin typeface="+mn-ea"/>
                </a:rPr>
                <a:t>适当降低“五险一金”</a:t>
              </a:r>
              <a:endParaRPr lang="en-US" altLang="zh-CN" sz="2400" dirty="0" smtClean="0">
                <a:solidFill>
                  <a:schemeClr val="tx1">
                    <a:lumMod val="85000"/>
                    <a:lumOff val="15000"/>
                  </a:schemeClr>
                </a:solidFill>
                <a:latin typeface="+mn-ea"/>
              </a:endParaRPr>
            </a:p>
            <a:p>
              <a:pPr>
                <a:lnSpc>
                  <a:spcPct val="130000"/>
                </a:lnSpc>
              </a:pPr>
              <a:r>
                <a:rPr lang="zh-CN" altLang="en-US" sz="2400" dirty="0" smtClean="0">
                  <a:solidFill>
                    <a:schemeClr val="tx1">
                      <a:lumMod val="85000"/>
                      <a:lumOff val="15000"/>
                    </a:schemeClr>
                  </a:solidFill>
                  <a:latin typeface="+mn-ea"/>
                </a:rPr>
                <a:t>缴费比例</a:t>
              </a:r>
              <a:endParaRPr lang="zh-CN" altLang="en-US" sz="2400" dirty="0">
                <a:solidFill>
                  <a:schemeClr val="tx1">
                    <a:lumMod val="85000"/>
                    <a:lumOff val="15000"/>
                  </a:schemeClr>
                </a:solidFill>
                <a:latin typeface="+mn-ea"/>
              </a:endParaRPr>
            </a:p>
          </p:txBody>
        </p:sp>
      </p:grpSp>
      <p:sp>
        <p:nvSpPr>
          <p:cNvPr id="51" name="矩形 50"/>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533" y="0"/>
            <a:ext cx="3990360" cy="646331"/>
          </a:xfrm>
          <a:prstGeom prst="rect">
            <a:avLst/>
          </a:prstGeom>
          <a:noFill/>
        </p:spPr>
        <p:txBody>
          <a:bodyPr wrap="square" rtlCol="0">
            <a:spAutoFit/>
          </a:bodyPr>
          <a:lstStyle/>
          <a:p>
            <a:r>
              <a:rPr lang="en-US" altLang="zh-CN" sz="3600" dirty="0" smtClean="0">
                <a:solidFill>
                  <a:schemeClr val="accent1"/>
                </a:solidFill>
                <a:latin typeface="方正清刻本悦宋简体" panose="02000000000000000000" pitchFamily="2" charset="-122"/>
                <a:ea typeface="方正清刻本悦宋简体" panose="02000000000000000000" pitchFamily="2" charset="-122"/>
              </a:rPr>
              <a:t>2017</a:t>
            </a:r>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工作重点</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cxnSp>
        <p:nvCxnSpPr>
          <p:cNvPr id="23" name="直接连接符 22"/>
          <p:cNvCxnSpPr/>
          <p:nvPr/>
        </p:nvCxnSpPr>
        <p:spPr>
          <a:xfrm flipV="1">
            <a:off x="0" y="685801"/>
            <a:ext cx="12204000" cy="846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399895" y="28969"/>
            <a:ext cx="3759582" cy="575252"/>
            <a:chOff x="8399895" y="28969"/>
            <a:chExt cx="3759582" cy="575252"/>
          </a:xfrm>
        </p:grpSpPr>
        <p:grpSp>
          <p:nvGrpSpPr>
            <p:cNvPr id="24" name="组合 23"/>
            <p:cNvGrpSpPr/>
            <p:nvPr/>
          </p:nvGrpSpPr>
          <p:grpSpPr>
            <a:xfrm>
              <a:off x="8399895" y="36954"/>
              <a:ext cx="1179814" cy="567267"/>
              <a:chOff x="2600221" y="247815"/>
              <a:chExt cx="1650517" cy="793586"/>
            </a:xfrm>
          </p:grpSpPr>
          <p:pic>
            <p:nvPicPr>
              <p:cNvPr id="25" name="Picture 5" descr="F:\PPT分类资料\两会\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F:\PPT分类资料\两会\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4286" y="28969"/>
              <a:ext cx="2475191" cy="543822"/>
            </a:xfrm>
            <a:prstGeom prst="rect">
              <a:avLst/>
            </a:prstGeom>
          </p:spPr>
        </p:pic>
      </p:grpSp>
      <p:grpSp>
        <p:nvGrpSpPr>
          <p:cNvPr id="31" name="组合 30"/>
          <p:cNvGrpSpPr/>
          <p:nvPr/>
        </p:nvGrpSpPr>
        <p:grpSpPr>
          <a:xfrm>
            <a:off x="0" y="0"/>
            <a:ext cx="1049867" cy="694267"/>
            <a:chOff x="0" y="0"/>
            <a:chExt cx="1049867" cy="694267"/>
          </a:xfrm>
        </p:grpSpPr>
        <p:sp>
          <p:nvSpPr>
            <p:cNvPr id="22" name="任意多边形 21"/>
            <p:cNvSpPr/>
            <p:nvPr/>
          </p:nvSpPr>
          <p:spPr>
            <a:xfrm>
              <a:off x="0" y="0"/>
              <a:ext cx="1049867" cy="694267"/>
            </a:xfrm>
            <a:custGeom>
              <a:avLst/>
              <a:gdLst>
                <a:gd name="connsiteX0" fmla="*/ 0 w 1066800"/>
                <a:gd name="connsiteY0" fmla="*/ 0 h 702734"/>
                <a:gd name="connsiteX1" fmla="*/ 16933 w 1066800"/>
                <a:gd name="connsiteY1" fmla="*/ 702734 h 702734"/>
                <a:gd name="connsiteX2" fmla="*/ 1066800 w 1066800"/>
                <a:gd name="connsiteY2" fmla="*/ 702734 h 702734"/>
                <a:gd name="connsiteX3" fmla="*/ 787400 w 1066800"/>
                <a:gd name="connsiteY3" fmla="*/ 16934 h 702734"/>
                <a:gd name="connsiteX4" fmla="*/ 0 w 1066800"/>
                <a:gd name="connsiteY4" fmla="*/ 0 h 702734"/>
                <a:gd name="connsiteX0-1" fmla="*/ 1 w 1049867"/>
                <a:gd name="connsiteY0-2" fmla="*/ 0 h 685801"/>
                <a:gd name="connsiteX1-3" fmla="*/ 0 w 1049867"/>
                <a:gd name="connsiteY1-4" fmla="*/ 685801 h 685801"/>
                <a:gd name="connsiteX2-5" fmla="*/ 1049867 w 1049867"/>
                <a:gd name="connsiteY2-6" fmla="*/ 685801 h 685801"/>
                <a:gd name="connsiteX3-7" fmla="*/ 770467 w 1049867"/>
                <a:gd name="connsiteY3-8" fmla="*/ 1 h 685801"/>
                <a:gd name="connsiteX4-9" fmla="*/ 1 w 1049867"/>
                <a:gd name="connsiteY4-10" fmla="*/ 0 h 6858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9867" h="685801">
                  <a:moveTo>
                    <a:pt x="1" y="0"/>
                  </a:moveTo>
                  <a:cubicBezTo>
                    <a:pt x="1" y="228600"/>
                    <a:pt x="0" y="457201"/>
                    <a:pt x="0" y="685801"/>
                  </a:cubicBezTo>
                  <a:lnTo>
                    <a:pt x="1049867" y="685801"/>
                  </a:lnTo>
                  <a:lnTo>
                    <a:pt x="770467" y="1"/>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43"/>
            <p:cNvSpPr/>
            <p:nvPr/>
          </p:nvSpPr>
          <p:spPr bwMode="auto">
            <a:xfrm>
              <a:off x="131959" y="26121"/>
              <a:ext cx="689307" cy="620210"/>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 name="组合 2"/>
          <p:cNvGrpSpPr/>
          <p:nvPr/>
        </p:nvGrpSpPr>
        <p:grpSpPr>
          <a:xfrm>
            <a:off x="669851" y="1122901"/>
            <a:ext cx="3232295" cy="606056"/>
            <a:chOff x="3551274" y="4529470"/>
            <a:chExt cx="3232295" cy="606056"/>
          </a:xfrm>
        </p:grpSpPr>
        <p:sp>
          <p:nvSpPr>
            <p:cNvPr id="32" name="圆角矩形 31"/>
            <p:cNvSpPr>
              <a:spLocks noChangeAspect="1"/>
            </p:cNvSpPr>
            <p:nvPr/>
          </p:nvSpPr>
          <p:spPr>
            <a:xfrm>
              <a:off x="3567220" y="4529470"/>
              <a:ext cx="3216349" cy="606056"/>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补短板</a:t>
              </a:r>
              <a:endParaRPr lang="zh-CN" altLang="en-US" sz="3200" dirty="0">
                <a:solidFill>
                  <a:schemeClr val="accent1"/>
                </a:solidFill>
                <a:latin typeface="方正清刻本悦宋简体" panose="02000000000000000000" pitchFamily="2" charset="-122"/>
                <a:ea typeface="方正清刻本悦宋简体" panose="02000000000000000000" pitchFamily="2" charset="-122"/>
              </a:endParaRPr>
            </a:p>
          </p:txBody>
        </p:sp>
        <p:sp>
          <p:nvSpPr>
            <p:cNvPr id="2" name="椭圆 1"/>
            <p:cNvSpPr>
              <a:spLocks noChangeAspect="1"/>
            </p:cNvSpPr>
            <p:nvPr/>
          </p:nvSpPr>
          <p:spPr>
            <a:xfrm>
              <a:off x="3551274" y="4529470"/>
              <a:ext cx="606056" cy="6060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Impact" panose="020B0806030902050204" pitchFamily="34" charset="0"/>
                </a:rPr>
                <a:t>3</a:t>
              </a:r>
              <a:endParaRPr lang="zh-CN" altLang="en-US" sz="3200" dirty="0">
                <a:latin typeface="Impact" panose="020B0806030902050204" pitchFamily="34" charset="0"/>
              </a:endParaRPr>
            </a:p>
          </p:txBody>
        </p:sp>
      </p:grpSp>
      <p:grpSp>
        <p:nvGrpSpPr>
          <p:cNvPr id="14" name="组合 13"/>
          <p:cNvGrpSpPr/>
          <p:nvPr/>
        </p:nvGrpSpPr>
        <p:grpSpPr>
          <a:xfrm>
            <a:off x="802460" y="1665159"/>
            <a:ext cx="7454106" cy="1822816"/>
            <a:chOff x="1461679" y="1665159"/>
            <a:chExt cx="7454106" cy="1822816"/>
          </a:xfrm>
        </p:grpSpPr>
        <p:sp>
          <p:nvSpPr>
            <p:cNvPr id="11" name="圆角矩形 10"/>
            <p:cNvSpPr/>
            <p:nvPr/>
          </p:nvSpPr>
          <p:spPr>
            <a:xfrm>
              <a:off x="1461679" y="2006210"/>
              <a:ext cx="7454106" cy="1257983"/>
            </a:xfrm>
            <a:prstGeom prst="round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6419" y="1665159"/>
              <a:ext cx="1822816" cy="1822816"/>
            </a:xfrm>
            <a:prstGeom prst="rect">
              <a:avLst/>
            </a:prstGeom>
          </p:spPr>
        </p:pic>
        <p:sp>
          <p:nvSpPr>
            <p:cNvPr id="35" name="文本框 34"/>
            <p:cNvSpPr txBox="1"/>
            <p:nvPr/>
          </p:nvSpPr>
          <p:spPr>
            <a:xfrm>
              <a:off x="3795582" y="2132307"/>
              <a:ext cx="4604313" cy="1052596"/>
            </a:xfrm>
            <a:prstGeom prst="rect">
              <a:avLst/>
            </a:prstGeom>
            <a:noFill/>
          </p:spPr>
          <p:txBody>
            <a:bodyPr wrap="square" rtlCol="0">
              <a:spAutoFit/>
            </a:bodyPr>
            <a:lstStyle/>
            <a:p>
              <a:pPr>
                <a:lnSpc>
                  <a:spcPct val="130000"/>
                </a:lnSpc>
              </a:pPr>
              <a:r>
                <a:rPr lang="zh-CN" altLang="en-US" sz="2400" dirty="0" smtClean="0">
                  <a:solidFill>
                    <a:schemeClr val="tx1">
                      <a:lumMod val="85000"/>
                      <a:lumOff val="15000"/>
                    </a:schemeClr>
                  </a:solidFill>
                  <a:latin typeface="+mn-ea"/>
                </a:rPr>
                <a:t>减少农村贫困人口</a:t>
              </a:r>
              <a:r>
                <a:rPr lang="en-US" altLang="zh-CN" sz="2400" dirty="0" smtClean="0">
                  <a:solidFill>
                    <a:schemeClr val="tx1">
                      <a:lumMod val="85000"/>
                      <a:lumOff val="15000"/>
                    </a:schemeClr>
                  </a:solidFill>
                  <a:latin typeface="+mn-ea"/>
                </a:rPr>
                <a:t>1000</a:t>
              </a:r>
              <a:r>
                <a:rPr lang="zh-CN" altLang="en-US" sz="2400" dirty="0" smtClean="0">
                  <a:solidFill>
                    <a:schemeClr val="tx1">
                      <a:lumMod val="85000"/>
                      <a:lumOff val="15000"/>
                    </a:schemeClr>
                  </a:solidFill>
                  <a:latin typeface="+mn-ea"/>
                </a:rPr>
                <a:t>万以上，</a:t>
              </a:r>
              <a:endParaRPr lang="en-US" altLang="zh-CN" sz="2400" dirty="0" smtClean="0">
                <a:solidFill>
                  <a:schemeClr val="tx1">
                    <a:lumMod val="85000"/>
                    <a:lumOff val="15000"/>
                  </a:schemeClr>
                </a:solidFill>
                <a:latin typeface="+mn-ea"/>
              </a:endParaRPr>
            </a:p>
            <a:p>
              <a:pPr>
                <a:lnSpc>
                  <a:spcPct val="130000"/>
                </a:lnSpc>
              </a:pPr>
              <a:r>
                <a:rPr lang="zh-CN" altLang="en-US" sz="2400" dirty="0" smtClean="0">
                  <a:solidFill>
                    <a:schemeClr val="tx1">
                      <a:lumMod val="85000"/>
                      <a:lumOff val="15000"/>
                    </a:schemeClr>
                  </a:solidFill>
                  <a:latin typeface="+mn-ea"/>
                </a:rPr>
                <a:t>完成易地扶贫搬迁</a:t>
              </a:r>
              <a:r>
                <a:rPr lang="en-US" altLang="zh-CN" sz="2400" dirty="0" smtClean="0">
                  <a:solidFill>
                    <a:schemeClr val="tx1">
                      <a:lumMod val="85000"/>
                      <a:lumOff val="15000"/>
                    </a:schemeClr>
                  </a:solidFill>
                  <a:latin typeface="+mn-ea"/>
                </a:rPr>
                <a:t>340</a:t>
              </a:r>
              <a:r>
                <a:rPr lang="zh-CN" altLang="en-US" sz="2400" dirty="0" smtClean="0">
                  <a:solidFill>
                    <a:schemeClr val="tx1">
                      <a:lumMod val="85000"/>
                      <a:lumOff val="15000"/>
                    </a:schemeClr>
                  </a:solidFill>
                  <a:latin typeface="+mn-ea"/>
                </a:rPr>
                <a:t>万人</a:t>
              </a:r>
              <a:endParaRPr lang="zh-CN" altLang="en-US" sz="2400" dirty="0">
                <a:solidFill>
                  <a:schemeClr val="tx1">
                    <a:lumMod val="85000"/>
                    <a:lumOff val="15000"/>
                  </a:schemeClr>
                </a:solidFill>
                <a:latin typeface="+mn-ea"/>
              </a:endParaRPr>
            </a:p>
          </p:txBody>
        </p:sp>
      </p:grpSp>
      <p:grpSp>
        <p:nvGrpSpPr>
          <p:cNvPr id="44" name="组合 43"/>
          <p:cNvGrpSpPr/>
          <p:nvPr/>
        </p:nvGrpSpPr>
        <p:grpSpPr>
          <a:xfrm>
            <a:off x="685797" y="3922808"/>
            <a:ext cx="3232295" cy="606056"/>
            <a:chOff x="3551274" y="4529470"/>
            <a:chExt cx="3232295" cy="606056"/>
          </a:xfrm>
        </p:grpSpPr>
        <p:sp>
          <p:nvSpPr>
            <p:cNvPr id="45" name="圆角矩形 44"/>
            <p:cNvSpPr>
              <a:spLocks noChangeAspect="1"/>
            </p:cNvSpPr>
            <p:nvPr/>
          </p:nvSpPr>
          <p:spPr>
            <a:xfrm>
              <a:off x="3567220" y="4529470"/>
              <a:ext cx="3216349" cy="606056"/>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扩大投资</a:t>
              </a:r>
              <a:endParaRPr lang="zh-CN" altLang="en-US" sz="3200" dirty="0">
                <a:solidFill>
                  <a:schemeClr val="accent1"/>
                </a:solidFill>
                <a:latin typeface="方正清刻本悦宋简体" panose="02000000000000000000" pitchFamily="2" charset="-122"/>
                <a:ea typeface="方正清刻本悦宋简体" panose="02000000000000000000" pitchFamily="2" charset="-122"/>
              </a:endParaRPr>
            </a:p>
          </p:txBody>
        </p:sp>
        <p:sp>
          <p:nvSpPr>
            <p:cNvPr id="46" name="椭圆 45"/>
            <p:cNvSpPr>
              <a:spLocks noChangeAspect="1"/>
            </p:cNvSpPr>
            <p:nvPr/>
          </p:nvSpPr>
          <p:spPr>
            <a:xfrm>
              <a:off x="3551274" y="4529470"/>
              <a:ext cx="606056" cy="6060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Impact" panose="020B0806030902050204" pitchFamily="34" charset="0"/>
                </a:rPr>
                <a:t>4</a:t>
              </a:r>
              <a:endParaRPr lang="zh-CN" altLang="en-US" sz="3200" dirty="0">
                <a:latin typeface="Impact" panose="020B0806030902050204" pitchFamily="34" charset="0"/>
              </a:endParaRPr>
            </a:p>
          </p:txBody>
        </p:sp>
      </p:grpSp>
      <p:grpSp>
        <p:nvGrpSpPr>
          <p:cNvPr id="15" name="组合 14"/>
          <p:cNvGrpSpPr/>
          <p:nvPr/>
        </p:nvGrpSpPr>
        <p:grpSpPr>
          <a:xfrm>
            <a:off x="818406" y="4728554"/>
            <a:ext cx="7454106" cy="1488420"/>
            <a:chOff x="1477625" y="4728554"/>
            <a:chExt cx="7454106" cy="1488420"/>
          </a:xfrm>
        </p:grpSpPr>
        <p:sp>
          <p:nvSpPr>
            <p:cNvPr id="43" name="圆角矩形 42"/>
            <p:cNvSpPr/>
            <p:nvPr/>
          </p:nvSpPr>
          <p:spPr>
            <a:xfrm>
              <a:off x="1477625" y="4806117"/>
              <a:ext cx="7454106" cy="1257983"/>
            </a:xfrm>
            <a:prstGeom prst="round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15847" y="4728554"/>
              <a:ext cx="1488420" cy="1488420"/>
            </a:xfrm>
            <a:prstGeom prst="rect">
              <a:avLst/>
            </a:prstGeom>
          </p:spPr>
        </p:pic>
        <p:sp>
          <p:nvSpPr>
            <p:cNvPr id="48" name="文本框 47"/>
            <p:cNvSpPr txBox="1"/>
            <p:nvPr/>
          </p:nvSpPr>
          <p:spPr>
            <a:xfrm>
              <a:off x="3811528" y="4932214"/>
              <a:ext cx="4822109" cy="1052596"/>
            </a:xfrm>
            <a:prstGeom prst="rect">
              <a:avLst/>
            </a:prstGeom>
            <a:noFill/>
          </p:spPr>
          <p:txBody>
            <a:bodyPr wrap="square" rtlCol="0">
              <a:spAutoFit/>
            </a:bodyPr>
            <a:lstStyle/>
            <a:p>
              <a:pPr>
                <a:lnSpc>
                  <a:spcPct val="130000"/>
                </a:lnSpc>
              </a:pPr>
              <a:r>
                <a:rPr lang="zh-CN" altLang="en-US" sz="2400" dirty="0" smtClean="0">
                  <a:solidFill>
                    <a:schemeClr val="tx1">
                      <a:lumMod val="85000"/>
                      <a:lumOff val="15000"/>
                    </a:schemeClr>
                  </a:solidFill>
                  <a:latin typeface="+mn-ea"/>
                </a:rPr>
                <a:t>完成铁路建设投资</a:t>
              </a:r>
              <a:r>
                <a:rPr lang="en-US" altLang="zh-CN" sz="2400" dirty="0" smtClean="0">
                  <a:solidFill>
                    <a:schemeClr val="tx1">
                      <a:lumMod val="85000"/>
                      <a:lumOff val="15000"/>
                    </a:schemeClr>
                  </a:solidFill>
                  <a:latin typeface="+mn-ea"/>
                </a:rPr>
                <a:t>8000</a:t>
              </a:r>
              <a:r>
                <a:rPr lang="zh-CN" altLang="en-US" sz="2400" dirty="0" smtClean="0">
                  <a:solidFill>
                    <a:schemeClr val="tx1">
                      <a:lumMod val="85000"/>
                      <a:lumOff val="15000"/>
                    </a:schemeClr>
                  </a:solidFill>
                  <a:latin typeface="+mn-ea"/>
                </a:rPr>
                <a:t>亿元、公路水运投资</a:t>
              </a:r>
              <a:r>
                <a:rPr lang="en-US" altLang="zh-CN" sz="2400" dirty="0" smtClean="0">
                  <a:solidFill>
                    <a:schemeClr val="tx1">
                      <a:lumMod val="85000"/>
                      <a:lumOff val="15000"/>
                    </a:schemeClr>
                  </a:solidFill>
                  <a:latin typeface="+mn-ea"/>
                </a:rPr>
                <a:t>1.8</a:t>
              </a:r>
              <a:r>
                <a:rPr lang="zh-CN" altLang="en-US" sz="2400" dirty="0" smtClean="0">
                  <a:solidFill>
                    <a:schemeClr val="tx1">
                      <a:lumMod val="85000"/>
                      <a:lumOff val="15000"/>
                    </a:schemeClr>
                  </a:solidFill>
                  <a:latin typeface="+mn-ea"/>
                </a:rPr>
                <a:t>万亿元</a:t>
              </a:r>
              <a:endParaRPr lang="zh-CN" altLang="en-US" sz="2400" dirty="0">
                <a:solidFill>
                  <a:schemeClr val="tx1">
                    <a:lumMod val="85000"/>
                    <a:lumOff val="15000"/>
                  </a:schemeClr>
                </a:solidFill>
                <a:latin typeface="+mn-ea"/>
              </a:endParaRPr>
            </a:p>
          </p:txBody>
        </p:sp>
      </p:grpSp>
      <p:sp>
        <p:nvSpPr>
          <p:cNvPr id="27" name="矩形 26"/>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533" y="0"/>
            <a:ext cx="3990360" cy="646331"/>
          </a:xfrm>
          <a:prstGeom prst="rect">
            <a:avLst/>
          </a:prstGeom>
          <a:noFill/>
        </p:spPr>
        <p:txBody>
          <a:bodyPr wrap="square" rtlCol="0">
            <a:spAutoFit/>
          </a:bodyPr>
          <a:lstStyle/>
          <a:p>
            <a:r>
              <a:rPr lang="en-US" altLang="zh-CN" sz="3600" dirty="0" smtClean="0">
                <a:solidFill>
                  <a:schemeClr val="accent1"/>
                </a:solidFill>
                <a:latin typeface="方正清刻本悦宋简体" panose="02000000000000000000" pitchFamily="2" charset="-122"/>
                <a:ea typeface="方正清刻本悦宋简体" panose="02000000000000000000" pitchFamily="2" charset="-122"/>
              </a:rPr>
              <a:t>2017</a:t>
            </a:r>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工作重点</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cxnSp>
        <p:nvCxnSpPr>
          <p:cNvPr id="23" name="直接连接符 22"/>
          <p:cNvCxnSpPr/>
          <p:nvPr/>
        </p:nvCxnSpPr>
        <p:spPr>
          <a:xfrm flipV="1">
            <a:off x="0" y="685801"/>
            <a:ext cx="12204000" cy="846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399895" y="36954"/>
            <a:ext cx="3759582" cy="567267"/>
            <a:chOff x="8399895" y="36954"/>
            <a:chExt cx="3759582" cy="567267"/>
          </a:xfrm>
        </p:grpSpPr>
        <p:grpSp>
          <p:nvGrpSpPr>
            <p:cNvPr id="24" name="组合 23"/>
            <p:cNvGrpSpPr/>
            <p:nvPr/>
          </p:nvGrpSpPr>
          <p:grpSpPr>
            <a:xfrm>
              <a:off x="8399895" y="36954"/>
              <a:ext cx="1179814" cy="567267"/>
              <a:chOff x="2600221" y="247815"/>
              <a:chExt cx="1650517" cy="793586"/>
            </a:xfrm>
          </p:grpSpPr>
          <p:pic>
            <p:nvPicPr>
              <p:cNvPr id="25" name="Picture 5" descr="F:\PPT分类资料\两会\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F:\PPT分类资料\两会\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4286" y="39602"/>
              <a:ext cx="2475191" cy="543822"/>
            </a:xfrm>
            <a:prstGeom prst="rect">
              <a:avLst/>
            </a:prstGeom>
          </p:spPr>
        </p:pic>
      </p:grpSp>
      <p:grpSp>
        <p:nvGrpSpPr>
          <p:cNvPr id="31" name="组合 30"/>
          <p:cNvGrpSpPr/>
          <p:nvPr/>
        </p:nvGrpSpPr>
        <p:grpSpPr>
          <a:xfrm>
            <a:off x="0" y="0"/>
            <a:ext cx="1049867" cy="694267"/>
            <a:chOff x="0" y="0"/>
            <a:chExt cx="1049867" cy="694267"/>
          </a:xfrm>
        </p:grpSpPr>
        <p:sp>
          <p:nvSpPr>
            <p:cNvPr id="22" name="任意多边形 21"/>
            <p:cNvSpPr/>
            <p:nvPr/>
          </p:nvSpPr>
          <p:spPr>
            <a:xfrm>
              <a:off x="0" y="0"/>
              <a:ext cx="1049867" cy="694267"/>
            </a:xfrm>
            <a:custGeom>
              <a:avLst/>
              <a:gdLst>
                <a:gd name="connsiteX0" fmla="*/ 0 w 1066800"/>
                <a:gd name="connsiteY0" fmla="*/ 0 h 702734"/>
                <a:gd name="connsiteX1" fmla="*/ 16933 w 1066800"/>
                <a:gd name="connsiteY1" fmla="*/ 702734 h 702734"/>
                <a:gd name="connsiteX2" fmla="*/ 1066800 w 1066800"/>
                <a:gd name="connsiteY2" fmla="*/ 702734 h 702734"/>
                <a:gd name="connsiteX3" fmla="*/ 787400 w 1066800"/>
                <a:gd name="connsiteY3" fmla="*/ 16934 h 702734"/>
                <a:gd name="connsiteX4" fmla="*/ 0 w 1066800"/>
                <a:gd name="connsiteY4" fmla="*/ 0 h 702734"/>
                <a:gd name="connsiteX0-1" fmla="*/ 1 w 1049867"/>
                <a:gd name="connsiteY0-2" fmla="*/ 0 h 685801"/>
                <a:gd name="connsiteX1-3" fmla="*/ 0 w 1049867"/>
                <a:gd name="connsiteY1-4" fmla="*/ 685801 h 685801"/>
                <a:gd name="connsiteX2-5" fmla="*/ 1049867 w 1049867"/>
                <a:gd name="connsiteY2-6" fmla="*/ 685801 h 685801"/>
                <a:gd name="connsiteX3-7" fmla="*/ 770467 w 1049867"/>
                <a:gd name="connsiteY3-8" fmla="*/ 1 h 685801"/>
                <a:gd name="connsiteX4-9" fmla="*/ 1 w 1049867"/>
                <a:gd name="connsiteY4-10" fmla="*/ 0 h 6858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9867" h="685801">
                  <a:moveTo>
                    <a:pt x="1" y="0"/>
                  </a:moveTo>
                  <a:cubicBezTo>
                    <a:pt x="1" y="228600"/>
                    <a:pt x="0" y="457201"/>
                    <a:pt x="0" y="685801"/>
                  </a:cubicBezTo>
                  <a:lnTo>
                    <a:pt x="1049867" y="685801"/>
                  </a:lnTo>
                  <a:lnTo>
                    <a:pt x="770467" y="1"/>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43"/>
            <p:cNvSpPr/>
            <p:nvPr/>
          </p:nvSpPr>
          <p:spPr bwMode="auto">
            <a:xfrm>
              <a:off x="131959" y="26121"/>
              <a:ext cx="689307" cy="620210"/>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 name="组合 2"/>
          <p:cNvGrpSpPr/>
          <p:nvPr/>
        </p:nvGrpSpPr>
        <p:grpSpPr>
          <a:xfrm>
            <a:off x="669851" y="1122901"/>
            <a:ext cx="3232295" cy="606056"/>
            <a:chOff x="3551274" y="4529470"/>
            <a:chExt cx="3232295" cy="606056"/>
          </a:xfrm>
        </p:grpSpPr>
        <p:sp>
          <p:nvSpPr>
            <p:cNvPr id="32" name="圆角矩形 31"/>
            <p:cNvSpPr>
              <a:spLocks noChangeAspect="1"/>
            </p:cNvSpPr>
            <p:nvPr/>
          </p:nvSpPr>
          <p:spPr>
            <a:xfrm>
              <a:off x="3567220" y="4529470"/>
              <a:ext cx="3216349" cy="606056"/>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国企改革</a:t>
              </a:r>
              <a:endParaRPr lang="zh-CN" altLang="en-US" sz="3200" dirty="0">
                <a:solidFill>
                  <a:schemeClr val="accent1"/>
                </a:solidFill>
                <a:latin typeface="方正清刻本悦宋简体" panose="02000000000000000000" pitchFamily="2" charset="-122"/>
                <a:ea typeface="方正清刻本悦宋简体" panose="02000000000000000000" pitchFamily="2" charset="-122"/>
              </a:endParaRPr>
            </a:p>
          </p:txBody>
        </p:sp>
        <p:sp>
          <p:nvSpPr>
            <p:cNvPr id="2" name="椭圆 1"/>
            <p:cNvSpPr>
              <a:spLocks noChangeAspect="1"/>
            </p:cNvSpPr>
            <p:nvPr/>
          </p:nvSpPr>
          <p:spPr>
            <a:xfrm>
              <a:off x="3551274" y="4529470"/>
              <a:ext cx="606056" cy="6060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Impact" panose="020B0806030902050204" pitchFamily="34" charset="0"/>
                </a:rPr>
                <a:t>5</a:t>
              </a:r>
              <a:endParaRPr lang="zh-CN" altLang="en-US" sz="3200" dirty="0">
                <a:latin typeface="Impact" panose="020B0806030902050204" pitchFamily="34" charset="0"/>
              </a:endParaRPr>
            </a:p>
          </p:txBody>
        </p:sp>
      </p:grpSp>
      <p:grpSp>
        <p:nvGrpSpPr>
          <p:cNvPr id="14" name="组合 13"/>
          <p:cNvGrpSpPr/>
          <p:nvPr/>
        </p:nvGrpSpPr>
        <p:grpSpPr>
          <a:xfrm>
            <a:off x="802460" y="1241410"/>
            <a:ext cx="7454106" cy="2650763"/>
            <a:chOff x="1461679" y="1241410"/>
            <a:chExt cx="7454106" cy="2650763"/>
          </a:xfrm>
        </p:grpSpPr>
        <p:sp>
          <p:nvSpPr>
            <p:cNvPr id="11" name="圆角矩形 10"/>
            <p:cNvSpPr/>
            <p:nvPr/>
          </p:nvSpPr>
          <p:spPr>
            <a:xfrm>
              <a:off x="1461679" y="2006210"/>
              <a:ext cx="7454106" cy="1257983"/>
            </a:xfrm>
            <a:prstGeom prst="round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3104" y="1241410"/>
              <a:ext cx="1491054" cy="2650763"/>
            </a:xfrm>
            <a:prstGeom prst="rect">
              <a:avLst/>
            </a:prstGeom>
          </p:spPr>
        </p:pic>
        <p:sp>
          <p:nvSpPr>
            <p:cNvPr id="35" name="文本框 34"/>
            <p:cNvSpPr txBox="1"/>
            <p:nvPr/>
          </p:nvSpPr>
          <p:spPr>
            <a:xfrm>
              <a:off x="3795582" y="2132307"/>
              <a:ext cx="4604313" cy="1005788"/>
            </a:xfrm>
            <a:prstGeom prst="rect">
              <a:avLst/>
            </a:prstGeom>
            <a:noFill/>
          </p:spPr>
          <p:txBody>
            <a:bodyPr wrap="square" rtlCol="0">
              <a:spAutoFit/>
            </a:bodyPr>
            <a:lstStyle/>
            <a:p>
              <a:pPr>
                <a:lnSpc>
                  <a:spcPct val="130000"/>
                </a:lnSpc>
              </a:pPr>
              <a:r>
                <a:rPr lang="zh-CN" altLang="en-US" sz="2400" dirty="0" smtClean="0">
                  <a:solidFill>
                    <a:schemeClr val="tx1">
                      <a:lumMod val="85000"/>
                      <a:lumOff val="15000"/>
                    </a:schemeClr>
                  </a:solidFill>
                  <a:latin typeface="+mn-ea"/>
                </a:rPr>
                <a:t>电力和石油天然气开放</a:t>
              </a:r>
              <a:endParaRPr lang="en-US" altLang="zh-CN" sz="2400" dirty="0" smtClean="0">
                <a:solidFill>
                  <a:schemeClr val="tx1">
                    <a:lumMod val="85000"/>
                    <a:lumOff val="15000"/>
                  </a:schemeClr>
                </a:solidFill>
                <a:latin typeface="+mn-ea"/>
              </a:endParaRPr>
            </a:p>
            <a:p>
              <a:pPr>
                <a:lnSpc>
                  <a:spcPct val="130000"/>
                </a:lnSpc>
              </a:pPr>
              <a:r>
                <a:rPr lang="zh-CN" altLang="en-US" sz="2400" dirty="0" smtClean="0">
                  <a:solidFill>
                    <a:schemeClr val="tx1">
                      <a:lumMod val="85000"/>
                      <a:lumOff val="15000"/>
                    </a:schemeClr>
                  </a:solidFill>
                  <a:latin typeface="+mn-ea"/>
                </a:rPr>
                <a:t>竞争性业务</a:t>
              </a:r>
              <a:endParaRPr lang="zh-CN" altLang="en-US" sz="2400" dirty="0">
                <a:solidFill>
                  <a:schemeClr val="tx1">
                    <a:lumMod val="85000"/>
                    <a:lumOff val="15000"/>
                  </a:schemeClr>
                </a:solidFill>
                <a:latin typeface="+mn-ea"/>
              </a:endParaRPr>
            </a:p>
          </p:txBody>
        </p:sp>
      </p:grpSp>
      <p:grpSp>
        <p:nvGrpSpPr>
          <p:cNvPr id="44" name="组合 43"/>
          <p:cNvGrpSpPr/>
          <p:nvPr/>
        </p:nvGrpSpPr>
        <p:grpSpPr>
          <a:xfrm>
            <a:off x="685797" y="3922808"/>
            <a:ext cx="3232295" cy="606056"/>
            <a:chOff x="3551274" y="4529470"/>
            <a:chExt cx="3232295" cy="606056"/>
          </a:xfrm>
        </p:grpSpPr>
        <p:sp>
          <p:nvSpPr>
            <p:cNvPr id="45" name="圆角矩形 44"/>
            <p:cNvSpPr>
              <a:spLocks noChangeAspect="1"/>
            </p:cNvSpPr>
            <p:nvPr/>
          </p:nvSpPr>
          <p:spPr>
            <a:xfrm>
              <a:off x="3567220" y="4529470"/>
              <a:ext cx="3216349" cy="606056"/>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社保改革</a:t>
              </a:r>
              <a:endParaRPr lang="zh-CN" altLang="en-US" sz="3200" dirty="0">
                <a:solidFill>
                  <a:schemeClr val="accent1"/>
                </a:solidFill>
                <a:latin typeface="方正清刻本悦宋简体" panose="02000000000000000000" pitchFamily="2" charset="-122"/>
                <a:ea typeface="方正清刻本悦宋简体" panose="02000000000000000000" pitchFamily="2" charset="-122"/>
              </a:endParaRPr>
            </a:p>
          </p:txBody>
        </p:sp>
        <p:sp>
          <p:nvSpPr>
            <p:cNvPr id="46" name="椭圆 45"/>
            <p:cNvSpPr>
              <a:spLocks noChangeAspect="1"/>
            </p:cNvSpPr>
            <p:nvPr/>
          </p:nvSpPr>
          <p:spPr>
            <a:xfrm>
              <a:off x="3551274" y="4529470"/>
              <a:ext cx="606056" cy="6060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Impact" panose="020B0806030902050204" pitchFamily="34" charset="0"/>
                </a:rPr>
                <a:t>6</a:t>
              </a:r>
              <a:endParaRPr lang="zh-CN" altLang="en-US" sz="3200" dirty="0">
                <a:latin typeface="Impact" panose="020B0806030902050204" pitchFamily="34" charset="0"/>
              </a:endParaRPr>
            </a:p>
          </p:txBody>
        </p:sp>
      </p:grpSp>
      <p:grpSp>
        <p:nvGrpSpPr>
          <p:cNvPr id="15" name="组合 14"/>
          <p:cNvGrpSpPr/>
          <p:nvPr/>
        </p:nvGrpSpPr>
        <p:grpSpPr>
          <a:xfrm>
            <a:off x="818406" y="4806117"/>
            <a:ext cx="7454106" cy="1257983"/>
            <a:chOff x="1477625" y="4806117"/>
            <a:chExt cx="7454106" cy="1257983"/>
          </a:xfrm>
        </p:grpSpPr>
        <p:sp>
          <p:nvSpPr>
            <p:cNvPr id="43" name="圆角矩形 42"/>
            <p:cNvSpPr/>
            <p:nvPr/>
          </p:nvSpPr>
          <p:spPr>
            <a:xfrm>
              <a:off x="1477625" y="4806117"/>
              <a:ext cx="7454106" cy="1257983"/>
            </a:xfrm>
            <a:prstGeom prst="round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3752" y="4979384"/>
              <a:ext cx="1488420" cy="930262"/>
            </a:xfrm>
            <a:prstGeom prst="rect">
              <a:avLst/>
            </a:prstGeom>
          </p:spPr>
        </p:pic>
        <p:sp>
          <p:nvSpPr>
            <p:cNvPr id="48" name="文本框 47"/>
            <p:cNvSpPr txBox="1"/>
            <p:nvPr/>
          </p:nvSpPr>
          <p:spPr>
            <a:xfrm>
              <a:off x="3811528" y="4932214"/>
              <a:ext cx="4822109" cy="1005788"/>
            </a:xfrm>
            <a:prstGeom prst="rect">
              <a:avLst/>
            </a:prstGeom>
            <a:noFill/>
          </p:spPr>
          <p:txBody>
            <a:bodyPr wrap="square" rtlCol="0">
              <a:spAutoFit/>
            </a:bodyPr>
            <a:lstStyle/>
            <a:p>
              <a:pPr>
                <a:lnSpc>
                  <a:spcPct val="130000"/>
                </a:lnSpc>
              </a:pPr>
              <a:r>
                <a:rPr lang="zh-CN" altLang="en-US" sz="2400" dirty="0" smtClean="0">
                  <a:solidFill>
                    <a:schemeClr val="tx1">
                      <a:lumMod val="85000"/>
                      <a:lumOff val="15000"/>
                    </a:schemeClr>
                  </a:solidFill>
                  <a:latin typeface="+mn-ea"/>
                </a:rPr>
                <a:t>转移部分国有资本充实</a:t>
              </a:r>
              <a:endParaRPr lang="en-US" altLang="zh-CN" sz="2400" dirty="0" smtClean="0">
                <a:solidFill>
                  <a:schemeClr val="tx1">
                    <a:lumMod val="85000"/>
                    <a:lumOff val="15000"/>
                  </a:schemeClr>
                </a:solidFill>
                <a:latin typeface="+mn-ea"/>
              </a:endParaRPr>
            </a:p>
            <a:p>
              <a:pPr>
                <a:lnSpc>
                  <a:spcPct val="130000"/>
                </a:lnSpc>
              </a:pPr>
              <a:r>
                <a:rPr lang="zh-CN" altLang="en-US" sz="2400" dirty="0" smtClean="0">
                  <a:solidFill>
                    <a:schemeClr val="tx1">
                      <a:lumMod val="85000"/>
                      <a:lumOff val="15000"/>
                    </a:schemeClr>
                  </a:solidFill>
                  <a:latin typeface="+mn-ea"/>
                </a:rPr>
                <a:t>社保基金</a:t>
              </a:r>
              <a:endParaRPr lang="zh-CN" altLang="en-US" sz="2400" dirty="0">
                <a:solidFill>
                  <a:schemeClr val="tx1">
                    <a:lumMod val="85000"/>
                    <a:lumOff val="15000"/>
                  </a:schemeClr>
                </a:solidFill>
                <a:latin typeface="+mn-ea"/>
              </a:endParaRPr>
            </a:p>
          </p:txBody>
        </p:sp>
      </p:grpSp>
      <p:sp>
        <p:nvSpPr>
          <p:cNvPr id="27" name="矩形 26"/>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533" y="0"/>
            <a:ext cx="3990360" cy="646331"/>
          </a:xfrm>
          <a:prstGeom prst="rect">
            <a:avLst/>
          </a:prstGeom>
          <a:noFill/>
        </p:spPr>
        <p:txBody>
          <a:bodyPr wrap="square" rtlCol="0">
            <a:spAutoFit/>
          </a:bodyPr>
          <a:lstStyle/>
          <a:p>
            <a:r>
              <a:rPr lang="en-US" altLang="zh-CN" sz="3600" dirty="0" smtClean="0">
                <a:solidFill>
                  <a:schemeClr val="accent1"/>
                </a:solidFill>
                <a:latin typeface="方正清刻本悦宋简体" panose="02000000000000000000" pitchFamily="2" charset="-122"/>
                <a:ea typeface="方正清刻本悦宋简体" panose="02000000000000000000" pitchFamily="2" charset="-122"/>
              </a:rPr>
              <a:t>2017</a:t>
            </a:r>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工作重点</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cxnSp>
        <p:nvCxnSpPr>
          <p:cNvPr id="23" name="直接连接符 22"/>
          <p:cNvCxnSpPr/>
          <p:nvPr/>
        </p:nvCxnSpPr>
        <p:spPr>
          <a:xfrm flipV="1">
            <a:off x="0" y="685801"/>
            <a:ext cx="12204000" cy="846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399895" y="36954"/>
            <a:ext cx="3759582" cy="567267"/>
            <a:chOff x="8399895" y="36954"/>
            <a:chExt cx="3759582" cy="567267"/>
          </a:xfrm>
        </p:grpSpPr>
        <p:grpSp>
          <p:nvGrpSpPr>
            <p:cNvPr id="24" name="组合 23"/>
            <p:cNvGrpSpPr/>
            <p:nvPr/>
          </p:nvGrpSpPr>
          <p:grpSpPr>
            <a:xfrm>
              <a:off x="8399895" y="36954"/>
              <a:ext cx="1179814" cy="567267"/>
              <a:chOff x="2600221" y="247815"/>
              <a:chExt cx="1650517" cy="793586"/>
            </a:xfrm>
          </p:grpSpPr>
          <p:pic>
            <p:nvPicPr>
              <p:cNvPr id="25" name="Picture 5" descr="F:\PPT分类资料\两会\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F:\PPT分类资料\两会\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4286" y="50235"/>
              <a:ext cx="2475191" cy="543822"/>
            </a:xfrm>
            <a:prstGeom prst="rect">
              <a:avLst/>
            </a:prstGeom>
          </p:spPr>
        </p:pic>
      </p:grpSp>
      <p:grpSp>
        <p:nvGrpSpPr>
          <p:cNvPr id="31" name="组合 30"/>
          <p:cNvGrpSpPr/>
          <p:nvPr/>
        </p:nvGrpSpPr>
        <p:grpSpPr>
          <a:xfrm>
            <a:off x="0" y="0"/>
            <a:ext cx="1049867" cy="694267"/>
            <a:chOff x="0" y="0"/>
            <a:chExt cx="1049867" cy="694267"/>
          </a:xfrm>
        </p:grpSpPr>
        <p:sp>
          <p:nvSpPr>
            <p:cNvPr id="22" name="任意多边形 21"/>
            <p:cNvSpPr/>
            <p:nvPr/>
          </p:nvSpPr>
          <p:spPr>
            <a:xfrm>
              <a:off x="0" y="0"/>
              <a:ext cx="1049867" cy="694267"/>
            </a:xfrm>
            <a:custGeom>
              <a:avLst/>
              <a:gdLst>
                <a:gd name="connsiteX0" fmla="*/ 0 w 1066800"/>
                <a:gd name="connsiteY0" fmla="*/ 0 h 702734"/>
                <a:gd name="connsiteX1" fmla="*/ 16933 w 1066800"/>
                <a:gd name="connsiteY1" fmla="*/ 702734 h 702734"/>
                <a:gd name="connsiteX2" fmla="*/ 1066800 w 1066800"/>
                <a:gd name="connsiteY2" fmla="*/ 702734 h 702734"/>
                <a:gd name="connsiteX3" fmla="*/ 787400 w 1066800"/>
                <a:gd name="connsiteY3" fmla="*/ 16934 h 702734"/>
                <a:gd name="connsiteX4" fmla="*/ 0 w 1066800"/>
                <a:gd name="connsiteY4" fmla="*/ 0 h 702734"/>
                <a:gd name="connsiteX0-1" fmla="*/ 1 w 1049867"/>
                <a:gd name="connsiteY0-2" fmla="*/ 0 h 685801"/>
                <a:gd name="connsiteX1-3" fmla="*/ 0 w 1049867"/>
                <a:gd name="connsiteY1-4" fmla="*/ 685801 h 685801"/>
                <a:gd name="connsiteX2-5" fmla="*/ 1049867 w 1049867"/>
                <a:gd name="connsiteY2-6" fmla="*/ 685801 h 685801"/>
                <a:gd name="connsiteX3-7" fmla="*/ 770467 w 1049867"/>
                <a:gd name="connsiteY3-8" fmla="*/ 1 h 685801"/>
                <a:gd name="connsiteX4-9" fmla="*/ 1 w 1049867"/>
                <a:gd name="connsiteY4-10" fmla="*/ 0 h 6858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9867" h="685801">
                  <a:moveTo>
                    <a:pt x="1" y="0"/>
                  </a:moveTo>
                  <a:cubicBezTo>
                    <a:pt x="1" y="228600"/>
                    <a:pt x="0" y="457201"/>
                    <a:pt x="0" y="685801"/>
                  </a:cubicBezTo>
                  <a:lnTo>
                    <a:pt x="1049867" y="685801"/>
                  </a:lnTo>
                  <a:lnTo>
                    <a:pt x="770467" y="1"/>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43"/>
            <p:cNvSpPr/>
            <p:nvPr/>
          </p:nvSpPr>
          <p:spPr bwMode="auto">
            <a:xfrm>
              <a:off x="131959" y="26121"/>
              <a:ext cx="689307" cy="620210"/>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 name="组合 2"/>
          <p:cNvGrpSpPr/>
          <p:nvPr/>
        </p:nvGrpSpPr>
        <p:grpSpPr>
          <a:xfrm>
            <a:off x="669851" y="1122901"/>
            <a:ext cx="3232295" cy="606056"/>
            <a:chOff x="3551274" y="4529470"/>
            <a:chExt cx="3232295" cy="606056"/>
          </a:xfrm>
        </p:grpSpPr>
        <p:sp>
          <p:nvSpPr>
            <p:cNvPr id="32" name="圆角矩形 31"/>
            <p:cNvSpPr>
              <a:spLocks noChangeAspect="1"/>
            </p:cNvSpPr>
            <p:nvPr/>
          </p:nvSpPr>
          <p:spPr>
            <a:xfrm>
              <a:off x="3567220" y="4529470"/>
              <a:ext cx="3216349" cy="606056"/>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医疗改革</a:t>
              </a:r>
              <a:endParaRPr lang="zh-CN" altLang="en-US" sz="3200" dirty="0">
                <a:solidFill>
                  <a:schemeClr val="accent1"/>
                </a:solidFill>
                <a:latin typeface="方正清刻本悦宋简体" panose="02000000000000000000" pitchFamily="2" charset="-122"/>
                <a:ea typeface="方正清刻本悦宋简体" panose="02000000000000000000" pitchFamily="2" charset="-122"/>
              </a:endParaRPr>
            </a:p>
          </p:txBody>
        </p:sp>
        <p:sp>
          <p:nvSpPr>
            <p:cNvPr id="2" name="椭圆 1"/>
            <p:cNvSpPr>
              <a:spLocks noChangeAspect="1"/>
            </p:cNvSpPr>
            <p:nvPr/>
          </p:nvSpPr>
          <p:spPr>
            <a:xfrm>
              <a:off x="3551274" y="4529470"/>
              <a:ext cx="606056" cy="6060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Impact" panose="020B0806030902050204" pitchFamily="34" charset="0"/>
                </a:rPr>
                <a:t>7</a:t>
              </a:r>
              <a:endParaRPr lang="zh-CN" altLang="en-US" sz="3200" dirty="0">
                <a:latin typeface="Impact" panose="020B0806030902050204" pitchFamily="34" charset="0"/>
              </a:endParaRPr>
            </a:p>
          </p:txBody>
        </p:sp>
      </p:grpSp>
      <p:grpSp>
        <p:nvGrpSpPr>
          <p:cNvPr id="14" name="组合 13"/>
          <p:cNvGrpSpPr/>
          <p:nvPr/>
        </p:nvGrpSpPr>
        <p:grpSpPr>
          <a:xfrm>
            <a:off x="802460" y="2005834"/>
            <a:ext cx="7454106" cy="1258734"/>
            <a:chOff x="1461679" y="2005834"/>
            <a:chExt cx="7454106" cy="1258734"/>
          </a:xfrm>
        </p:grpSpPr>
        <p:sp>
          <p:nvSpPr>
            <p:cNvPr id="11" name="圆角矩形 10"/>
            <p:cNvSpPr/>
            <p:nvPr/>
          </p:nvSpPr>
          <p:spPr>
            <a:xfrm>
              <a:off x="1461679" y="2006210"/>
              <a:ext cx="7454106" cy="1257983"/>
            </a:xfrm>
            <a:prstGeom prst="round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3752" y="2005834"/>
              <a:ext cx="1806394" cy="1258734"/>
            </a:xfrm>
            <a:prstGeom prst="rect">
              <a:avLst/>
            </a:prstGeom>
          </p:spPr>
        </p:pic>
        <p:sp>
          <p:nvSpPr>
            <p:cNvPr id="35" name="文本框 34"/>
            <p:cNvSpPr txBox="1"/>
            <p:nvPr/>
          </p:nvSpPr>
          <p:spPr>
            <a:xfrm>
              <a:off x="3795582" y="2132307"/>
              <a:ext cx="4604313" cy="572464"/>
            </a:xfrm>
            <a:prstGeom prst="rect">
              <a:avLst/>
            </a:prstGeom>
            <a:noFill/>
          </p:spPr>
          <p:txBody>
            <a:bodyPr wrap="square" rtlCol="0">
              <a:spAutoFit/>
            </a:bodyPr>
            <a:lstStyle/>
            <a:p>
              <a:pPr>
                <a:lnSpc>
                  <a:spcPct val="130000"/>
                </a:lnSpc>
              </a:pPr>
              <a:r>
                <a:rPr lang="zh-CN" altLang="en-US" sz="2400" dirty="0" smtClean="0">
                  <a:solidFill>
                    <a:schemeClr val="tx1">
                      <a:lumMod val="85000"/>
                      <a:lumOff val="15000"/>
                    </a:schemeClr>
                  </a:solidFill>
                  <a:latin typeface="+mn-ea"/>
                </a:rPr>
                <a:t>全部取消药品加成</a:t>
              </a:r>
              <a:endParaRPr lang="zh-CN" altLang="en-US" sz="2400" dirty="0">
                <a:solidFill>
                  <a:schemeClr val="tx1">
                    <a:lumMod val="85000"/>
                    <a:lumOff val="15000"/>
                  </a:schemeClr>
                </a:solidFill>
                <a:latin typeface="+mn-ea"/>
              </a:endParaRPr>
            </a:p>
          </p:txBody>
        </p:sp>
      </p:grpSp>
      <p:grpSp>
        <p:nvGrpSpPr>
          <p:cNvPr id="44" name="组合 43"/>
          <p:cNvGrpSpPr/>
          <p:nvPr/>
        </p:nvGrpSpPr>
        <p:grpSpPr>
          <a:xfrm>
            <a:off x="685797" y="3922808"/>
            <a:ext cx="3232295" cy="606056"/>
            <a:chOff x="3551274" y="4529470"/>
            <a:chExt cx="3232295" cy="606056"/>
          </a:xfrm>
        </p:grpSpPr>
        <p:sp>
          <p:nvSpPr>
            <p:cNvPr id="45" name="圆角矩形 44"/>
            <p:cNvSpPr>
              <a:spLocks noChangeAspect="1"/>
            </p:cNvSpPr>
            <p:nvPr/>
          </p:nvSpPr>
          <p:spPr>
            <a:xfrm>
              <a:off x="3567220" y="4529470"/>
              <a:ext cx="3216349" cy="606056"/>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通讯</a:t>
              </a:r>
              <a:endParaRPr lang="zh-CN" altLang="en-US" sz="3200" dirty="0">
                <a:solidFill>
                  <a:schemeClr val="accent1"/>
                </a:solidFill>
                <a:latin typeface="方正清刻本悦宋简体" panose="02000000000000000000" pitchFamily="2" charset="-122"/>
                <a:ea typeface="方正清刻本悦宋简体" panose="02000000000000000000" pitchFamily="2" charset="-122"/>
              </a:endParaRPr>
            </a:p>
          </p:txBody>
        </p:sp>
        <p:sp>
          <p:nvSpPr>
            <p:cNvPr id="46" name="椭圆 45"/>
            <p:cNvSpPr>
              <a:spLocks noChangeAspect="1"/>
            </p:cNvSpPr>
            <p:nvPr/>
          </p:nvSpPr>
          <p:spPr>
            <a:xfrm>
              <a:off x="3551274" y="4529470"/>
              <a:ext cx="606056" cy="6060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Impact" panose="020B0806030902050204" pitchFamily="34" charset="0"/>
                </a:rPr>
                <a:t>8</a:t>
              </a:r>
              <a:endParaRPr lang="zh-CN" altLang="en-US" sz="3200" dirty="0">
                <a:latin typeface="Impact" panose="020B0806030902050204" pitchFamily="34" charset="0"/>
              </a:endParaRPr>
            </a:p>
          </p:txBody>
        </p:sp>
      </p:grpSp>
      <p:grpSp>
        <p:nvGrpSpPr>
          <p:cNvPr id="15" name="组合 14"/>
          <p:cNvGrpSpPr/>
          <p:nvPr/>
        </p:nvGrpSpPr>
        <p:grpSpPr>
          <a:xfrm>
            <a:off x="818406" y="4806117"/>
            <a:ext cx="7454106" cy="1284823"/>
            <a:chOff x="1477625" y="4806117"/>
            <a:chExt cx="7454106" cy="1284823"/>
          </a:xfrm>
        </p:grpSpPr>
        <p:sp>
          <p:nvSpPr>
            <p:cNvPr id="43" name="圆角矩形 42"/>
            <p:cNvSpPr/>
            <p:nvPr/>
          </p:nvSpPr>
          <p:spPr>
            <a:xfrm>
              <a:off x="1477625" y="4806117"/>
              <a:ext cx="7454106" cy="1257983"/>
            </a:xfrm>
            <a:prstGeom prst="round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11680" y="4825147"/>
              <a:ext cx="1265793" cy="1265793"/>
            </a:xfrm>
            <a:prstGeom prst="rect">
              <a:avLst/>
            </a:prstGeom>
          </p:spPr>
        </p:pic>
        <p:sp>
          <p:nvSpPr>
            <p:cNvPr id="48" name="文本框 47"/>
            <p:cNvSpPr txBox="1"/>
            <p:nvPr/>
          </p:nvSpPr>
          <p:spPr>
            <a:xfrm>
              <a:off x="3811528" y="4932214"/>
              <a:ext cx="4822109" cy="1052596"/>
            </a:xfrm>
            <a:prstGeom prst="rect">
              <a:avLst/>
            </a:prstGeom>
            <a:noFill/>
          </p:spPr>
          <p:txBody>
            <a:bodyPr wrap="square" rtlCol="0">
              <a:spAutoFit/>
            </a:bodyPr>
            <a:lstStyle/>
            <a:p>
              <a:pPr>
                <a:lnSpc>
                  <a:spcPct val="130000"/>
                </a:lnSpc>
              </a:pPr>
              <a:r>
                <a:rPr lang="zh-CN" altLang="en-US" sz="2400" dirty="0" smtClean="0">
                  <a:solidFill>
                    <a:schemeClr val="tx1">
                      <a:lumMod val="85000"/>
                      <a:lumOff val="15000"/>
                    </a:schemeClr>
                  </a:solidFill>
                  <a:latin typeface="+mn-ea"/>
                </a:rPr>
                <a:t>全部取消手机国内长途和漫游费</a:t>
              </a:r>
              <a:endParaRPr lang="en-US" altLang="zh-CN" sz="2400" dirty="0" smtClean="0">
                <a:solidFill>
                  <a:schemeClr val="tx1">
                    <a:lumMod val="85000"/>
                    <a:lumOff val="15000"/>
                  </a:schemeClr>
                </a:solidFill>
                <a:latin typeface="+mn-ea"/>
              </a:endParaRPr>
            </a:p>
            <a:p>
              <a:pPr>
                <a:lnSpc>
                  <a:spcPct val="130000"/>
                </a:lnSpc>
              </a:pPr>
              <a:r>
                <a:rPr lang="zh-CN" altLang="en-US" sz="2400" dirty="0" smtClean="0">
                  <a:solidFill>
                    <a:schemeClr val="tx1">
                      <a:lumMod val="85000"/>
                      <a:lumOff val="15000"/>
                    </a:schemeClr>
                  </a:solidFill>
                  <a:latin typeface="+mn-ea"/>
                </a:rPr>
                <a:t>降低国际长途电话费</a:t>
              </a:r>
              <a:endParaRPr lang="zh-CN" altLang="en-US" sz="2400" dirty="0">
                <a:solidFill>
                  <a:schemeClr val="tx1">
                    <a:lumMod val="85000"/>
                    <a:lumOff val="15000"/>
                  </a:schemeClr>
                </a:solidFill>
                <a:latin typeface="+mn-ea"/>
              </a:endParaRPr>
            </a:p>
          </p:txBody>
        </p:sp>
      </p:grpSp>
      <p:sp>
        <p:nvSpPr>
          <p:cNvPr id="27" name="矩形 26"/>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838625" y="1880102"/>
            <a:ext cx="1146026" cy="1031145"/>
            <a:chOff x="6018211" y="3592513"/>
            <a:chExt cx="1314452" cy="1182688"/>
          </a:xfrm>
          <a:solidFill>
            <a:schemeClr val="accent1"/>
          </a:solidFill>
        </p:grpSpPr>
        <p:sp>
          <p:nvSpPr>
            <p:cNvPr id="10" name="Freeform 43"/>
            <p:cNvSpPr/>
            <p:nvPr/>
          </p:nvSpPr>
          <p:spPr bwMode="auto">
            <a:xfrm>
              <a:off x="6018213" y="3592513"/>
              <a:ext cx="1314450" cy="1182688"/>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1" name="Freeform 44"/>
            <p:cNvSpPr/>
            <p:nvPr/>
          </p:nvSpPr>
          <p:spPr bwMode="auto">
            <a:xfrm>
              <a:off x="6018211" y="3592513"/>
              <a:ext cx="1314450" cy="1182688"/>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grpFill/>
            <a:ln w="6350" cap="flat">
              <a:noFill/>
              <a:prstDash val="solid"/>
              <a:miter lim="800000"/>
            </a:ln>
          </p:spPr>
          <p:txBody>
            <a:bodyPr vert="horz" wrap="square" lIns="91440" tIns="45720" rIns="91440" bIns="45720" numCol="1" anchor="t" anchorCtr="0" compatLnSpc="1"/>
            <a:lstStyle/>
            <a:p>
              <a:endParaRPr lang="zh-CN" altLang="en-US" sz="2000"/>
            </a:p>
          </p:txBody>
        </p:sp>
      </p:grpSp>
      <p:sp>
        <p:nvSpPr>
          <p:cNvPr id="7" name="TextBox 51"/>
          <p:cNvSpPr txBox="1"/>
          <p:nvPr/>
        </p:nvSpPr>
        <p:spPr>
          <a:xfrm>
            <a:off x="1085397" y="3259415"/>
            <a:ext cx="10021206" cy="1015663"/>
          </a:xfrm>
          <a:prstGeom prst="rect">
            <a:avLst/>
          </a:prstGeom>
        </p:spPr>
        <p:txBody>
          <a:bodyPr wrap="square">
            <a:spAutoFit/>
          </a:bodyPr>
          <a:lstStyle>
            <a:defPPr>
              <a:defRPr lang="zh-CN"/>
            </a:defPPr>
            <a:lvl1pPr fontAlgn="base">
              <a:spcBef>
                <a:spcPct val="0"/>
              </a:spcBef>
              <a:spcAft>
                <a:spcPct val="0"/>
              </a:spcAft>
              <a:defRPr sz="3200" b="1" kern="0" cap="all">
                <a:ln w="0">
                  <a:noFill/>
                </a:ln>
                <a:gradFill>
                  <a:gsLst>
                    <a:gs pos="0">
                      <a:srgbClr val="FF0000">
                        <a:tint val="75000"/>
                        <a:shade val="75000"/>
                        <a:satMod val="170000"/>
                      </a:srgbClr>
                    </a:gs>
                    <a:gs pos="49000">
                      <a:srgbClr val="FF0000">
                        <a:tint val="88000"/>
                        <a:shade val="65000"/>
                        <a:satMod val="172000"/>
                      </a:srgbClr>
                    </a:gs>
                    <a:gs pos="50000">
                      <a:srgbClr val="FF0000">
                        <a:shade val="65000"/>
                        <a:satMod val="130000"/>
                      </a:srgbClr>
                    </a:gs>
                    <a:gs pos="92000">
                      <a:srgbClr val="FF0000">
                        <a:shade val="50000"/>
                        <a:satMod val="120000"/>
                      </a:srgbClr>
                    </a:gs>
                    <a:gs pos="100000">
                      <a:srgbClr val="FF0000">
                        <a:shade val="48000"/>
                        <a:satMod val="120000"/>
                      </a:srgbClr>
                    </a:gs>
                  </a:gsLst>
                  <a:lin ang="5400000" scaled="0"/>
                </a:gradFill>
                <a:effectLst/>
                <a:latin typeface="微软雅黑" panose="020B0503020204020204" pitchFamily="34" charset="-122"/>
                <a:ea typeface="微软雅黑" panose="020B0503020204020204" pitchFamily="3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pPr algn="ctr"/>
            <a:r>
              <a:rPr lang="zh-CN" altLang="en-US" sz="6000" b="0" dirty="0" smtClean="0">
                <a:solidFill>
                  <a:schemeClr val="accent1"/>
                </a:solidFill>
                <a:latin typeface="方正清刻本悦宋简体" panose="02000000000000000000" pitchFamily="2" charset="-122"/>
                <a:ea typeface="方正清刻本悦宋简体" panose="02000000000000000000" pitchFamily="2" charset="-122"/>
              </a:rPr>
              <a:t>十二新词解读政府工作报告</a:t>
            </a:r>
            <a:endParaRPr lang="zh-CN" altLang="en-US" sz="6000" b="0" dirty="0">
              <a:solidFill>
                <a:schemeClr val="accent1"/>
              </a:solidFill>
              <a:latin typeface="方正清刻本悦宋简体" panose="02000000000000000000" pitchFamily="2" charset="-122"/>
              <a:ea typeface="方正清刻本悦宋简体" panose="02000000000000000000" pitchFamily="2" charset="-122"/>
            </a:endParaRPr>
          </a:p>
        </p:txBody>
      </p:sp>
      <p:sp>
        <p:nvSpPr>
          <p:cNvPr id="8" name="TextBox 51"/>
          <p:cNvSpPr txBox="1"/>
          <p:nvPr/>
        </p:nvSpPr>
        <p:spPr>
          <a:xfrm>
            <a:off x="5062364" y="1887842"/>
            <a:ext cx="3283565" cy="1015663"/>
          </a:xfrm>
          <a:prstGeom prst="rect">
            <a:avLst/>
          </a:prstGeom>
        </p:spPr>
        <p:txBody>
          <a:bodyPr>
            <a:spAutoFit/>
          </a:bodyPr>
          <a:lstStyle>
            <a:defPPr>
              <a:defRPr lang="zh-CN"/>
            </a:defPPr>
            <a:lvl1pPr fontAlgn="base">
              <a:spcBef>
                <a:spcPct val="0"/>
              </a:spcBef>
              <a:spcAft>
                <a:spcPct val="0"/>
              </a:spcAft>
              <a:defRPr sz="3200" b="1" kern="0" cap="all">
                <a:ln w="0">
                  <a:noFill/>
                </a:ln>
                <a:gradFill>
                  <a:gsLst>
                    <a:gs pos="0">
                      <a:srgbClr val="FF0000">
                        <a:tint val="75000"/>
                        <a:shade val="75000"/>
                        <a:satMod val="170000"/>
                      </a:srgbClr>
                    </a:gs>
                    <a:gs pos="49000">
                      <a:srgbClr val="FF0000">
                        <a:tint val="88000"/>
                        <a:shade val="65000"/>
                        <a:satMod val="172000"/>
                      </a:srgbClr>
                    </a:gs>
                    <a:gs pos="50000">
                      <a:srgbClr val="FF0000">
                        <a:shade val="65000"/>
                        <a:satMod val="130000"/>
                      </a:srgbClr>
                    </a:gs>
                    <a:gs pos="92000">
                      <a:srgbClr val="FF0000">
                        <a:shade val="50000"/>
                        <a:satMod val="120000"/>
                      </a:srgbClr>
                    </a:gs>
                    <a:gs pos="100000">
                      <a:srgbClr val="FF0000">
                        <a:shade val="48000"/>
                        <a:satMod val="120000"/>
                      </a:srgbClr>
                    </a:gs>
                  </a:gsLst>
                  <a:lin ang="5400000" scaled="0"/>
                </a:gradFill>
                <a:effectLst/>
                <a:latin typeface="微软雅黑" panose="020B0503020204020204" pitchFamily="34" charset="-122"/>
                <a:ea typeface="微软雅黑" panose="020B0503020204020204" pitchFamily="3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pPr algn="ctr" eaLnBrk="1" hangingPunct="1">
              <a:defRPr/>
            </a:pPr>
            <a:r>
              <a:rPr lang="zh-CN" altLang="en-US" sz="6000" b="0" dirty="0" smtClean="0">
                <a:solidFill>
                  <a:schemeClr val="accent1"/>
                </a:solidFill>
                <a:latin typeface="方正清刻本悦宋简体" panose="02000000000000000000" pitchFamily="2" charset="-122"/>
                <a:ea typeface="方正清刻本悦宋简体" panose="02000000000000000000" pitchFamily="2" charset="-122"/>
              </a:rPr>
              <a:t>第三部分</a:t>
            </a:r>
            <a:endParaRPr lang="zh-CN" altLang="en-US" sz="6000" b="0" dirty="0">
              <a:solidFill>
                <a:schemeClr val="accent1"/>
              </a:solidFill>
              <a:latin typeface="方正清刻本悦宋简体" panose="02000000000000000000" pitchFamily="2" charset="-122"/>
              <a:ea typeface="方正清刻本悦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533" y="0"/>
            <a:ext cx="3990360" cy="646331"/>
          </a:xfrm>
          <a:prstGeom prst="rect">
            <a:avLst/>
          </a:prstGeom>
          <a:noFill/>
        </p:spPr>
        <p:txBody>
          <a:bodyPr wrap="square" rtlCol="0">
            <a:spAutoFit/>
          </a:bodyPr>
          <a:lstStyle/>
          <a:p>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十二新词解读</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cxnSp>
        <p:nvCxnSpPr>
          <p:cNvPr id="23" name="直接连接符 22"/>
          <p:cNvCxnSpPr/>
          <p:nvPr/>
        </p:nvCxnSpPr>
        <p:spPr>
          <a:xfrm flipV="1">
            <a:off x="0" y="685801"/>
            <a:ext cx="12204000" cy="846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399895" y="36954"/>
            <a:ext cx="3759582" cy="567267"/>
            <a:chOff x="8399895" y="36954"/>
            <a:chExt cx="3759582" cy="567267"/>
          </a:xfrm>
        </p:grpSpPr>
        <p:grpSp>
          <p:nvGrpSpPr>
            <p:cNvPr id="24" name="组合 23"/>
            <p:cNvGrpSpPr/>
            <p:nvPr/>
          </p:nvGrpSpPr>
          <p:grpSpPr>
            <a:xfrm>
              <a:off x="8399895" y="36954"/>
              <a:ext cx="1179814" cy="567267"/>
              <a:chOff x="2600221" y="247815"/>
              <a:chExt cx="1650517" cy="793586"/>
            </a:xfrm>
          </p:grpSpPr>
          <p:pic>
            <p:nvPicPr>
              <p:cNvPr id="25" name="Picture 5" descr="F:\PPT分类资料\两会\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F:\PPT分类资料\两会\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4286" y="39602"/>
              <a:ext cx="2475191" cy="543822"/>
            </a:xfrm>
            <a:prstGeom prst="rect">
              <a:avLst/>
            </a:prstGeom>
          </p:spPr>
        </p:pic>
      </p:grpSp>
      <p:grpSp>
        <p:nvGrpSpPr>
          <p:cNvPr id="31" name="组合 30"/>
          <p:cNvGrpSpPr/>
          <p:nvPr/>
        </p:nvGrpSpPr>
        <p:grpSpPr>
          <a:xfrm>
            <a:off x="0" y="0"/>
            <a:ext cx="1049867" cy="694267"/>
            <a:chOff x="0" y="0"/>
            <a:chExt cx="1049867" cy="694267"/>
          </a:xfrm>
        </p:grpSpPr>
        <p:sp>
          <p:nvSpPr>
            <p:cNvPr id="22" name="任意多边形 21"/>
            <p:cNvSpPr/>
            <p:nvPr/>
          </p:nvSpPr>
          <p:spPr>
            <a:xfrm>
              <a:off x="0" y="0"/>
              <a:ext cx="1049867" cy="694267"/>
            </a:xfrm>
            <a:custGeom>
              <a:avLst/>
              <a:gdLst>
                <a:gd name="connsiteX0" fmla="*/ 0 w 1066800"/>
                <a:gd name="connsiteY0" fmla="*/ 0 h 702734"/>
                <a:gd name="connsiteX1" fmla="*/ 16933 w 1066800"/>
                <a:gd name="connsiteY1" fmla="*/ 702734 h 702734"/>
                <a:gd name="connsiteX2" fmla="*/ 1066800 w 1066800"/>
                <a:gd name="connsiteY2" fmla="*/ 702734 h 702734"/>
                <a:gd name="connsiteX3" fmla="*/ 787400 w 1066800"/>
                <a:gd name="connsiteY3" fmla="*/ 16934 h 702734"/>
                <a:gd name="connsiteX4" fmla="*/ 0 w 1066800"/>
                <a:gd name="connsiteY4" fmla="*/ 0 h 702734"/>
                <a:gd name="connsiteX0-1" fmla="*/ 1 w 1049867"/>
                <a:gd name="connsiteY0-2" fmla="*/ 0 h 685801"/>
                <a:gd name="connsiteX1-3" fmla="*/ 0 w 1049867"/>
                <a:gd name="connsiteY1-4" fmla="*/ 685801 h 685801"/>
                <a:gd name="connsiteX2-5" fmla="*/ 1049867 w 1049867"/>
                <a:gd name="connsiteY2-6" fmla="*/ 685801 h 685801"/>
                <a:gd name="connsiteX3-7" fmla="*/ 770467 w 1049867"/>
                <a:gd name="connsiteY3-8" fmla="*/ 1 h 685801"/>
                <a:gd name="connsiteX4-9" fmla="*/ 1 w 1049867"/>
                <a:gd name="connsiteY4-10" fmla="*/ 0 h 6858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9867" h="685801">
                  <a:moveTo>
                    <a:pt x="1" y="0"/>
                  </a:moveTo>
                  <a:cubicBezTo>
                    <a:pt x="1" y="228600"/>
                    <a:pt x="0" y="457201"/>
                    <a:pt x="0" y="685801"/>
                  </a:cubicBezTo>
                  <a:lnTo>
                    <a:pt x="1049867" y="685801"/>
                  </a:lnTo>
                  <a:lnTo>
                    <a:pt x="770467" y="1"/>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43"/>
            <p:cNvSpPr/>
            <p:nvPr/>
          </p:nvSpPr>
          <p:spPr bwMode="auto">
            <a:xfrm>
              <a:off x="131959" y="26121"/>
              <a:ext cx="689307" cy="620210"/>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7" name="矩形 26"/>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696000" y="3742660"/>
            <a:ext cx="10800000" cy="0"/>
          </a:xfrm>
          <a:prstGeom prst="line">
            <a:avLst/>
          </a:prstGeom>
          <a:ln w="12700">
            <a:solidFill>
              <a:schemeClr val="bg1">
                <a:lumMod val="6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16200000">
            <a:off x="3548400" y="3822407"/>
            <a:ext cx="5400000" cy="0"/>
          </a:xfrm>
          <a:prstGeom prst="line">
            <a:avLst/>
          </a:prstGeom>
          <a:ln w="12700">
            <a:solidFill>
              <a:schemeClr val="bg1">
                <a:lumMod val="65000"/>
                <a:alpha val="50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696000" y="2205767"/>
            <a:ext cx="5438986" cy="1137556"/>
          </a:xfrm>
          <a:prstGeom prst="rect">
            <a:avLst/>
          </a:prstGeom>
          <a:noFill/>
        </p:spPr>
        <p:txBody>
          <a:bodyPr wrap="square" rtlCol="0">
            <a:spAutoFit/>
          </a:bodyPr>
          <a:lstStyle/>
          <a:p>
            <a:pPr>
              <a:lnSpc>
                <a:spcPct val="130000"/>
              </a:lnSpc>
            </a:pPr>
            <a:r>
              <a:rPr lang="zh-CN" altLang="en-US" dirty="0" smtClean="0">
                <a:solidFill>
                  <a:schemeClr val="tx1">
                    <a:lumMod val="85000"/>
                    <a:lumOff val="15000"/>
                  </a:schemeClr>
                </a:solidFill>
                <a:latin typeface="+mn-ea"/>
              </a:rPr>
              <a:t>坚决打好蓝天保卫战。今年二氧化硫、氮氧化物排放量要分别下降</a:t>
            </a:r>
            <a:r>
              <a:rPr lang="en-US" altLang="zh-CN" dirty="0" smtClean="0">
                <a:solidFill>
                  <a:schemeClr val="tx1">
                    <a:lumMod val="85000"/>
                    <a:lumOff val="15000"/>
                  </a:schemeClr>
                </a:solidFill>
                <a:latin typeface="+mn-ea"/>
              </a:rPr>
              <a:t>3%</a:t>
            </a:r>
            <a:r>
              <a:rPr lang="zh-CN" altLang="en-US" dirty="0" smtClean="0">
                <a:solidFill>
                  <a:schemeClr val="tx1">
                    <a:lumMod val="85000"/>
                    <a:lumOff val="15000"/>
                  </a:schemeClr>
                </a:solidFill>
                <a:latin typeface="+mn-ea"/>
              </a:rPr>
              <a:t>，重点地区细颗粒物（</a:t>
            </a:r>
            <a:r>
              <a:rPr lang="en-US" altLang="zh-CN" dirty="0" smtClean="0">
                <a:solidFill>
                  <a:schemeClr val="tx1">
                    <a:lumMod val="85000"/>
                    <a:lumOff val="15000"/>
                  </a:schemeClr>
                </a:solidFill>
                <a:latin typeface="+mn-ea"/>
              </a:rPr>
              <a:t>PM2.5</a:t>
            </a:r>
            <a:r>
              <a:rPr lang="zh-CN" altLang="en-US" dirty="0" smtClean="0">
                <a:solidFill>
                  <a:schemeClr val="tx1">
                    <a:lumMod val="85000"/>
                    <a:lumOff val="15000"/>
                  </a:schemeClr>
                </a:solidFill>
                <a:latin typeface="+mn-ea"/>
              </a:rPr>
              <a:t>）浓度明显下降。</a:t>
            </a:r>
            <a:endParaRPr lang="zh-CN" altLang="en-US" dirty="0">
              <a:solidFill>
                <a:schemeClr val="tx1">
                  <a:lumMod val="85000"/>
                  <a:lumOff val="15000"/>
                </a:schemeClr>
              </a:solidFill>
              <a:latin typeface="+mn-ea"/>
            </a:endParaRPr>
          </a:p>
        </p:txBody>
      </p:sp>
      <p:sp>
        <p:nvSpPr>
          <p:cNvPr id="37" name="文本框 36"/>
          <p:cNvSpPr txBox="1"/>
          <p:nvPr/>
        </p:nvSpPr>
        <p:spPr>
          <a:xfrm>
            <a:off x="1545462" y="1347521"/>
            <a:ext cx="2271626" cy="742191"/>
          </a:xfrm>
          <a:prstGeom prst="rect">
            <a:avLst/>
          </a:prstGeom>
          <a:noFill/>
        </p:spPr>
        <p:txBody>
          <a:bodyPr wrap="square" rtlCol="0">
            <a:spAutoFit/>
          </a:bodyPr>
          <a:lstStyle/>
          <a:p>
            <a:pPr>
              <a:lnSpc>
                <a:spcPct val="150000"/>
              </a:lnSpc>
            </a:pPr>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蓝天保卫战</a:t>
            </a:r>
            <a:endParaRPr lang="zh-CN" altLang="en-US" sz="3200" dirty="0">
              <a:solidFill>
                <a:schemeClr val="accent1"/>
              </a:solidFill>
              <a:latin typeface="方正清刻本悦宋简体" panose="02000000000000000000" pitchFamily="2" charset="-122"/>
              <a:ea typeface="方正清刻本悦宋简体" panose="02000000000000000000" pitchFamily="2" charset="-122"/>
            </a:endParaRPr>
          </a:p>
        </p:txBody>
      </p:sp>
      <p:grpSp>
        <p:nvGrpSpPr>
          <p:cNvPr id="12" name="组合 11"/>
          <p:cNvGrpSpPr/>
          <p:nvPr/>
        </p:nvGrpSpPr>
        <p:grpSpPr>
          <a:xfrm>
            <a:off x="852770" y="1499255"/>
            <a:ext cx="563526" cy="563526"/>
            <a:chOff x="852770" y="1754441"/>
            <a:chExt cx="563526" cy="563526"/>
          </a:xfrm>
        </p:grpSpPr>
        <p:sp>
          <p:nvSpPr>
            <p:cNvPr id="9" name="矩形 8"/>
            <p:cNvSpPr/>
            <p:nvPr/>
          </p:nvSpPr>
          <p:spPr>
            <a:xfrm>
              <a:off x="852770" y="1754441"/>
              <a:ext cx="563526" cy="5635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278" y="1769949"/>
              <a:ext cx="504000" cy="504000"/>
            </a:xfrm>
            <a:prstGeom prst="rect">
              <a:avLst/>
            </a:prstGeom>
          </p:spPr>
        </p:pic>
      </p:grpSp>
      <p:sp>
        <p:nvSpPr>
          <p:cNvPr id="38" name="文本框 37"/>
          <p:cNvSpPr txBox="1"/>
          <p:nvPr/>
        </p:nvSpPr>
        <p:spPr>
          <a:xfrm>
            <a:off x="6649994" y="2205767"/>
            <a:ext cx="5438986" cy="1021433"/>
          </a:xfrm>
          <a:prstGeom prst="rect">
            <a:avLst/>
          </a:prstGeom>
          <a:noFill/>
        </p:spPr>
        <p:txBody>
          <a:bodyPr wrap="square" rtlCol="0">
            <a:spAutoFit/>
          </a:bodyPr>
          <a:lstStyle/>
          <a:p>
            <a:pPr>
              <a:lnSpc>
                <a:spcPct val="130000"/>
              </a:lnSpc>
            </a:pPr>
            <a:r>
              <a:rPr lang="zh-CN" altLang="en-US" sz="1600" dirty="0" smtClean="0">
                <a:solidFill>
                  <a:schemeClr val="tx1">
                    <a:lumMod val="85000"/>
                    <a:lumOff val="15000"/>
                  </a:schemeClr>
                </a:solidFill>
                <a:latin typeface="+mn-ea"/>
              </a:rPr>
              <a:t>坚持住房的居住属性，落实地方政府主体责任，加快建立和完善促进房地产市场平稳健康发展的长效机制，以市场为主满足多层次需求，以政府为主提供基本保障。</a:t>
            </a:r>
            <a:endParaRPr lang="zh-CN" altLang="en-US" sz="1600" dirty="0">
              <a:solidFill>
                <a:schemeClr val="tx1">
                  <a:lumMod val="85000"/>
                  <a:lumOff val="15000"/>
                </a:schemeClr>
              </a:solidFill>
              <a:latin typeface="+mn-ea"/>
            </a:endParaRPr>
          </a:p>
        </p:txBody>
      </p:sp>
      <p:sp>
        <p:nvSpPr>
          <p:cNvPr id="39" name="文本框 38"/>
          <p:cNvSpPr txBox="1"/>
          <p:nvPr/>
        </p:nvSpPr>
        <p:spPr>
          <a:xfrm>
            <a:off x="7499456" y="1347521"/>
            <a:ext cx="2271626" cy="742191"/>
          </a:xfrm>
          <a:prstGeom prst="rect">
            <a:avLst/>
          </a:prstGeom>
          <a:noFill/>
        </p:spPr>
        <p:txBody>
          <a:bodyPr wrap="square" rtlCol="0">
            <a:spAutoFit/>
          </a:bodyPr>
          <a:lstStyle/>
          <a:p>
            <a:pPr>
              <a:lnSpc>
                <a:spcPct val="150000"/>
              </a:lnSpc>
            </a:pPr>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居住属性</a:t>
            </a:r>
            <a:endParaRPr lang="zh-CN" altLang="en-US" sz="3200" dirty="0">
              <a:solidFill>
                <a:schemeClr val="accent1"/>
              </a:solidFill>
              <a:latin typeface="方正清刻本悦宋简体" panose="02000000000000000000" pitchFamily="2" charset="-122"/>
              <a:ea typeface="方正清刻本悦宋简体" panose="02000000000000000000" pitchFamily="2" charset="-122"/>
            </a:endParaRPr>
          </a:p>
        </p:txBody>
      </p:sp>
      <p:grpSp>
        <p:nvGrpSpPr>
          <p:cNvPr id="40" name="组合 39"/>
          <p:cNvGrpSpPr/>
          <p:nvPr/>
        </p:nvGrpSpPr>
        <p:grpSpPr>
          <a:xfrm>
            <a:off x="6806764" y="1499255"/>
            <a:ext cx="563526" cy="563526"/>
            <a:chOff x="852770" y="1754441"/>
            <a:chExt cx="563526" cy="563526"/>
          </a:xfrm>
        </p:grpSpPr>
        <p:sp>
          <p:nvSpPr>
            <p:cNvPr id="41" name="矩形 40"/>
            <p:cNvSpPr/>
            <p:nvPr/>
          </p:nvSpPr>
          <p:spPr>
            <a:xfrm>
              <a:off x="852770" y="1754441"/>
              <a:ext cx="563526" cy="5635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8911" y="1769949"/>
              <a:ext cx="504000" cy="504000"/>
            </a:xfrm>
            <a:prstGeom prst="rect">
              <a:avLst/>
            </a:prstGeom>
          </p:spPr>
        </p:pic>
      </p:grpSp>
      <p:sp>
        <p:nvSpPr>
          <p:cNvPr id="49" name="文本框 48"/>
          <p:cNvSpPr txBox="1"/>
          <p:nvPr/>
        </p:nvSpPr>
        <p:spPr>
          <a:xfrm>
            <a:off x="696000" y="4847733"/>
            <a:ext cx="5438986" cy="417358"/>
          </a:xfrm>
          <a:prstGeom prst="rect">
            <a:avLst/>
          </a:prstGeom>
          <a:noFill/>
        </p:spPr>
        <p:txBody>
          <a:bodyPr wrap="square" rtlCol="0">
            <a:spAutoFit/>
          </a:bodyPr>
          <a:lstStyle/>
          <a:p>
            <a:pPr>
              <a:lnSpc>
                <a:spcPct val="130000"/>
              </a:lnSpc>
            </a:pPr>
            <a:r>
              <a:rPr lang="zh-CN" altLang="en-US" dirty="0" smtClean="0">
                <a:solidFill>
                  <a:schemeClr val="tx1">
                    <a:lumMod val="85000"/>
                    <a:lumOff val="15000"/>
                  </a:schemeClr>
                </a:solidFill>
                <a:latin typeface="+mn-ea"/>
              </a:rPr>
              <a:t>扩大数字家庭、在线教育等信息消费。</a:t>
            </a:r>
            <a:endParaRPr lang="zh-CN" altLang="en-US" dirty="0">
              <a:solidFill>
                <a:schemeClr val="tx1">
                  <a:lumMod val="85000"/>
                  <a:lumOff val="15000"/>
                </a:schemeClr>
              </a:solidFill>
              <a:latin typeface="+mn-ea"/>
            </a:endParaRPr>
          </a:p>
        </p:txBody>
      </p:sp>
      <p:sp>
        <p:nvSpPr>
          <p:cNvPr id="50" name="文本框 49"/>
          <p:cNvSpPr txBox="1"/>
          <p:nvPr/>
        </p:nvSpPr>
        <p:spPr>
          <a:xfrm>
            <a:off x="1545462" y="3989487"/>
            <a:ext cx="2271626" cy="742191"/>
          </a:xfrm>
          <a:prstGeom prst="rect">
            <a:avLst/>
          </a:prstGeom>
          <a:noFill/>
        </p:spPr>
        <p:txBody>
          <a:bodyPr wrap="square" rtlCol="0">
            <a:spAutoFit/>
          </a:bodyPr>
          <a:lstStyle/>
          <a:p>
            <a:pPr>
              <a:lnSpc>
                <a:spcPct val="150000"/>
              </a:lnSpc>
            </a:pPr>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数字家庭</a:t>
            </a:r>
            <a:endParaRPr lang="zh-CN" altLang="en-US" sz="3200" dirty="0">
              <a:solidFill>
                <a:schemeClr val="accent1"/>
              </a:solidFill>
              <a:latin typeface="方正清刻本悦宋简体" panose="02000000000000000000" pitchFamily="2" charset="-122"/>
              <a:ea typeface="方正清刻本悦宋简体" panose="02000000000000000000" pitchFamily="2" charset="-122"/>
            </a:endParaRPr>
          </a:p>
        </p:txBody>
      </p:sp>
      <p:grpSp>
        <p:nvGrpSpPr>
          <p:cNvPr id="51" name="组合 50"/>
          <p:cNvGrpSpPr/>
          <p:nvPr/>
        </p:nvGrpSpPr>
        <p:grpSpPr>
          <a:xfrm>
            <a:off x="852770" y="4141221"/>
            <a:ext cx="563526" cy="563526"/>
            <a:chOff x="852770" y="1754441"/>
            <a:chExt cx="563526" cy="563526"/>
          </a:xfrm>
        </p:grpSpPr>
        <p:sp>
          <p:nvSpPr>
            <p:cNvPr id="52" name="矩形 51"/>
            <p:cNvSpPr/>
            <p:nvPr/>
          </p:nvSpPr>
          <p:spPr>
            <a:xfrm>
              <a:off x="852770" y="1754441"/>
              <a:ext cx="563526" cy="5635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9544" y="1844298"/>
              <a:ext cx="504000" cy="365217"/>
            </a:xfrm>
            <a:prstGeom prst="rect">
              <a:avLst/>
            </a:prstGeom>
          </p:spPr>
        </p:pic>
      </p:grpSp>
      <p:sp>
        <p:nvSpPr>
          <p:cNvPr id="54" name="文本框 53"/>
          <p:cNvSpPr txBox="1"/>
          <p:nvPr/>
        </p:nvSpPr>
        <p:spPr>
          <a:xfrm>
            <a:off x="6649994" y="4847733"/>
            <a:ext cx="5438986" cy="1341521"/>
          </a:xfrm>
          <a:prstGeom prst="rect">
            <a:avLst/>
          </a:prstGeom>
          <a:noFill/>
        </p:spPr>
        <p:txBody>
          <a:bodyPr wrap="square" rtlCol="0">
            <a:spAutoFit/>
          </a:bodyPr>
          <a:lstStyle/>
          <a:p>
            <a:pPr>
              <a:lnSpc>
                <a:spcPct val="130000"/>
              </a:lnSpc>
            </a:pPr>
            <a:r>
              <a:rPr lang="zh-CN" altLang="en-US" sz="1600" dirty="0" smtClean="0">
                <a:solidFill>
                  <a:schemeClr val="tx1">
                    <a:lumMod val="85000"/>
                    <a:lumOff val="15000"/>
                  </a:schemeClr>
                </a:solidFill>
                <a:latin typeface="+mn-ea"/>
              </a:rPr>
              <a:t>今年网络提速降费要迈出更大步伐，年内全部取消手机国内长途和漫游费，大幅降低中小企业互联网专线接入资费，降低国际长途电话费，推动“互联网</a:t>
            </a:r>
            <a:r>
              <a:rPr lang="en-US" altLang="zh-CN" sz="1600" dirty="0" smtClean="0">
                <a:solidFill>
                  <a:schemeClr val="tx1">
                    <a:lumMod val="85000"/>
                    <a:lumOff val="15000"/>
                  </a:schemeClr>
                </a:solidFill>
                <a:latin typeface="+mn-ea"/>
              </a:rPr>
              <a:t>+”</a:t>
            </a:r>
            <a:r>
              <a:rPr lang="zh-CN" altLang="en-US" sz="1600" dirty="0" smtClean="0">
                <a:solidFill>
                  <a:schemeClr val="tx1">
                    <a:lumMod val="85000"/>
                    <a:lumOff val="15000"/>
                  </a:schemeClr>
                </a:solidFill>
                <a:latin typeface="+mn-ea"/>
              </a:rPr>
              <a:t>深入发展、促进数字经济加快成长，让企业广泛受益、群众普遍受惠。</a:t>
            </a:r>
            <a:endParaRPr lang="zh-CN" altLang="en-US" sz="1600" dirty="0">
              <a:solidFill>
                <a:schemeClr val="tx1">
                  <a:lumMod val="85000"/>
                  <a:lumOff val="15000"/>
                </a:schemeClr>
              </a:solidFill>
              <a:latin typeface="+mn-ea"/>
            </a:endParaRPr>
          </a:p>
        </p:txBody>
      </p:sp>
      <p:sp>
        <p:nvSpPr>
          <p:cNvPr id="55" name="文本框 54"/>
          <p:cNvSpPr txBox="1"/>
          <p:nvPr/>
        </p:nvSpPr>
        <p:spPr>
          <a:xfrm>
            <a:off x="7499456" y="3989487"/>
            <a:ext cx="2271626" cy="742191"/>
          </a:xfrm>
          <a:prstGeom prst="rect">
            <a:avLst/>
          </a:prstGeom>
          <a:noFill/>
        </p:spPr>
        <p:txBody>
          <a:bodyPr wrap="square" rtlCol="0">
            <a:spAutoFit/>
          </a:bodyPr>
          <a:lstStyle/>
          <a:p>
            <a:pPr>
              <a:lnSpc>
                <a:spcPct val="150000"/>
              </a:lnSpc>
            </a:pPr>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数字经济</a:t>
            </a:r>
            <a:endParaRPr lang="zh-CN" altLang="en-US" sz="3200" dirty="0">
              <a:solidFill>
                <a:schemeClr val="accent1"/>
              </a:solidFill>
              <a:latin typeface="方正清刻本悦宋简体" panose="02000000000000000000" pitchFamily="2" charset="-122"/>
              <a:ea typeface="方正清刻本悦宋简体" panose="02000000000000000000" pitchFamily="2" charset="-122"/>
            </a:endParaRPr>
          </a:p>
        </p:txBody>
      </p:sp>
      <p:grpSp>
        <p:nvGrpSpPr>
          <p:cNvPr id="56" name="组合 55"/>
          <p:cNvGrpSpPr/>
          <p:nvPr/>
        </p:nvGrpSpPr>
        <p:grpSpPr>
          <a:xfrm>
            <a:off x="6806764" y="4141221"/>
            <a:ext cx="563526" cy="563526"/>
            <a:chOff x="852770" y="1754441"/>
            <a:chExt cx="563526" cy="563526"/>
          </a:xfrm>
        </p:grpSpPr>
        <p:sp>
          <p:nvSpPr>
            <p:cNvPr id="57" name="矩形 56"/>
            <p:cNvSpPr/>
            <p:nvPr/>
          </p:nvSpPr>
          <p:spPr>
            <a:xfrm>
              <a:off x="852770" y="1754441"/>
              <a:ext cx="563526" cy="5635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8" name="图片 5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8911" y="1780582"/>
              <a:ext cx="504000" cy="50400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533" y="0"/>
            <a:ext cx="3990360" cy="646331"/>
          </a:xfrm>
          <a:prstGeom prst="rect">
            <a:avLst/>
          </a:prstGeom>
          <a:noFill/>
        </p:spPr>
        <p:txBody>
          <a:bodyPr wrap="square" rtlCol="0">
            <a:spAutoFit/>
          </a:bodyPr>
          <a:lstStyle/>
          <a:p>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十二新词解读</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cxnSp>
        <p:nvCxnSpPr>
          <p:cNvPr id="23" name="直接连接符 22"/>
          <p:cNvCxnSpPr/>
          <p:nvPr/>
        </p:nvCxnSpPr>
        <p:spPr>
          <a:xfrm flipV="1">
            <a:off x="0" y="685801"/>
            <a:ext cx="12204000" cy="846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399895" y="36954"/>
            <a:ext cx="3759582" cy="567267"/>
            <a:chOff x="8399895" y="36954"/>
            <a:chExt cx="3759582" cy="567267"/>
          </a:xfrm>
        </p:grpSpPr>
        <p:grpSp>
          <p:nvGrpSpPr>
            <p:cNvPr id="24" name="组合 23"/>
            <p:cNvGrpSpPr/>
            <p:nvPr/>
          </p:nvGrpSpPr>
          <p:grpSpPr>
            <a:xfrm>
              <a:off x="8399895" y="36954"/>
              <a:ext cx="1179814" cy="567267"/>
              <a:chOff x="2600221" y="247815"/>
              <a:chExt cx="1650517" cy="793586"/>
            </a:xfrm>
          </p:grpSpPr>
          <p:pic>
            <p:nvPicPr>
              <p:cNvPr id="25" name="Picture 5" descr="F:\PPT分类资料\两会\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F:\PPT分类资料\两会\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4286" y="39602"/>
              <a:ext cx="2475191" cy="543822"/>
            </a:xfrm>
            <a:prstGeom prst="rect">
              <a:avLst/>
            </a:prstGeom>
          </p:spPr>
        </p:pic>
      </p:grpSp>
      <p:grpSp>
        <p:nvGrpSpPr>
          <p:cNvPr id="31" name="组合 30"/>
          <p:cNvGrpSpPr/>
          <p:nvPr/>
        </p:nvGrpSpPr>
        <p:grpSpPr>
          <a:xfrm>
            <a:off x="0" y="0"/>
            <a:ext cx="1049867" cy="694267"/>
            <a:chOff x="0" y="0"/>
            <a:chExt cx="1049867" cy="694267"/>
          </a:xfrm>
        </p:grpSpPr>
        <p:sp>
          <p:nvSpPr>
            <p:cNvPr id="22" name="任意多边形 21"/>
            <p:cNvSpPr/>
            <p:nvPr/>
          </p:nvSpPr>
          <p:spPr>
            <a:xfrm>
              <a:off x="0" y="0"/>
              <a:ext cx="1049867" cy="694267"/>
            </a:xfrm>
            <a:custGeom>
              <a:avLst/>
              <a:gdLst>
                <a:gd name="connsiteX0" fmla="*/ 0 w 1066800"/>
                <a:gd name="connsiteY0" fmla="*/ 0 h 702734"/>
                <a:gd name="connsiteX1" fmla="*/ 16933 w 1066800"/>
                <a:gd name="connsiteY1" fmla="*/ 702734 h 702734"/>
                <a:gd name="connsiteX2" fmla="*/ 1066800 w 1066800"/>
                <a:gd name="connsiteY2" fmla="*/ 702734 h 702734"/>
                <a:gd name="connsiteX3" fmla="*/ 787400 w 1066800"/>
                <a:gd name="connsiteY3" fmla="*/ 16934 h 702734"/>
                <a:gd name="connsiteX4" fmla="*/ 0 w 1066800"/>
                <a:gd name="connsiteY4" fmla="*/ 0 h 702734"/>
                <a:gd name="connsiteX0-1" fmla="*/ 1 w 1049867"/>
                <a:gd name="connsiteY0-2" fmla="*/ 0 h 685801"/>
                <a:gd name="connsiteX1-3" fmla="*/ 0 w 1049867"/>
                <a:gd name="connsiteY1-4" fmla="*/ 685801 h 685801"/>
                <a:gd name="connsiteX2-5" fmla="*/ 1049867 w 1049867"/>
                <a:gd name="connsiteY2-6" fmla="*/ 685801 h 685801"/>
                <a:gd name="connsiteX3-7" fmla="*/ 770467 w 1049867"/>
                <a:gd name="connsiteY3-8" fmla="*/ 1 h 685801"/>
                <a:gd name="connsiteX4-9" fmla="*/ 1 w 1049867"/>
                <a:gd name="connsiteY4-10" fmla="*/ 0 h 6858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9867" h="685801">
                  <a:moveTo>
                    <a:pt x="1" y="0"/>
                  </a:moveTo>
                  <a:cubicBezTo>
                    <a:pt x="1" y="228600"/>
                    <a:pt x="0" y="457201"/>
                    <a:pt x="0" y="685801"/>
                  </a:cubicBezTo>
                  <a:lnTo>
                    <a:pt x="1049867" y="685801"/>
                  </a:lnTo>
                  <a:lnTo>
                    <a:pt x="770467" y="1"/>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43"/>
            <p:cNvSpPr/>
            <p:nvPr/>
          </p:nvSpPr>
          <p:spPr bwMode="auto">
            <a:xfrm>
              <a:off x="131959" y="26121"/>
              <a:ext cx="689307" cy="620210"/>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7" name="矩形 26"/>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696000" y="3742660"/>
            <a:ext cx="10800000" cy="0"/>
          </a:xfrm>
          <a:prstGeom prst="line">
            <a:avLst/>
          </a:prstGeom>
          <a:ln w="12700">
            <a:solidFill>
              <a:schemeClr val="bg1">
                <a:lumMod val="6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16200000">
            <a:off x="3548400" y="3822407"/>
            <a:ext cx="5400000" cy="0"/>
          </a:xfrm>
          <a:prstGeom prst="line">
            <a:avLst/>
          </a:prstGeom>
          <a:ln w="12700">
            <a:solidFill>
              <a:schemeClr val="bg1">
                <a:lumMod val="65000"/>
                <a:alpha val="50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696000" y="2205767"/>
            <a:ext cx="5438986" cy="777457"/>
          </a:xfrm>
          <a:prstGeom prst="rect">
            <a:avLst/>
          </a:prstGeom>
          <a:noFill/>
        </p:spPr>
        <p:txBody>
          <a:bodyPr wrap="square" rtlCol="0">
            <a:spAutoFit/>
          </a:bodyPr>
          <a:lstStyle/>
          <a:p>
            <a:pPr>
              <a:lnSpc>
                <a:spcPct val="130000"/>
              </a:lnSpc>
            </a:pPr>
            <a:r>
              <a:rPr lang="zh-CN" altLang="en-US" dirty="0"/>
              <a:t>完善旅游设施和服务，大力发展乡村、休闲</a:t>
            </a:r>
            <a:r>
              <a:rPr lang="zh-CN" altLang="en-US" dirty="0" smtClean="0"/>
              <a:t>、</a:t>
            </a:r>
            <a:endParaRPr lang="en-US" altLang="zh-CN" dirty="0" smtClean="0"/>
          </a:p>
          <a:p>
            <a:pPr>
              <a:lnSpc>
                <a:spcPct val="130000"/>
              </a:lnSpc>
            </a:pPr>
            <a:r>
              <a:rPr lang="zh-CN" altLang="en-US" dirty="0" smtClean="0"/>
              <a:t>全域</a:t>
            </a:r>
            <a:r>
              <a:rPr lang="zh-CN" altLang="en-US" dirty="0"/>
              <a:t>旅游。</a:t>
            </a:r>
            <a:endParaRPr lang="zh-CN" altLang="en-US" dirty="0">
              <a:solidFill>
                <a:schemeClr val="tx1">
                  <a:lumMod val="85000"/>
                  <a:lumOff val="15000"/>
                </a:schemeClr>
              </a:solidFill>
              <a:latin typeface="+mn-ea"/>
            </a:endParaRPr>
          </a:p>
        </p:txBody>
      </p:sp>
      <p:sp>
        <p:nvSpPr>
          <p:cNvPr id="37" name="文本框 36"/>
          <p:cNvSpPr txBox="1"/>
          <p:nvPr/>
        </p:nvSpPr>
        <p:spPr>
          <a:xfrm>
            <a:off x="1545462" y="1347521"/>
            <a:ext cx="2271626" cy="742191"/>
          </a:xfrm>
          <a:prstGeom prst="rect">
            <a:avLst/>
          </a:prstGeom>
          <a:noFill/>
        </p:spPr>
        <p:txBody>
          <a:bodyPr wrap="square" rtlCol="0">
            <a:spAutoFit/>
          </a:bodyPr>
          <a:lstStyle/>
          <a:p>
            <a:pPr>
              <a:lnSpc>
                <a:spcPct val="150000"/>
              </a:lnSpc>
            </a:pPr>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全域旅游</a:t>
            </a:r>
            <a:endParaRPr lang="zh-CN" altLang="en-US" sz="3200" dirty="0">
              <a:solidFill>
                <a:schemeClr val="accent1"/>
              </a:solidFill>
              <a:latin typeface="方正清刻本悦宋简体" panose="02000000000000000000" pitchFamily="2" charset="-122"/>
              <a:ea typeface="方正清刻本悦宋简体" panose="02000000000000000000" pitchFamily="2" charset="-122"/>
            </a:endParaRPr>
          </a:p>
        </p:txBody>
      </p:sp>
      <p:grpSp>
        <p:nvGrpSpPr>
          <p:cNvPr id="12" name="组合 11"/>
          <p:cNvGrpSpPr/>
          <p:nvPr/>
        </p:nvGrpSpPr>
        <p:grpSpPr>
          <a:xfrm>
            <a:off x="852770" y="1499255"/>
            <a:ext cx="563526" cy="563526"/>
            <a:chOff x="852770" y="1754441"/>
            <a:chExt cx="563526" cy="563526"/>
          </a:xfrm>
        </p:grpSpPr>
        <p:sp>
          <p:nvSpPr>
            <p:cNvPr id="9" name="矩形 8"/>
            <p:cNvSpPr/>
            <p:nvPr/>
          </p:nvSpPr>
          <p:spPr>
            <a:xfrm>
              <a:off x="852770" y="1754441"/>
              <a:ext cx="563526" cy="5635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278" y="1769949"/>
              <a:ext cx="504000" cy="504000"/>
            </a:xfrm>
            <a:prstGeom prst="rect">
              <a:avLst/>
            </a:prstGeom>
          </p:spPr>
        </p:pic>
      </p:grpSp>
      <p:sp>
        <p:nvSpPr>
          <p:cNvPr id="38" name="文本框 37"/>
          <p:cNvSpPr txBox="1"/>
          <p:nvPr/>
        </p:nvSpPr>
        <p:spPr>
          <a:xfrm>
            <a:off x="6649994" y="2205767"/>
            <a:ext cx="5438986" cy="417358"/>
          </a:xfrm>
          <a:prstGeom prst="rect">
            <a:avLst/>
          </a:prstGeom>
          <a:noFill/>
        </p:spPr>
        <p:txBody>
          <a:bodyPr wrap="square" rtlCol="0">
            <a:spAutoFit/>
          </a:bodyPr>
          <a:lstStyle/>
          <a:p>
            <a:pPr>
              <a:lnSpc>
                <a:spcPct val="130000"/>
              </a:lnSpc>
            </a:pPr>
            <a:r>
              <a:rPr lang="zh-CN" altLang="en-US" dirty="0" smtClean="0">
                <a:solidFill>
                  <a:schemeClr val="tx1">
                    <a:lumMod val="85000"/>
                    <a:lumOff val="15000"/>
                  </a:schemeClr>
                </a:solidFill>
                <a:latin typeface="+mn-ea"/>
              </a:rPr>
              <a:t>全面推行河长制，健全生态保护补偿机制。</a:t>
            </a:r>
            <a:endParaRPr lang="zh-CN" altLang="en-US" dirty="0">
              <a:solidFill>
                <a:schemeClr val="tx1">
                  <a:lumMod val="85000"/>
                  <a:lumOff val="15000"/>
                </a:schemeClr>
              </a:solidFill>
              <a:latin typeface="+mn-ea"/>
            </a:endParaRPr>
          </a:p>
        </p:txBody>
      </p:sp>
      <p:sp>
        <p:nvSpPr>
          <p:cNvPr id="39" name="文本框 38"/>
          <p:cNvSpPr txBox="1"/>
          <p:nvPr/>
        </p:nvSpPr>
        <p:spPr>
          <a:xfrm>
            <a:off x="7499456" y="1347521"/>
            <a:ext cx="2271626" cy="742191"/>
          </a:xfrm>
          <a:prstGeom prst="rect">
            <a:avLst/>
          </a:prstGeom>
          <a:noFill/>
        </p:spPr>
        <p:txBody>
          <a:bodyPr wrap="square" rtlCol="0">
            <a:spAutoFit/>
          </a:bodyPr>
          <a:lstStyle/>
          <a:p>
            <a:pPr>
              <a:lnSpc>
                <a:spcPct val="150000"/>
              </a:lnSpc>
            </a:pPr>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河长制</a:t>
            </a:r>
            <a:endParaRPr lang="zh-CN" altLang="en-US" sz="3200" dirty="0">
              <a:solidFill>
                <a:schemeClr val="accent1"/>
              </a:solidFill>
              <a:latin typeface="方正清刻本悦宋简体" panose="02000000000000000000" pitchFamily="2" charset="-122"/>
              <a:ea typeface="方正清刻本悦宋简体" panose="02000000000000000000" pitchFamily="2" charset="-122"/>
            </a:endParaRPr>
          </a:p>
        </p:txBody>
      </p:sp>
      <p:grpSp>
        <p:nvGrpSpPr>
          <p:cNvPr id="40" name="组合 39"/>
          <p:cNvGrpSpPr/>
          <p:nvPr/>
        </p:nvGrpSpPr>
        <p:grpSpPr>
          <a:xfrm>
            <a:off x="6806764" y="1499255"/>
            <a:ext cx="563526" cy="563526"/>
            <a:chOff x="852770" y="1754441"/>
            <a:chExt cx="563526" cy="563526"/>
          </a:xfrm>
        </p:grpSpPr>
        <p:sp>
          <p:nvSpPr>
            <p:cNvPr id="41" name="矩形 40"/>
            <p:cNvSpPr/>
            <p:nvPr/>
          </p:nvSpPr>
          <p:spPr>
            <a:xfrm>
              <a:off x="852770" y="1754441"/>
              <a:ext cx="563526" cy="5635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8911" y="1774890"/>
              <a:ext cx="504000" cy="494117"/>
            </a:xfrm>
            <a:prstGeom prst="rect">
              <a:avLst/>
            </a:prstGeom>
          </p:spPr>
        </p:pic>
      </p:grpSp>
      <p:sp>
        <p:nvSpPr>
          <p:cNvPr id="49" name="文本框 48"/>
          <p:cNvSpPr txBox="1"/>
          <p:nvPr/>
        </p:nvSpPr>
        <p:spPr>
          <a:xfrm>
            <a:off x="696000" y="4847733"/>
            <a:ext cx="5438986" cy="1021433"/>
          </a:xfrm>
          <a:prstGeom prst="rect">
            <a:avLst/>
          </a:prstGeom>
          <a:noFill/>
        </p:spPr>
        <p:txBody>
          <a:bodyPr wrap="square" rtlCol="0">
            <a:spAutoFit/>
          </a:bodyPr>
          <a:lstStyle/>
          <a:p>
            <a:pPr>
              <a:lnSpc>
                <a:spcPct val="130000"/>
              </a:lnSpc>
            </a:pPr>
            <a:r>
              <a:rPr lang="zh-CN" altLang="en-US" sz="1600" dirty="0" smtClean="0">
                <a:solidFill>
                  <a:schemeClr val="tx1">
                    <a:lumMod val="85000"/>
                    <a:lumOff val="15000"/>
                  </a:schemeClr>
                </a:solidFill>
                <a:latin typeface="+mn-ea"/>
              </a:rPr>
              <a:t>统筹城市地上地下建设，再开工建设城市地下综合管廊</a:t>
            </a:r>
            <a:r>
              <a:rPr lang="en-US" altLang="zh-CN" sz="1600" dirty="0" smtClean="0">
                <a:solidFill>
                  <a:schemeClr val="tx1">
                    <a:lumMod val="85000"/>
                    <a:lumOff val="15000"/>
                  </a:schemeClr>
                </a:solidFill>
                <a:latin typeface="+mn-ea"/>
              </a:rPr>
              <a:t>2000</a:t>
            </a:r>
            <a:r>
              <a:rPr lang="zh-CN" altLang="en-US" sz="1600" dirty="0" smtClean="0">
                <a:solidFill>
                  <a:schemeClr val="tx1">
                    <a:lumMod val="85000"/>
                    <a:lumOff val="15000"/>
                  </a:schemeClr>
                </a:solidFill>
                <a:latin typeface="+mn-ea"/>
              </a:rPr>
              <a:t>公里以上，启动消除城区重点易涝区段三年行动，推进海绵城市建设，使城市既有“面子”、更有“里子”。</a:t>
            </a:r>
            <a:endParaRPr lang="zh-CN" altLang="en-US" sz="1600" dirty="0">
              <a:solidFill>
                <a:schemeClr val="tx1">
                  <a:lumMod val="85000"/>
                  <a:lumOff val="15000"/>
                </a:schemeClr>
              </a:solidFill>
              <a:latin typeface="+mn-ea"/>
            </a:endParaRPr>
          </a:p>
        </p:txBody>
      </p:sp>
      <p:sp>
        <p:nvSpPr>
          <p:cNvPr id="50" name="文本框 49"/>
          <p:cNvSpPr txBox="1"/>
          <p:nvPr/>
        </p:nvSpPr>
        <p:spPr>
          <a:xfrm>
            <a:off x="1545462" y="3989487"/>
            <a:ext cx="2271626" cy="742191"/>
          </a:xfrm>
          <a:prstGeom prst="rect">
            <a:avLst/>
          </a:prstGeom>
          <a:noFill/>
        </p:spPr>
        <p:txBody>
          <a:bodyPr wrap="square" rtlCol="0">
            <a:spAutoFit/>
          </a:bodyPr>
          <a:lstStyle/>
          <a:p>
            <a:pPr>
              <a:lnSpc>
                <a:spcPct val="150000"/>
              </a:lnSpc>
            </a:pPr>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海绵城市</a:t>
            </a:r>
            <a:endParaRPr lang="zh-CN" altLang="en-US" sz="3200" dirty="0">
              <a:solidFill>
                <a:schemeClr val="accent1"/>
              </a:solidFill>
              <a:latin typeface="方正清刻本悦宋简体" panose="02000000000000000000" pitchFamily="2" charset="-122"/>
              <a:ea typeface="方正清刻本悦宋简体" panose="02000000000000000000" pitchFamily="2" charset="-122"/>
            </a:endParaRPr>
          </a:p>
        </p:txBody>
      </p:sp>
      <p:grpSp>
        <p:nvGrpSpPr>
          <p:cNvPr id="51" name="组合 50"/>
          <p:cNvGrpSpPr/>
          <p:nvPr/>
        </p:nvGrpSpPr>
        <p:grpSpPr>
          <a:xfrm>
            <a:off x="852770" y="4141221"/>
            <a:ext cx="563526" cy="563526"/>
            <a:chOff x="852770" y="1754441"/>
            <a:chExt cx="563526" cy="563526"/>
          </a:xfrm>
        </p:grpSpPr>
        <p:sp>
          <p:nvSpPr>
            <p:cNvPr id="52" name="矩形 51"/>
            <p:cNvSpPr/>
            <p:nvPr/>
          </p:nvSpPr>
          <p:spPr>
            <a:xfrm>
              <a:off x="852770" y="1754441"/>
              <a:ext cx="563526" cy="5635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8022" y="1844298"/>
              <a:ext cx="367043" cy="365217"/>
            </a:xfrm>
            <a:prstGeom prst="rect">
              <a:avLst/>
            </a:prstGeom>
          </p:spPr>
        </p:pic>
      </p:grpSp>
      <p:sp>
        <p:nvSpPr>
          <p:cNvPr id="54" name="文本框 53"/>
          <p:cNvSpPr txBox="1"/>
          <p:nvPr/>
        </p:nvSpPr>
        <p:spPr>
          <a:xfrm>
            <a:off x="6649994" y="4847733"/>
            <a:ext cx="5438986" cy="381258"/>
          </a:xfrm>
          <a:prstGeom prst="rect">
            <a:avLst/>
          </a:prstGeom>
          <a:noFill/>
        </p:spPr>
        <p:txBody>
          <a:bodyPr wrap="square" rtlCol="0">
            <a:spAutoFit/>
          </a:bodyPr>
          <a:lstStyle/>
          <a:p>
            <a:pPr>
              <a:lnSpc>
                <a:spcPct val="130000"/>
              </a:lnSpc>
            </a:pPr>
            <a:r>
              <a:rPr lang="zh-CN" altLang="en-US" sz="1600" dirty="0" smtClean="0">
                <a:solidFill>
                  <a:schemeClr val="tx1">
                    <a:lumMod val="85000"/>
                    <a:lumOff val="15000"/>
                  </a:schemeClr>
                </a:solidFill>
                <a:latin typeface="+mn-ea"/>
              </a:rPr>
              <a:t>完善农村土地“三权分置”办法，建立贫困退出机制。</a:t>
            </a:r>
            <a:endParaRPr lang="zh-CN" altLang="en-US" sz="1600" dirty="0">
              <a:solidFill>
                <a:schemeClr val="tx1">
                  <a:lumMod val="85000"/>
                  <a:lumOff val="15000"/>
                </a:schemeClr>
              </a:solidFill>
              <a:latin typeface="+mn-ea"/>
            </a:endParaRPr>
          </a:p>
        </p:txBody>
      </p:sp>
      <p:sp>
        <p:nvSpPr>
          <p:cNvPr id="55" name="文本框 54"/>
          <p:cNvSpPr txBox="1"/>
          <p:nvPr/>
        </p:nvSpPr>
        <p:spPr>
          <a:xfrm>
            <a:off x="7499456" y="3989487"/>
            <a:ext cx="3996544" cy="742191"/>
          </a:xfrm>
          <a:prstGeom prst="rect">
            <a:avLst/>
          </a:prstGeom>
          <a:noFill/>
        </p:spPr>
        <p:txBody>
          <a:bodyPr wrap="square" rtlCol="0">
            <a:spAutoFit/>
          </a:bodyPr>
          <a:lstStyle/>
          <a:p>
            <a:pPr>
              <a:lnSpc>
                <a:spcPct val="150000"/>
              </a:lnSpc>
            </a:pPr>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农村土地“三权分置”</a:t>
            </a:r>
            <a:endParaRPr lang="zh-CN" altLang="en-US" sz="3200" dirty="0">
              <a:solidFill>
                <a:schemeClr val="accent1"/>
              </a:solidFill>
              <a:latin typeface="方正清刻本悦宋简体" panose="02000000000000000000" pitchFamily="2" charset="-122"/>
              <a:ea typeface="方正清刻本悦宋简体" panose="02000000000000000000" pitchFamily="2" charset="-122"/>
            </a:endParaRPr>
          </a:p>
        </p:txBody>
      </p:sp>
      <p:grpSp>
        <p:nvGrpSpPr>
          <p:cNvPr id="56" name="组合 55"/>
          <p:cNvGrpSpPr/>
          <p:nvPr/>
        </p:nvGrpSpPr>
        <p:grpSpPr>
          <a:xfrm>
            <a:off x="6806764" y="4141221"/>
            <a:ext cx="563526" cy="563526"/>
            <a:chOff x="852770" y="1754441"/>
            <a:chExt cx="563526" cy="563526"/>
          </a:xfrm>
        </p:grpSpPr>
        <p:sp>
          <p:nvSpPr>
            <p:cNvPr id="57" name="矩形 56"/>
            <p:cNvSpPr/>
            <p:nvPr/>
          </p:nvSpPr>
          <p:spPr>
            <a:xfrm>
              <a:off x="852770" y="1754441"/>
              <a:ext cx="563526" cy="5635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8" name="图片 5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8911" y="1780582"/>
              <a:ext cx="504000" cy="50400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533" y="0"/>
            <a:ext cx="3990360" cy="646331"/>
          </a:xfrm>
          <a:prstGeom prst="rect">
            <a:avLst/>
          </a:prstGeom>
          <a:noFill/>
        </p:spPr>
        <p:txBody>
          <a:bodyPr wrap="square" rtlCol="0">
            <a:spAutoFit/>
          </a:bodyPr>
          <a:lstStyle/>
          <a:p>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十二新词解读</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cxnSp>
        <p:nvCxnSpPr>
          <p:cNvPr id="23" name="直接连接符 22"/>
          <p:cNvCxnSpPr/>
          <p:nvPr/>
        </p:nvCxnSpPr>
        <p:spPr>
          <a:xfrm flipV="1">
            <a:off x="0" y="685801"/>
            <a:ext cx="12204000" cy="846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399895" y="36954"/>
            <a:ext cx="3759582" cy="567267"/>
            <a:chOff x="8399895" y="36954"/>
            <a:chExt cx="3759582" cy="567267"/>
          </a:xfrm>
        </p:grpSpPr>
        <p:grpSp>
          <p:nvGrpSpPr>
            <p:cNvPr id="24" name="组合 23"/>
            <p:cNvGrpSpPr/>
            <p:nvPr/>
          </p:nvGrpSpPr>
          <p:grpSpPr>
            <a:xfrm>
              <a:off x="8399895" y="36954"/>
              <a:ext cx="1179814" cy="567267"/>
              <a:chOff x="2600221" y="247815"/>
              <a:chExt cx="1650517" cy="793586"/>
            </a:xfrm>
          </p:grpSpPr>
          <p:pic>
            <p:nvPicPr>
              <p:cNvPr id="25" name="Picture 5" descr="F:\PPT分类资料\两会\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F:\PPT分类资料\两会\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4286" y="39602"/>
              <a:ext cx="2475191" cy="543822"/>
            </a:xfrm>
            <a:prstGeom prst="rect">
              <a:avLst/>
            </a:prstGeom>
          </p:spPr>
        </p:pic>
      </p:grpSp>
      <p:grpSp>
        <p:nvGrpSpPr>
          <p:cNvPr id="31" name="组合 30"/>
          <p:cNvGrpSpPr/>
          <p:nvPr/>
        </p:nvGrpSpPr>
        <p:grpSpPr>
          <a:xfrm>
            <a:off x="0" y="0"/>
            <a:ext cx="1049867" cy="694267"/>
            <a:chOff x="0" y="0"/>
            <a:chExt cx="1049867" cy="694267"/>
          </a:xfrm>
        </p:grpSpPr>
        <p:sp>
          <p:nvSpPr>
            <p:cNvPr id="22" name="任意多边形 21"/>
            <p:cNvSpPr/>
            <p:nvPr/>
          </p:nvSpPr>
          <p:spPr>
            <a:xfrm>
              <a:off x="0" y="0"/>
              <a:ext cx="1049867" cy="694267"/>
            </a:xfrm>
            <a:custGeom>
              <a:avLst/>
              <a:gdLst>
                <a:gd name="connsiteX0" fmla="*/ 0 w 1066800"/>
                <a:gd name="connsiteY0" fmla="*/ 0 h 702734"/>
                <a:gd name="connsiteX1" fmla="*/ 16933 w 1066800"/>
                <a:gd name="connsiteY1" fmla="*/ 702734 h 702734"/>
                <a:gd name="connsiteX2" fmla="*/ 1066800 w 1066800"/>
                <a:gd name="connsiteY2" fmla="*/ 702734 h 702734"/>
                <a:gd name="connsiteX3" fmla="*/ 787400 w 1066800"/>
                <a:gd name="connsiteY3" fmla="*/ 16934 h 702734"/>
                <a:gd name="connsiteX4" fmla="*/ 0 w 1066800"/>
                <a:gd name="connsiteY4" fmla="*/ 0 h 702734"/>
                <a:gd name="connsiteX0-1" fmla="*/ 1 w 1049867"/>
                <a:gd name="connsiteY0-2" fmla="*/ 0 h 685801"/>
                <a:gd name="connsiteX1-3" fmla="*/ 0 w 1049867"/>
                <a:gd name="connsiteY1-4" fmla="*/ 685801 h 685801"/>
                <a:gd name="connsiteX2-5" fmla="*/ 1049867 w 1049867"/>
                <a:gd name="connsiteY2-6" fmla="*/ 685801 h 685801"/>
                <a:gd name="connsiteX3-7" fmla="*/ 770467 w 1049867"/>
                <a:gd name="connsiteY3-8" fmla="*/ 1 h 685801"/>
                <a:gd name="connsiteX4-9" fmla="*/ 1 w 1049867"/>
                <a:gd name="connsiteY4-10" fmla="*/ 0 h 6858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9867" h="685801">
                  <a:moveTo>
                    <a:pt x="1" y="0"/>
                  </a:moveTo>
                  <a:cubicBezTo>
                    <a:pt x="1" y="228600"/>
                    <a:pt x="0" y="457201"/>
                    <a:pt x="0" y="685801"/>
                  </a:cubicBezTo>
                  <a:lnTo>
                    <a:pt x="1049867" y="685801"/>
                  </a:lnTo>
                  <a:lnTo>
                    <a:pt x="770467" y="1"/>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43"/>
            <p:cNvSpPr/>
            <p:nvPr/>
          </p:nvSpPr>
          <p:spPr bwMode="auto">
            <a:xfrm>
              <a:off x="131959" y="26121"/>
              <a:ext cx="689307" cy="620210"/>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7" name="矩形 26"/>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696000" y="3742660"/>
            <a:ext cx="10800000" cy="0"/>
          </a:xfrm>
          <a:prstGeom prst="line">
            <a:avLst/>
          </a:prstGeom>
          <a:ln w="12700">
            <a:solidFill>
              <a:schemeClr val="bg1">
                <a:lumMod val="6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16200000">
            <a:off x="3548400" y="3822407"/>
            <a:ext cx="5400000" cy="0"/>
          </a:xfrm>
          <a:prstGeom prst="line">
            <a:avLst/>
          </a:prstGeom>
          <a:ln w="12700">
            <a:solidFill>
              <a:schemeClr val="bg1">
                <a:lumMod val="65000"/>
                <a:alpha val="50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696000" y="2205767"/>
            <a:ext cx="5438986" cy="1137556"/>
          </a:xfrm>
          <a:prstGeom prst="rect">
            <a:avLst/>
          </a:prstGeom>
          <a:noFill/>
        </p:spPr>
        <p:txBody>
          <a:bodyPr wrap="square" rtlCol="0">
            <a:spAutoFit/>
          </a:bodyPr>
          <a:lstStyle/>
          <a:p>
            <a:pPr>
              <a:lnSpc>
                <a:spcPct val="130000"/>
              </a:lnSpc>
            </a:pPr>
            <a:r>
              <a:rPr lang="zh-CN" altLang="en-US" dirty="0" smtClean="0"/>
              <a:t>全面实行清单管理制度，制定国务院部门权力和责任清单，扩大市场准入负面清单试点，减少政府的自由裁量权，增加市场的自主选择权。</a:t>
            </a:r>
            <a:endParaRPr lang="zh-CN" altLang="en-US" dirty="0">
              <a:solidFill>
                <a:schemeClr val="tx1">
                  <a:lumMod val="85000"/>
                  <a:lumOff val="15000"/>
                </a:schemeClr>
              </a:solidFill>
              <a:latin typeface="+mn-ea"/>
            </a:endParaRPr>
          </a:p>
        </p:txBody>
      </p:sp>
      <p:sp>
        <p:nvSpPr>
          <p:cNvPr id="37" name="文本框 36"/>
          <p:cNvSpPr txBox="1"/>
          <p:nvPr/>
        </p:nvSpPr>
        <p:spPr>
          <a:xfrm>
            <a:off x="1545462" y="1347521"/>
            <a:ext cx="2675664" cy="742191"/>
          </a:xfrm>
          <a:prstGeom prst="rect">
            <a:avLst/>
          </a:prstGeom>
          <a:noFill/>
        </p:spPr>
        <p:txBody>
          <a:bodyPr wrap="square" rtlCol="0">
            <a:spAutoFit/>
          </a:bodyPr>
          <a:lstStyle/>
          <a:p>
            <a:pPr>
              <a:lnSpc>
                <a:spcPct val="150000"/>
              </a:lnSpc>
            </a:pPr>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清单管理制度</a:t>
            </a:r>
            <a:endParaRPr lang="zh-CN" altLang="en-US" sz="3200" dirty="0">
              <a:solidFill>
                <a:schemeClr val="accent1"/>
              </a:solidFill>
              <a:latin typeface="方正清刻本悦宋简体" panose="02000000000000000000" pitchFamily="2" charset="-122"/>
              <a:ea typeface="方正清刻本悦宋简体" panose="02000000000000000000" pitchFamily="2" charset="-122"/>
            </a:endParaRPr>
          </a:p>
        </p:txBody>
      </p:sp>
      <p:grpSp>
        <p:nvGrpSpPr>
          <p:cNvPr id="12" name="组合 11"/>
          <p:cNvGrpSpPr/>
          <p:nvPr/>
        </p:nvGrpSpPr>
        <p:grpSpPr>
          <a:xfrm>
            <a:off x="852770" y="1499255"/>
            <a:ext cx="563526" cy="563526"/>
            <a:chOff x="852770" y="1754441"/>
            <a:chExt cx="563526" cy="563526"/>
          </a:xfrm>
        </p:grpSpPr>
        <p:sp>
          <p:nvSpPr>
            <p:cNvPr id="9" name="矩形 8"/>
            <p:cNvSpPr/>
            <p:nvPr/>
          </p:nvSpPr>
          <p:spPr>
            <a:xfrm>
              <a:off x="852770" y="1754441"/>
              <a:ext cx="563526" cy="5635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278" y="1769949"/>
              <a:ext cx="504000" cy="504000"/>
            </a:xfrm>
            <a:prstGeom prst="rect">
              <a:avLst/>
            </a:prstGeom>
          </p:spPr>
        </p:pic>
      </p:grpSp>
      <p:sp>
        <p:nvSpPr>
          <p:cNvPr id="38" name="文本框 37"/>
          <p:cNvSpPr txBox="1"/>
          <p:nvPr/>
        </p:nvSpPr>
        <p:spPr>
          <a:xfrm>
            <a:off x="6649994" y="2205767"/>
            <a:ext cx="5438986" cy="777457"/>
          </a:xfrm>
          <a:prstGeom prst="rect">
            <a:avLst/>
          </a:prstGeom>
          <a:noFill/>
        </p:spPr>
        <p:txBody>
          <a:bodyPr wrap="square" rtlCol="0">
            <a:spAutoFit/>
          </a:bodyPr>
          <a:lstStyle/>
          <a:p>
            <a:pPr>
              <a:lnSpc>
                <a:spcPct val="130000"/>
              </a:lnSpc>
            </a:pPr>
            <a:r>
              <a:rPr lang="zh-CN" altLang="en-US" dirty="0" smtClean="0">
                <a:solidFill>
                  <a:schemeClr val="tx1">
                    <a:lumMod val="85000"/>
                    <a:lumOff val="15000"/>
                  </a:schemeClr>
                </a:solidFill>
                <a:latin typeface="+mn-ea"/>
              </a:rPr>
              <a:t>出台国家公园体制总体方案，为生态文明建设提供有力制度保障。</a:t>
            </a:r>
            <a:endParaRPr lang="zh-CN" altLang="en-US" dirty="0">
              <a:solidFill>
                <a:schemeClr val="tx1">
                  <a:lumMod val="85000"/>
                  <a:lumOff val="15000"/>
                </a:schemeClr>
              </a:solidFill>
              <a:latin typeface="+mn-ea"/>
            </a:endParaRPr>
          </a:p>
        </p:txBody>
      </p:sp>
      <p:sp>
        <p:nvSpPr>
          <p:cNvPr id="39" name="文本框 38"/>
          <p:cNvSpPr txBox="1"/>
          <p:nvPr/>
        </p:nvSpPr>
        <p:spPr>
          <a:xfrm>
            <a:off x="7499456" y="1347521"/>
            <a:ext cx="2633372" cy="742191"/>
          </a:xfrm>
          <a:prstGeom prst="rect">
            <a:avLst/>
          </a:prstGeom>
          <a:noFill/>
        </p:spPr>
        <p:txBody>
          <a:bodyPr wrap="square" rtlCol="0">
            <a:spAutoFit/>
          </a:bodyPr>
          <a:lstStyle/>
          <a:p>
            <a:pPr>
              <a:lnSpc>
                <a:spcPct val="150000"/>
              </a:lnSpc>
            </a:pPr>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国家公园体制</a:t>
            </a:r>
            <a:endParaRPr lang="zh-CN" altLang="en-US" sz="3200" dirty="0">
              <a:solidFill>
                <a:schemeClr val="accent1"/>
              </a:solidFill>
              <a:latin typeface="方正清刻本悦宋简体" panose="02000000000000000000" pitchFamily="2" charset="-122"/>
              <a:ea typeface="方正清刻本悦宋简体" panose="02000000000000000000" pitchFamily="2" charset="-122"/>
            </a:endParaRPr>
          </a:p>
        </p:txBody>
      </p:sp>
      <p:grpSp>
        <p:nvGrpSpPr>
          <p:cNvPr id="40" name="组合 39"/>
          <p:cNvGrpSpPr/>
          <p:nvPr/>
        </p:nvGrpSpPr>
        <p:grpSpPr>
          <a:xfrm>
            <a:off x="6806764" y="1499255"/>
            <a:ext cx="563526" cy="563526"/>
            <a:chOff x="852770" y="1754441"/>
            <a:chExt cx="563526" cy="563526"/>
          </a:xfrm>
        </p:grpSpPr>
        <p:sp>
          <p:nvSpPr>
            <p:cNvPr id="41" name="矩形 40"/>
            <p:cNvSpPr/>
            <p:nvPr/>
          </p:nvSpPr>
          <p:spPr>
            <a:xfrm>
              <a:off x="852770" y="1754441"/>
              <a:ext cx="563526" cy="5635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852" y="1774890"/>
              <a:ext cx="494117" cy="494117"/>
            </a:xfrm>
            <a:prstGeom prst="rect">
              <a:avLst/>
            </a:prstGeom>
          </p:spPr>
        </p:pic>
      </p:grpSp>
      <p:sp>
        <p:nvSpPr>
          <p:cNvPr id="49" name="文本框 48"/>
          <p:cNvSpPr txBox="1"/>
          <p:nvPr/>
        </p:nvSpPr>
        <p:spPr>
          <a:xfrm>
            <a:off x="696000" y="4847733"/>
            <a:ext cx="5438986" cy="1021433"/>
          </a:xfrm>
          <a:prstGeom prst="rect">
            <a:avLst/>
          </a:prstGeom>
          <a:noFill/>
        </p:spPr>
        <p:txBody>
          <a:bodyPr wrap="square" rtlCol="0">
            <a:spAutoFit/>
          </a:bodyPr>
          <a:lstStyle/>
          <a:p>
            <a:pPr>
              <a:lnSpc>
                <a:spcPct val="130000"/>
              </a:lnSpc>
            </a:pPr>
            <a:r>
              <a:rPr lang="zh-CN" altLang="en-US" sz="1600" dirty="0" smtClean="0">
                <a:solidFill>
                  <a:schemeClr val="tx1">
                    <a:lumMod val="85000"/>
                    <a:lumOff val="15000"/>
                  </a:schemeClr>
                </a:solidFill>
                <a:latin typeface="+mn-ea"/>
              </a:rPr>
              <a:t>加快培育壮大新兴产业。全面实施战略性新兴产业发展规划，加快新材料、人工智能、集成电路、生物制药、第五代移动通信等技术研发和转化，做大做强产业集群。</a:t>
            </a:r>
            <a:endParaRPr lang="zh-CN" altLang="en-US" sz="1600" dirty="0">
              <a:solidFill>
                <a:schemeClr val="tx1">
                  <a:lumMod val="85000"/>
                  <a:lumOff val="15000"/>
                </a:schemeClr>
              </a:solidFill>
              <a:latin typeface="+mn-ea"/>
            </a:endParaRPr>
          </a:p>
        </p:txBody>
      </p:sp>
      <p:sp>
        <p:nvSpPr>
          <p:cNvPr id="50" name="文本框 49"/>
          <p:cNvSpPr txBox="1"/>
          <p:nvPr/>
        </p:nvSpPr>
        <p:spPr>
          <a:xfrm>
            <a:off x="1545462" y="3989487"/>
            <a:ext cx="2271626" cy="742191"/>
          </a:xfrm>
          <a:prstGeom prst="rect">
            <a:avLst/>
          </a:prstGeom>
          <a:noFill/>
        </p:spPr>
        <p:txBody>
          <a:bodyPr wrap="square" rtlCol="0">
            <a:spAutoFit/>
          </a:bodyPr>
          <a:lstStyle/>
          <a:p>
            <a:pPr>
              <a:lnSpc>
                <a:spcPct val="150000"/>
              </a:lnSpc>
            </a:pPr>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人工智能</a:t>
            </a:r>
            <a:endParaRPr lang="zh-CN" altLang="en-US" sz="3200" dirty="0">
              <a:solidFill>
                <a:schemeClr val="accent1"/>
              </a:solidFill>
              <a:latin typeface="方正清刻本悦宋简体" panose="02000000000000000000" pitchFamily="2" charset="-122"/>
              <a:ea typeface="方正清刻本悦宋简体" panose="02000000000000000000" pitchFamily="2" charset="-122"/>
            </a:endParaRPr>
          </a:p>
        </p:txBody>
      </p:sp>
      <p:grpSp>
        <p:nvGrpSpPr>
          <p:cNvPr id="51" name="组合 50"/>
          <p:cNvGrpSpPr/>
          <p:nvPr/>
        </p:nvGrpSpPr>
        <p:grpSpPr>
          <a:xfrm>
            <a:off x="852770" y="4141221"/>
            <a:ext cx="563526" cy="563526"/>
            <a:chOff x="852770" y="1754441"/>
            <a:chExt cx="563526" cy="563526"/>
          </a:xfrm>
        </p:grpSpPr>
        <p:sp>
          <p:nvSpPr>
            <p:cNvPr id="52" name="矩形 51"/>
            <p:cNvSpPr/>
            <p:nvPr/>
          </p:nvSpPr>
          <p:spPr>
            <a:xfrm>
              <a:off x="852770" y="1754441"/>
              <a:ext cx="563526" cy="5635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8935" y="1844298"/>
              <a:ext cx="365217" cy="365217"/>
            </a:xfrm>
            <a:prstGeom prst="rect">
              <a:avLst/>
            </a:prstGeom>
          </p:spPr>
        </p:pic>
      </p:grpSp>
      <p:sp>
        <p:nvSpPr>
          <p:cNvPr id="54" name="文本框 53"/>
          <p:cNvSpPr txBox="1"/>
          <p:nvPr/>
        </p:nvSpPr>
        <p:spPr>
          <a:xfrm>
            <a:off x="6649994" y="4847733"/>
            <a:ext cx="5438986" cy="1021433"/>
          </a:xfrm>
          <a:prstGeom prst="rect">
            <a:avLst/>
          </a:prstGeom>
          <a:noFill/>
        </p:spPr>
        <p:txBody>
          <a:bodyPr wrap="square" rtlCol="0">
            <a:spAutoFit/>
          </a:bodyPr>
          <a:lstStyle/>
          <a:p>
            <a:pPr>
              <a:lnSpc>
                <a:spcPct val="130000"/>
              </a:lnSpc>
            </a:pPr>
            <a:r>
              <a:rPr lang="zh-CN" altLang="en-US" sz="1600" dirty="0" smtClean="0">
                <a:solidFill>
                  <a:schemeClr val="tx1">
                    <a:lumMod val="85000"/>
                    <a:lumOff val="15000"/>
                  </a:schemeClr>
                </a:solidFill>
                <a:latin typeface="+mn-ea"/>
              </a:rPr>
              <a:t>加快培育壮大新兴产业。全面实施战略性新兴产业发展规划，加快新材料、人工智能、集成电路、生物制药、第五代移动通信等技术研发和转化，做大做强产业集群。</a:t>
            </a:r>
            <a:endParaRPr lang="zh-CN" altLang="en-US" sz="1600" dirty="0">
              <a:solidFill>
                <a:schemeClr val="tx1">
                  <a:lumMod val="85000"/>
                  <a:lumOff val="15000"/>
                </a:schemeClr>
              </a:solidFill>
              <a:latin typeface="+mn-ea"/>
            </a:endParaRPr>
          </a:p>
        </p:txBody>
      </p:sp>
      <p:sp>
        <p:nvSpPr>
          <p:cNvPr id="55" name="文本框 54"/>
          <p:cNvSpPr txBox="1"/>
          <p:nvPr/>
        </p:nvSpPr>
        <p:spPr>
          <a:xfrm>
            <a:off x="7499456" y="3989487"/>
            <a:ext cx="3996544" cy="748731"/>
          </a:xfrm>
          <a:prstGeom prst="rect">
            <a:avLst/>
          </a:prstGeom>
          <a:noFill/>
        </p:spPr>
        <p:txBody>
          <a:bodyPr wrap="square" rtlCol="0">
            <a:spAutoFit/>
          </a:bodyPr>
          <a:lstStyle/>
          <a:p>
            <a:pPr>
              <a:lnSpc>
                <a:spcPct val="150000"/>
              </a:lnSpc>
            </a:pPr>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第五代移动通信（</a:t>
            </a:r>
            <a:r>
              <a:rPr lang="en-US" altLang="zh-CN" sz="3200" dirty="0" smtClean="0">
                <a:solidFill>
                  <a:schemeClr val="accent1"/>
                </a:solidFill>
                <a:latin typeface="方正清刻本悦宋简体" panose="02000000000000000000" pitchFamily="2" charset="-122"/>
                <a:ea typeface="方正清刻本悦宋简体" panose="02000000000000000000" pitchFamily="2" charset="-122"/>
              </a:rPr>
              <a:t>5G</a:t>
            </a:r>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a:t>
            </a:r>
            <a:endParaRPr lang="zh-CN" altLang="en-US" sz="3200" dirty="0">
              <a:solidFill>
                <a:schemeClr val="accent1"/>
              </a:solidFill>
              <a:latin typeface="方正清刻本悦宋简体" panose="02000000000000000000" pitchFamily="2" charset="-122"/>
              <a:ea typeface="方正清刻本悦宋简体" panose="02000000000000000000" pitchFamily="2" charset="-122"/>
            </a:endParaRPr>
          </a:p>
        </p:txBody>
      </p:sp>
      <p:grpSp>
        <p:nvGrpSpPr>
          <p:cNvPr id="56" name="组合 55"/>
          <p:cNvGrpSpPr/>
          <p:nvPr/>
        </p:nvGrpSpPr>
        <p:grpSpPr>
          <a:xfrm>
            <a:off x="6801006" y="4141221"/>
            <a:ext cx="576000" cy="580875"/>
            <a:chOff x="847012" y="1754441"/>
            <a:chExt cx="576000" cy="580875"/>
          </a:xfrm>
        </p:grpSpPr>
        <p:sp>
          <p:nvSpPr>
            <p:cNvPr id="57" name="矩形 56"/>
            <p:cNvSpPr/>
            <p:nvPr/>
          </p:nvSpPr>
          <p:spPr>
            <a:xfrm>
              <a:off x="852770" y="1754441"/>
              <a:ext cx="563526" cy="5635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8" name="图片 5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7012" y="1759316"/>
              <a:ext cx="576000" cy="57600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3"/>
          <p:cNvSpPr/>
          <p:nvPr/>
        </p:nvSpPr>
        <p:spPr bwMode="auto">
          <a:xfrm>
            <a:off x="4859630" y="1500710"/>
            <a:ext cx="658667" cy="592641"/>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TextBox 28"/>
          <p:cNvSpPr txBox="1">
            <a:spLocks noChangeArrowheads="1"/>
          </p:cNvSpPr>
          <p:nvPr/>
        </p:nvSpPr>
        <p:spPr bwMode="auto">
          <a:xfrm>
            <a:off x="1822529" y="2763351"/>
            <a:ext cx="172354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6000" dirty="0" smtClean="0">
                <a:solidFill>
                  <a:schemeClr val="accent1"/>
                </a:solidFill>
                <a:latin typeface="方正清刻本悦宋简体" panose="02000000000000000000" pitchFamily="2" charset="-122"/>
                <a:ea typeface="方正清刻本悦宋简体" panose="02000000000000000000" pitchFamily="2" charset="-122"/>
              </a:rPr>
              <a:t>目录</a:t>
            </a:r>
            <a:endParaRPr lang="zh-CN" altLang="en-US" sz="6000" dirty="0">
              <a:solidFill>
                <a:schemeClr val="accent1"/>
              </a:solidFill>
              <a:latin typeface="方正清刻本悦宋简体" panose="02000000000000000000" pitchFamily="2" charset="-122"/>
              <a:ea typeface="方正清刻本悦宋简体" panose="02000000000000000000" pitchFamily="2" charset="-122"/>
            </a:endParaRPr>
          </a:p>
        </p:txBody>
      </p:sp>
      <p:sp>
        <p:nvSpPr>
          <p:cNvPr id="18" name="矩形 17"/>
          <p:cNvSpPr/>
          <p:nvPr/>
        </p:nvSpPr>
        <p:spPr>
          <a:xfrm>
            <a:off x="0" y="6677246"/>
            <a:ext cx="12192000" cy="1807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38"/>
          <p:cNvSpPr txBox="1">
            <a:spLocks noChangeArrowheads="1"/>
          </p:cNvSpPr>
          <p:nvPr/>
        </p:nvSpPr>
        <p:spPr bwMode="auto">
          <a:xfrm>
            <a:off x="5786000" y="1514469"/>
            <a:ext cx="5400000" cy="578882"/>
          </a:xfrm>
          <a:prstGeom prst="round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smtClean="0">
                <a:solidFill>
                  <a:schemeClr val="accent1"/>
                </a:solidFill>
                <a:latin typeface="Impact" panose="020B0806030902050204" pitchFamily="34" charset="0"/>
                <a:ea typeface="方正清刻本悦宋简体" panose="02000000000000000000" pitchFamily="2" charset="-122"/>
              </a:rPr>
              <a:t>两会基本概述</a:t>
            </a:r>
            <a:endParaRPr lang="zh-CN" altLang="en-US" sz="2800" dirty="0">
              <a:solidFill>
                <a:schemeClr val="accent1"/>
              </a:solidFill>
              <a:latin typeface="Impact" panose="020B0806030902050204" pitchFamily="34" charset="0"/>
              <a:ea typeface="方正清刻本悦宋简体" panose="02000000000000000000" pitchFamily="2" charset="-122"/>
            </a:endParaRPr>
          </a:p>
        </p:txBody>
      </p:sp>
      <p:sp>
        <p:nvSpPr>
          <p:cNvPr id="32" name="TextBox 38"/>
          <p:cNvSpPr txBox="1">
            <a:spLocks noChangeArrowheads="1"/>
          </p:cNvSpPr>
          <p:nvPr/>
        </p:nvSpPr>
        <p:spPr bwMode="auto">
          <a:xfrm>
            <a:off x="5786000" y="2618232"/>
            <a:ext cx="5400000" cy="578882"/>
          </a:xfrm>
          <a:prstGeom prst="round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dirty="0" smtClean="0">
                <a:solidFill>
                  <a:schemeClr val="accent1"/>
                </a:solidFill>
                <a:latin typeface="Impact" panose="020B0806030902050204" pitchFamily="34" charset="0"/>
                <a:ea typeface="方正清刻本悦宋简体" panose="02000000000000000000" pitchFamily="2" charset="-122"/>
              </a:rPr>
              <a:t>数说政府工作报告</a:t>
            </a:r>
            <a:endParaRPr lang="zh-CN" altLang="en-US" sz="2800" dirty="0">
              <a:solidFill>
                <a:schemeClr val="accent1"/>
              </a:solidFill>
              <a:latin typeface="Impact" panose="020B0806030902050204" pitchFamily="34" charset="0"/>
              <a:ea typeface="方正清刻本悦宋简体" panose="02000000000000000000" pitchFamily="2" charset="-122"/>
            </a:endParaRPr>
          </a:p>
        </p:txBody>
      </p:sp>
      <p:sp>
        <p:nvSpPr>
          <p:cNvPr id="34" name="TextBox 38"/>
          <p:cNvSpPr txBox="1">
            <a:spLocks noChangeArrowheads="1"/>
          </p:cNvSpPr>
          <p:nvPr/>
        </p:nvSpPr>
        <p:spPr bwMode="auto">
          <a:xfrm>
            <a:off x="5805928" y="3620363"/>
            <a:ext cx="5400000" cy="578882"/>
          </a:xfrm>
          <a:prstGeom prst="round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dirty="0" smtClean="0">
                <a:solidFill>
                  <a:schemeClr val="accent1"/>
                </a:solidFill>
                <a:latin typeface="Impact" panose="020B0806030902050204" pitchFamily="34" charset="0"/>
                <a:ea typeface="方正清刻本悦宋简体" panose="02000000000000000000" pitchFamily="2" charset="-122"/>
              </a:rPr>
              <a:t>十二新词解读政府工作报告</a:t>
            </a:r>
            <a:endParaRPr lang="zh-CN" altLang="en-US" sz="2800" dirty="0">
              <a:solidFill>
                <a:schemeClr val="accent1"/>
              </a:solidFill>
              <a:latin typeface="Impact" panose="020B0806030902050204" pitchFamily="34" charset="0"/>
              <a:ea typeface="方正清刻本悦宋简体" panose="02000000000000000000" pitchFamily="2" charset="-122"/>
            </a:endParaRPr>
          </a:p>
        </p:txBody>
      </p:sp>
      <p:sp>
        <p:nvSpPr>
          <p:cNvPr id="36" name="TextBox 38"/>
          <p:cNvSpPr txBox="1">
            <a:spLocks noChangeArrowheads="1"/>
          </p:cNvSpPr>
          <p:nvPr/>
        </p:nvSpPr>
        <p:spPr bwMode="auto">
          <a:xfrm>
            <a:off x="5786000" y="4614708"/>
            <a:ext cx="5400000" cy="578882"/>
          </a:xfrm>
          <a:prstGeom prst="round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dirty="0" smtClean="0">
                <a:solidFill>
                  <a:schemeClr val="accent1"/>
                </a:solidFill>
                <a:latin typeface="Impact" panose="020B0806030902050204" pitchFamily="34" charset="0"/>
                <a:ea typeface="方正清刻本悦宋简体" panose="02000000000000000000" pitchFamily="2" charset="-122"/>
              </a:rPr>
              <a:t>政府工作报告如何回应社会关切</a:t>
            </a:r>
            <a:endParaRPr lang="zh-CN" altLang="en-US" sz="2800" dirty="0">
              <a:solidFill>
                <a:schemeClr val="accent1"/>
              </a:solidFill>
              <a:latin typeface="Impact" panose="020B0806030902050204" pitchFamily="34" charset="0"/>
              <a:ea typeface="方正清刻本悦宋简体" panose="02000000000000000000" pitchFamily="2" charset="-122"/>
            </a:endParaRPr>
          </a:p>
        </p:txBody>
      </p:sp>
      <p:sp>
        <p:nvSpPr>
          <p:cNvPr id="16" name="Freeform 43"/>
          <p:cNvSpPr/>
          <p:nvPr/>
        </p:nvSpPr>
        <p:spPr bwMode="auto">
          <a:xfrm>
            <a:off x="4859630" y="2598498"/>
            <a:ext cx="658667" cy="592641"/>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7" name="Freeform 43"/>
          <p:cNvSpPr/>
          <p:nvPr/>
        </p:nvSpPr>
        <p:spPr bwMode="auto">
          <a:xfrm>
            <a:off x="4859630" y="3613483"/>
            <a:ext cx="658667" cy="592641"/>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9" name="Freeform 43"/>
          <p:cNvSpPr/>
          <p:nvPr/>
        </p:nvSpPr>
        <p:spPr bwMode="auto">
          <a:xfrm>
            <a:off x="4859630" y="4614708"/>
            <a:ext cx="658667" cy="592641"/>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838625" y="2008118"/>
            <a:ext cx="1146026" cy="1031145"/>
            <a:chOff x="6018211" y="3592513"/>
            <a:chExt cx="1314452" cy="1182688"/>
          </a:xfrm>
          <a:solidFill>
            <a:schemeClr val="accent1"/>
          </a:solidFill>
        </p:grpSpPr>
        <p:sp>
          <p:nvSpPr>
            <p:cNvPr id="10" name="Freeform 43"/>
            <p:cNvSpPr/>
            <p:nvPr/>
          </p:nvSpPr>
          <p:spPr bwMode="auto">
            <a:xfrm>
              <a:off x="6018213" y="3592513"/>
              <a:ext cx="1314450" cy="1182688"/>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1" name="Freeform 44"/>
            <p:cNvSpPr/>
            <p:nvPr/>
          </p:nvSpPr>
          <p:spPr bwMode="auto">
            <a:xfrm>
              <a:off x="6018211" y="3592513"/>
              <a:ext cx="1314450" cy="1182688"/>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grpFill/>
            <a:ln w="6350" cap="flat">
              <a:noFill/>
              <a:prstDash val="solid"/>
              <a:miter lim="800000"/>
            </a:ln>
          </p:spPr>
          <p:txBody>
            <a:bodyPr vert="horz" wrap="square" lIns="91440" tIns="45720" rIns="91440" bIns="45720" numCol="1" anchor="t" anchorCtr="0" compatLnSpc="1"/>
            <a:lstStyle/>
            <a:p>
              <a:endParaRPr lang="zh-CN" altLang="en-US" sz="2000"/>
            </a:p>
          </p:txBody>
        </p:sp>
      </p:grpSp>
      <p:sp>
        <p:nvSpPr>
          <p:cNvPr id="7" name="TextBox 51"/>
          <p:cNvSpPr txBox="1"/>
          <p:nvPr/>
        </p:nvSpPr>
        <p:spPr>
          <a:xfrm>
            <a:off x="864509" y="3387431"/>
            <a:ext cx="10462983" cy="1015663"/>
          </a:xfrm>
          <a:prstGeom prst="rect">
            <a:avLst/>
          </a:prstGeom>
        </p:spPr>
        <p:txBody>
          <a:bodyPr wrap="square">
            <a:spAutoFit/>
          </a:bodyPr>
          <a:lstStyle>
            <a:defPPr>
              <a:defRPr lang="zh-CN"/>
            </a:defPPr>
            <a:lvl1pPr fontAlgn="base">
              <a:spcBef>
                <a:spcPct val="0"/>
              </a:spcBef>
              <a:spcAft>
                <a:spcPct val="0"/>
              </a:spcAft>
              <a:defRPr sz="3200" b="1" kern="0" cap="all">
                <a:ln w="0">
                  <a:noFill/>
                </a:ln>
                <a:gradFill>
                  <a:gsLst>
                    <a:gs pos="0">
                      <a:srgbClr val="FF0000">
                        <a:tint val="75000"/>
                        <a:shade val="75000"/>
                        <a:satMod val="170000"/>
                      </a:srgbClr>
                    </a:gs>
                    <a:gs pos="49000">
                      <a:srgbClr val="FF0000">
                        <a:tint val="88000"/>
                        <a:shade val="65000"/>
                        <a:satMod val="172000"/>
                      </a:srgbClr>
                    </a:gs>
                    <a:gs pos="50000">
                      <a:srgbClr val="FF0000">
                        <a:shade val="65000"/>
                        <a:satMod val="130000"/>
                      </a:srgbClr>
                    </a:gs>
                    <a:gs pos="92000">
                      <a:srgbClr val="FF0000">
                        <a:shade val="50000"/>
                        <a:satMod val="120000"/>
                      </a:srgbClr>
                    </a:gs>
                    <a:gs pos="100000">
                      <a:srgbClr val="FF0000">
                        <a:shade val="48000"/>
                        <a:satMod val="120000"/>
                      </a:srgbClr>
                    </a:gs>
                  </a:gsLst>
                  <a:lin ang="5400000" scaled="0"/>
                </a:gradFill>
                <a:effectLst/>
                <a:latin typeface="微软雅黑" panose="020B0503020204020204" pitchFamily="34" charset="-122"/>
                <a:ea typeface="微软雅黑" panose="020B0503020204020204" pitchFamily="3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pPr algn="ctr"/>
            <a:r>
              <a:rPr lang="zh-CN" altLang="en-US" sz="6000" b="0" dirty="0" smtClean="0">
                <a:solidFill>
                  <a:schemeClr val="accent1"/>
                </a:solidFill>
                <a:latin typeface="方正清刻本悦宋简体" panose="02000000000000000000" pitchFamily="2" charset="-122"/>
                <a:ea typeface="方正清刻本悦宋简体" panose="02000000000000000000" pitchFamily="2" charset="-122"/>
              </a:rPr>
              <a:t>政府工作报告回应社会关切</a:t>
            </a:r>
            <a:endParaRPr lang="zh-CN" altLang="en-US" sz="6000" b="0" dirty="0">
              <a:solidFill>
                <a:schemeClr val="accent1"/>
              </a:solidFill>
              <a:latin typeface="方正清刻本悦宋简体" panose="02000000000000000000" pitchFamily="2" charset="-122"/>
              <a:ea typeface="方正清刻本悦宋简体" panose="02000000000000000000" pitchFamily="2" charset="-122"/>
            </a:endParaRPr>
          </a:p>
        </p:txBody>
      </p:sp>
      <p:sp>
        <p:nvSpPr>
          <p:cNvPr id="8" name="TextBox 51"/>
          <p:cNvSpPr txBox="1"/>
          <p:nvPr/>
        </p:nvSpPr>
        <p:spPr>
          <a:xfrm>
            <a:off x="5062364" y="2015858"/>
            <a:ext cx="3283565" cy="1015663"/>
          </a:xfrm>
          <a:prstGeom prst="rect">
            <a:avLst/>
          </a:prstGeom>
        </p:spPr>
        <p:txBody>
          <a:bodyPr>
            <a:spAutoFit/>
          </a:bodyPr>
          <a:lstStyle>
            <a:defPPr>
              <a:defRPr lang="zh-CN"/>
            </a:defPPr>
            <a:lvl1pPr fontAlgn="base">
              <a:spcBef>
                <a:spcPct val="0"/>
              </a:spcBef>
              <a:spcAft>
                <a:spcPct val="0"/>
              </a:spcAft>
              <a:defRPr sz="3200" b="1" kern="0" cap="all">
                <a:ln w="0">
                  <a:noFill/>
                </a:ln>
                <a:gradFill>
                  <a:gsLst>
                    <a:gs pos="0">
                      <a:srgbClr val="FF0000">
                        <a:tint val="75000"/>
                        <a:shade val="75000"/>
                        <a:satMod val="170000"/>
                      </a:srgbClr>
                    </a:gs>
                    <a:gs pos="49000">
                      <a:srgbClr val="FF0000">
                        <a:tint val="88000"/>
                        <a:shade val="65000"/>
                        <a:satMod val="172000"/>
                      </a:srgbClr>
                    </a:gs>
                    <a:gs pos="50000">
                      <a:srgbClr val="FF0000">
                        <a:shade val="65000"/>
                        <a:satMod val="130000"/>
                      </a:srgbClr>
                    </a:gs>
                    <a:gs pos="92000">
                      <a:srgbClr val="FF0000">
                        <a:shade val="50000"/>
                        <a:satMod val="120000"/>
                      </a:srgbClr>
                    </a:gs>
                    <a:gs pos="100000">
                      <a:srgbClr val="FF0000">
                        <a:shade val="48000"/>
                        <a:satMod val="120000"/>
                      </a:srgbClr>
                    </a:gs>
                  </a:gsLst>
                  <a:lin ang="5400000" scaled="0"/>
                </a:gradFill>
                <a:effectLst/>
                <a:latin typeface="微软雅黑" panose="020B0503020204020204" pitchFamily="34" charset="-122"/>
                <a:ea typeface="微软雅黑" panose="020B0503020204020204" pitchFamily="3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pPr algn="ctr" eaLnBrk="1" hangingPunct="1">
              <a:defRPr/>
            </a:pPr>
            <a:r>
              <a:rPr lang="zh-CN" altLang="en-US" sz="6000" b="0" dirty="0" smtClean="0">
                <a:solidFill>
                  <a:schemeClr val="accent1"/>
                </a:solidFill>
                <a:latin typeface="方正清刻本悦宋简体" panose="02000000000000000000" pitchFamily="2" charset="-122"/>
                <a:ea typeface="方正清刻本悦宋简体" panose="02000000000000000000" pitchFamily="2" charset="-122"/>
              </a:rPr>
              <a:t>第四部分</a:t>
            </a:r>
            <a:endParaRPr lang="zh-CN" altLang="en-US" sz="6000" b="0" dirty="0">
              <a:solidFill>
                <a:schemeClr val="accent1"/>
              </a:solidFill>
              <a:latin typeface="方正清刻本悦宋简体" panose="02000000000000000000" pitchFamily="2" charset="-122"/>
              <a:ea typeface="方正清刻本悦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533" y="0"/>
            <a:ext cx="3990360" cy="646331"/>
          </a:xfrm>
          <a:prstGeom prst="rect">
            <a:avLst/>
          </a:prstGeom>
          <a:noFill/>
        </p:spPr>
        <p:txBody>
          <a:bodyPr wrap="square" rtlCol="0">
            <a:spAutoFit/>
          </a:bodyPr>
          <a:lstStyle/>
          <a:p>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回应社会关切</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cxnSp>
        <p:nvCxnSpPr>
          <p:cNvPr id="23" name="直接连接符 22"/>
          <p:cNvCxnSpPr/>
          <p:nvPr/>
        </p:nvCxnSpPr>
        <p:spPr>
          <a:xfrm flipV="1">
            <a:off x="0" y="685801"/>
            <a:ext cx="12204000" cy="846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399895" y="36954"/>
            <a:ext cx="3759582" cy="567267"/>
            <a:chOff x="8399895" y="36954"/>
            <a:chExt cx="3759582" cy="567267"/>
          </a:xfrm>
        </p:grpSpPr>
        <p:grpSp>
          <p:nvGrpSpPr>
            <p:cNvPr id="24" name="组合 23"/>
            <p:cNvGrpSpPr/>
            <p:nvPr/>
          </p:nvGrpSpPr>
          <p:grpSpPr>
            <a:xfrm>
              <a:off x="8399895" y="36954"/>
              <a:ext cx="1179814" cy="567267"/>
              <a:chOff x="2600221" y="247815"/>
              <a:chExt cx="1650517" cy="793586"/>
            </a:xfrm>
          </p:grpSpPr>
          <p:pic>
            <p:nvPicPr>
              <p:cNvPr id="25" name="Picture 5" descr="F:\PPT分类资料\两会\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F:\PPT分类资料\两会\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4286" y="39602"/>
              <a:ext cx="2475191" cy="543822"/>
            </a:xfrm>
            <a:prstGeom prst="rect">
              <a:avLst/>
            </a:prstGeom>
          </p:spPr>
        </p:pic>
      </p:grpSp>
      <p:grpSp>
        <p:nvGrpSpPr>
          <p:cNvPr id="31" name="组合 30"/>
          <p:cNvGrpSpPr/>
          <p:nvPr/>
        </p:nvGrpSpPr>
        <p:grpSpPr>
          <a:xfrm>
            <a:off x="0" y="0"/>
            <a:ext cx="1049867" cy="694267"/>
            <a:chOff x="0" y="0"/>
            <a:chExt cx="1049867" cy="694267"/>
          </a:xfrm>
        </p:grpSpPr>
        <p:sp>
          <p:nvSpPr>
            <p:cNvPr id="22" name="任意多边形 21"/>
            <p:cNvSpPr/>
            <p:nvPr/>
          </p:nvSpPr>
          <p:spPr>
            <a:xfrm>
              <a:off x="0" y="0"/>
              <a:ext cx="1049867" cy="694267"/>
            </a:xfrm>
            <a:custGeom>
              <a:avLst/>
              <a:gdLst>
                <a:gd name="connsiteX0" fmla="*/ 0 w 1066800"/>
                <a:gd name="connsiteY0" fmla="*/ 0 h 702734"/>
                <a:gd name="connsiteX1" fmla="*/ 16933 w 1066800"/>
                <a:gd name="connsiteY1" fmla="*/ 702734 h 702734"/>
                <a:gd name="connsiteX2" fmla="*/ 1066800 w 1066800"/>
                <a:gd name="connsiteY2" fmla="*/ 702734 h 702734"/>
                <a:gd name="connsiteX3" fmla="*/ 787400 w 1066800"/>
                <a:gd name="connsiteY3" fmla="*/ 16934 h 702734"/>
                <a:gd name="connsiteX4" fmla="*/ 0 w 1066800"/>
                <a:gd name="connsiteY4" fmla="*/ 0 h 702734"/>
                <a:gd name="connsiteX0-1" fmla="*/ 1 w 1049867"/>
                <a:gd name="connsiteY0-2" fmla="*/ 0 h 685801"/>
                <a:gd name="connsiteX1-3" fmla="*/ 0 w 1049867"/>
                <a:gd name="connsiteY1-4" fmla="*/ 685801 h 685801"/>
                <a:gd name="connsiteX2-5" fmla="*/ 1049867 w 1049867"/>
                <a:gd name="connsiteY2-6" fmla="*/ 685801 h 685801"/>
                <a:gd name="connsiteX3-7" fmla="*/ 770467 w 1049867"/>
                <a:gd name="connsiteY3-8" fmla="*/ 1 h 685801"/>
                <a:gd name="connsiteX4-9" fmla="*/ 1 w 1049867"/>
                <a:gd name="connsiteY4-10" fmla="*/ 0 h 6858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9867" h="685801">
                  <a:moveTo>
                    <a:pt x="1" y="0"/>
                  </a:moveTo>
                  <a:cubicBezTo>
                    <a:pt x="1" y="228600"/>
                    <a:pt x="0" y="457201"/>
                    <a:pt x="0" y="685801"/>
                  </a:cubicBezTo>
                  <a:lnTo>
                    <a:pt x="1049867" y="685801"/>
                  </a:lnTo>
                  <a:lnTo>
                    <a:pt x="770467" y="1"/>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43"/>
            <p:cNvSpPr/>
            <p:nvPr/>
          </p:nvSpPr>
          <p:spPr bwMode="auto">
            <a:xfrm>
              <a:off x="131959" y="26121"/>
              <a:ext cx="689307" cy="620210"/>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7" name="矩形 26"/>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969932" y="1204541"/>
            <a:ext cx="4252137" cy="741216"/>
            <a:chOff x="3924300" y="1204541"/>
            <a:chExt cx="4252137" cy="741216"/>
          </a:xfrm>
        </p:grpSpPr>
        <p:grpSp>
          <p:nvGrpSpPr>
            <p:cNvPr id="3" name="组合 2"/>
            <p:cNvGrpSpPr/>
            <p:nvPr/>
          </p:nvGrpSpPr>
          <p:grpSpPr>
            <a:xfrm>
              <a:off x="3924300" y="1204541"/>
              <a:ext cx="4252137" cy="741216"/>
              <a:chOff x="3469759" y="1342765"/>
              <a:chExt cx="3781646" cy="741216"/>
            </a:xfrm>
          </p:grpSpPr>
          <p:sp>
            <p:nvSpPr>
              <p:cNvPr id="2" name="矩形 1"/>
              <p:cNvSpPr/>
              <p:nvPr/>
            </p:nvSpPr>
            <p:spPr>
              <a:xfrm>
                <a:off x="3540642" y="1414130"/>
                <a:ext cx="3710763" cy="669851"/>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69759" y="1342765"/>
                <a:ext cx="3710763" cy="669851"/>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4173722" y="1289603"/>
              <a:ext cx="3753293" cy="523220"/>
            </a:xfrm>
            <a:prstGeom prst="rect">
              <a:avLst/>
            </a:prstGeom>
            <a:noFill/>
          </p:spPr>
          <p:txBody>
            <a:bodyPr wrap="square" rtlCol="0">
              <a:spAutoFit/>
            </a:bodyPr>
            <a:lstStyle/>
            <a:p>
              <a:pPr algn="ctr"/>
              <a:r>
                <a:rPr lang="zh-CN" altLang="en-US" sz="2800" dirty="0" smtClean="0">
                  <a:solidFill>
                    <a:schemeClr val="accent1"/>
                  </a:solidFill>
                  <a:latin typeface="方正清刻本悦宋简体" panose="02000000000000000000" pitchFamily="2" charset="-122"/>
                  <a:ea typeface="方正清刻本悦宋简体" panose="02000000000000000000" pitchFamily="2" charset="-122"/>
                </a:rPr>
                <a:t>实体经济如何转型升级</a:t>
              </a:r>
              <a:endParaRPr lang="zh-CN" altLang="en-US" sz="2800" dirty="0">
                <a:solidFill>
                  <a:schemeClr val="accent1"/>
                </a:solidFill>
                <a:latin typeface="方正清刻本悦宋简体" panose="02000000000000000000" pitchFamily="2" charset="-122"/>
                <a:ea typeface="方正清刻本悦宋简体" panose="02000000000000000000" pitchFamily="2" charset="-122"/>
              </a:endParaRPr>
            </a:p>
          </p:txBody>
        </p:sp>
      </p:grpSp>
      <p:sp>
        <p:nvSpPr>
          <p:cNvPr id="44" name="矩形 43"/>
          <p:cNvSpPr/>
          <p:nvPr/>
        </p:nvSpPr>
        <p:spPr>
          <a:xfrm>
            <a:off x="387491" y="2230694"/>
            <a:ext cx="11330106" cy="3776702"/>
          </a:xfrm>
          <a:prstGeom prst="rect">
            <a:avLst/>
          </a:prstGeom>
          <a:noFill/>
          <a:ln w="190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23"/>
          <p:cNvSpPr txBox="1"/>
          <p:nvPr/>
        </p:nvSpPr>
        <p:spPr>
          <a:xfrm>
            <a:off x="6176054" y="2433643"/>
            <a:ext cx="5365208" cy="3416320"/>
          </a:xfrm>
          <a:prstGeom prst="rect">
            <a:avLst/>
          </a:prstGeom>
          <a:noFill/>
        </p:spPr>
        <p:txBody>
          <a:bodyPr wrap="square" rtlCol="0">
            <a:spAutoFit/>
          </a:bodyPr>
          <a:lstStyle/>
          <a:p>
            <a:pPr>
              <a:lnSpc>
                <a:spcPct val="150000"/>
              </a:lnSpc>
            </a:pP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报告看点：</a:t>
            </a:r>
            <a:r>
              <a:rPr lang="zh-CN" altLang="en-US" sz="1600" dirty="0" smtClean="0">
                <a:solidFill>
                  <a:schemeClr val="tx1">
                    <a:lumMod val="85000"/>
                    <a:lumOff val="15000"/>
                  </a:schemeClr>
                </a:solidFill>
              </a:rPr>
              <a:t>以创新引领实体经济转型升级；持续推进大众创业、万众创新；全面提升质量水平；培育众多“中国工匠”，打造更多享誉世界的“中国品牌”，推动中国经济发展进入质量时代。</a:t>
            </a:r>
            <a:endParaRPr lang="zh-CN" altLang="en-US" sz="1600" dirty="0" smtClean="0">
              <a:solidFill>
                <a:schemeClr val="tx1">
                  <a:lumMod val="85000"/>
                  <a:lumOff val="15000"/>
                </a:schemeClr>
              </a:solidFill>
            </a:endParaRPr>
          </a:p>
          <a:p>
            <a:pPr>
              <a:lnSpc>
                <a:spcPct val="150000"/>
              </a:lnSpc>
            </a:pP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点评：</a:t>
            </a:r>
            <a:r>
              <a:rPr lang="zh-CN" altLang="en-US" sz="1600" dirty="0" smtClean="0">
                <a:solidFill>
                  <a:schemeClr val="tx1">
                    <a:lumMod val="85000"/>
                    <a:lumOff val="15000"/>
                  </a:schemeClr>
                </a:solidFill>
              </a:rPr>
              <a:t>全国政协常委、全国工商联副主席茅永红表示，创新驱动切中了中国经济发展的要害，只有通过持续创新，经济发展才会有强大动能。只有把“中国制造”升级为“中国智造”和“中国质造”，才能打造更多中国品牌。</a:t>
            </a:r>
            <a:endParaRPr lang="en-US" altLang="zh-CN" sz="1600" dirty="0" smtClean="0">
              <a:solidFill>
                <a:schemeClr val="tx1">
                  <a:lumMod val="85000"/>
                  <a:lumOff val="15000"/>
                </a:schemeClr>
              </a:solidFill>
            </a:endParaRPr>
          </a:p>
        </p:txBody>
      </p:sp>
      <p:grpSp>
        <p:nvGrpSpPr>
          <p:cNvPr id="11" name="组合 10"/>
          <p:cNvGrpSpPr/>
          <p:nvPr/>
        </p:nvGrpSpPr>
        <p:grpSpPr>
          <a:xfrm>
            <a:off x="797393" y="2586725"/>
            <a:ext cx="4880043" cy="3230931"/>
            <a:chOff x="797393" y="2586725"/>
            <a:chExt cx="4880043" cy="3230931"/>
          </a:xfrm>
        </p:grpSpPr>
        <p:sp>
          <p:nvSpPr>
            <p:cNvPr id="47" name="矩形 46"/>
            <p:cNvSpPr/>
            <p:nvPr/>
          </p:nvSpPr>
          <p:spPr>
            <a:xfrm>
              <a:off x="797393" y="2670136"/>
              <a:ext cx="4791327" cy="3147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86109" y="2586725"/>
              <a:ext cx="4791327" cy="314752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533" y="0"/>
            <a:ext cx="3990360" cy="646331"/>
          </a:xfrm>
          <a:prstGeom prst="rect">
            <a:avLst/>
          </a:prstGeom>
          <a:noFill/>
        </p:spPr>
        <p:txBody>
          <a:bodyPr wrap="square" rtlCol="0">
            <a:spAutoFit/>
          </a:bodyPr>
          <a:lstStyle/>
          <a:p>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回应社会关切</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cxnSp>
        <p:nvCxnSpPr>
          <p:cNvPr id="23" name="直接连接符 22"/>
          <p:cNvCxnSpPr/>
          <p:nvPr/>
        </p:nvCxnSpPr>
        <p:spPr>
          <a:xfrm flipV="1">
            <a:off x="0" y="685801"/>
            <a:ext cx="12204000" cy="846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399895" y="36954"/>
            <a:ext cx="3759582" cy="567267"/>
            <a:chOff x="8399895" y="36954"/>
            <a:chExt cx="3759582" cy="567267"/>
          </a:xfrm>
        </p:grpSpPr>
        <p:grpSp>
          <p:nvGrpSpPr>
            <p:cNvPr id="24" name="组合 23"/>
            <p:cNvGrpSpPr/>
            <p:nvPr/>
          </p:nvGrpSpPr>
          <p:grpSpPr>
            <a:xfrm>
              <a:off x="8399895" y="36954"/>
              <a:ext cx="1179814" cy="567267"/>
              <a:chOff x="2600221" y="247815"/>
              <a:chExt cx="1650517" cy="793586"/>
            </a:xfrm>
          </p:grpSpPr>
          <p:pic>
            <p:nvPicPr>
              <p:cNvPr id="25" name="Picture 5" descr="F:\PPT分类资料\两会\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F:\PPT分类资料\两会\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4286" y="39602"/>
              <a:ext cx="2475191" cy="543822"/>
            </a:xfrm>
            <a:prstGeom prst="rect">
              <a:avLst/>
            </a:prstGeom>
          </p:spPr>
        </p:pic>
      </p:grpSp>
      <p:grpSp>
        <p:nvGrpSpPr>
          <p:cNvPr id="31" name="组合 30"/>
          <p:cNvGrpSpPr/>
          <p:nvPr/>
        </p:nvGrpSpPr>
        <p:grpSpPr>
          <a:xfrm>
            <a:off x="0" y="0"/>
            <a:ext cx="1049867" cy="694267"/>
            <a:chOff x="0" y="0"/>
            <a:chExt cx="1049867" cy="694267"/>
          </a:xfrm>
        </p:grpSpPr>
        <p:sp>
          <p:nvSpPr>
            <p:cNvPr id="22" name="任意多边形 21"/>
            <p:cNvSpPr/>
            <p:nvPr/>
          </p:nvSpPr>
          <p:spPr>
            <a:xfrm>
              <a:off x="0" y="0"/>
              <a:ext cx="1049867" cy="694267"/>
            </a:xfrm>
            <a:custGeom>
              <a:avLst/>
              <a:gdLst>
                <a:gd name="connsiteX0" fmla="*/ 0 w 1066800"/>
                <a:gd name="connsiteY0" fmla="*/ 0 h 702734"/>
                <a:gd name="connsiteX1" fmla="*/ 16933 w 1066800"/>
                <a:gd name="connsiteY1" fmla="*/ 702734 h 702734"/>
                <a:gd name="connsiteX2" fmla="*/ 1066800 w 1066800"/>
                <a:gd name="connsiteY2" fmla="*/ 702734 h 702734"/>
                <a:gd name="connsiteX3" fmla="*/ 787400 w 1066800"/>
                <a:gd name="connsiteY3" fmla="*/ 16934 h 702734"/>
                <a:gd name="connsiteX4" fmla="*/ 0 w 1066800"/>
                <a:gd name="connsiteY4" fmla="*/ 0 h 702734"/>
                <a:gd name="connsiteX0-1" fmla="*/ 1 w 1049867"/>
                <a:gd name="connsiteY0-2" fmla="*/ 0 h 685801"/>
                <a:gd name="connsiteX1-3" fmla="*/ 0 w 1049867"/>
                <a:gd name="connsiteY1-4" fmla="*/ 685801 h 685801"/>
                <a:gd name="connsiteX2-5" fmla="*/ 1049867 w 1049867"/>
                <a:gd name="connsiteY2-6" fmla="*/ 685801 h 685801"/>
                <a:gd name="connsiteX3-7" fmla="*/ 770467 w 1049867"/>
                <a:gd name="connsiteY3-8" fmla="*/ 1 h 685801"/>
                <a:gd name="connsiteX4-9" fmla="*/ 1 w 1049867"/>
                <a:gd name="connsiteY4-10" fmla="*/ 0 h 6858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9867" h="685801">
                  <a:moveTo>
                    <a:pt x="1" y="0"/>
                  </a:moveTo>
                  <a:cubicBezTo>
                    <a:pt x="1" y="228600"/>
                    <a:pt x="0" y="457201"/>
                    <a:pt x="0" y="685801"/>
                  </a:cubicBezTo>
                  <a:lnTo>
                    <a:pt x="1049867" y="685801"/>
                  </a:lnTo>
                  <a:lnTo>
                    <a:pt x="770467" y="1"/>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43"/>
            <p:cNvSpPr/>
            <p:nvPr/>
          </p:nvSpPr>
          <p:spPr bwMode="auto">
            <a:xfrm>
              <a:off x="131959" y="26121"/>
              <a:ext cx="689307" cy="620210"/>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7" name="矩形 26"/>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969932" y="1204541"/>
            <a:ext cx="4252137" cy="741216"/>
            <a:chOff x="3924300" y="1204541"/>
            <a:chExt cx="4252137" cy="741216"/>
          </a:xfrm>
        </p:grpSpPr>
        <p:grpSp>
          <p:nvGrpSpPr>
            <p:cNvPr id="3" name="组合 2"/>
            <p:cNvGrpSpPr/>
            <p:nvPr/>
          </p:nvGrpSpPr>
          <p:grpSpPr>
            <a:xfrm>
              <a:off x="3924300" y="1204541"/>
              <a:ext cx="4252137" cy="741216"/>
              <a:chOff x="3469759" y="1342765"/>
              <a:chExt cx="3781646" cy="741216"/>
            </a:xfrm>
          </p:grpSpPr>
          <p:sp>
            <p:nvSpPr>
              <p:cNvPr id="2" name="矩形 1"/>
              <p:cNvSpPr/>
              <p:nvPr/>
            </p:nvSpPr>
            <p:spPr>
              <a:xfrm>
                <a:off x="3540642" y="1414130"/>
                <a:ext cx="3710763" cy="669851"/>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69759" y="1342765"/>
                <a:ext cx="3710763" cy="669851"/>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4173722" y="1289603"/>
              <a:ext cx="3753293" cy="523220"/>
            </a:xfrm>
            <a:prstGeom prst="rect">
              <a:avLst/>
            </a:prstGeom>
            <a:noFill/>
          </p:spPr>
          <p:txBody>
            <a:bodyPr wrap="square" rtlCol="0">
              <a:spAutoFit/>
            </a:bodyPr>
            <a:lstStyle/>
            <a:p>
              <a:pPr algn="ctr"/>
              <a:r>
                <a:rPr lang="zh-CN" altLang="en-US" sz="2800" dirty="0" smtClean="0">
                  <a:solidFill>
                    <a:schemeClr val="accent1"/>
                  </a:solidFill>
                  <a:latin typeface="方正清刻本悦宋简体" panose="02000000000000000000" pitchFamily="2" charset="-122"/>
                  <a:ea typeface="方正清刻本悦宋简体" panose="02000000000000000000" pitchFamily="2" charset="-122"/>
                </a:rPr>
                <a:t>脱贫攻坚有哪些新要求</a:t>
              </a:r>
              <a:endParaRPr lang="zh-CN" altLang="en-US" sz="2800" dirty="0">
                <a:solidFill>
                  <a:schemeClr val="accent1"/>
                </a:solidFill>
                <a:latin typeface="方正清刻本悦宋简体" panose="02000000000000000000" pitchFamily="2" charset="-122"/>
                <a:ea typeface="方正清刻本悦宋简体" panose="02000000000000000000" pitchFamily="2" charset="-122"/>
              </a:endParaRPr>
            </a:p>
          </p:txBody>
        </p:sp>
      </p:grpSp>
      <p:sp>
        <p:nvSpPr>
          <p:cNvPr id="44" name="矩形 43"/>
          <p:cNvSpPr/>
          <p:nvPr/>
        </p:nvSpPr>
        <p:spPr>
          <a:xfrm>
            <a:off x="387491" y="2230694"/>
            <a:ext cx="11330106" cy="3776702"/>
          </a:xfrm>
          <a:prstGeom prst="rect">
            <a:avLst/>
          </a:prstGeom>
          <a:noFill/>
          <a:ln w="190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23"/>
          <p:cNvSpPr txBox="1"/>
          <p:nvPr/>
        </p:nvSpPr>
        <p:spPr>
          <a:xfrm>
            <a:off x="6176054" y="2433643"/>
            <a:ext cx="5365208" cy="3439403"/>
          </a:xfrm>
          <a:prstGeom prst="rect">
            <a:avLst/>
          </a:prstGeom>
          <a:noFill/>
        </p:spPr>
        <p:txBody>
          <a:bodyPr wrap="square" rtlCol="0">
            <a:spAutoFit/>
          </a:bodyPr>
          <a:lstStyle/>
          <a:p>
            <a:pPr>
              <a:lnSpc>
                <a:spcPct val="150000"/>
              </a:lnSpc>
            </a:pPr>
            <a:r>
              <a:rPr lang="zh-CN" altLang="en-US" sz="2000" dirty="0" smtClean="0">
                <a:solidFill>
                  <a:schemeClr val="accent1"/>
                </a:solidFill>
                <a:latin typeface="方正清刻本悦宋简体" panose="02000000000000000000" pitchFamily="2" charset="-122"/>
                <a:ea typeface="方正清刻本悦宋简体" panose="02000000000000000000" pitchFamily="2" charset="-122"/>
              </a:rPr>
              <a:t>报告看点</a:t>
            </a:r>
            <a:r>
              <a:rPr lang="zh-CN" altLang="en-US" sz="2000"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a:t>
            </a:r>
            <a:r>
              <a:rPr lang="zh-CN" altLang="en-US" sz="1500" dirty="0" smtClean="0">
                <a:solidFill>
                  <a:schemeClr val="tx1">
                    <a:lumMod val="85000"/>
                    <a:lumOff val="15000"/>
                  </a:schemeClr>
                </a:solidFill>
                <a:latin typeface="+mn-ea"/>
              </a:rPr>
              <a:t>要深入实施精准扶贫精准脱贫，今年再减少农村贫困人口１０００万以上，完成易地扶贫搬迁３４０万人。中央财政专项扶贫资金增长３０％以上；严肃查处假脱贫、“被脱贫”、数字脱贫，确保脱贫得到群众认可、经得起历史检验。</a:t>
            </a:r>
            <a:endParaRPr lang="zh-CN" altLang="en-US" sz="1500" dirty="0" smtClean="0">
              <a:solidFill>
                <a:schemeClr val="tx1">
                  <a:lumMod val="85000"/>
                  <a:lumOff val="15000"/>
                </a:schemeClr>
              </a:solidFill>
              <a:latin typeface="+mn-ea"/>
            </a:endParaRPr>
          </a:p>
          <a:p>
            <a:pPr>
              <a:lnSpc>
                <a:spcPct val="150000"/>
              </a:lnSpc>
            </a:pPr>
            <a:r>
              <a:rPr lang="zh-CN" altLang="en-US" sz="2000" dirty="0" smtClean="0">
                <a:solidFill>
                  <a:schemeClr val="accent1"/>
                </a:solidFill>
                <a:latin typeface="方正清刻本悦宋简体" panose="02000000000000000000" pitchFamily="2" charset="-122"/>
                <a:ea typeface="方正清刻本悦宋简体" panose="02000000000000000000" pitchFamily="2" charset="-122"/>
              </a:rPr>
              <a:t>点评：</a:t>
            </a:r>
            <a:r>
              <a:rPr lang="zh-CN" altLang="en-US" sz="1500" dirty="0" smtClean="0">
                <a:solidFill>
                  <a:schemeClr val="tx1">
                    <a:lumMod val="85000"/>
                    <a:lumOff val="15000"/>
                  </a:schemeClr>
                </a:solidFill>
                <a:latin typeface="+mn-ea"/>
              </a:rPr>
              <a:t>全国人大代表、宁夏同心县罗家河湾村村医马玉花说，中央精准扶贫的政策非常好，村里的一些贫困户因此受益。脱贫不脱贫，贫困户生活的改善和切身体会最直接，要多听听他们的心声。</a:t>
            </a:r>
            <a:endParaRPr lang="en-US" altLang="zh-CN" sz="1500" dirty="0" smtClean="0">
              <a:solidFill>
                <a:schemeClr val="tx1">
                  <a:lumMod val="85000"/>
                  <a:lumOff val="15000"/>
                </a:schemeClr>
              </a:solidFill>
              <a:latin typeface="+mn-ea"/>
            </a:endParaRPr>
          </a:p>
        </p:txBody>
      </p:sp>
      <p:grpSp>
        <p:nvGrpSpPr>
          <p:cNvPr id="11" name="组合 10"/>
          <p:cNvGrpSpPr/>
          <p:nvPr/>
        </p:nvGrpSpPr>
        <p:grpSpPr>
          <a:xfrm>
            <a:off x="797393" y="2586725"/>
            <a:ext cx="4880043" cy="3230931"/>
            <a:chOff x="797393" y="2586725"/>
            <a:chExt cx="4880043" cy="3230931"/>
          </a:xfrm>
        </p:grpSpPr>
        <p:sp>
          <p:nvSpPr>
            <p:cNvPr id="47" name="矩形 46"/>
            <p:cNvSpPr/>
            <p:nvPr/>
          </p:nvSpPr>
          <p:spPr>
            <a:xfrm>
              <a:off x="797393" y="2670136"/>
              <a:ext cx="4791327" cy="3147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86109" y="2586725"/>
              <a:ext cx="4791327" cy="314752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533" y="0"/>
            <a:ext cx="3990360" cy="646331"/>
          </a:xfrm>
          <a:prstGeom prst="rect">
            <a:avLst/>
          </a:prstGeom>
          <a:noFill/>
        </p:spPr>
        <p:txBody>
          <a:bodyPr wrap="square" rtlCol="0">
            <a:spAutoFit/>
          </a:bodyPr>
          <a:lstStyle/>
          <a:p>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回应社会关切</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cxnSp>
        <p:nvCxnSpPr>
          <p:cNvPr id="23" name="直接连接符 22"/>
          <p:cNvCxnSpPr/>
          <p:nvPr/>
        </p:nvCxnSpPr>
        <p:spPr>
          <a:xfrm flipV="1">
            <a:off x="0" y="685801"/>
            <a:ext cx="12204000" cy="846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399895" y="36954"/>
            <a:ext cx="3759582" cy="567267"/>
            <a:chOff x="8399895" y="36954"/>
            <a:chExt cx="3759582" cy="567267"/>
          </a:xfrm>
        </p:grpSpPr>
        <p:grpSp>
          <p:nvGrpSpPr>
            <p:cNvPr id="24" name="组合 23"/>
            <p:cNvGrpSpPr/>
            <p:nvPr/>
          </p:nvGrpSpPr>
          <p:grpSpPr>
            <a:xfrm>
              <a:off x="8399895" y="36954"/>
              <a:ext cx="1179814" cy="567267"/>
              <a:chOff x="2600221" y="247815"/>
              <a:chExt cx="1650517" cy="793586"/>
            </a:xfrm>
          </p:grpSpPr>
          <p:pic>
            <p:nvPicPr>
              <p:cNvPr id="25" name="Picture 5" descr="F:\PPT分类资料\两会\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F:\PPT分类资料\两会\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4286" y="39602"/>
              <a:ext cx="2475191" cy="543822"/>
            </a:xfrm>
            <a:prstGeom prst="rect">
              <a:avLst/>
            </a:prstGeom>
          </p:spPr>
        </p:pic>
      </p:grpSp>
      <p:grpSp>
        <p:nvGrpSpPr>
          <p:cNvPr id="31" name="组合 30"/>
          <p:cNvGrpSpPr/>
          <p:nvPr/>
        </p:nvGrpSpPr>
        <p:grpSpPr>
          <a:xfrm>
            <a:off x="0" y="0"/>
            <a:ext cx="1049867" cy="694267"/>
            <a:chOff x="0" y="0"/>
            <a:chExt cx="1049867" cy="694267"/>
          </a:xfrm>
        </p:grpSpPr>
        <p:sp>
          <p:nvSpPr>
            <p:cNvPr id="22" name="任意多边形 21"/>
            <p:cNvSpPr/>
            <p:nvPr/>
          </p:nvSpPr>
          <p:spPr>
            <a:xfrm>
              <a:off x="0" y="0"/>
              <a:ext cx="1049867" cy="694267"/>
            </a:xfrm>
            <a:custGeom>
              <a:avLst/>
              <a:gdLst>
                <a:gd name="connsiteX0" fmla="*/ 0 w 1066800"/>
                <a:gd name="connsiteY0" fmla="*/ 0 h 702734"/>
                <a:gd name="connsiteX1" fmla="*/ 16933 w 1066800"/>
                <a:gd name="connsiteY1" fmla="*/ 702734 h 702734"/>
                <a:gd name="connsiteX2" fmla="*/ 1066800 w 1066800"/>
                <a:gd name="connsiteY2" fmla="*/ 702734 h 702734"/>
                <a:gd name="connsiteX3" fmla="*/ 787400 w 1066800"/>
                <a:gd name="connsiteY3" fmla="*/ 16934 h 702734"/>
                <a:gd name="connsiteX4" fmla="*/ 0 w 1066800"/>
                <a:gd name="connsiteY4" fmla="*/ 0 h 702734"/>
                <a:gd name="connsiteX0-1" fmla="*/ 1 w 1049867"/>
                <a:gd name="connsiteY0-2" fmla="*/ 0 h 685801"/>
                <a:gd name="connsiteX1-3" fmla="*/ 0 w 1049867"/>
                <a:gd name="connsiteY1-4" fmla="*/ 685801 h 685801"/>
                <a:gd name="connsiteX2-5" fmla="*/ 1049867 w 1049867"/>
                <a:gd name="connsiteY2-6" fmla="*/ 685801 h 685801"/>
                <a:gd name="connsiteX3-7" fmla="*/ 770467 w 1049867"/>
                <a:gd name="connsiteY3-8" fmla="*/ 1 h 685801"/>
                <a:gd name="connsiteX4-9" fmla="*/ 1 w 1049867"/>
                <a:gd name="connsiteY4-10" fmla="*/ 0 h 6858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9867" h="685801">
                  <a:moveTo>
                    <a:pt x="1" y="0"/>
                  </a:moveTo>
                  <a:cubicBezTo>
                    <a:pt x="1" y="228600"/>
                    <a:pt x="0" y="457201"/>
                    <a:pt x="0" y="685801"/>
                  </a:cubicBezTo>
                  <a:lnTo>
                    <a:pt x="1049867" y="685801"/>
                  </a:lnTo>
                  <a:lnTo>
                    <a:pt x="770467" y="1"/>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43"/>
            <p:cNvSpPr/>
            <p:nvPr/>
          </p:nvSpPr>
          <p:spPr bwMode="auto">
            <a:xfrm>
              <a:off x="131959" y="26121"/>
              <a:ext cx="689307" cy="620210"/>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7" name="矩形 26"/>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969932" y="1204541"/>
            <a:ext cx="4252137" cy="741216"/>
            <a:chOff x="3924300" y="1204541"/>
            <a:chExt cx="4252137" cy="741216"/>
          </a:xfrm>
        </p:grpSpPr>
        <p:grpSp>
          <p:nvGrpSpPr>
            <p:cNvPr id="3" name="组合 2"/>
            <p:cNvGrpSpPr/>
            <p:nvPr/>
          </p:nvGrpSpPr>
          <p:grpSpPr>
            <a:xfrm>
              <a:off x="3924300" y="1204541"/>
              <a:ext cx="4252137" cy="741216"/>
              <a:chOff x="3469759" y="1342765"/>
              <a:chExt cx="3781646" cy="741216"/>
            </a:xfrm>
          </p:grpSpPr>
          <p:sp>
            <p:nvSpPr>
              <p:cNvPr id="2" name="矩形 1"/>
              <p:cNvSpPr/>
              <p:nvPr/>
            </p:nvSpPr>
            <p:spPr>
              <a:xfrm>
                <a:off x="3540642" y="1414130"/>
                <a:ext cx="3710763" cy="669851"/>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69759" y="1342765"/>
                <a:ext cx="3710763" cy="669851"/>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4173722" y="1289603"/>
              <a:ext cx="3753293" cy="523220"/>
            </a:xfrm>
            <a:prstGeom prst="rect">
              <a:avLst/>
            </a:prstGeom>
            <a:noFill/>
          </p:spPr>
          <p:txBody>
            <a:bodyPr wrap="square" rtlCol="0">
              <a:spAutoFit/>
            </a:bodyPr>
            <a:lstStyle/>
            <a:p>
              <a:pPr algn="ctr"/>
              <a:r>
                <a:rPr lang="zh-CN" altLang="en-US" sz="2800" dirty="0" smtClean="0">
                  <a:solidFill>
                    <a:schemeClr val="accent1"/>
                  </a:solidFill>
                  <a:latin typeface="方正清刻本悦宋简体" panose="02000000000000000000" pitchFamily="2" charset="-122"/>
                  <a:ea typeface="方正清刻本悦宋简体" panose="02000000000000000000" pitchFamily="2" charset="-122"/>
                </a:rPr>
                <a:t>减税降费如何推进</a:t>
              </a:r>
              <a:endParaRPr lang="zh-CN" altLang="en-US" sz="2800" dirty="0">
                <a:solidFill>
                  <a:schemeClr val="accent1"/>
                </a:solidFill>
                <a:latin typeface="方正清刻本悦宋简体" panose="02000000000000000000" pitchFamily="2" charset="-122"/>
                <a:ea typeface="方正清刻本悦宋简体" panose="02000000000000000000" pitchFamily="2" charset="-122"/>
              </a:endParaRPr>
            </a:p>
          </p:txBody>
        </p:sp>
      </p:grpSp>
      <p:sp>
        <p:nvSpPr>
          <p:cNvPr id="44" name="矩形 43"/>
          <p:cNvSpPr/>
          <p:nvPr/>
        </p:nvSpPr>
        <p:spPr>
          <a:xfrm>
            <a:off x="387491" y="2230694"/>
            <a:ext cx="11330106" cy="3776702"/>
          </a:xfrm>
          <a:prstGeom prst="rect">
            <a:avLst/>
          </a:prstGeom>
          <a:noFill/>
          <a:ln w="190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23"/>
          <p:cNvSpPr txBox="1"/>
          <p:nvPr/>
        </p:nvSpPr>
        <p:spPr>
          <a:xfrm>
            <a:off x="6176054" y="2433643"/>
            <a:ext cx="5365208" cy="3439403"/>
          </a:xfrm>
          <a:prstGeom prst="rect">
            <a:avLst/>
          </a:prstGeom>
          <a:noFill/>
        </p:spPr>
        <p:txBody>
          <a:bodyPr wrap="square" rtlCol="0">
            <a:spAutoFit/>
          </a:bodyPr>
          <a:lstStyle/>
          <a:p>
            <a:pPr>
              <a:lnSpc>
                <a:spcPct val="150000"/>
              </a:lnSpc>
            </a:pPr>
            <a:r>
              <a:rPr lang="zh-CN" altLang="en-US" sz="2000" dirty="0" smtClean="0">
                <a:solidFill>
                  <a:schemeClr val="accent1"/>
                </a:solidFill>
                <a:latin typeface="方正清刻本悦宋简体" panose="02000000000000000000" pitchFamily="2" charset="-122"/>
                <a:ea typeface="方正清刻本悦宋简体" panose="02000000000000000000" pitchFamily="2" charset="-122"/>
              </a:rPr>
              <a:t>报告看点：</a:t>
            </a:r>
            <a:r>
              <a:rPr lang="zh-CN" altLang="en-US" sz="1500" dirty="0" smtClean="0">
                <a:solidFill>
                  <a:schemeClr val="tx1">
                    <a:lumMod val="85000"/>
                    <a:lumOff val="15000"/>
                  </a:schemeClr>
                </a:solidFill>
                <a:latin typeface="+mn-ea"/>
              </a:rPr>
              <a:t>全年再减少企业税负３５００亿元左右、涉企收费约２０００亿元，一定要让市场主体有切身感受；各级政府要坚持过紧日子，中央部门要带头，一律按不低于５％的幅度压减一般性支出，决不允许增加“三公”经费，挤出更多资金用于减税降费。</a:t>
            </a:r>
            <a:endParaRPr lang="zh-CN" altLang="en-US" sz="1500" dirty="0" smtClean="0">
              <a:solidFill>
                <a:schemeClr val="tx1">
                  <a:lumMod val="85000"/>
                  <a:lumOff val="15000"/>
                </a:schemeClr>
              </a:solidFill>
              <a:latin typeface="+mn-ea"/>
            </a:endParaRPr>
          </a:p>
          <a:p>
            <a:pPr>
              <a:lnSpc>
                <a:spcPct val="150000"/>
              </a:lnSpc>
            </a:pPr>
            <a:r>
              <a:rPr lang="zh-CN" altLang="en-US" sz="2000" dirty="0" smtClean="0">
                <a:solidFill>
                  <a:schemeClr val="accent1"/>
                </a:solidFill>
                <a:latin typeface="方正清刻本悦宋简体" panose="02000000000000000000" pitchFamily="2" charset="-122"/>
                <a:ea typeface="方正清刻本悦宋简体" panose="02000000000000000000" pitchFamily="2" charset="-122"/>
              </a:rPr>
              <a:t>点评：</a:t>
            </a:r>
            <a:r>
              <a:rPr lang="zh-CN" altLang="en-US" sz="1500" dirty="0" smtClean="0">
                <a:solidFill>
                  <a:schemeClr val="tx1">
                    <a:lumMod val="85000"/>
                    <a:lumOff val="15000"/>
                  </a:schemeClr>
                </a:solidFill>
                <a:latin typeface="+mn-ea"/>
              </a:rPr>
              <a:t>全国人大代表王麒表示，政府工作报告中提出的一系列减税降费政策说到了企业经营者的心头上。尤其是提出让市场主体有切身感受，就要求进一步降低企业的制度性交易成本、物流成本等，真正让企业轻装上阵。</a:t>
            </a:r>
            <a:endParaRPr lang="en-US" altLang="zh-CN" sz="1500" dirty="0" smtClean="0">
              <a:solidFill>
                <a:schemeClr val="tx1">
                  <a:lumMod val="85000"/>
                  <a:lumOff val="15000"/>
                </a:schemeClr>
              </a:solidFill>
              <a:latin typeface="+mn-ea"/>
            </a:endParaRPr>
          </a:p>
        </p:txBody>
      </p:sp>
      <p:grpSp>
        <p:nvGrpSpPr>
          <p:cNvPr id="11" name="组合 10"/>
          <p:cNvGrpSpPr/>
          <p:nvPr/>
        </p:nvGrpSpPr>
        <p:grpSpPr>
          <a:xfrm>
            <a:off x="797393" y="2586725"/>
            <a:ext cx="4880043" cy="3230931"/>
            <a:chOff x="797393" y="2586725"/>
            <a:chExt cx="4880043" cy="3230931"/>
          </a:xfrm>
        </p:grpSpPr>
        <p:sp>
          <p:nvSpPr>
            <p:cNvPr id="47" name="矩形 46"/>
            <p:cNvSpPr/>
            <p:nvPr/>
          </p:nvSpPr>
          <p:spPr>
            <a:xfrm>
              <a:off x="797393" y="2670136"/>
              <a:ext cx="4791327" cy="3147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86109" y="2586725"/>
              <a:ext cx="4791327" cy="314752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533" y="0"/>
            <a:ext cx="3990360" cy="646331"/>
          </a:xfrm>
          <a:prstGeom prst="rect">
            <a:avLst/>
          </a:prstGeom>
          <a:noFill/>
        </p:spPr>
        <p:txBody>
          <a:bodyPr wrap="square" rtlCol="0">
            <a:spAutoFit/>
          </a:bodyPr>
          <a:lstStyle/>
          <a:p>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回应社会关切</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cxnSp>
        <p:nvCxnSpPr>
          <p:cNvPr id="23" name="直接连接符 22"/>
          <p:cNvCxnSpPr/>
          <p:nvPr/>
        </p:nvCxnSpPr>
        <p:spPr>
          <a:xfrm flipV="1">
            <a:off x="0" y="685801"/>
            <a:ext cx="12204000" cy="846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399895" y="28969"/>
            <a:ext cx="3759582" cy="575252"/>
            <a:chOff x="8399895" y="28969"/>
            <a:chExt cx="3759582" cy="575252"/>
          </a:xfrm>
        </p:grpSpPr>
        <p:grpSp>
          <p:nvGrpSpPr>
            <p:cNvPr id="24" name="组合 23"/>
            <p:cNvGrpSpPr/>
            <p:nvPr/>
          </p:nvGrpSpPr>
          <p:grpSpPr>
            <a:xfrm>
              <a:off x="8399895" y="36954"/>
              <a:ext cx="1179814" cy="567267"/>
              <a:chOff x="2600221" y="247815"/>
              <a:chExt cx="1650517" cy="793586"/>
            </a:xfrm>
          </p:grpSpPr>
          <p:pic>
            <p:nvPicPr>
              <p:cNvPr id="25" name="Picture 5" descr="F:\PPT分类资料\两会\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F:\PPT分类资料\两会\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4286" y="28969"/>
              <a:ext cx="2475191" cy="543822"/>
            </a:xfrm>
            <a:prstGeom prst="rect">
              <a:avLst/>
            </a:prstGeom>
          </p:spPr>
        </p:pic>
      </p:grpSp>
      <p:grpSp>
        <p:nvGrpSpPr>
          <p:cNvPr id="31" name="组合 30"/>
          <p:cNvGrpSpPr/>
          <p:nvPr/>
        </p:nvGrpSpPr>
        <p:grpSpPr>
          <a:xfrm>
            <a:off x="0" y="0"/>
            <a:ext cx="1049867" cy="694267"/>
            <a:chOff x="0" y="0"/>
            <a:chExt cx="1049867" cy="694267"/>
          </a:xfrm>
        </p:grpSpPr>
        <p:sp>
          <p:nvSpPr>
            <p:cNvPr id="22" name="任意多边形 21"/>
            <p:cNvSpPr/>
            <p:nvPr/>
          </p:nvSpPr>
          <p:spPr>
            <a:xfrm>
              <a:off x="0" y="0"/>
              <a:ext cx="1049867" cy="694267"/>
            </a:xfrm>
            <a:custGeom>
              <a:avLst/>
              <a:gdLst>
                <a:gd name="connsiteX0" fmla="*/ 0 w 1066800"/>
                <a:gd name="connsiteY0" fmla="*/ 0 h 702734"/>
                <a:gd name="connsiteX1" fmla="*/ 16933 w 1066800"/>
                <a:gd name="connsiteY1" fmla="*/ 702734 h 702734"/>
                <a:gd name="connsiteX2" fmla="*/ 1066800 w 1066800"/>
                <a:gd name="connsiteY2" fmla="*/ 702734 h 702734"/>
                <a:gd name="connsiteX3" fmla="*/ 787400 w 1066800"/>
                <a:gd name="connsiteY3" fmla="*/ 16934 h 702734"/>
                <a:gd name="connsiteX4" fmla="*/ 0 w 1066800"/>
                <a:gd name="connsiteY4" fmla="*/ 0 h 702734"/>
                <a:gd name="connsiteX0-1" fmla="*/ 1 w 1049867"/>
                <a:gd name="connsiteY0-2" fmla="*/ 0 h 685801"/>
                <a:gd name="connsiteX1-3" fmla="*/ 0 w 1049867"/>
                <a:gd name="connsiteY1-4" fmla="*/ 685801 h 685801"/>
                <a:gd name="connsiteX2-5" fmla="*/ 1049867 w 1049867"/>
                <a:gd name="connsiteY2-6" fmla="*/ 685801 h 685801"/>
                <a:gd name="connsiteX3-7" fmla="*/ 770467 w 1049867"/>
                <a:gd name="connsiteY3-8" fmla="*/ 1 h 685801"/>
                <a:gd name="connsiteX4-9" fmla="*/ 1 w 1049867"/>
                <a:gd name="connsiteY4-10" fmla="*/ 0 h 6858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9867" h="685801">
                  <a:moveTo>
                    <a:pt x="1" y="0"/>
                  </a:moveTo>
                  <a:cubicBezTo>
                    <a:pt x="1" y="228600"/>
                    <a:pt x="0" y="457201"/>
                    <a:pt x="0" y="685801"/>
                  </a:cubicBezTo>
                  <a:lnTo>
                    <a:pt x="1049867" y="685801"/>
                  </a:lnTo>
                  <a:lnTo>
                    <a:pt x="770467" y="1"/>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43"/>
            <p:cNvSpPr/>
            <p:nvPr/>
          </p:nvSpPr>
          <p:spPr bwMode="auto">
            <a:xfrm>
              <a:off x="131959" y="26121"/>
              <a:ext cx="689307" cy="620210"/>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7" name="矩形 26"/>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969932" y="1204541"/>
            <a:ext cx="4252137" cy="741216"/>
            <a:chOff x="3924300" y="1204541"/>
            <a:chExt cx="4252137" cy="741216"/>
          </a:xfrm>
        </p:grpSpPr>
        <p:grpSp>
          <p:nvGrpSpPr>
            <p:cNvPr id="3" name="组合 2"/>
            <p:cNvGrpSpPr/>
            <p:nvPr/>
          </p:nvGrpSpPr>
          <p:grpSpPr>
            <a:xfrm>
              <a:off x="3924300" y="1204541"/>
              <a:ext cx="4252137" cy="741216"/>
              <a:chOff x="3469759" y="1342765"/>
              <a:chExt cx="3781646" cy="741216"/>
            </a:xfrm>
          </p:grpSpPr>
          <p:sp>
            <p:nvSpPr>
              <p:cNvPr id="2" name="矩形 1"/>
              <p:cNvSpPr/>
              <p:nvPr/>
            </p:nvSpPr>
            <p:spPr>
              <a:xfrm>
                <a:off x="3540642" y="1414130"/>
                <a:ext cx="3710763" cy="669851"/>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69759" y="1342765"/>
                <a:ext cx="3710763" cy="669851"/>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4173722" y="1289603"/>
              <a:ext cx="3753293" cy="523220"/>
            </a:xfrm>
            <a:prstGeom prst="rect">
              <a:avLst/>
            </a:prstGeom>
            <a:noFill/>
          </p:spPr>
          <p:txBody>
            <a:bodyPr wrap="square" rtlCol="0">
              <a:spAutoFit/>
            </a:bodyPr>
            <a:lstStyle/>
            <a:p>
              <a:pPr algn="ctr"/>
              <a:r>
                <a:rPr lang="zh-CN" altLang="en-US" sz="2800" dirty="0" smtClean="0">
                  <a:solidFill>
                    <a:schemeClr val="accent1"/>
                  </a:solidFill>
                  <a:latin typeface="方正清刻本悦宋简体" panose="02000000000000000000" pitchFamily="2" charset="-122"/>
                  <a:ea typeface="方正清刻本悦宋简体" panose="02000000000000000000" pitchFamily="2" charset="-122"/>
                </a:rPr>
                <a:t>如何调控房地产</a:t>
              </a:r>
              <a:endParaRPr lang="zh-CN" altLang="en-US" sz="2800" dirty="0">
                <a:solidFill>
                  <a:schemeClr val="accent1"/>
                </a:solidFill>
                <a:latin typeface="方正清刻本悦宋简体" panose="02000000000000000000" pitchFamily="2" charset="-122"/>
                <a:ea typeface="方正清刻本悦宋简体" panose="02000000000000000000" pitchFamily="2" charset="-122"/>
              </a:endParaRPr>
            </a:p>
          </p:txBody>
        </p:sp>
      </p:grpSp>
      <p:sp>
        <p:nvSpPr>
          <p:cNvPr id="44" name="矩形 43"/>
          <p:cNvSpPr/>
          <p:nvPr/>
        </p:nvSpPr>
        <p:spPr>
          <a:xfrm>
            <a:off x="387491" y="2230694"/>
            <a:ext cx="11330106" cy="3776702"/>
          </a:xfrm>
          <a:prstGeom prst="rect">
            <a:avLst/>
          </a:prstGeom>
          <a:noFill/>
          <a:ln w="190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23"/>
          <p:cNvSpPr txBox="1"/>
          <p:nvPr/>
        </p:nvSpPr>
        <p:spPr>
          <a:xfrm>
            <a:off x="6176054" y="2433643"/>
            <a:ext cx="5365208" cy="3439403"/>
          </a:xfrm>
          <a:prstGeom prst="rect">
            <a:avLst/>
          </a:prstGeom>
          <a:noFill/>
        </p:spPr>
        <p:txBody>
          <a:bodyPr wrap="square" rtlCol="0">
            <a:spAutoFit/>
          </a:bodyPr>
          <a:lstStyle/>
          <a:p>
            <a:pPr>
              <a:lnSpc>
                <a:spcPct val="150000"/>
              </a:lnSpc>
            </a:pPr>
            <a:r>
              <a:rPr lang="zh-CN" altLang="en-US" sz="2000" dirty="0" smtClean="0">
                <a:solidFill>
                  <a:schemeClr val="accent1"/>
                </a:solidFill>
                <a:latin typeface="方正清刻本悦宋简体" panose="02000000000000000000" pitchFamily="2" charset="-122"/>
                <a:ea typeface="方正清刻本悦宋简体" panose="02000000000000000000" pitchFamily="2" charset="-122"/>
              </a:rPr>
              <a:t>报告看点：</a:t>
            </a:r>
            <a:r>
              <a:rPr lang="zh-CN" altLang="en-US" sz="1500" dirty="0" smtClean="0">
                <a:solidFill>
                  <a:schemeClr val="tx1">
                    <a:lumMod val="85000"/>
                    <a:lumOff val="15000"/>
                  </a:schemeClr>
                </a:solidFill>
                <a:latin typeface="+mn-ea"/>
              </a:rPr>
              <a:t>因城施策去库存；坚持住房的居住属性，落实地方政府主体责任，加快建立和完善促进房地产市场平稳健康发展的长效机制；加强房地产市场分类调控，房价上涨压力大的城市要合理增加住宅用地，规范开发、销售、中介等行为；今年再完成棚户区住房改造６００万套。</a:t>
            </a:r>
            <a:endParaRPr lang="zh-CN" altLang="en-US" sz="1500" dirty="0" smtClean="0">
              <a:solidFill>
                <a:schemeClr val="tx1">
                  <a:lumMod val="85000"/>
                  <a:lumOff val="15000"/>
                </a:schemeClr>
              </a:solidFill>
              <a:latin typeface="+mn-ea"/>
            </a:endParaRPr>
          </a:p>
          <a:p>
            <a:pPr>
              <a:lnSpc>
                <a:spcPct val="150000"/>
              </a:lnSpc>
            </a:pPr>
            <a:r>
              <a:rPr lang="zh-CN" altLang="en-US" sz="2000" dirty="0" smtClean="0">
                <a:solidFill>
                  <a:schemeClr val="accent1"/>
                </a:solidFill>
                <a:latin typeface="方正清刻本悦宋简体" panose="02000000000000000000" pitchFamily="2" charset="-122"/>
                <a:ea typeface="方正清刻本悦宋简体" panose="02000000000000000000" pitchFamily="2" charset="-122"/>
              </a:rPr>
              <a:t>点评：</a:t>
            </a:r>
            <a:r>
              <a:rPr lang="zh-CN" altLang="en-US" sz="1500" dirty="0" smtClean="0">
                <a:solidFill>
                  <a:schemeClr val="tx1">
                    <a:lumMod val="85000"/>
                    <a:lumOff val="15000"/>
                  </a:schemeClr>
                </a:solidFill>
                <a:latin typeface="+mn-ea"/>
              </a:rPr>
              <a:t>全国人大代表、湖北信义兄弟建筑工程有限公司董事长孙东林表示，必须坚持“房子是用来住的，不是用来炒的”基本原则，既要有效抑制房地产泡沫，又要防止出现房价大起大落。</a:t>
            </a:r>
            <a:endParaRPr lang="en-US" altLang="zh-CN" sz="1500" dirty="0" smtClean="0">
              <a:solidFill>
                <a:schemeClr val="tx1">
                  <a:lumMod val="85000"/>
                  <a:lumOff val="15000"/>
                </a:schemeClr>
              </a:solidFill>
              <a:latin typeface="+mn-ea"/>
            </a:endParaRPr>
          </a:p>
        </p:txBody>
      </p:sp>
      <p:grpSp>
        <p:nvGrpSpPr>
          <p:cNvPr id="11" name="组合 10"/>
          <p:cNvGrpSpPr/>
          <p:nvPr/>
        </p:nvGrpSpPr>
        <p:grpSpPr>
          <a:xfrm>
            <a:off x="797393" y="2586725"/>
            <a:ext cx="4880043" cy="3230931"/>
            <a:chOff x="797393" y="2586725"/>
            <a:chExt cx="4880043" cy="3230931"/>
          </a:xfrm>
        </p:grpSpPr>
        <p:sp>
          <p:nvSpPr>
            <p:cNvPr id="47" name="矩形 46"/>
            <p:cNvSpPr/>
            <p:nvPr/>
          </p:nvSpPr>
          <p:spPr>
            <a:xfrm>
              <a:off x="797393" y="2670136"/>
              <a:ext cx="4791327" cy="3147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86109" y="2586725"/>
              <a:ext cx="4791327" cy="314752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533" y="0"/>
            <a:ext cx="3990360" cy="646331"/>
          </a:xfrm>
          <a:prstGeom prst="rect">
            <a:avLst/>
          </a:prstGeom>
          <a:noFill/>
        </p:spPr>
        <p:txBody>
          <a:bodyPr wrap="square" rtlCol="0">
            <a:spAutoFit/>
          </a:bodyPr>
          <a:lstStyle/>
          <a:p>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回应社会关切</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cxnSp>
        <p:nvCxnSpPr>
          <p:cNvPr id="23" name="直接连接符 22"/>
          <p:cNvCxnSpPr/>
          <p:nvPr/>
        </p:nvCxnSpPr>
        <p:spPr>
          <a:xfrm flipV="1">
            <a:off x="0" y="685801"/>
            <a:ext cx="12204000" cy="846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399895" y="28969"/>
            <a:ext cx="3759582" cy="575252"/>
            <a:chOff x="8399895" y="28969"/>
            <a:chExt cx="3759582" cy="575252"/>
          </a:xfrm>
        </p:grpSpPr>
        <p:grpSp>
          <p:nvGrpSpPr>
            <p:cNvPr id="24" name="组合 23"/>
            <p:cNvGrpSpPr/>
            <p:nvPr/>
          </p:nvGrpSpPr>
          <p:grpSpPr>
            <a:xfrm>
              <a:off x="8399895" y="36954"/>
              <a:ext cx="1179814" cy="567267"/>
              <a:chOff x="2600221" y="247815"/>
              <a:chExt cx="1650517" cy="793586"/>
            </a:xfrm>
          </p:grpSpPr>
          <p:pic>
            <p:nvPicPr>
              <p:cNvPr id="25" name="Picture 5" descr="F:\PPT分类资料\两会\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F:\PPT分类资料\两会\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4286" y="28969"/>
              <a:ext cx="2475191" cy="543822"/>
            </a:xfrm>
            <a:prstGeom prst="rect">
              <a:avLst/>
            </a:prstGeom>
          </p:spPr>
        </p:pic>
      </p:grpSp>
      <p:grpSp>
        <p:nvGrpSpPr>
          <p:cNvPr id="31" name="组合 30"/>
          <p:cNvGrpSpPr/>
          <p:nvPr/>
        </p:nvGrpSpPr>
        <p:grpSpPr>
          <a:xfrm>
            <a:off x="0" y="0"/>
            <a:ext cx="1049867" cy="694267"/>
            <a:chOff x="0" y="0"/>
            <a:chExt cx="1049867" cy="694267"/>
          </a:xfrm>
        </p:grpSpPr>
        <p:sp>
          <p:nvSpPr>
            <p:cNvPr id="22" name="任意多边形 21"/>
            <p:cNvSpPr/>
            <p:nvPr/>
          </p:nvSpPr>
          <p:spPr>
            <a:xfrm>
              <a:off x="0" y="0"/>
              <a:ext cx="1049867" cy="694267"/>
            </a:xfrm>
            <a:custGeom>
              <a:avLst/>
              <a:gdLst>
                <a:gd name="connsiteX0" fmla="*/ 0 w 1066800"/>
                <a:gd name="connsiteY0" fmla="*/ 0 h 702734"/>
                <a:gd name="connsiteX1" fmla="*/ 16933 w 1066800"/>
                <a:gd name="connsiteY1" fmla="*/ 702734 h 702734"/>
                <a:gd name="connsiteX2" fmla="*/ 1066800 w 1066800"/>
                <a:gd name="connsiteY2" fmla="*/ 702734 h 702734"/>
                <a:gd name="connsiteX3" fmla="*/ 787400 w 1066800"/>
                <a:gd name="connsiteY3" fmla="*/ 16934 h 702734"/>
                <a:gd name="connsiteX4" fmla="*/ 0 w 1066800"/>
                <a:gd name="connsiteY4" fmla="*/ 0 h 702734"/>
                <a:gd name="connsiteX0-1" fmla="*/ 1 w 1049867"/>
                <a:gd name="connsiteY0-2" fmla="*/ 0 h 685801"/>
                <a:gd name="connsiteX1-3" fmla="*/ 0 w 1049867"/>
                <a:gd name="connsiteY1-4" fmla="*/ 685801 h 685801"/>
                <a:gd name="connsiteX2-5" fmla="*/ 1049867 w 1049867"/>
                <a:gd name="connsiteY2-6" fmla="*/ 685801 h 685801"/>
                <a:gd name="connsiteX3-7" fmla="*/ 770467 w 1049867"/>
                <a:gd name="connsiteY3-8" fmla="*/ 1 h 685801"/>
                <a:gd name="connsiteX4-9" fmla="*/ 1 w 1049867"/>
                <a:gd name="connsiteY4-10" fmla="*/ 0 h 6858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9867" h="685801">
                  <a:moveTo>
                    <a:pt x="1" y="0"/>
                  </a:moveTo>
                  <a:cubicBezTo>
                    <a:pt x="1" y="228600"/>
                    <a:pt x="0" y="457201"/>
                    <a:pt x="0" y="685801"/>
                  </a:cubicBezTo>
                  <a:lnTo>
                    <a:pt x="1049867" y="685801"/>
                  </a:lnTo>
                  <a:lnTo>
                    <a:pt x="770467" y="1"/>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43"/>
            <p:cNvSpPr/>
            <p:nvPr/>
          </p:nvSpPr>
          <p:spPr bwMode="auto">
            <a:xfrm>
              <a:off x="131959" y="26121"/>
              <a:ext cx="689307" cy="620210"/>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7" name="矩形 26"/>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969932" y="1204541"/>
            <a:ext cx="4252137" cy="741216"/>
            <a:chOff x="3924300" y="1204541"/>
            <a:chExt cx="4252137" cy="741216"/>
          </a:xfrm>
        </p:grpSpPr>
        <p:grpSp>
          <p:nvGrpSpPr>
            <p:cNvPr id="3" name="组合 2"/>
            <p:cNvGrpSpPr/>
            <p:nvPr/>
          </p:nvGrpSpPr>
          <p:grpSpPr>
            <a:xfrm>
              <a:off x="3924300" y="1204541"/>
              <a:ext cx="4252137" cy="741216"/>
              <a:chOff x="3469759" y="1342765"/>
              <a:chExt cx="3781646" cy="741216"/>
            </a:xfrm>
          </p:grpSpPr>
          <p:sp>
            <p:nvSpPr>
              <p:cNvPr id="2" name="矩形 1"/>
              <p:cNvSpPr/>
              <p:nvPr/>
            </p:nvSpPr>
            <p:spPr>
              <a:xfrm>
                <a:off x="3540642" y="1414130"/>
                <a:ext cx="3710763" cy="669851"/>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69759" y="1342765"/>
                <a:ext cx="3710763" cy="669851"/>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4173722" y="1289603"/>
              <a:ext cx="3753293" cy="523220"/>
            </a:xfrm>
            <a:prstGeom prst="rect">
              <a:avLst/>
            </a:prstGeom>
            <a:noFill/>
          </p:spPr>
          <p:txBody>
            <a:bodyPr wrap="square" rtlCol="0">
              <a:spAutoFit/>
            </a:bodyPr>
            <a:lstStyle/>
            <a:p>
              <a:pPr algn="ctr"/>
              <a:r>
                <a:rPr lang="zh-CN" altLang="en-US" sz="2800" dirty="0" smtClean="0">
                  <a:solidFill>
                    <a:schemeClr val="accent1"/>
                  </a:solidFill>
                  <a:latin typeface="方正清刻本悦宋简体" panose="02000000000000000000" pitchFamily="2" charset="-122"/>
                  <a:ea typeface="方正清刻本悦宋简体" panose="02000000000000000000" pitchFamily="2" charset="-122"/>
                </a:rPr>
                <a:t>如何治理空气污染</a:t>
              </a:r>
              <a:endParaRPr lang="zh-CN" altLang="en-US" sz="2800" dirty="0">
                <a:solidFill>
                  <a:schemeClr val="accent1"/>
                </a:solidFill>
                <a:latin typeface="方正清刻本悦宋简体" panose="02000000000000000000" pitchFamily="2" charset="-122"/>
                <a:ea typeface="方正清刻本悦宋简体" panose="02000000000000000000" pitchFamily="2" charset="-122"/>
              </a:endParaRPr>
            </a:p>
          </p:txBody>
        </p:sp>
      </p:grpSp>
      <p:sp>
        <p:nvSpPr>
          <p:cNvPr id="44" name="矩形 43"/>
          <p:cNvSpPr/>
          <p:nvPr/>
        </p:nvSpPr>
        <p:spPr>
          <a:xfrm>
            <a:off x="387491" y="2230694"/>
            <a:ext cx="11330106" cy="3776702"/>
          </a:xfrm>
          <a:prstGeom prst="rect">
            <a:avLst/>
          </a:prstGeom>
          <a:noFill/>
          <a:ln w="190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23"/>
          <p:cNvSpPr txBox="1"/>
          <p:nvPr/>
        </p:nvSpPr>
        <p:spPr>
          <a:xfrm>
            <a:off x="6176054" y="2433643"/>
            <a:ext cx="5365208" cy="3439403"/>
          </a:xfrm>
          <a:prstGeom prst="rect">
            <a:avLst/>
          </a:prstGeom>
          <a:noFill/>
        </p:spPr>
        <p:txBody>
          <a:bodyPr wrap="square" rtlCol="0">
            <a:spAutoFit/>
          </a:bodyPr>
          <a:lstStyle/>
          <a:p>
            <a:pPr>
              <a:lnSpc>
                <a:spcPct val="150000"/>
              </a:lnSpc>
            </a:pPr>
            <a:r>
              <a:rPr lang="zh-CN" altLang="en-US" sz="2000" dirty="0" smtClean="0">
                <a:solidFill>
                  <a:schemeClr val="accent1"/>
                </a:solidFill>
                <a:latin typeface="方正清刻本悦宋简体" panose="02000000000000000000" pitchFamily="2" charset="-122"/>
                <a:ea typeface="方正清刻本悦宋简体" panose="02000000000000000000" pitchFamily="2" charset="-122"/>
              </a:rPr>
              <a:t>报告看点：</a:t>
            </a:r>
            <a:r>
              <a:rPr lang="zh-CN" altLang="en-US" sz="1500" dirty="0" smtClean="0">
                <a:solidFill>
                  <a:schemeClr val="tx1">
                    <a:lumMod val="85000"/>
                    <a:lumOff val="15000"/>
                  </a:schemeClr>
                </a:solidFill>
                <a:latin typeface="+mn-ea"/>
              </a:rPr>
              <a:t>今年二氧化硫、氮氧化物排放量要分别下降３％，重点地区细颗粒物（ＰＭ２．５）浓度明显下降；要加快解决燃煤污染问题；要全面推进污染源治理；要强化机动车尾气治理；要有效应对重污染天气；要严格环境执法和督查问责；治理雾霾人人有责，贵在行动、成在坚持。</a:t>
            </a:r>
            <a:endParaRPr lang="zh-CN" altLang="en-US" sz="1500" dirty="0" smtClean="0">
              <a:solidFill>
                <a:schemeClr val="tx1">
                  <a:lumMod val="85000"/>
                  <a:lumOff val="15000"/>
                </a:schemeClr>
              </a:solidFill>
              <a:latin typeface="+mn-ea"/>
            </a:endParaRPr>
          </a:p>
          <a:p>
            <a:pPr>
              <a:lnSpc>
                <a:spcPct val="150000"/>
              </a:lnSpc>
            </a:pPr>
            <a:r>
              <a:rPr lang="zh-CN" altLang="en-US" sz="2000" dirty="0" smtClean="0">
                <a:solidFill>
                  <a:schemeClr val="accent1"/>
                </a:solidFill>
                <a:latin typeface="方正清刻本悦宋简体" panose="02000000000000000000" pitchFamily="2" charset="-122"/>
                <a:ea typeface="方正清刻本悦宋简体" panose="02000000000000000000" pitchFamily="2" charset="-122"/>
              </a:rPr>
              <a:t>点评：</a:t>
            </a:r>
            <a:r>
              <a:rPr lang="zh-CN" altLang="en-US" sz="1500" dirty="0" smtClean="0">
                <a:solidFill>
                  <a:schemeClr val="tx1">
                    <a:lumMod val="85000"/>
                    <a:lumOff val="15000"/>
                  </a:schemeClr>
                </a:solidFill>
                <a:latin typeface="+mn-ea"/>
              </a:rPr>
              <a:t>全国政协委员、华中农业大学资源与环境学院院长黄巧云认为，全社会必须达成下大力气治理环境污染的共识，措施要突出针对性和有效性。治霾关键在执行，要让环保执法真正长出“牙齿”。</a:t>
            </a:r>
            <a:endParaRPr lang="en-US" altLang="zh-CN" sz="1500" dirty="0" smtClean="0">
              <a:solidFill>
                <a:schemeClr val="tx1">
                  <a:lumMod val="85000"/>
                  <a:lumOff val="15000"/>
                </a:schemeClr>
              </a:solidFill>
              <a:latin typeface="+mn-ea"/>
            </a:endParaRPr>
          </a:p>
        </p:txBody>
      </p:sp>
      <p:grpSp>
        <p:nvGrpSpPr>
          <p:cNvPr id="11" name="组合 10"/>
          <p:cNvGrpSpPr/>
          <p:nvPr/>
        </p:nvGrpSpPr>
        <p:grpSpPr>
          <a:xfrm>
            <a:off x="797393" y="2586725"/>
            <a:ext cx="4880043" cy="3230931"/>
            <a:chOff x="797393" y="2586725"/>
            <a:chExt cx="4880043" cy="3230931"/>
          </a:xfrm>
        </p:grpSpPr>
        <p:sp>
          <p:nvSpPr>
            <p:cNvPr id="47" name="矩形 46"/>
            <p:cNvSpPr/>
            <p:nvPr/>
          </p:nvSpPr>
          <p:spPr>
            <a:xfrm>
              <a:off x="797393" y="2670136"/>
              <a:ext cx="4791327" cy="3147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86109" y="2586725"/>
              <a:ext cx="4791327" cy="314752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533" y="0"/>
            <a:ext cx="3990360" cy="646331"/>
          </a:xfrm>
          <a:prstGeom prst="rect">
            <a:avLst/>
          </a:prstGeom>
          <a:noFill/>
        </p:spPr>
        <p:txBody>
          <a:bodyPr wrap="square" rtlCol="0">
            <a:spAutoFit/>
          </a:bodyPr>
          <a:lstStyle/>
          <a:p>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回应社会关切</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cxnSp>
        <p:nvCxnSpPr>
          <p:cNvPr id="23" name="直接连接符 22"/>
          <p:cNvCxnSpPr/>
          <p:nvPr/>
        </p:nvCxnSpPr>
        <p:spPr>
          <a:xfrm flipV="1">
            <a:off x="0" y="685801"/>
            <a:ext cx="12204000" cy="846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399895" y="36954"/>
            <a:ext cx="3759582" cy="567267"/>
            <a:chOff x="8399895" y="36954"/>
            <a:chExt cx="3759582" cy="567267"/>
          </a:xfrm>
        </p:grpSpPr>
        <p:grpSp>
          <p:nvGrpSpPr>
            <p:cNvPr id="24" name="组合 23"/>
            <p:cNvGrpSpPr/>
            <p:nvPr/>
          </p:nvGrpSpPr>
          <p:grpSpPr>
            <a:xfrm>
              <a:off x="8399895" y="36954"/>
              <a:ext cx="1179814" cy="567267"/>
              <a:chOff x="2600221" y="247815"/>
              <a:chExt cx="1650517" cy="793586"/>
            </a:xfrm>
          </p:grpSpPr>
          <p:pic>
            <p:nvPicPr>
              <p:cNvPr id="25" name="Picture 5" descr="F:\PPT分类资料\两会\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F:\PPT分类资料\两会\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4286" y="39602"/>
              <a:ext cx="2475191" cy="543822"/>
            </a:xfrm>
            <a:prstGeom prst="rect">
              <a:avLst/>
            </a:prstGeom>
          </p:spPr>
        </p:pic>
      </p:grpSp>
      <p:grpSp>
        <p:nvGrpSpPr>
          <p:cNvPr id="31" name="组合 30"/>
          <p:cNvGrpSpPr/>
          <p:nvPr/>
        </p:nvGrpSpPr>
        <p:grpSpPr>
          <a:xfrm>
            <a:off x="0" y="0"/>
            <a:ext cx="1049867" cy="694267"/>
            <a:chOff x="0" y="0"/>
            <a:chExt cx="1049867" cy="694267"/>
          </a:xfrm>
        </p:grpSpPr>
        <p:sp>
          <p:nvSpPr>
            <p:cNvPr id="22" name="任意多边形 21"/>
            <p:cNvSpPr/>
            <p:nvPr/>
          </p:nvSpPr>
          <p:spPr>
            <a:xfrm>
              <a:off x="0" y="0"/>
              <a:ext cx="1049867" cy="694267"/>
            </a:xfrm>
            <a:custGeom>
              <a:avLst/>
              <a:gdLst>
                <a:gd name="connsiteX0" fmla="*/ 0 w 1066800"/>
                <a:gd name="connsiteY0" fmla="*/ 0 h 702734"/>
                <a:gd name="connsiteX1" fmla="*/ 16933 w 1066800"/>
                <a:gd name="connsiteY1" fmla="*/ 702734 h 702734"/>
                <a:gd name="connsiteX2" fmla="*/ 1066800 w 1066800"/>
                <a:gd name="connsiteY2" fmla="*/ 702734 h 702734"/>
                <a:gd name="connsiteX3" fmla="*/ 787400 w 1066800"/>
                <a:gd name="connsiteY3" fmla="*/ 16934 h 702734"/>
                <a:gd name="connsiteX4" fmla="*/ 0 w 1066800"/>
                <a:gd name="connsiteY4" fmla="*/ 0 h 702734"/>
                <a:gd name="connsiteX0-1" fmla="*/ 1 w 1049867"/>
                <a:gd name="connsiteY0-2" fmla="*/ 0 h 685801"/>
                <a:gd name="connsiteX1-3" fmla="*/ 0 w 1049867"/>
                <a:gd name="connsiteY1-4" fmla="*/ 685801 h 685801"/>
                <a:gd name="connsiteX2-5" fmla="*/ 1049867 w 1049867"/>
                <a:gd name="connsiteY2-6" fmla="*/ 685801 h 685801"/>
                <a:gd name="connsiteX3-7" fmla="*/ 770467 w 1049867"/>
                <a:gd name="connsiteY3-8" fmla="*/ 1 h 685801"/>
                <a:gd name="connsiteX4-9" fmla="*/ 1 w 1049867"/>
                <a:gd name="connsiteY4-10" fmla="*/ 0 h 6858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9867" h="685801">
                  <a:moveTo>
                    <a:pt x="1" y="0"/>
                  </a:moveTo>
                  <a:cubicBezTo>
                    <a:pt x="1" y="228600"/>
                    <a:pt x="0" y="457201"/>
                    <a:pt x="0" y="685801"/>
                  </a:cubicBezTo>
                  <a:lnTo>
                    <a:pt x="1049867" y="685801"/>
                  </a:lnTo>
                  <a:lnTo>
                    <a:pt x="770467" y="1"/>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43"/>
            <p:cNvSpPr/>
            <p:nvPr/>
          </p:nvSpPr>
          <p:spPr bwMode="auto">
            <a:xfrm>
              <a:off x="131959" y="26121"/>
              <a:ext cx="689307" cy="620210"/>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7" name="矩形 26"/>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969932" y="1204541"/>
            <a:ext cx="4252137" cy="741216"/>
            <a:chOff x="3924300" y="1204541"/>
            <a:chExt cx="4252137" cy="741216"/>
          </a:xfrm>
        </p:grpSpPr>
        <p:grpSp>
          <p:nvGrpSpPr>
            <p:cNvPr id="3" name="组合 2"/>
            <p:cNvGrpSpPr/>
            <p:nvPr/>
          </p:nvGrpSpPr>
          <p:grpSpPr>
            <a:xfrm>
              <a:off x="3924300" y="1204541"/>
              <a:ext cx="4252137" cy="741216"/>
              <a:chOff x="3469759" y="1342765"/>
              <a:chExt cx="3781646" cy="741216"/>
            </a:xfrm>
          </p:grpSpPr>
          <p:sp>
            <p:nvSpPr>
              <p:cNvPr id="2" name="矩形 1"/>
              <p:cNvSpPr/>
              <p:nvPr/>
            </p:nvSpPr>
            <p:spPr>
              <a:xfrm>
                <a:off x="3540642" y="1414130"/>
                <a:ext cx="3710763" cy="669851"/>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69759" y="1342765"/>
                <a:ext cx="3710763" cy="669851"/>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4173722" y="1289603"/>
              <a:ext cx="3753293" cy="523220"/>
            </a:xfrm>
            <a:prstGeom prst="rect">
              <a:avLst/>
            </a:prstGeom>
            <a:noFill/>
          </p:spPr>
          <p:txBody>
            <a:bodyPr wrap="square" rtlCol="0">
              <a:spAutoFit/>
            </a:bodyPr>
            <a:lstStyle/>
            <a:p>
              <a:pPr algn="ctr"/>
              <a:r>
                <a:rPr lang="zh-CN" altLang="en-US" sz="2800" dirty="0" smtClean="0">
                  <a:solidFill>
                    <a:schemeClr val="accent1"/>
                  </a:solidFill>
                  <a:latin typeface="方正清刻本悦宋简体" panose="02000000000000000000" pitchFamily="2" charset="-122"/>
                  <a:ea typeface="方正清刻本悦宋简体" panose="02000000000000000000" pitchFamily="2" charset="-122"/>
                </a:rPr>
                <a:t>如何提升医疗保障水平</a:t>
              </a:r>
              <a:endParaRPr lang="zh-CN" altLang="en-US" sz="2800" dirty="0">
                <a:solidFill>
                  <a:schemeClr val="accent1"/>
                </a:solidFill>
                <a:latin typeface="方正清刻本悦宋简体" panose="02000000000000000000" pitchFamily="2" charset="-122"/>
                <a:ea typeface="方正清刻本悦宋简体" panose="02000000000000000000" pitchFamily="2" charset="-122"/>
              </a:endParaRPr>
            </a:p>
          </p:txBody>
        </p:sp>
      </p:grpSp>
      <p:sp>
        <p:nvSpPr>
          <p:cNvPr id="44" name="矩形 43"/>
          <p:cNvSpPr/>
          <p:nvPr/>
        </p:nvSpPr>
        <p:spPr>
          <a:xfrm>
            <a:off x="387491" y="2230694"/>
            <a:ext cx="11330106" cy="3776702"/>
          </a:xfrm>
          <a:prstGeom prst="rect">
            <a:avLst/>
          </a:prstGeom>
          <a:noFill/>
          <a:ln w="190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23"/>
          <p:cNvSpPr txBox="1"/>
          <p:nvPr/>
        </p:nvSpPr>
        <p:spPr>
          <a:xfrm>
            <a:off x="6176054" y="2433643"/>
            <a:ext cx="5365208" cy="3277820"/>
          </a:xfrm>
          <a:prstGeom prst="rect">
            <a:avLst/>
          </a:prstGeom>
          <a:noFill/>
        </p:spPr>
        <p:txBody>
          <a:bodyPr wrap="square" rtlCol="0">
            <a:spAutoFit/>
          </a:bodyPr>
          <a:lstStyle/>
          <a:p>
            <a:pPr>
              <a:lnSpc>
                <a:spcPct val="150000"/>
              </a:lnSpc>
            </a:pPr>
            <a:r>
              <a:rPr lang="zh-CN" altLang="en-US" sz="2000" dirty="0" smtClean="0">
                <a:solidFill>
                  <a:schemeClr val="accent1"/>
                </a:solidFill>
                <a:latin typeface="方正清刻本悦宋简体" panose="02000000000000000000" pitchFamily="2" charset="-122"/>
                <a:ea typeface="方正清刻本悦宋简体" panose="02000000000000000000" pitchFamily="2" charset="-122"/>
              </a:rPr>
              <a:t>报告看点：</a:t>
            </a:r>
            <a:r>
              <a:rPr lang="zh-CN" altLang="en-US" sz="1400" dirty="0" smtClean="0">
                <a:solidFill>
                  <a:schemeClr val="tx1">
                    <a:lumMod val="85000"/>
                    <a:lumOff val="15000"/>
                  </a:schemeClr>
                </a:solidFill>
                <a:latin typeface="+mn-ea"/>
              </a:rPr>
              <a:t>推进健康中国建设。城乡居民医保财政补助由每人每年４２０元提高到４５０元；扩大用药保障范围；在全国推进医保信息联网，实现异地就医住院费用直接结算。完善大病保险制度，提高保障水平；及时公开透明有效应对公共卫生事件；适应实施全面两孩政策，加强生育医疗保健服务。支持中医药、民族医药事业发展。</a:t>
            </a:r>
            <a:endParaRPr lang="zh-CN" altLang="en-US" sz="1400" dirty="0" smtClean="0">
              <a:solidFill>
                <a:schemeClr val="tx1">
                  <a:lumMod val="85000"/>
                  <a:lumOff val="15000"/>
                </a:schemeClr>
              </a:solidFill>
              <a:latin typeface="+mn-ea"/>
            </a:endParaRPr>
          </a:p>
          <a:p>
            <a:pPr>
              <a:lnSpc>
                <a:spcPct val="150000"/>
              </a:lnSpc>
            </a:pPr>
            <a:r>
              <a:rPr lang="zh-CN" altLang="en-US" sz="2000" dirty="0" smtClean="0">
                <a:solidFill>
                  <a:schemeClr val="accent1"/>
                </a:solidFill>
                <a:latin typeface="方正清刻本悦宋简体" panose="02000000000000000000" pitchFamily="2" charset="-122"/>
                <a:ea typeface="方正清刻本悦宋简体" panose="02000000000000000000" pitchFamily="2" charset="-122"/>
              </a:rPr>
              <a:t>点评：</a:t>
            </a:r>
            <a:r>
              <a:rPr lang="zh-CN" altLang="en-US" sz="1400" dirty="0" smtClean="0">
                <a:solidFill>
                  <a:schemeClr val="tx1">
                    <a:lumMod val="85000"/>
                    <a:lumOff val="15000"/>
                  </a:schemeClr>
                </a:solidFill>
                <a:latin typeface="+mn-ea"/>
              </a:rPr>
              <a:t>代表、湖北省科技学院医药研究院院长刘超说，今后，还应通过激励机制和扶持政策，不断增强基层医疗服务能力，方便群众就近就医。</a:t>
            </a:r>
            <a:endParaRPr lang="en-US" altLang="zh-CN" sz="1400" dirty="0" smtClean="0">
              <a:solidFill>
                <a:schemeClr val="tx1">
                  <a:lumMod val="85000"/>
                  <a:lumOff val="15000"/>
                </a:schemeClr>
              </a:solidFill>
              <a:latin typeface="+mn-ea"/>
            </a:endParaRPr>
          </a:p>
        </p:txBody>
      </p:sp>
      <p:grpSp>
        <p:nvGrpSpPr>
          <p:cNvPr id="11" name="组合 10"/>
          <p:cNvGrpSpPr/>
          <p:nvPr/>
        </p:nvGrpSpPr>
        <p:grpSpPr>
          <a:xfrm>
            <a:off x="797393" y="2586725"/>
            <a:ext cx="4880043" cy="3230931"/>
            <a:chOff x="797393" y="2586725"/>
            <a:chExt cx="4880043" cy="3230931"/>
          </a:xfrm>
        </p:grpSpPr>
        <p:sp>
          <p:nvSpPr>
            <p:cNvPr id="47" name="矩形 46"/>
            <p:cNvSpPr/>
            <p:nvPr/>
          </p:nvSpPr>
          <p:spPr>
            <a:xfrm>
              <a:off x="797393" y="2670136"/>
              <a:ext cx="4791327" cy="3147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86109" y="2586725"/>
              <a:ext cx="4791327" cy="314752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533" y="0"/>
            <a:ext cx="3990360" cy="646331"/>
          </a:xfrm>
          <a:prstGeom prst="rect">
            <a:avLst/>
          </a:prstGeom>
          <a:noFill/>
        </p:spPr>
        <p:txBody>
          <a:bodyPr wrap="square" rtlCol="0">
            <a:spAutoFit/>
          </a:bodyPr>
          <a:lstStyle/>
          <a:p>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回应社会关切</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cxnSp>
        <p:nvCxnSpPr>
          <p:cNvPr id="23" name="直接连接符 22"/>
          <p:cNvCxnSpPr/>
          <p:nvPr/>
        </p:nvCxnSpPr>
        <p:spPr>
          <a:xfrm flipV="1">
            <a:off x="0" y="685801"/>
            <a:ext cx="12204000" cy="846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399895" y="36954"/>
            <a:ext cx="3759582" cy="567267"/>
            <a:chOff x="8399895" y="36954"/>
            <a:chExt cx="3759582" cy="567267"/>
          </a:xfrm>
        </p:grpSpPr>
        <p:grpSp>
          <p:nvGrpSpPr>
            <p:cNvPr id="24" name="组合 23"/>
            <p:cNvGrpSpPr/>
            <p:nvPr/>
          </p:nvGrpSpPr>
          <p:grpSpPr>
            <a:xfrm>
              <a:off x="8399895" y="36954"/>
              <a:ext cx="1179814" cy="567267"/>
              <a:chOff x="2600221" y="247815"/>
              <a:chExt cx="1650517" cy="793586"/>
            </a:xfrm>
          </p:grpSpPr>
          <p:pic>
            <p:nvPicPr>
              <p:cNvPr id="25" name="Picture 5" descr="F:\PPT分类资料\两会\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F:\PPT分类资料\两会\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4286" y="39602"/>
              <a:ext cx="2475191" cy="543822"/>
            </a:xfrm>
            <a:prstGeom prst="rect">
              <a:avLst/>
            </a:prstGeom>
          </p:spPr>
        </p:pic>
      </p:grpSp>
      <p:grpSp>
        <p:nvGrpSpPr>
          <p:cNvPr id="31" name="组合 30"/>
          <p:cNvGrpSpPr/>
          <p:nvPr/>
        </p:nvGrpSpPr>
        <p:grpSpPr>
          <a:xfrm>
            <a:off x="0" y="0"/>
            <a:ext cx="1049867" cy="694267"/>
            <a:chOff x="0" y="0"/>
            <a:chExt cx="1049867" cy="694267"/>
          </a:xfrm>
        </p:grpSpPr>
        <p:sp>
          <p:nvSpPr>
            <p:cNvPr id="22" name="任意多边形 21"/>
            <p:cNvSpPr/>
            <p:nvPr/>
          </p:nvSpPr>
          <p:spPr>
            <a:xfrm>
              <a:off x="0" y="0"/>
              <a:ext cx="1049867" cy="694267"/>
            </a:xfrm>
            <a:custGeom>
              <a:avLst/>
              <a:gdLst>
                <a:gd name="connsiteX0" fmla="*/ 0 w 1066800"/>
                <a:gd name="connsiteY0" fmla="*/ 0 h 702734"/>
                <a:gd name="connsiteX1" fmla="*/ 16933 w 1066800"/>
                <a:gd name="connsiteY1" fmla="*/ 702734 h 702734"/>
                <a:gd name="connsiteX2" fmla="*/ 1066800 w 1066800"/>
                <a:gd name="connsiteY2" fmla="*/ 702734 h 702734"/>
                <a:gd name="connsiteX3" fmla="*/ 787400 w 1066800"/>
                <a:gd name="connsiteY3" fmla="*/ 16934 h 702734"/>
                <a:gd name="connsiteX4" fmla="*/ 0 w 1066800"/>
                <a:gd name="connsiteY4" fmla="*/ 0 h 702734"/>
                <a:gd name="connsiteX0-1" fmla="*/ 1 w 1049867"/>
                <a:gd name="connsiteY0-2" fmla="*/ 0 h 685801"/>
                <a:gd name="connsiteX1-3" fmla="*/ 0 w 1049867"/>
                <a:gd name="connsiteY1-4" fmla="*/ 685801 h 685801"/>
                <a:gd name="connsiteX2-5" fmla="*/ 1049867 w 1049867"/>
                <a:gd name="connsiteY2-6" fmla="*/ 685801 h 685801"/>
                <a:gd name="connsiteX3-7" fmla="*/ 770467 w 1049867"/>
                <a:gd name="connsiteY3-8" fmla="*/ 1 h 685801"/>
                <a:gd name="connsiteX4-9" fmla="*/ 1 w 1049867"/>
                <a:gd name="connsiteY4-10" fmla="*/ 0 h 6858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9867" h="685801">
                  <a:moveTo>
                    <a:pt x="1" y="0"/>
                  </a:moveTo>
                  <a:cubicBezTo>
                    <a:pt x="1" y="228600"/>
                    <a:pt x="0" y="457201"/>
                    <a:pt x="0" y="685801"/>
                  </a:cubicBezTo>
                  <a:lnTo>
                    <a:pt x="1049867" y="685801"/>
                  </a:lnTo>
                  <a:lnTo>
                    <a:pt x="770467" y="1"/>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43"/>
            <p:cNvSpPr/>
            <p:nvPr/>
          </p:nvSpPr>
          <p:spPr bwMode="auto">
            <a:xfrm>
              <a:off x="131959" y="26121"/>
              <a:ext cx="689307" cy="620210"/>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7" name="矩形 26"/>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969932" y="1204541"/>
            <a:ext cx="4252137" cy="741216"/>
            <a:chOff x="3924300" y="1204541"/>
            <a:chExt cx="4252137" cy="741216"/>
          </a:xfrm>
        </p:grpSpPr>
        <p:grpSp>
          <p:nvGrpSpPr>
            <p:cNvPr id="3" name="组合 2"/>
            <p:cNvGrpSpPr/>
            <p:nvPr/>
          </p:nvGrpSpPr>
          <p:grpSpPr>
            <a:xfrm>
              <a:off x="3924300" y="1204541"/>
              <a:ext cx="4252137" cy="741216"/>
              <a:chOff x="3469759" y="1342765"/>
              <a:chExt cx="3781646" cy="741216"/>
            </a:xfrm>
          </p:grpSpPr>
          <p:sp>
            <p:nvSpPr>
              <p:cNvPr id="2" name="矩形 1"/>
              <p:cNvSpPr/>
              <p:nvPr/>
            </p:nvSpPr>
            <p:spPr>
              <a:xfrm>
                <a:off x="3540642" y="1414130"/>
                <a:ext cx="3710763" cy="669851"/>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69759" y="1342765"/>
                <a:ext cx="3710763" cy="669851"/>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4173722" y="1289603"/>
              <a:ext cx="3753293" cy="523220"/>
            </a:xfrm>
            <a:prstGeom prst="rect">
              <a:avLst/>
            </a:prstGeom>
            <a:noFill/>
          </p:spPr>
          <p:txBody>
            <a:bodyPr wrap="square" rtlCol="0">
              <a:spAutoFit/>
            </a:bodyPr>
            <a:lstStyle/>
            <a:p>
              <a:pPr algn="ctr"/>
              <a:r>
                <a:rPr lang="zh-CN" altLang="en-US" sz="2800" dirty="0" smtClean="0">
                  <a:solidFill>
                    <a:schemeClr val="accent1"/>
                  </a:solidFill>
                  <a:latin typeface="方正清刻本悦宋简体" panose="02000000000000000000" pitchFamily="2" charset="-122"/>
                  <a:ea typeface="方正清刻本悦宋简体" panose="02000000000000000000" pitchFamily="2" charset="-122"/>
                </a:rPr>
                <a:t>如何提高就业率</a:t>
              </a:r>
              <a:endParaRPr lang="zh-CN" altLang="en-US" sz="2800" dirty="0">
                <a:solidFill>
                  <a:schemeClr val="accent1"/>
                </a:solidFill>
                <a:latin typeface="方正清刻本悦宋简体" panose="02000000000000000000" pitchFamily="2" charset="-122"/>
                <a:ea typeface="方正清刻本悦宋简体" panose="02000000000000000000" pitchFamily="2" charset="-122"/>
              </a:endParaRPr>
            </a:p>
          </p:txBody>
        </p:sp>
      </p:grpSp>
      <p:sp>
        <p:nvSpPr>
          <p:cNvPr id="44" name="矩形 43"/>
          <p:cNvSpPr/>
          <p:nvPr/>
        </p:nvSpPr>
        <p:spPr>
          <a:xfrm>
            <a:off x="387491" y="2230694"/>
            <a:ext cx="11330106" cy="3776702"/>
          </a:xfrm>
          <a:prstGeom prst="rect">
            <a:avLst/>
          </a:prstGeom>
          <a:noFill/>
          <a:ln w="190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23"/>
          <p:cNvSpPr txBox="1"/>
          <p:nvPr/>
        </p:nvSpPr>
        <p:spPr>
          <a:xfrm>
            <a:off x="6176054" y="2433643"/>
            <a:ext cx="5365208" cy="3277820"/>
          </a:xfrm>
          <a:prstGeom prst="rect">
            <a:avLst/>
          </a:prstGeom>
          <a:noFill/>
        </p:spPr>
        <p:txBody>
          <a:bodyPr wrap="square" rtlCol="0">
            <a:spAutoFit/>
          </a:bodyPr>
          <a:lstStyle/>
          <a:p>
            <a:pPr>
              <a:lnSpc>
                <a:spcPct val="150000"/>
              </a:lnSpc>
            </a:pPr>
            <a:r>
              <a:rPr lang="zh-CN" altLang="en-US" sz="2000" dirty="0" smtClean="0">
                <a:solidFill>
                  <a:schemeClr val="accent1"/>
                </a:solidFill>
                <a:latin typeface="方正清刻本悦宋简体" panose="02000000000000000000" pitchFamily="2" charset="-122"/>
                <a:ea typeface="方正清刻本悦宋简体" panose="02000000000000000000" pitchFamily="2" charset="-122"/>
              </a:rPr>
              <a:t>报告看点：</a:t>
            </a:r>
            <a:r>
              <a:rPr lang="zh-CN" altLang="en-US" sz="1400" dirty="0" smtClean="0">
                <a:solidFill>
                  <a:schemeClr val="tx1">
                    <a:lumMod val="85000"/>
                    <a:lumOff val="15000"/>
                  </a:schemeClr>
                </a:solidFill>
                <a:latin typeface="+mn-ea"/>
              </a:rPr>
              <a:t>城镇新增就业１１００万人以上，城镇登记失业率４．５％以内；去产能必须安置好职工；确保分流职工就业有出路、生活有保障；今年高校毕业生７９５万人，再创历史新高，要实施好就业促进、创业引领、基层成长等计划，促进多渠道就业创业。切实做好退役军人安置工作。加大就业援助力度，扶持城镇困难人员、残疾人就业，确保零就业家庭至少有一人稳定就业。</a:t>
            </a:r>
            <a:endParaRPr lang="zh-CN" altLang="en-US" sz="1400" dirty="0" smtClean="0">
              <a:solidFill>
                <a:schemeClr val="tx1">
                  <a:lumMod val="85000"/>
                  <a:lumOff val="15000"/>
                </a:schemeClr>
              </a:solidFill>
              <a:latin typeface="+mn-ea"/>
            </a:endParaRPr>
          </a:p>
          <a:p>
            <a:pPr>
              <a:lnSpc>
                <a:spcPct val="150000"/>
              </a:lnSpc>
            </a:pPr>
            <a:r>
              <a:rPr lang="zh-CN" altLang="en-US" sz="2000" dirty="0" smtClean="0">
                <a:solidFill>
                  <a:schemeClr val="accent1"/>
                </a:solidFill>
                <a:latin typeface="方正清刻本悦宋简体" panose="02000000000000000000" pitchFamily="2" charset="-122"/>
                <a:ea typeface="方正清刻本悦宋简体" panose="02000000000000000000" pitchFamily="2" charset="-122"/>
              </a:rPr>
              <a:t>点评：</a:t>
            </a:r>
            <a:r>
              <a:rPr lang="zh-CN" altLang="en-US" sz="1400" dirty="0" smtClean="0">
                <a:solidFill>
                  <a:schemeClr val="tx1">
                    <a:lumMod val="85000"/>
                    <a:lumOff val="15000"/>
                  </a:schemeClr>
                </a:solidFill>
                <a:latin typeface="+mn-ea"/>
              </a:rPr>
              <a:t>全国政协委员车黎明表示，做好就业创业保障工作就是最大的民生，大力促进就业创业、提高就业创业支持力度，将为更多人提供更好的生活保障，有利于经济社会健康稳定发展。</a:t>
            </a:r>
            <a:endParaRPr lang="en-US" altLang="zh-CN" sz="1400" dirty="0" smtClean="0">
              <a:solidFill>
                <a:schemeClr val="tx1">
                  <a:lumMod val="85000"/>
                  <a:lumOff val="15000"/>
                </a:schemeClr>
              </a:solidFill>
              <a:latin typeface="+mn-ea"/>
            </a:endParaRPr>
          </a:p>
        </p:txBody>
      </p:sp>
      <p:grpSp>
        <p:nvGrpSpPr>
          <p:cNvPr id="11" name="组合 10"/>
          <p:cNvGrpSpPr/>
          <p:nvPr/>
        </p:nvGrpSpPr>
        <p:grpSpPr>
          <a:xfrm>
            <a:off x="797393" y="2586725"/>
            <a:ext cx="4880043" cy="3230931"/>
            <a:chOff x="797393" y="2586725"/>
            <a:chExt cx="4880043" cy="3230931"/>
          </a:xfrm>
        </p:grpSpPr>
        <p:sp>
          <p:nvSpPr>
            <p:cNvPr id="47" name="矩形 46"/>
            <p:cNvSpPr/>
            <p:nvPr/>
          </p:nvSpPr>
          <p:spPr>
            <a:xfrm>
              <a:off x="797393" y="2670136"/>
              <a:ext cx="4791327" cy="3147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86109" y="2586725"/>
              <a:ext cx="4791327" cy="3147520"/>
            </a:xfrm>
            <a:prstGeom prst="rect">
              <a:avLst/>
            </a:prstGeom>
            <a:blipFill dpi="0" rotWithShape="1">
              <a:blip r:embed="rId4"/>
              <a:srcRect/>
              <a:stretch>
                <a:fillRect/>
              </a:stretch>
            </a:blip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533" y="0"/>
            <a:ext cx="3990360" cy="646331"/>
          </a:xfrm>
          <a:prstGeom prst="rect">
            <a:avLst/>
          </a:prstGeom>
          <a:noFill/>
        </p:spPr>
        <p:txBody>
          <a:bodyPr wrap="square" rtlCol="0">
            <a:spAutoFit/>
          </a:bodyPr>
          <a:lstStyle/>
          <a:p>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回应社会关切</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cxnSp>
        <p:nvCxnSpPr>
          <p:cNvPr id="23" name="直接连接符 22"/>
          <p:cNvCxnSpPr/>
          <p:nvPr/>
        </p:nvCxnSpPr>
        <p:spPr>
          <a:xfrm flipV="1">
            <a:off x="0" y="685801"/>
            <a:ext cx="12204000" cy="846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399895" y="36954"/>
            <a:ext cx="3759582" cy="567267"/>
            <a:chOff x="8399895" y="36954"/>
            <a:chExt cx="3759582" cy="567267"/>
          </a:xfrm>
        </p:grpSpPr>
        <p:grpSp>
          <p:nvGrpSpPr>
            <p:cNvPr id="24" name="组合 23"/>
            <p:cNvGrpSpPr/>
            <p:nvPr/>
          </p:nvGrpSpPr>
          <p:grpSpPr>
            <a:xfrm>
              <a:off x="8399895" y="36954"/>
              <a:ext cx="1179814" cy="567267"/>
              <a:chOff x="2600221" y="247815"/>
              <a:chExt cx="1650517" cy="793586"/>
            </a:xfrm>
          </p:grpSpPr>
          <p:pic>
            <p:nvPicPr>
              <p:cNvPr id="25" name="Picture 5" descr="F:\PPT分类资料\两会\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F:\PPT分类资料\两会\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4286" y="39602"/>
              <a:ext cx="2475191" cy="543822"/>
            </a:xfrm>
            <a:prstGeom prst="rect">
              <a:avLst/>
            </a:prstGeom>
          </p:spPr>
        </p:pic>
      </p:grpSp>
      <p:grpSp>
        <p:nvGrpSpPr>
          <p:cNvPr id="31" name="组合 30"/>
          <p:cNvGrpSpPr/>
          <p:nvPr/>
        </p:nvGrpSpPr>
        <p:grpSpPr>
          <a:xfrm>
            <a:off x="0" y="0"/>
            <a:ext cx="1049867" cy="694267"/>
            <a:chOff x="0" y="0"/>
            <a:chExt cx="1049867" cy="694267"/>
          </a:xfrm>
        </p:grpSpPr>
        <p:sp>
          <p:nvSpPr>
            <p:cNvPr id="22" name="任意多边形 21"/>
            <p:cNvSpPr/>
            <p:nvPr/>
          </p:nvSpPr>
          <p:spPr>
            <a:xfrm>
              <a:off x="0" y="0"/>
              <a:ext cx="1049867" cy="694267"/>
            </a:xfrm>
            <a:custGeom>
              <a:avLst/>
              <a:gdLst>
                <a:gd name="connsiteX0" fmla="*/ 0 w 1066800"/>
                <a:gd name="connsiteY0" fmla="*/ 0 h 702734"/>
                <a:gd name="connsiteX1" fmla="*/ 16933 w 1066800"/>
                <a:gd name="connsiteY1" fmla="*/ 702734 h 702734"/>
                <a:gd name="connsiteX2" fmla="*/ 1066800 w 1066800"/>
                <a:gd name="connsiteY2" fmla="*/ 702734 h 702734"/>
                <a:gd name="connsiteX3" fmla="*/ 787400 w 1066800"/>
                <a:gd name="connsiteY3" fmla="*/ 16934 h 702734"/>
                <a:gd name="connsiteX4" fmla="*/ 0 w 1066800"/>
                <a:gd name="connsiteY4" fmla="*/ 0 h 702734"/>
                <a:gd name="connsiteX0-1" fmla="*/ 1 w 1049867"/>
                <a:gd name="connsiteY0-2" fmla="*/ 0 h 685801"/>
                <a:gd name="connsiteX1-3" fmla="*/ 0 w 1049867"/>
                <a:gd name="connsiteY1-4" fmla="*/ 685801 h 685801"/>
                <a:gd name="connsiteX2-5" fmla="*/ 1049867 w 1049867"/>
                <a:gd name="connsiteY2-6" fmla="*/ 685801 h 685801"/>
                <a:gd name="connsiteX3-7" fmla="*/ 770467 w 1049867"/>
                <a:gd name="connsiteY3-8" fmla="*/ 1 h 685801"/>
                <a:gd name="connsiteX4-9" fmla="*/ 1 w 1049867"/>
                <a:gd name="connsiteY4-10" fmla="*/ 0 h 6858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9867" h="685801">
                  <a:moveTo>
                    <a:pt x="1" y="0"/>
                  </a:moveTo>
                  <a:cubicBezTo>
                    <a:pt x="1" y="228600"/>
                    <a:pt x="0" y="457201"/>
                    <a:pt x="0" y="685801"/>
                  </a:cubicBezTo>
                  <a:lnTo>
                    <a:pt x="1049867" y="685801"/>
                  </a:lnTo>
                  <a:lnTo>
                    <a:pt x="770467" y="1"/>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43"/>
            <p:cNvSpPr/>
            <p:nvPr/>
          </p:nvSpPr>
          <p:spPr bwMode="auto">
            <a:xfrm>
              <a:off x="131959" y="26121"/>
              <a:ext cx="689307" cy="620210"/>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7" name="矩形 26"/>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969932" y="1204541"/>
            <a:ext cx="4252137" cy="741216"/>
            <a:chOff x="3924300" y="1204541"/>
            <a:chExt cx="4252137" cy="741216"/>
          </a:xfrm>
        </p:grpSpPr>
        <p:grpSp>
          <p:nvGrpSpPr>
            <p:cNvPr id="3" name="组合 2"/>
            <p:cNvGrpSpPr/>
            <p:nvPr/>
          </p:nvGrpSpPr>
          <p:grpSpPr>
            <a:xfrm>
              <a:off x="3924300" y="1204541"/>
              <a:ext cx="4252137" cy="741216"/>
              <a:chOff x="3469759" y="1342765"/>
              <a:chExt cx="3781646" cy="741216"/>
            </a:xfrm>
          </p:grpSpPr>
          <p:sp>
            <p:nvSpPr>
              <p:cNvPr id="2" name="矩形 1"/>
              <p:cNvSpPr/>
              <p:nvPr/>
            </p:nvSpPr>
            <p:spPr>
              <a:xfrm>
                <a:off x="3540642" y="1414130"/>
                <a:ext cx="3710763" cy="669851"/>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69759" y="1342765"/>
                <a:ext cx="3710763" cy="669851"/>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4173722" y="1289603"/>
              <a:ext cx="3753293" cy="523220"/>
            </a:xfrm>
            <a:prstGeom prst="rect">
              <a:avLst/>
            </a:prstGeom>
            <a:noFill/>
          </p:spPr>
          <p:txBody>
            <a:bodyPr wrap="square" rtlCol="0">
              <a:spAutoFit/>
            </a:bodyPr>
            <a:lstStyle/>
            <a:p>
              <a:pPr algn="ctr"/>
              <a:r>
                <a:rPr lang="zh-CN" altLang="en-US" sz="2800" dirty="0" smtClean="0">
                  <a:solidFill>
                    <a:schemeClr val="accent1"/>
                  </a:solidFill>
                  <a:latin typeface="方正清刻本悦宋简体" panose="02000000000000000000" pitchFamily="2" charset="-122"/>
                  <a:ea typeface="方正清刻本悦宋简体" panose="02000000000000000000" pitchFamily="2" charset="-122"/>
                </a:rPr>
                <a:t>加强食品药品安全监管</a:t>
              </a:r>
              <a:endParaRPr lang="zh-CN" altLang="en-US" sz="2800" dirty="0">
                <a:solidFill>
                  <a:schemeClr val="accent1"/>
                </a:solidFill>
                <a:latin typeface="方正清刻本悦宋简体" panose="02000000000000000000" pitchFamily="2" charset="-122"/>
                <a:ea typeface="方正清刻本悦宋简体" panose="02000000000000000000" pitchFamily="2" charset="-122"/>
              </a:endParaRPr>
            </a:p>
          </p:txBody>
        </p:sp>
      </p:grpSp>
      <p:sp>
        <p:nvSpPr>
          <p:cNvPr id="44" name="矩形 43"/>
          <p:cNvSpPr/>
          <p:nvPr/>
        </p:nvSpPr>
        <p:spPr>
          <a:xfrm>
            <a:off x="387491" y="2230694"/>
            <a:ext cx="11330106" cy="3776702"/>
          </a:xfrm>
          <a:prstGeom prst="rect">
            <a:avLst/>
          </a:prstGeom>
          <a:noFill/>
          <a:ln w="190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23"/>
          <p:cNvSpPr txBox="1"/>
          <p:nvPr/>
        </p:nvSpPr>
        <p:spPr>
          <a:xfrm>
            <a:off x="6176054" y="2433643"/>
            <a:ext cx="5365208" cy="2677656"/>
          </a:xfrm>
          <a:prstGeom prst="rect">
            <a:avLst/>
          </a:prstGeom>
          <a:noFill/>
        </p:spPr>
        <p:txBody>
          <a:bodyPr wrap="square" rtlCol="0">
            <a:spAutoFit/>
          </a:bodyPr>
          <a:lstStyle/>
          <a:p>
            <a:pPr>
              <a:lnSpc>
                <a:spcPct val="150000"/>
              </a:lnSpc>
            </a:pP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报告看点：</a:t>
            </a:r>
            <a:r>
              <a:rPr lang="zh-CN" altLang="en-US" sz="1600" dirty="0" smtClean="0">
                <a:solidFill>
                  <a:schemeClr val="tx1">
                    <a:lumMod val="85000"/>
                    <a:lumOff val="15000"/>
                  </a:schemeClr>
                </a:solidFill>
                <a:latin typeface="+mn-ea"/>
              </a:rPr>
              <a:t>要完善监管体制机制，充实基层监管力量，夯实各方责任，坚持源头控制、产管并重、重典治乱，坚决把好人民群众饮食用药安全的每一道关口。</a:t>
            </a:r>
            <a:endParaRPr lang="zh-CN" altLang="en-US" sz="1600" dirty="0" smtClean="0">
              <a:solidFill>
                <a:schemeClr val="tx1">
                  <a:lumMod val="85000"/>
                  <a:lumOff val="15000"/>
                </a:schemeClr>
              </a:solidFill>
              <a:latin typeface="+mn-ea"/>
            </a:endParaRPr>
          </a:p>
          <a:p>
            <a:pPr>
              <a:lnSpc>
                <a:spcPct val="150000"/>
              </a:lnSpc>
            </a:pP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点评：</a:t>
            </a:r>
            <a:r>
              <a:rPr lang="zh-CN" altLang="en-US" sz="1600" dirty="0" smtClean="0">
                <a:solidFill>
                  <a:schemeClr val="tx1">
                    <a:lumMod val="85000"/>
                    <a:lumOff val="15000"/>
                  </a:schemeClr>
                </a:solidFill>
                <a:latin typeface="+mn-ea"/>
              </a:rPr>
              <a:t>全国人大代表、新希望集团董事长刘永好表示，食品和药品安全关涉百姓身体健康，既需要国家监管也需要企业自律，要完善法律法规和严格执法。</a:t>
            </a:r>
            <a:endParaRPr lang="en-US" altLang="zh-CN" sz="1600" dirty="0" smtClean="0">
              <a:solidFill>
                <a:schemeClr val="tx1">
                  <a:lumMod val="85000"/>
                  <a:lumOff val="15000"/>
                </a:schemeClr>
              </a:solidFill>
              <a:latin typeface="+mn-ea"/>
            </a:endParaRPr>
          </a:p>
        </p:txBody>
      </p:sp>
      <p:grpSp>
        <p:nvGrpSpPr>
          <p:cNvPr id="11" name="组合 10"/>
          <p:cNvGrpSpPr/>
          <p:nvPr/>
        </p:nvGrpSpPr>
        <p:grpSpPr>
          <a:xfrm>
            <a:off x="797393" y="2586725"/>
            <a:ext cx="4880043" cy="3230931"/>
            <a:chOff x="797393" y="2586725"/>
            <a:chExt cx="4880043" cy="3230931"/>
          </a:xfrm>
        </p:grpSpPr>
        <p:sp>
          <p:nvSpPr>
            <p:cNvPr id="47" name="矩形 46"/>
            <p:cNvSpPr/>
            <p:nvPr/>
          </p:nvSpPr>
          <p:spPr>
            <a:xfrm>
              <a:off x="797393" y="2670136"/>
              <a:ext cx="4791327" cy="3147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86109" y="2586725"/>
              <a:ext cx="4791327" cy="314752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533" y="0"/>
            <a:ext cx="3990360" cy="646331"/>
          </a:xfrm>
          <a:prstGeom prst="rect">
            <a:avLst/>
          </a:prstGeom>
          <a:noFill/>
        </p:spPr>
        <p:txBody>
          <a:bodyPr wrap="square" rtlCol="0">
            <a:spAutoFit/>
          </a:bodyPr>
          <a:lstStyle/>
          <a:p>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回应社会关切</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cxnSp>
        <p:nvCxnSpPr>
          <p:cNvPr id="23" name="直接连接符 22"/>
          <p:cNvCxnSpPr/>
          <p:nvPr/>
        </p:nvCxnSpPr>
        <p:spPr>
          <a:xfrm flipV="1">
            <a:off x="0" y="685801"/>
            <a:ext cx="12204000" cy="846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399895" y="36954"/>
            <a:ext cx="3759582" cy="567267"/>
            <a:chOff x="8399895" y="36954"/>
            <a:chExt cx="3759582" cy="567267"/>
          </a:xfrm>
        </p:grpSpPr>
        <p:grpSp>
          <p:nvGrpSpPr>
            <p:cNvPr id="24" name="组合 23"/>
            <p:cNvGrpSpPr/>
            <p:nvPr/>
          </p:nvGrpSpPr>
          <p:grpSpPr>
            <a:xfrm>
              <a:off x="8399895" y="36954"/>
              <a:ext cx="1179814" cy="567267"/>
              <a:chOff x="2600221" y="247815"/>
              <a:chExt cx="1650517" cy="793586"/>
            </a:xfrm>
          </p:grpSpPr>
          <p:pic>
            <p:nvPicPr>
              <p:cNvPr id="25" name="Picture 5" descr="F:\PPT分类资料\两会\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F:\PPT分类资料\两会\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4286" y="39602"/>
              <a:ext cx="2475191" cy="543822"/>
            </a:xfrm>
            <a:prstGeom prst="rect">
              <a:avLst/>
            </a:prstGeom>
          </p:spPr>
        </p:pic>
      </p:grpSp>
      <p:grpSp>
        <p:nvGrpSpPr>
          <p:cNvPr id="31" name="组合 30"/>
          <p:cNvGrpSpPr/>
          <p:nvPr/>
        </p:nvGrpSpPr>
        <p:grpSpPr>
          <a:xfrm>
            <a:off x="0" y="0"/>
            <a:ext cx="1049867" cy="694267"/>
            <a:chOff x="0" y="0"/>
            <a:chExt cx="1049867" cy="694267"/>
          </a:xfrm>
        </p:grpSpPr>
        <p:sp>
          <p:nvSpPr>
            <p:cNvPr id="22" name="任意多边形 21"/>
            <p:cNvSpPr/>
            <p:nvPr/>
          </p:nvSpPr>
          <p:spPr>
            <a:xfrm>
              <a:off x="0" y="0"/>
              <a:ext cx="1049867" cy="694267"/>
            </a:xfrm>
            <a:custGeom>
              <a:avLst/>
              <a:gdLst>
                <a:gd name="connsiteX0" fmla="*/ 0 w 1066800"/>
                <a:gd name="connsiteY0" fmla="*/ 0 h 702734"/>
                <a:gd name="connsiteX1" fmla="*/ 16933 w 1066800"/>
                <a:gd name="connsiteY1" fmla="*/ 702734 h 702734"/>
                <a:gd name="connsiteX2" fmla="*/ 1066800 w 1066800"/>
                <a:gd name="connsiteY2" fmla="*/ 702734 h 702734"/>
                <a:gd name="connsiteX3" fmla="*/ 787400 w 1066800"/>
                <a:gd name="connsiteY3" fmla="*/ 16934 h 702734"/>
                <a:gd name="connsiteX4" fmla="*/ 0 w 1066800"/>
                <a:gd name="connsiteY4" fmla="*/ 0 h 702734"/>
                <a:gd name="connsiteX0-1" fmla="*/ 1 w 1049867"/>
                <a:gd name="connsiteY0-2" fmla="*/ 0 h 685801"/>
                <a:gd name="connsiteX1-3" fmla="*/ 0 w 1049867"/>
                <a:gd name="connsiteY1-4" fmla="*/ 685801 h 685801"/>
                <a:gd name="connsiteX2-5" fmla="*/ 1049867 w 1049867"/>
                <a:gd name="connsiteY2-6" fmla="*/ 685801 h 685801"/>
                <a:gd name="connsiteX3-7" fmla="*/ 770467 w 1049867"/>
                <a:gd name="connsiteY3-8" fmla="*/ 1 h 685801"/>
                <a:gd name="connsiteX4-9" fmla="*/ 1 w 1049867"/>
                <a:gd name="connsiteY4-10" fmla="*/ 0 h 6858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9867" h="685801">
                  <a:moveTo>
                    <a:pt x="1" y="0"/>
                  </a:moveTo>
                  <a:cubicBezTo>
                    <a:pt x="1" y="228600"/>
                    <a:pt x="0" y="457201"/>
                    <a:pt x="0" y="685801"/>
                  </a:cubicBezTo>
                  <a:lnTo>
                    <a:pt x="1049867" y="685801"/>
                  </a:lnTo>
                  <a:lnTo>
                    <a:pt x="770467" y="1"/>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43"/>
            <p:cNvSpPr/>
            <p:nvPr/>
          </p:nvSpPr>
          <p:spPr bwMode="auto">
            <a:xfrm>
              <a:off x="131959" y="26121"/>
              <a:ext cx="689307" cy="620210"/>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7" name="矩形 26"/>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969932" y="1204541"/>
            <a:ext cx="4252137" cy="741216"/>
            <a:chOff x="3924300" y="1204541"/>
            <a:chExt cx="4252137" cy="741216"/>
          </a:xfrm>
        </p:grpSpPr>
        <p:grpSp>
          <p:nvGrpSpPr>
            <p:cNvPr id="3" name="组合 2"/>
            <p:cNvGrpSpPr/>
            <p:nvPr/>
          </p:nvGrpSpPr>
          <p:grpSpPr>
            <a:xfrm>
              <a:off x="3924300" y="1204541"/>
              <a:ext cx="4252137" cy="741216"/>
              <a:chOff x="3469759" y="1342765"/>
              <a:chExt cx="3781646" cy="741216"/>
            </a:xfrm>
          </p:grpSpPr>
          <p:sp>
            <p:nvSpPr>
              <p:cNvPr id="2" name="矩形 1"/>
              <p:cNvSpPr/>
              <p:nvPr/>
            </p:nvSpPr>
            <p:spPr>
              <a:xfrm>
                <a:off x="3540642" y="1414130"/>
                <a:ext cx="3710763" cy="669851"/>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69759" y="1342765"/>
                <a:ext cx="3710763" cy="669851"/>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4173722" y="1289603"/>
              <a:ext cx="3753293" cy="523220"/>
            </a:xfrm>
            <a:prstGeom prst="rect">
              <a:avLst/>
            </a:prstGeom>
            <a:noFill/>
          </p:spPr>
          <p:txBody>
            <a:bodyPr wrap="square" rtlCol="0">
              <a:spAutoFit/>
            </a:bodyPr>
            <a:lstStyle/>
            <a:p>
              <a:pPr algn="ctr"/>
              <a:r>
                <a:rPr lang="zh-CN" altLang="en-US" sz="2800" dirty="0" smtClean="0">
                  <a:solidFill>
                    <a:schemeClr val="accent1"/>
                  </a:solidFill>
                  <a:latin typeface="方正清刻本悦宋简体" panose="02000000000000000000" pitchFamily="2" charset="-122"/>
                  <a:ea typeface="方正清刻本悦宋简体" panose="02000000000000000000" pitchFamily="2" charset="-122"/>
                </a:rPr>
                <a:t>户籍改革有哪些新动向</a:t>
              </a:r>
              <a:endParaRPr lang="zh-CN" altLang="en-US" sz="2800" dirty="0">
                <a:solidFill>
                  <a:schemeClr val="accent1"/>
                </a:solidFill>
                <a:latin typeface="方正清刻本悦宋简体" panose="02000000000000000000" pitchFamily="2" charset="-122"/>
                <a:ea typeface="方正清刻本悦宋简体" panose="02000000000000000000" pitchFamily="2" charset="-122"/>
              </a:endParaRPr>
            </a:p>
          </p:txBody>
        </p:sp>
      </p:grpSp>
      <p:sp>
        <p:nvSpPr>
          <p:cNvPr id="44" name="矩形 43"/>
          <p:cNvSpPr/>
          <p:nvPr/>
        </p:nvSpPr>
        <p:spPr>
          <a:xfrm>
            <a:off x="387491" y="2230694"/>
            <a:ext cx="11330106" cy="3776702"/>
          </a:xfrm>
          <a:prstGeom prst="rect">
            <a:avLst/>
          </a:prstGeom>
          <a:noFill/>
          <a:ln w="190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23"/>
          <p:cNvSpPr txBox="1"/>
          <p:nvPr/>
        </p:nvSpPr>
        <p:spPr>
          <a:xfrm>
            <a:off x="6176054" y="2433643"/>
            <a:ext cx="5365208" cy="2677656"/>
          </a:xfrm>
          <a:prstGeom prst="rect">
            <a:avLst/>
          </a:prstGeom>
          <a:noFill/>
        </p:spPr>
        <p:txBody>
          <a:bodyPr wrap="square" rtlCol="0">
            <a:spAutoFit/>
          </a:bodyPr>
          <a:lstStyle/>
          <a:p>
            <a:pPr>
              <a:lnSpc>
                <a:spcPct val="150000"/>
              </a:lnSpc>
            </a:pP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报告看点：</a:t>
            </a:r>
            <a:r>
              <a:rPr lang="zh-CN" altLang="en-US" sz="1600" dirty="0" smtClean="0">
                <a:solidFill>
                  <a:schemeClr val="tx1">
                    <a:lumMod val="85000"/>
                    <a:lumOff val="15000"/>
                  </a:schemeClr>
                </a:solidFill>
                <a:latin typeface="+mn-ea"/>
              </a:rPr>
              <a:t>深化户籍制度改革，今年实现进城落户１３００万人以上，加快居住证制度全覆盖。</a:t>
            </a:r>
            <a:endParaRPr lang="zh-CN" altLang="en-US" sz="1600" dirty="0" smtClean="0">
              <a:solidFill>
                <a:schemeClr val="tx1">
                  <a:lumMod val="85000"/>
                  <a:lumOff val="15000"/>
                </a:schemeClr>
              </a:solidFill>
              <a:latin typeface="+mn-ea"/>
            </a:endParaRPr>
          </a:p>
          <a:p>
            <a:pPr>
              <a:lnSpc>
                <a:spcPct val="150000"/>
              </a:lnSpc>
            </a:pP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点评：</a:t>
            </a:r>
            <a:r>
              <a:rPr lang="zh-CN" altLang="en-US" sz="1600" dirty="0" smtClean="0">
                <a:solidFill>
                  <a:schemeClr val="tx1">
                    <a:lumMod val="85000"/>
                    <a:lumOff val="15000"/>
                  </a:schemeClr>
                </a:solidFill>
                <a:latin typeface="+mn-ea"/>
              </a:rPr>
              <a:t>中国社会科学院当代城乡发展规划院副院长张朝伟表示，户籍改革和新型城镇化，能够让更多百姓共享社会发展成果。支持中小城市和特色小城镇发展，将对中国城乡发展的空间格局产生重大影响。</a:t>
            </a:r>
            <a:endParaRPr lang="en-US" altLang="zh-CN" sz="1600" dirty="0" smtClean="0">
              <a:solidFill>
                <a:schemeClr val="tx1">
                  <a:lumMod val="85000"/>
                  <a:lumOff val="15000"/>
                </a:schemeClr>
              </a:solidFill>
              <a:latin typeface="+mn-ea"/>
            </a:endParaRPr>
          </a:p>
        </p:txBody>
      </p:sp>
      <p:grpSp>
        <p:nvGrpSpPr>
          <p:cNvPr id="11" name="组合 10"/>
          <p:cNvGrpSpPr/>
          <p:nvPr/>
        </p:nvGrpSpPr>
        <p:grpSpPr>
          <a:xfrm>
            <a:off x="797393" y="2586725"/>
            <a:ext cx="4880043" cy="3230931"/>
            <a:chOff x="797393" y="2586725"/>
            <a:chExt cx="4880043" cy="3230931"/>
          </a:xfrm>
        </p:grpSpPr>
        <p:sp>
          <p:nvSpPr>
            <p:cNvPr id="47" name="矩形 46"/>
            <p:cNvSpPr/>
            <p:nvPr/>
          </p:nvSpPr>
          <p:spPr>
            <a:xfrm>
              <a:off x="797393" y="2670136"/>
              <a:ext cx="4791327" cy="3147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86109" y="2586725"/>
              <a:ext cx="4791327" cy="3147520"/>
            </a:xfrm>
            <a:prstGeom prst="rect">
              <a:avLst/>
            </a:prstGeom>
            <a:blipFill dpi="0" rotWithShape="1">
              <a:blip r:embed="rId4"/>
              <a:srcRect/>
              <a:stretch>
                <a:fillRect/>
              </a:stretch>
            </a:blip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838625" y="1953254"/>
            <a:ext cx="1146026" cy="1031145"/>
            <a:chOff x="6018211" y="3592513"/>
            <a:chExt cx="1314452" cy="1182688"/>
          </a:xfrm>
          <a:solidFill>
            <a:schemeClr val="accent1"/>
          </a:solidFill>
        </p:grpSpPr>
        <p:sp>
          <p:nvSpPr>
            <p:cNvPr id="10" name="Freeform 43"/>
            <p:cNvSpPr/>
            <p:nvPr/>
          </p:nvSpPr>
          <p:spPr bwMode="auto">
            <a:xfrm>
              <a:off x="6018213" y="3592513"/>
              <a:ext cx="1314450" cy="1182688"/>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1" name="Freeform 44"/>
            <p:cNvSpPr/>
            <p:nvPr/>
          </p:nvSpPr>
          <p:spPr bwMode="auto">
            <a:xfrm>
              <a:off x="6018211" y="3592513"/>
              <a:ext cx="1314450" cy="1182688"/>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grpFill/>
            <a:ln w="6350" cap="flat">
              <a:noFill/>
              <a:prstDash val="solid"/>
              <a:miter lim="800000"/>
            </a:ln>
          </p:spPr>
          <p:txBody>
            <a:bodyPr vert="horz" wrap="square" lIns="91440" tIns="45720" rIns="91440" bIns="45720" numCol="1" anchor="t" anchorCtr="0" compatLnSpc="1"/>
            <a:lstStyle/>
            <a:p>
              <a:endParaRPr lang="zh-CN" altLang="en-US" sz="2000"/>
            </a:p>
          </p:txBody>
        </p:sp>
      </p:grpSp>
      <p:sp>
        <p:nvSpPr>
          <p:cNvPr id="7" name="TextBox 51"/>
          <p:cNvSpPr txBox="1"/>
          <p:nvPr/>
        </p:nvSpPr>
        <p:spPr>
          <a:xfrm>
            <a:off x="2277657" y="3332567"/>
            <a:ext cx="7636686" cy="1200329"/>
          </a:xfrm>
          <a:prstGeom prst="rect">
            <a:avLst/>
          </a:prstGeom>
        </p:spPr>
        <p:txBody>
          <a:bodyPr wrap="square">
            <a:spAutoFit/>
          </a:bodyPr>
          <a:lstStyle>
            <a:defPPr>
              <a:defRPr lang="zh-CN"/>
            </a:defPPr>
            <a:lvl1pPr fontAlgn="base">
              <a:spcBef>
                <a:spcPct val="0"/>
              </a:spcBef>
              <a:spcAft>
                <a:spcPct val="0"/>
              </a:spcAft>
              <a:defRPr sz="3200" b="1" kern="0" cap="all">
                <a:ln w="0">
                  <a:noFill/>
                </a:ln>
                <a:gradFill>
                  <a:gsLst>
                    <a:gs pos="0">
                      <a:srgbClr val="FF0000">
                        <a:tint val="75000"/>
                        <a:shade val="75000"/>
                        <a:satMod val="170000"/>
                      </a:srgbClr>
                    </a:gs>
                    <a:gs pos="49000">
                      <a:srgbClr val="FF0000">
                        <a:tint val="88000"/>
                        <a:shade val="65000"/>
                        <a:satMod val="172000"/>
                      </a:srgbClr>
                    </a:gs>
                    <a:gs pos="50000">
                      <a:srgbClr val="FF0000">
                        <a:shade val="65000"/>
                        <a:satMod val="130000"/>
                      </a:srgbClr>
                    </a:gs>
                    <a:gs pos="92000">
                      <a:srgbClr val="FF0000">
                        <a:shade val="50000"/>
                        <a:satMod val="120000"/>
                      </a:srgbClr>
                    </a:gs>
                    <a:gs pos="100000">
                      <a:srgbClr val="FF0000">
                        <a:shade val="48000"/>
                        <a:satMod val="120000"/>
                      </a:srgbClr>
                    </a:gs>
                  </a:gsLst>
                  <a:lin ang="5400000" scaled="0"/>
                </a:gradFill>
                <a:effectLst/>
                <a:latin typeface="微软雅黑" panose="020B0503020204020204" pitchFamily="34" charset="-122"/>
                <a:ea typeface="微软雅黑" panose="020B0503020204020204" pitchFamily="3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pPr algn="ctr"/>
            <a:r>
              <a:rPr lang="zh-CN" altLang="en-US" sz="7200" b="0" dirty="0" smtClean="0">
                <a:solidFill>
                  <a:schemeClr val="accent1"/>
                </a:solidFill>
                <a:latin typeface="方正清刻本悦宋简体" panose="02000000000000000000" pitchFamily="2" charset="-122"/>
                <a:ea typeface="方正清刻本悦宋简体" panose="02000000000000000000" pitchFamily="2" charset="-122"/>
              </a:rPr>
              <a:t>两会基本概况</a:t>
            </a:r>
            <a:endParaRPr lang="zh-CN" altLang="en-US" sz="7200" b="0" dirty="0">
              <a:solidFill>
                <a:schemeClr val="accent1"/>
              </a:solidFill>
              <a:latin typeface="方正清刻本悦宋简体" panose="02000000000000000000" pitchFamily="2" charset="-122"/>
              <a:ea typeface="方正清刻本悦宋简体" panose="02000000000000000000" pitchFamily="2" charset="-122"/>
            </a:endParaRPr>
          </a:p>
        </p:txBody>
      </p:sp>
      <p:sp>
        <p:nvSpPr>
          <p:cNvPr id="8" name="TextBox 51"/>
          <p:cNvSpPr txBox="1"/>
          <p:nvPr/>
        </p:nvSpPr>
        <p:spPr>
          <a:xfrm>
            <a:off x="5062364" y="1960994"/>
            <a:ext cx="3283565" cy="1015663"/>
          </a:xfrm>
          <a:prstGeom prst="rect">
            <a:avLst/>
          </a:prstGeom>
        </p:spPr>
        <p:txBody>
          <a:bodyPr>
            <a:spAutoFit/>
          </a:bodyPr>
          <a:lstStyle>
            <a:defPPr>
              <a:defRPr lang="zh-CN"/>
            </a:defPPr>
            <a:lvl1pPr fontAlgn="base">
              <a:spcBef>
                <a:spcPct val="0"/>
              </a:spcBef>
              <a:spcAft>
                <a:spcPct val="0"/>
              </a:spcAft>
              <a:defRPr sz="3200" b="1" kern="0" cap="all">
                <a:ln w="0">
                  <a:noFill/>
                </a:ln>
                <a:gradFill>
                  <a:gsLst>
                    <a:gs pos="0">
                      <a:srgbClr val="FF0000">
                        <a:tint val="75000"/>
                        <a:shade val="75000"/>
                        <a:satMod val="170000"/>
                      </a:srgbClr>
                    </a:gs>
                    <a:gs pos="49000">
                      <a:srgbClr val="FF0000">
                        <a:tint val="88000"/>
                        <a:shade val="65000"/>
                        <a:satMod val="172000"/>
                      </a:srgbClr>
                    </a:gs>
                    <a:gs pos="50000">
                      <a:srgbClr val="FF0000">
                        <a:shade val="65000"/>
                        <a:satMod val="130000"/>
                      </a:srgbClr>
                    </a:gs>
                    <a:gs pos="92000">
                      <a:srgbClr val="FF0000">
                        <a:shade val="50000"/>
                        <a:satMod val="120000"/>
                      </a:srgbClr>
                    </a:gs>
                    <a:gs pos="100000">
                      <a:srgbClr val="FF0000">
                        <a:shade val="48000"/>
                        <a:satMod val="120000"/>
                      </a:srgbClr>
                    </a:gs>
                  </a:gsLst>
                  <a:lin ang="5400000" scaled="0"/>
                </a:gradFill>
                <a:effectLst/>
                <a:latin typeface="微软雅黑" panose="020B0503020204020204" pitchFamily="34" charset="-122"/>
                <a:ea typeface="微软雅黑" panose="020B0503020204020204" pitchFamily="3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pPr algn="ctr" eaLnBrk="1" hangingPunct="1">
              <a:defRPr/>
            </a:pPr>
            <a:r>
              <a:rPr lang="zh-CN" altLang="en-US" sz="6000" b="0" dirty="0">
                <a:solidFill>
                  <a:schemeClr val="accent1"/>
                </a:solidFill>
                <a:latin typeface="方正清刻本悦宋简体" panose="02000000000000000000" pitchFamily="2" charset="-122"/>
                <a:ea typeface="方正清刻本悦宋简体" panose="02000000000000000000" pitchFamily="2" charset="-122"/>
              </a:rPr>
              <a:t>第一部分</a:t>
            </a:r>
            <a:endParaRPr lang="zh-CN" altLang="en-US" sz="6000" b="0" dirty="0">
              <a:solidFill>
                <a:schemeClr val="accent1"/>
              </a:solidFill>
              <a:latin typeface="方正清刻本悦宋简体" panose="02000000000000000000" pitchFamily="2" charset="-122"/>
              <a:ea typeface="方正清刻本悦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533" y="0"/>
            <a:ext cx="3990360" cy="646331"/>
          </a:xfrm>
          <a:prstGeom prst="rect">
            <a:avLst/>
          </a:prstGeom>
          <a:noFill/>
        </p:spPr>
        <p:txBody>
          <a:bodyPr wrap="square" rtlCol="0">
            <a:spAutoFit/>
          </a:bodyPr>
          <a:lstStyle/>
          <a:p>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回应社会关切</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cxnSp>
        <p:nvCxnSpPr>
          <p:cNvPr id="23" name="直接连接符 22"/>
          <p:cNvCxnSpPr/>
          <p:nvPr/>
        </p:nvCxnSpPr>
        <p:spPr>
          <a:xfrm flipV="1">
            <a:off x="0" y="685801"/>
            <a:ext cx="12204000" cy="846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399895" y="36954"/>
            <a:ext cx="3759582" cy="567267"/>
            <a:chOff x="8399895" y="36954"/>
            <a:chExt cx="3759582" cy="567267"/>
          </a:xfrm>
        </p:grpSpPr>
        <p:grpSp>
          <p:nvGrpSpPr>
            <p:cNvPr id="24" name="组合 23"/>
            <p:cNvGrpSpPr/>
            <p:nvPr/>
          </p:nvGrpSpPr>
          <p:grpSpPr>
            <a:xfrm>
              <a:off x="8399895" y="36954"/>
              <a:ext cx="1179814" cy="567267"/>
              <a:chOff x="2600221" y="247815"/>
              <a:chExt cx="1650517" cy="793586"/>
            </a:xfrm>
          </p:grpSpPr>
          <p:pic>
            <p:nvPicPr>
              <p:cNvPr id="25" name="Picture 5" descr="F:\PPT分类资料\两会\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F:\PPT分类资料\两会\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4286" y="39602"/>
              <a:ext cx="2475191" cy="543822"/>
            </a:xfrm>
            <a:prstGeom prst="rect">
              <a:avLst/>
            </a:prstGeom>
          </p:spPr>
        </p:pic>
      </p:grpSp>
      <p:grpSp>
        <p:nvGrpSpPr>
          <p:cNvPr id="31" name="组合 30"/>
          <p:cNvGrpSpPr/>
          <p:nvPr/>
        </p:nvGrpSpPr>
        <p:grpSpPr>
          <a:xfrm>
            <a:off x="0" y="0"/>
            <a:ext cx="1049867" cy="694267"/>
            <a:chOff x="0" y="0"/>
            <a:chExt cx="1049867" cy="694267"/>
          </a:xfrm>
        </p:grpSpPr>
        <p:sp>
          <p:nvSpPr>
            <p:cNvPr id="22" name="任意多边形 21"/>
            <p:cNvSpPr/>
            <p:nvPr/>
          </p:nvSpPr>
          <p:spPr>
            <a:xfrm>
              <a:off x="0" y="0"/>
              <a:ext cx="1049867" cy="694267"/>
            </a:xfrm>
            <a:custGeom>
              <a:avLst/>
              <a:gdLst>
                <a:gd name="connsiteX0" fmla="*/ 0 w 1066800"/>
                <a:gd name="connsiteY0" fmla="*/ 0 h 702734"/>
                <a:gd name="connsiteX1" fmla="*/ 16933 w 1066800"/>
                <a:gd name="connsiteY1" fmla="*/ 702734 h 702734"/>
                <a:gd name="connsiteX2" fmla="*/ 1066800 w 1066800"/>
                <a:gd name="connsiteY2" fmla="*/ 702734 h 702734"/>
                <a:gd name="connsiteX3" fmla="*/ 787400 w 1066800"/>
                <a:gd name="connsiteY3" fmla="*/ 16934 h 702734"/>
                <a:gd name="connsiteX4" fmla="*/ 0 w 1066800"/>
                <a:gd name="connsiteY4" fmla="*/ 0 h 702734"/>
                <a:gd name="connsiteX0-1" fmla="*/ 1 w 1049867"/>
                <a:gd name="connsiteY0-2" fmla="*/ 0 h 685801"/>
                <a:gd name="connsiteX1-3" fmla="*/ 0 w 1049867"/>
                <a:gd name="connsiteY1-4" fmla="*/ 685801 h 685801"/>
                <a:gd name="connsiteX2-5" fmla="*/ 1049867 w 1049867"/>
                <a:gd name="connsiteY2-6" fmla="*/ 685801 h 685801"/>
                <a:gd name="connsiteX3-7" fmla="*/ 770467 w 1049867"/>
                <a:gd name="connsiteY3-8" fmla="*/ 1 h 685801"/>
                <a:gd name="connsiteX4-9" fmla="*/ 1 w 1049867"/>
                <a:gd name="connsiteY4-10" fmla="*/ 0 h 6858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9867" h="685801">
                  <a:moveTo>
                    <a:pt x="1" y="0"/>
                  </a:moveTo>
                  <a:cubicBezTo>
                    <a:pt x="1" y="228600"/>
                    <a:pt x="0" y="457201"/>
                    <a:pt x="0" y="685801"/>
                  </a:cubicBezTo>
                  <a:lnTo>
                    <a:pt x="1049867" y="685801"/>
                  </a:lnTo>
                  <a:lnTo>
                    <a:pt x="770467" y="1"/>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43"/>
            <p:cNvSpPr/>
            <p:nvPr/>
          </p:nvSpPr>
          <p:spPr bwMode="auto">
            <a:xfrm>
              <a:off x="131959" y="26121"/>
              <a:ext cx="689307" cy="620210"/>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7" name="矩形 26"/>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969932" y="1204541"/>
            <a:ext cx="4252137" cy="741216"/>
            <a:chOff x="3924300" y="1204541"/>
            <a:chExt cx="4252137" cy="741216"/>
          </a:xfrm>
        </p:grpSpPr>
        <p:grpSp>
          <p:nvGrpSpPr>
            <p:cNvPr id="3" name="组合 2"/>
            <p:cNvGrpSpPr/>
            <p:nvPr/>
          </p:nvGrpSpPr>
          <p:grpSpPr>
            <a:xfrm>
              <a:off x="3924300" y="1204541"/>
              <a:ext cx="4252137" cy="741216"/>
              <a:chOff x="3469759" y="1342765"/>
              <a:chExt cx="3781646" cy="741216"/>
            </a:xfrm>
          </p:grpSpPr>
          <p:sp>
            <p:nvSpPr>
              <p:cNvPr id="2" name="矩形 1"/>
              <p:cNvSpPr/>
              <p:nvPr/>
            </p:nvSpPr>
            <p:spPr>
              <a:xfrm>
                <a:off x="3540642" y="1414130"/>
                <a:ext cx="3710763" cy="669851"/>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69759" y="1342765"/>
                <a:ext cx="3710763" cy="669851"/>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4173722" y="1289603"/>
              <a:ext cx="3753293" cy="523220"/>
            </a:xfrm>
            <a:prstGeom prst="rect">
              <a:avLst/>
            </a:prstGeom>
            <a:noFill/>
          </p:spPr>
          <p:txBody>
            <a:bodyPr wrap="square" rtlCol="0">
              <a:spAutoFit/>
            </a:bodyPr>
            <a:lstStyle/>
            <a:p>
              <a:pPr algn="ctr"/>
              <a:r>
                <a:rPr lang="zh-CN" altLang="en-US" sz="2800" dirty="0" smtClean="0">
                  <a:solidFill>
                    <a:schemeClr val="accent1"/>
                  </a:solidFill>
                  <a:latin typeface="方正清刻本悦宋简体" panose="02000000000000000000" pitchFamily="2" charset="-122"/>
                  <a:ea typeface="方正清刻本悦宋简体" panose="02000000000000000000" pitchFamily="2" charset="-122"/>
                </a:rPr>
                <a:t>如何降低电信资费</a:t>
              </a:r>
              <a:endParaRPr lang="zh-CN" altLang="en-US" sz="2800" dirty="0">
                <a:solidFill>
                  <a:schemeClr val="accent1"/>
                </a:solidFill>
                <a:latin typeface="方正清刻本悦宋简体" panose="02000000000000000000" pitchFamily="2" charset="-122"/>
                <a:ea typeface="方正清刻本悦宋简体" panose="02000000000000000000" pitchFamily="2" charset="-122"/>
              </a:endParaRPr>
            </a:p>
          </p:txBody>
        </p:sp>
      </p:grpSp>
      <p:sp>
        <p:nvSpPr>
          <p:cNvPr id="44" name="矩形 43"/>
          <p:cNvSpPr/>
          <p:nvPr/>
        </p:nvSpPr>
        <p:spPr>
          <a:xfrm>
            <a:off x="387491" y="2230694"/>
            <a:ext cx="11330106" cy="3776702"/>
          </a:xfrm>
          <a:prstGeom prst="rect">
            <a:avLst/>
          </a:prstGeom>
          <a:noFill/>
          <a:ln w="190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23"/>
          <p:cNvSpPr txBox="1"/>
          <p:nvPr/>
        </p:nvSpPr>
        <p:spPr>
          <a:xfrm>
            <a:off x="6176054" y="2433643"/>
            <a:ext cx="5365208" cy="3046988"/>
          </a:xfrm>
          <a:prstGeom prst="rect">
            <a:avLst/>
          </a:prstGeom>
          <a:noFill/>
        </p:spPr>
        <p:txBody>
          <a:bodyPr wrap="square" rtlCol="0">
            <a:spAutoFit/>
          </a:bodyPr>
          <a:lstStyle/>
          <a:p>
            <a:pPr>
              <a:lnSpc>
                <a:spcPct val="150000"/>
              </a:lnSpc>
            </a:pP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报告看点：</a:t>
            </a:r>
            <a:r>
              <a:rPr lang="zh-CN" altLang="en-US" sz="1600" dirty="0" smtClean="0">
                <a:solidFill>
                  <a:schemeClr val="tx1">
                    <a:lumMod val="85000"/>
                    <a:lumOff val="15000"/>
                  </a:schemeClr>
                </a:solidFill>
                <a:latin typeface="+mn-ea"/>
              </a:rPr>
              <a:t>年内全部取消手机国内长途和漫游费，大幅降低中小企业互联网专线接入资费，降低国际长途电话费。</a:t>
            </a:r>
            <a:endParaRPr lang="zh-CN" altLang="en-US" sz="1600" dirty="0" smtClean="0">
              <a:solidFill>
                <a:schemeClr val="tx1">
                  <a:lumMod val="85000"/>
                  <a:lumOff val="15000"/>
                </a:schemeClr>
              </a:solidFill>
              <a:latin typeface="+mn-ea"/>
            </a:endParaRPr>
          </a:p>
          <a:p>
            <a:pPr>
              <a:lnSpc>
                <a:spcPct val="150000"/>
              </a:lnSpc>
            </a:pP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点评：</a:t>
            </a:r>
            <a:r>
              <a:rPr lang="zh-CN" altLang="en-US" sz="1600" dirty="0" smtClean="0">
                <a:solidFill>
                  <a:schemeClr val="tx1">
                    <a:lumMod val="85000"/>
                    <a:lumOff val="15000"/>
                  </a:schemeClr>
                </a:solidFill>
                <a:latin typeface="+mn-ea"/>
              </a:rPr>
              <a:t>全国人大代表、阜阳师范学院教授卢凌说，总理讲到这里的时候，代表委员热烈鼓掌，说明这个举措深得民心。政府工作报告中对信息网络建设着墨不少，关键要让“企业广泛受益、群众普遍受惠”。</a:t>
            </a:r>
            <a:endParaRPr lang="en-US" altLang="zh-CN" sz="1600" dirty="0" smtClean="0">
              <a:solidFill>
                <a:schemeClr val="tx1">
                  <a:lumMod val="85000"/>
                  <a:lumOff val="15000"/>
                </a:schemeClr>
              </a:solidFill>
              <a:latin typeface="+mn-ea"/>
            </a:endParaRPr>
          </a:p>
        </p:txBody>
      </p:sp>
      <p:grpSp>
        <p:nvGrpSpPr>
          <p:cNvPr id="11" name="组合 10"/>
          <p:cNvGrpSpPr/>
          <p:nvPr/>
        </p:nvGrpSpPr>
        <p:grpSpPr>
          <a:xfrm>
            <a:off x="797393" y="2586725"/>
            <a:ext cx="4880043" cy="3230931"/>
            <a:chOff x="797393" y="2586725"/>
            <a:chExt cx="4880043" cy="3230931"/>
          </a:xfrm>
        </p:grpSpPr>
        <p:sp>
          <p:nvSpPr>
            <p:cNvPr id="47" name="矩形 46"/>
            <p:cNvSpPr/>
            <p:nvPr/>
          </p:nvSpPr>
          <p:spPr>
            <a:xfrm>
              <a:off x="797393" y="2670136"/>
              <a:ext cx="4791327" cy="3147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86109" y="2586725"/>
              <a:ext cx="4791327" cy="3147520"/>
            </a:xfrm>
            <a:prstGeom prst="rect">
              <a:avLst/>
            </a:prstGeom>
            <a:blipFill dpi="0" rotWithShape="1">
              <a:blip r:embed="rId4"/>
              <a:srcRect/>
              <a:stretch>
                <a:fillRect/>
              </a:stretch>
            </a:blip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40764" y="1609344"/>
            <a:ext cx="8854440" cy="1569660"/>
          </a:xfrm>
          <a:prstGeom prst="rect">
            <a:avLst/>
          </a:prstGeom>
          <a:noFill/>
        </p:spPr>
        <p:txBody>
          <a:bodyPr wrap="square" rtlCol="0">
            <a:spAutoFit/>
          </a:bodyPr>
          <a:lstStyle/>
          <a:p>
            <a:pPr algn="ctr"/>
            <a:r>
              <a:rPr lang="zh-CN" altLang="en-US" sz="9600" dirty="0" smtClean="0">
                <a:blipFill>
                  <a:blip r:embed="rId1"/>
                  <a:stretch>
                    <a:fillRect/>
                  </a:stretch>
                </a:blipFill>
                <a:latin typeface="禹卫书法行书简体" panose="02000603000000000000" pitchFamily="2" charset="-122"/>
                <a:ea typeface="禹卫书法行书简体" panose="02000603000000000000" pitchFamily="2" charset="-122"/>
              </a:rPr>
              <a:t>感谢大家的聆听</a:t>
            </a:r>
            <a:endParaRPr lang="zh-CN" altLang="en-US" sz="9600" dirty="0">
              <a:blipFill>
                <a:blip r:embed="rId1"/>
                <a:stretch>
                  <a:fillRect/>
                </a:stretch>
              </a:blipFill>
              <a:latin typeface="禹卫书法行书简体" panose="02000603000000000000" pitchFamily="2" charset="-122"/>
              <a:ea typeface="禹卫书法行书简体" panose="02000603000000000000" pitchFamily="2" charset="-122"/>
            </a:endParaRPr>
          </a:p>
        </p:txBody>
      </p:sp>
      <p:grpSp>
        <p:nvGrpSpPr>
          <p:cNvPr id="12" name="组合 11"/>
          <p:cNvGrpSpPr/>
          <p:nvPr/>
        </p:nvGrpSpPr>
        <p:grpSpPr>
          <a:xfrm>
            <a:off x="3878884" y="4193655"/>
            <a:ext cx="4415945" cy="656604"/>
            <a:chOff x="255355" y="276310"/>
            <a:chExt cx="5588817" cy="830997"/>
          </a:xfrm>
        </p:grpSpPr>
        <p:grpSp>
          <p:nvGrpSpPr>
            <p:cNvPr id="13" name="组合 12"/>
            <p:cNvGrpSpPr/>
            <p:nvPr/>
          </p:nvGrpSpPr>
          <p:grpSpPr>
            <a:xfrm>
              <a:off x="255355" y="292955"/>
              <a:ext cx="1659090" cy="797708"/>
              <a:chOff x="2600221" y="247815"/>
              <a:chExt cx="1650517" cy="793586"/>
            </a:xfrm>
          </p:grpSpPr>
          <p:pic>
            <p:nvPicPr>
              <p:cNvPr id="15" name="Picture 5" descr="F:\PPT分类资料\两会\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F:\PPT分类资料\两会\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51"/>
            <p:cNvSpPr txBox="1"/>
            <p:nvPr/>
          </p:nvSpPr>
          <p:spPr>
            <a:xfrm>
              <a:off x="2067660" y="276310"/>
              <a:ext cx="3776512" cy="830997"/>
            </a:xfrm>
            <a:prstGeom prst="rect">
              <a:avLst/>
            </a:prstGeom>
            <a:noFill/>
          </p:spPr>
          <p:txBody>
            <a:bodyPr wrap="square">
              <a:spAutoFit/>
            </a:bodyPr>
            <a:lstStyle>
              <a:defPPr>
                <a:defRPr lang="zh-CN"/>
              </a:defPPr>
              <a:lvl1pPr fontAlgn="base">
                <a:spcBef>
                  <a:spcPct val="0"/>
                </a:spcBef>
                <a:spcAft>
                  <a:spcPct val="0"/>
                </a:spcAft>
                <a:defRPr sz="3200" b="1" kern="0" cap="all">
                  <a:ln w="0">
                    <a:noFill/>
                  </a:ln>
                  <a:gradFill>
                    <a:gsLst>
                      <a:gs pos="0">
                        <a:srgbClr val="FF0000">
                          <a:tint val="75000"/>
                          <a:shade val="75000"/>
                          <a:satMod val="170000"/>
                        </a:srgbClr>
                      </a:gs>
                      <a:gs pos="49000">
                        <a:srgbClr val="FF0000">
                          <a:tint val="88000"/>
                          <a:shade val="65000"/>
                          <a:satMod val="172000"/>
                        </a:srgbClr>
                      </a:gs>
                      <a:gs pos="50000">
                        <a:srgbClr val="FF0000">
                          <a:shade val="65000"/>
                          <a:satMod val="130000"/>
                        </a:srgbClr>
                      </a:gs>
                      <a:gs pos="92000">
                        <a:srgbClr val="FF0000">
                          <a:shade val="50000"/>
                          <a:satMod val="120000"/>
                        </a:srgbClr>
                      </a:gs>
                      <a:gs pos="100000">
                        <a:srgbClr val="FF0000">
                          <a:shade val="48000"/>
                          <a:satMod val="120000"/>
                        </a:srgbClr>
                      </a:gs>
                    </a:gsLst>
                    <a:lin ang="5400000" scaled="0"/>
                  </a:gradFill>
                  <a:effectLst/>
                  <a:latin typeface="微软雅黑" panose="020B0503020204020204" pitchFamily="34" charset="-122"/>
                  <a:ea typeface="微软雅黑" panose="020B0503020204020204" pitchFamily="3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pPr eaLnBrk="1" hangingPunct="1">
                <a:defRPr/>
              </a:pPr>
              <a:r>
                <a:rPr lang="zh-CN" altLang="en-US" sz="1800" b="0" dirty="0" smtClean="0">
                  <a:blipFill>
                    <a:blip r:embed="rId1"/>
                    <a:stretch>
                      <a:fillRect/>
                    </a:stretch>
                  </a:blipFill>
                  <a:latin typeface="禹卫书法行书简体" panose="02000603000000000000" pitchFamily="2" charset="-122"/>
                  <a:ea typeface="禹卫书法行书简体" panose="02000603000000000000" pitchFamily="2" charset="-122"/>
                </a:rPr>
                <a:t>十二届全国人大五次会议</a:t>
              </a:r>
              <a:endParaRPr lang="en-US" altLang="zh-CN" sz="1800" b="0" dirty="0" smtClean="0">
                <a:blipFill>
                  <a:blip r:embed="rId1"/>
                  <a:stretch>
                    <a:fillRect/>
                  </a:stretch>
                </a:blipFill>
                <a:latin typeface="禹卫书法行书简体" panose="02000603000000000000" pitchFamily="2" charset="-122"/>
                <a:ea typeface="禹卫书法行书简体" panose="02000603000000000000" pitchFamily="2" charset="-122"/>
              </a:endParaRPr>
            </a:p>
            <a:p>
              <a:pPr eaLnBrk="1" hangingPunct="1">
                <a:defRPr/>
              </a:pPr>
              <a:r>
                <a:rPr lang="zh-CN" altLang="en-US" sz="1800" b="0" dirty="0" smtClean="0">
                  <a:blipFill>
                    <a:blip r:embed="rId1"/>
                    <a:stretch>
                      <a:fillRect/>
                    </a:stretch>
                  </a:blipFill>
                  <a:latin typeface="禹卫书法行书简体" panose="02000603000000000000" pitchFamily="2" charset="-122"/>
                  <a:ea typeface="禹卫书法行书简体" panose="02000603000000000000" pitchFamily="2" charset="-122"/>
                </a:rPr>
                <a:t>全国政协十二届五次会议</a:t>
              </a:r>
              <a:endParaRPr lang="zh-CN" altLang="en-US" sz="1800" b="0" dirty="0">
                <a:blipFill>
                  <a:blip r:embed="rId1"/>
                  <a:stretch>
                    <a:fillRect/>
                  </a:stretch>
                </a:blipFill>
                <a:latin typeface="禹卫书法行书简体" panose="02000603000000000000" pitchFamily="2" charset="-122"/>
                <a:ea typeface="禹卫书法行书简体" panose="02000603000000000000" pitchFamily="2" charset="-122"/>
              </a:endParaRPr>
            </a:p>
          </p:txBody>
        </p:sp>
      </p:grpSp>
      <p:sp>
        <p:nvSpPr>
          <p:cNvPr id="17" name="TextBox 51"/>
          <p:cNvSpPr txBox="1">
            <a:spLocks noChangeArrowheads="1"/>
          </p:cNvSpPr>
          <p:nvPr/>
        </p:nvSpPr>
        <p:spPr bwMode="auto">
          <a:xfrm>
            <a:off x="2936725" y="3279025"/>
            <a:ext cx="57807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3200" dirty="0" smtClean="0">
                <a:blipFill>
                  <a:blip r:embed="rId1"/>
                  <a:stretch>
                    <a:fillRect/>
                  </a:stretch>
                </a:blipFill>
                <a:latin typeface="禹卫书法行书简体" panose="02000603000000000000" pitchFamily="2" charset="-122"/>
                <a:ea typeface="禹卫书法行书简体" panose="02000603000000000000" pitchFamily="2" charset="-122"/>
              </a:rPr>
              <a:t>2017</a:t>
            </a:r>
            <a:r>
              <a:rPr lang="zh-CN" altLang="en-US" sz="3200" dirty="0" smtClean="0">
                <a:blipFill>
                  <a:blip r:embed="rId1"/>
                  <a:stretch>
                    <a:fillRect/>
                  </a:stretch>
                </a:blipFill>
                <a:latin typeface="禹卫书法行书简体" panose="02000603000000000000" pitchFamily="2" charset="-122"/>
                <a:ea typeface="禹卫书法行书简体" panose="02000603000000000000" pitchFamily="2" charset="-122"/>
              </a:rPr>
              <a:t>两会热点精讲解读</a:t>
            </a:r>
            <a:r>
              <a:rPr lang="en-US" altLang="zh-CN" sz="3200" dirty="0" smtClean="0">
                <a:blipFill>
                  <a:blip r:embed="rId1"/>
                  <a:stretch>
                    <a:fillRect/>
                  </a:stretch>
                </a:blipFill>
                <a:latin typeface="禹卫书法行书简体" panose="02000603000000000000" pitchFamily="2" charset="-122"/>
                <a:ea typeface="禹卫书法行书简体" panose="02000603000000000000" pitchFamily="2" charset="-122"/>
              </a:rPr>
              <a:t>PPT</a:t>
            </a:r>
            <a:r>
              <a:rPr lang="zh-CN" altLang="en-US" sz="3200" dirty="0" smtClean="0">
                <a:blipFill>
                  <a:blip r:embed="rId1"/>
                  <a:stretch>
                    <a:fillRect/>
                  </a:stretch>
                </a:blipFill>
                <a:latin typeface="禹卫书法行书简体" panose="02000603000000000000" pitchFamily="2" charset="-122"/>
                <a:ea typeface="禹卫书法行书简体" panose="02000603000000000000" pitchFamily="2" charset="-122"/>
              </a:rPr>
              <a:t>模板</a:t>
            </a:r>
            <a:endParaRPr lang="zh-CN" altLang="en-US" sz="3200" dirty="0">
              <a:blipFill>
                <a:blip r:embed="rId1"/>
                <a:stretch>
                  <a:fillRect/>
                </a:stretch>
              </a:blipFill>
              <a:latin typeface="禹卫书法行书简体" panose="02000603000000000000" pitchFamily="2" charset="-122"/>
              <a:ea typeface="禹卫书法行书简体" panose="02000603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533" y="0"/>
            <a:ext cx="2743200" cy="646331"/>
          </a:xfrm>
          <a:prstGeom prst="rect">
            <a:avLst/>
          </a:prstGeom>
          <a:noFill/>
        </p:spPr>
        <p:txBody>
          <a:bodyPr wrap="square" rtlCol="0">
            <a:spAutoFit/>
          </a:bodyPr>
          <a:lstStyle/>
          <a:p>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开幕时间</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grpSp>
        <p:nvGrpSpPr>
          <p:cNvPr id="20" name="组合 19"/>
          <p:cNvGrpSpPr/>
          <p:nvPr/>
        </p:nvGrpSpPr>
        <p:grpSpPr>
          <a:xfrm>
            <a:off x="1447326" y="1735337"/>
            <a:ext cx="3757344" cy="4273145"/>
            <a:chOff x="1325404" y="1735337"/>
            <a:chExt cx="3757344" cy="4273145"/>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25404" y="1735337"/>
              <a:ext cx="3757344" cy="3353130"/>
            </a:xfrm>
            <a:prstGeom prst="rect">
              <a:avLst/>
            </a:prstGeom>
          </p:spPr>
        </p:pic>
        <p:sp>
          <p:nvSpPr>
            <p:cNvPr id="11" name="文本框 10"/>
            <p:cNvSpPr txBox="1"/>
            <p:nvPr/>
          </p:nvSpPr>
          <p:spPr>
            <a:xfrm>
              <a:off x="2416676" y="2099733"/>
              <a:ext cx="1574800" cy="461665"/>
            </a:xfrm>
            <a:prstGeom prst="rect">
              <a:avLst/>
            </a:prstGeom>
            <a:noFill/>
          </p:spPr>
          <p:txBody>
            <a:bodyPr wrap="square" rtlCol="0">
              <a:spAutoFit/>
            </a:bodyPr>
            <a:lstStyle/>
            <a:p>
              <a:pPr algn="ctr"/>
              <a:r>
                <a:rPr lang="en-US" altLang="zh-CN" sz="2400" dirty="0" smtClean="0">
                  <a:solidFill>
                    <a:schemeClr val="bg1"/>
                  </a:solidFill>
                  <a:latin typeface="+mn-ea"/>
                </a:rPr>
                <a:t>2017-03</a:t>
              </a:r>
              <a:endParaRPr lang="zh-CN" altLang="en-US" sz="2400" dirty="0">
                <a:solidFill>
                  <a:schemeClr val="bg1"/>
                </a:solidFill>
                <a:latin typeface="+mn-ea"/>
              </a:endParaRPr>
            </a:p>
          </p:txBody>
        </p:sp>
        <p:sp>
          <p:nvSpPr>
            <p:cNvPr id="12" name="文本框 11"/>
            <p:cNvSpPr txBox="1"/>
            <p:nvPr/>
          </p:nvSpPr>
          <p:spPr>
            <a:xfrm>
              <a:off x="2416676" y="2951193"/>
              <a:ext cx="1574800" cy="1446550"/>
            </a:xfrm>
            <a:prstGeom prst="rect">
              <a:avLst/>
            </a:prstGeom>
            <a:noFill/>
          </p:spPr>
          <p:txBody>
            <a:bodyPr wrap="square" rtlCol="0">
              <a:spAutoFit/>
            </a:bodyPr>
            <a:lstStyle/>
            <a:p>
              <a:pPr algn="ctr"/>
              <a:r>
                <a:rPr lang="en-US" altLang="zh-CN" sz="8800" spc="300" dirty="0" smtClean="0">
                  <a:solidFill>
                    <a:schemeClr val="accent1"/>
                  </a:solidFill>
                  <a:latin typeface="Impact" panose="020B0806030902050204" pitchFamily="34" charset="0"/>
                  <a:ea typeface="HYtbrB" panose="02030600000101010101" pitchFamily="18" charset="-127"/>
                </a:rPr>
                <a:t>03</a:t>
              </a:r>
              <a:endParaRPr lang="zh-CN" altLang="en-US" sz="8800" spc="300" dirty="0">
                <a:solidFill>
                  <a:schemeClr val="accent1"/>
                </a:solidFill>
                <a:latin typeface="Impact" panose="020B0806030902050204" pitchFamily="34" charset="0"/>
              </a:endParaRPr>
            </a:p>
          </p:txBody>
        </p:sp>
        <p:sp>
          <p:nvSpPr>
            <p:cNvPr id="13" name="文本框 12"/>
            <p:cNvSpPr txBox="1"/>
            <p:nvPr/>
          </p:nvSpPr>
          <p:spPr>
            <a:xfrm>
              <a:off x="1965101" y="4277206"/>
              <a:ext cx="2477950" cy="461665"/>
            </a:xfrm>
            <a:prstGeom prst="rect">
              <a:avLst/>
            </a:prstGeom>
            <a:noFill/>
          </p:spPr>
          <p:txBody>
            <a:bodyPr wrap="square" rtlCol="0">
              <a:spAutoFit/>
            </a:bodyPr>
            <a:lstStyle/>
            <a:p>
              <a:pPr algn="ctr"/>
              <a:r>
                <a:rPr lang="zh-CN" altLang="en-US" sz="2400" dirty="0" smtClean="0">
                  <a:solidFill>
                    <a:schemeClr val="accent1"/>
                  </a:solidFill>
                  <a:latin typeface="+mn-ea"/>
                </a:rPr>
                <a:t>全国政协开幕日</a:t>
              </a:r>
              <a:endParaRPr lang="zh-CN" altLang="en-US" sz="2400" dirty="0">
                <a:solidFill>
                  <a:schemeClr val="accent1"/>
                </a:solidFill>
                <a:latin typeface="+mn-ea"/>
              </a:endParaRPr>
            </a:p>
          </p:txBody>
        </p:sp>
        <p:pic>
          <p:nvPicPr>
            <p:cNvPr id="14" name="Picture 6" descr="F:\PPT分类资料\两会\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0758" y="5214896"/>
              <a:ext cx="766636" cy="7935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组合 20"/>
          <p:cNvGrpSpPr/>
          <p:nvPr/>
        </p:nvGrpSpPr>
        <p:grpSpPr>
          <a:xfrm>
            <a:off x="6908326" y="1735337"/>
            <a:ext cx="3757344" cy="4273145"/>
            <a:chOff x="6786404" y="1735337"/>
            <a:chExt cx="3757344" cy="4273145"/>
          </a:xfrm>
        </p:grpSpPr>
        <p:pic>
          <p:nvPicPr>
            <p:cNvPr id="19" name="Picture 5" descr="F:\PPT分类资料\两会\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3412" y="5214896"/>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6404" y="1735337"/>
              <a:ext cx="3757344" cy="3353130"/>
            </a:xfrm>
            <a:prstGeom prst="rect">
              <a:avLst/>
            </a:prstGeom>
          </p:spPr>
        </p:pic>
        <p:sp>
          <p:nvSpPr>
            <p:cNvPr id="15" name="文本框 14"/>
            <p:cNvSpPr txBox="1"/>
            <p:nvPr/>
          </p:nvSpPr>
          <p:spPr>
            <a:xfrm>
              <a:off x="7886868" y="2099733"/>
              <a:ext cx="1574800" cy="461665"/>
            </a:xfrm>
            <a:prstGeom prst="rect">
              <a:avLst/>
            </a:prstGeom>
            <a:noFill/>
          </p:spPr>
          <p:txBody>
            <a:bodyPr wrap="square" rtlCol="0">
              <a:spAutoFit/>
            </a:bodyPr>
            <a:lstStyle/>
            <a:p>
              <a:pPr algn="ctr"/>
              <a:r>
                <a:rPr lang="en-US" altLang="zh-CN" sz="2400" dirty="0" smtClean="0">
                  <a:solidFill>
                    <a:schemeClr val="bg1"/>
                  </a:solidFill>
                  <a:latin typeface="+mn-ea"/>
                </a:rPr>
                <a:t>2017-03</a:t>
              </a:r>
              <a:endParaRPr lang="zh-CN" altLang="en-US" sz="2400" dirty="0">
                <a:solidFill>
                  <a:schemeClr val="bg1"/>
                </a:solidFill>
                <a:latin typeface="+mn-ea"/>
              </a:endParaRPr>
            </a:p>
          </p:txBody>
        </p:sp>
        <p:sp>
          <p:nvSpPr>
            <p:cNvPr id="16" name="文本框 15"/>
            <p:cNvSpPr txBox="1"/>
            <p:nvPr/>
          </p:nvSpPr>
          <p:spPr>
            <a:xfrm>
              <a:off x="7886868" y="2951193"/>
              <a:ext cx="1574800" cy="1446550"/>
            </a:xfrm>
            <a:prstGeom prst="rect">
              <a:avLst/>
            </a:prstGeom>
            <a:noFill/>
          </p:spPr>
          <p:txBody>
            <a:bodyPr wrap="square" rtlCol="0">
              <a:spAutoFit/>
            </a:bodyPr>
            <a:lstStyle/>
            <a:p>
              <a:pPr algn="ctr"/>
              <a:r>
                <a:rPr lang="en-US" altLang="zh-CN" sz="8800" spc="300" dirty="0" smtClean="0">
                  <a:solidFill>
                    <a:schemeClr val="accent1"/>
                  </a:solidFill>
                  <a:latin typeface="Impact" panose="020B0806030902050204" pitchFamily="34" charset="0"/>
                  <a:ea typeface="HYtbrB" panose="02030600000101010101" pitchFamily="18" charset="-127"/>
                </a:rPr>
                <a:t>05</a:t>
              </a:r>
              <a:endParaRPr lang="zh-CN" altLang="en-US" sz="8800" spc="300" dirty="0">
                <a:solidFill>
                  <a:schemeClr val="accent1"/>
                </a:solidFill>
                <a:latin typeface="Impact" panose="020B0806030902050204" pitchFamily="34" charset="0"/>
              </a:endParaRPr>
            </a:p>
          </p:txBody>
        </p:sp>
        <p:sp>
          <p:nvSpPr>
            <p:cNvPr id="17" name="文本框 16"/>
            <p:cNvSpPr txBox="1"/>
            <p:nvPr/>
          </p:nvSpPr>
          <p:spPr>
            <a:xfrm>
              <a:off x="7435293" y="4277206"/>
              <a:ext cx="2477950" cy="461665"/>
            </a:xfrm>
            <a:prstGeom prst="rect">
              <a:avLst/>
            </a:prstGeom>
            <a:noFill/>
          </p:spPr>
          <p:txBody>
            <a:bodyPr wrap="square" rtlCol="0">
              <a:spAutoFit/>
            </a:bodyPr>
            <a:lstStyle/>
            <a:p>
              <a:pPr algn="ctr"/>
              <a:r>
                <a:rPr lang="zh-CN" altLang="en-US" sz="2400" dirty="0" smtClean="0">
                  <a:solidFill>
                    <a:schemeClr val="accent1"/>
                  </a:solidFill>
                  <a:latin typeface="+mn-ea"/>
                </a:rPr>
                <a:t>全国人大开幕日</a:t>
              </a:r>
              <a:endParaRPr lang="zh-CN" altLang="en-US" sz="2400" dirty="0">
                <a:solidFill>
                  <a:schemeClr val="accent1"/>
                </a:solidFill>
                <a:latin typeface="+mn-ea"/>
              </a:endParaRPr>
            </a:p>
          </p:txBody>
        </p:sp>
      </p:grpSp>
      <p:cxnSp>
        <p:nvCxnSpPr>
          <p:cNvPr id="23" name="直接连接符 22"/>
          <p:cNvCxnSpPr/>
          <p:nvPr/>
        </p:nvCxnSpPr>
        <p:spPr>
          <a:xfrm flipV="1">
            <a:off x="0" y="685801"/>
            <a:ext cx="12204000" cy="846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8444418" y="126531"/>
            <a:ext cx="3759582" cy="567736"/>
            <a:chOff x="8399895" y="36954"/>
            <a:chExt cx="3759582" cy="567736"/>
          </a:xfrm>
        </p:grpSpPr>
        <p:grpSp>
          <p:nvGrpSpPr>
            <p:cNvPr id="24" name="组合 23"/>
            <p:cNvGrpSpPr/>
            <p:nvPr/>
          </p:nvGrpSpPr>
          <p:grpSpPr>
            <a:xfrm>
              <a:off x="8399895" y="36954"/>
              <a:ext cx="1179814" cy="567267"/>
              <a:chOff x="2600221" y="247815"/>
              <a:chExt cx="1650517" cy="793586"/>
            </a:xfrm>
          </p:grpSpPr>
          <p:pic>
            <p:nvPicPr>
              <p:cNvPr id="25" name="Picture 5" descr="F:\PPT分类资料\两会\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F:\PPT分类资料\两会\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84286" y="60868"/>
              <a:ext cx="2475191" cy="543822"/>
            </a:xfrm>
            <a:prstGeom prst="rect">
              <a:avLst/>
            </a:prstGeom>
          </p:spPr>
        </p:pic>
      </p:grpSp>
      <p:grpSp>
        <p:nvGrpSpPr>
          <p:cNvPr id="31" name="组合 30"/>
          <p:cNvGrpSpPr/>
          <p:nvPr/>
        </p:nvGrpSpPr>
        <p:grpSpPr>
          <a:xfrm>
            <a:off x="0" y="0"/>
            <a:ext cx="1049867" cy="694267"/>
            <a:chOff x="0" y="0"/>
            <a:chExt cx="1049867" cy="694267"/>
          </a:xfrm>
        </p:grpSpPr>
        <p:sp>
          <p:nvSpPr>
            <p:cNvPr id="22" name="任意多边形 21"/>
            <p:cNvSpPr/>
            <p:nvPr/>
          </p:nvSpPr>
          <p:spPr>
            <a:xfrm>
              <a:off x="0" y="0"/>
              <a:ext cx="1049867" cy="694267"/>
            </a:xfrm>
            <a:custGeom>
              <a:avLst/>
              <a:gdLst>
                <a:gd name="connsiteX0" fmla="*/ 0 w 1066800"/>
                <a:gd name="connsiteY0" fmla="*/ 0 h 702734"/>
                <a:gd name="connsiteX1" fmla="*/ 16933 w 1066800"/>
                <a:gd name="connsiteY1" fmla="*/ 702734 h 702734"/>
                <a:gd name="connsiteX2" fmla="*/ 1066800 w 1066800"/>
                <a:gd name="connsiteY2" fmla="*/ 702734 h 702734"/>
                <a:gd name="connsiteX3" fmla="*/ 787400 w 1066800"/>
                <a:gd name="connsiteY3" fmla="*/ 16934 h 702734"/>
                <a:gd name="connsiteX4" fmla="*/ 0 w 1066800"/>
                <a:gd name="connsiteY4" fmla="*/ 0 h 702734"/>
                <a:gd name="connsiteX0-1" fmla="*/ 1 w 1049867"/>
                <a:gd name="connsiteY0-2" fmla="*/ 0 h 685801"/>
                <a:gd name="connsiteX1-3" fmla="*/ 0 w 1049867"/>
                <a:gd name="connsiteY1-4" fmla="*/ 685801 h 685801"/>
                <a:gd name="connsiteX2-5" fmla="*/ 1049867 w 1049867"/>
                <a:gd name="connsiteY2-6" fmla="*/ 685801 h 685801"/>
                <a:gd name="connsiteX3-7" fmla="*/ 770467 w 1049867"/>
                <a:gd name="connsiteY3-8" fmla="*/ 1 h 685801"/>
                <a:gd name="connsiteX4-9" fmla="*/ 1 w 1049867"/>
                <a:gd name="connsiteY4-10" fmla="*/ 0 h 6858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9867" h="685801">
                  <a:moveTo>
                    <a:pt x="1" y="0"/>
                  </a:moveTo>
                  <a:cubicBezTo>
                    <a:pt x="1" y="228600"/>
                    <a:pt x="0" y="457201"/>
                    <a:pt x="0" y="685801"/>
                  </a:cubicBezTo>
                  <a:lnTo>
                    <a:pt x="1049867" y="685801"/>
                  </a:lnTo>
                  <a:lnTo>
                    <a:pt x="770467" y="1"/>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43"/>
            <p:cNvSpPr/>
            <p:nvPr/>
          </p:nvSpPr>
          <p:spPr bwMode="auto">
            <a:xfrm>
              <a:off x="131959" y="26121"/>
              <a:ext cx="689307" cy="620210"/>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533" y="0"/>
            <a:ext cx="2743200" cy="646331"/>
          </a:xfrm>
          <a:prstGeom prst="rect">
            <a:avLst/>
          </a:prstGeom>
          <a:noFill/>
        </p:spPr>
        <p:txBody>
          <a:bodyPr wrap="square" rtlCol="0">
            <a:spAutoFit/>
          </a:bodyPr>
          <a:lstStyle/>
          <a:p>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两会概况</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cxnSp>
        <p:nvCxnSpPr>
          <p:cNvPr id="23" name="直接连接符 22"/>
          <p:cNvCxnSpPr/>
          <p:nvPr/>
        </p:nvCxnSpPr>
        <p:spPr>
          <a:xfrm flipV="1">
            <a:off x="0" y="685801"/>
            <a:ext cx="12204000" cy="846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399895" y="36954"/>
            <a:ext cx="3759582" cy="567736"/>
            <a:chOff x="8399895" y="36954"/>
            <a:chExt cx="3759582" cy="567736"/>
          </a:xfrm>
        </p:grpSpPr>
        <p:grpSp>
          <p:nvGrpSpPr>
            <p:cNvPr id="24" name="组合 23"/>
            <p:cNvGrpSpPr/>
            <p:nvPr/>
          </p:nvGrpSpPr>
          <p:grpSpPr>
            <a:xfrm>
              <a:off x="8399895" y="36954"/>
              <a:ext cx="1179814" cy="567267"/>
              <a:chOff x="2600221" y="247815"/>
              <a:chExt cx="1650517" cy="793586"/>
            </a:xfrm>
          </p:grpSpPr>
          <p:pic>
            <p:nvPicPr>
              <p:cNvPr id="25" name="Picture 5" descr="F:\PPT分类资料\两会\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F:\PPT分类资料\两会\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4286" y="60868"/>
              <a:ext cx="2475191" cy="543822"/>
            </a:xfrm>
            <a:prstGeom prst="rect">
              <a:avLst/>
            </a:prstGeom>
          </p:spPr>
        </p:pic>
      </p:grpSp>
      <p:grpSp>
        <p:nvGrpSpPr>
          <p:cNvPr id="31" name="组合 30"/>
          <p:cNvGrpSpPr/>
          <p:nvPr/>
        </p:nvGrpSpPr>
        <p:grpSpPr>
          <a:xfrm>
            <a:off x="0" y="0"/>
            <a:ext cx="1049867" cy="694267"/>
            <a:chOff x="0" y="0"/>
            <a:chExt cx="1049867" cy="694267"/>
          </a:xfrm>
        </p:grpSpPr>
        <p:sp>
          <p:nvSpPr>
            <p:cNvPr id="22" name="任意多边形 21"/>
            <p:cNvSpPr/>
            <p:nvPr/>
          </p:nvSpPr>
          <p:spPr>
            <a:xfrm>
              <a:off x="0" y="0"/>
              <a:ext cx="1049867" cy="694267"/>
            </a:xfrm>
            <a:custGeom>
              <a:avLst/>
              <a:gdLst>
                <a:gd name="connsiteX0" fmla="*/ 0 w 1066800"/>
                <a:gd name="connsiteY0" fmla="*/ 0 h 702734"/>
                <a:gd name="connsiteX1" fmla="*/ 16933 w 1066800"/>
                <a:gd name="connsiteY1" fmla="*/ 702734 h 702734"/>
                <a:gd name="connsiteX2" fmla="*/ 1066800 w 1066800"/>
                <a:gd name="connsiteY2" fmla="*/ 702734 h 702734"/>
                <a:gd name="connsiteX3" fmla="*/ 787400 w 1066800"/>
                <a:gd name="connsiteY3" fmla="*/ 16934 h 702734"/>
                <a:gd name="connsiteX4" fmla="*/ 0 w 1066800"/>
                <a:gd name="connsiteY4" fmla="*/ 0 h 702734"/>
                <a:gd name="connsiteX0-1" fmla="*/ 1 w 1049867"/>
                <a:gd name="connsiteY0-2" fmla="*/ 0 h 685801"/>
                <a:gd name="connsiteX1-3" fmla="*/ 0 w 1049867"/>
                <a:gd name="connsiteY1-4" fmla="*/ 685801 h 685801"/>
                <a:gd name="connsiteX2-5" fmla="*/ 1049867 w 1049867"/>
                <a:gd name="connsiteY2-6" fmla="*/ 685801 h 685801"/>
                <a:gd name="connsiteX3-7" fmla="*/ 770467 w 1049867"/>
                <a:gd name="connsiteY3-8" fmla="*/ 1 h 685801"/>
                <a:gd name="connsiteX4-9" fmla="*/ 1 w 1049867"/>
                <a:gd name="connsiteY4-10" fmla="*/ 0 h 6858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9867" h="685801">
                  <a:moveTo>
                    <a:pt x="1" y="0"/>
                  </a:moveTo>
                  <a:cubicBezTo>
                    <a:pt x="1" y="228600"/>
                    <a:pt x="0" y="457201"/>
                    <a:pt x="0" y="685801"/>
                  </a:cubicBezTo>
                  <a:lnTo>
                    <a:pt x="1049867" y="685801"/>
                  </a:lnTo>
                  <a:lnTo>
                    <a:pt x="770467" y="1"/>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43"/>
            <p:cNvSpPr/>
            <p:nvPr/>
          </p:nvSpPr>
          <p:spPr bwMode="auto">
            <a:xfrm>
              <a:off x="131959" y="26121"/>
              <a:ext cx="689307" cy="620210"/>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18" name="组合 17"/>
          <p:cNvGrpSpPr/>
          <p:nvPr/>
        </p:nvGrpSpPr>
        <p:grpSpPr>
          <a:xfrm>
            <a:off x="1908406" y="1233377"/>
            <a:ext cx="8375189" cy="4998850"/>
            <a:chOff x="1908406" y="1233377"/>
            <a:chExt cx="8375189" cy="4998850"/>
          </a:xfrm>
        </p:grpSpPr>
        <p:grpSp>
          <p:nvGrpSpPr>
            <p:cNvPr id="9" name="组合 8"/>
            <p:cNvGrpSpPr/>
            <p:nvPr/>
          </p:nvGrpSpPr>
          <p:grpSpPr>
            <a:xfrm>
              <a:off x="1908406" y="1233377"/>
              <a:ext cx="8375189" cy="4998850"/>
              <a:chOff x="1924493" y="1233377"/>
              <a:chExt cx="8375189" cy="4998850"/>
            </a:xfrm>
          </p:grpSpPr>
          <p:sp>
            <p:nvSpPr>
              <p:cNvPr id="32" name="圆角矩形 31"/>
              <p:cNvSpPr/>
              <p:nvPr/>
            </p:nvSpPr>
            <p:spPr>
              <a:xfrm>
                <a:off x="2016920" y="1362516"/>
                <a:ext cx="8282762" cy="4869711"/>
              </a:xfrm>
              <a:prstGeom prst="roundRect">
                <a:avLst>
                  <a:gd name="adj" fmla="val 2693"/>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1924493" y="1233377"/>
                <a:ext cx="8282762" cy="4869711"/>
              </a:xfrm>
              <a:prstGeom prst="roundRect">
                <a:avLst>
                  <a:gd name="adj" fmla="val 2693"/>
                </a:avLst>
              </a:prstGeom>
              <a:solidFill>
                <a:srgbClr val="F9F9F9"/>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2387600" y="2436720"/>
              <a:ext cx="7708724" cy="3442221"/>
              <a:chOff x="2387600" y="2436720"/>
              <a:chExt cx="7708724" cy="3442221"/>
            </a:xfrm>
          </p:grpSpPr>
          <p:cxnSp>
            <p:nvCxnSpPr>
              <p:cNvPr id="8" name="直接连接符 7"/>
              <p:cNvCxnSpPr/>
              <p:nvPr/>
            </p:nvCxnSpPr>
            <p:spPr>
              <a:xfrm>
                <a:off x="2392324" y="2436720"/>
                <a:ext cx="7704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387600" y="3100990"/>
                <a:ext cx="7704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387600" y="3763579"/>
                <a:ext cx="7704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387600" y="4426169"/>
                <a:ext cx="7704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387600" y="5088758"/>
                <a:ext cx="7704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387600" y="5878941"/>
                <a:ext cx="7704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grpSp>
      <p:sp>
        <p:nvSpPr>
          <p:cNvPr id="38" name="Rectangle 3"/>
          <p:cNvSpPr txBox="1">
            <a:spLocks noChangeArrowheads="1"/>
          </p:cNvSpPr>
          <p:nvPr/>
        </p:nvSpPr>
        <p:spPr>
          <a:xfrm>
            <a:off x="2273907" y="1711666"/>
            <a:ext cx="7796427" cy="4071581"/>
          </a:xfrm>
          <a:prstGeom prst="rect">
            <a:avLst/>
          </a:prstGeom>
          <a:ln>
            <a:noFill/>
            <a:miter lim="800000"/>
          </a:ln>
        </p:spPr>
        <p:txBody>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just">
              <a:lnSpc>
                <a:spcPct val="180000"/>
              </a:lnSpc>
              <a:spcBef>
                <a:spcPct val="0"/>
              </a:spcBef>
            </a:pPr>
            <a:r>
              <a:rPr lang="zh-CN" altLang="en-US" sz="2400" dirty="0" smtClean="0">
                <a:solidFill>
                  <a:schemeClr val="tx1">
                    <a:lumMod val="85000"/>
                    <a:lumOff val="15000"/>
                  </a:schemeClr>
                </a:solidFill>
                <a:latin typeface="+mn-ea"/>
              </a:rPr>
              <a:t>第十二</a:t>
            </a:r>
            <a:r>
              <a:rPr lang="zh-CN" altLang="en-US" sz="2400" dirty="0">
                <a:solidFill>
                  <a:schemeClr val="tx1">
                    <a:lumMod val="85000"/>
                    <a:lumOff val="15000"/>
                  </a:schemeClr>
                </a:solidFill>
                <a:latin typeface="+mn-ea"/>
              </a:rPr>
              <a:t>届全国人民代表大会</a:t>
            </a:r>
            <a:r>
              <a:rPr lang="zh-CN" altLang="en-US" sz="2400" dirty="0" smtClean="0">
                <a:solidFill>
                  <a:schemeClr val="tx1">
                    <a:lumMod val="85000"/>
                    <a:lumOff val="15000"/>
                  </a:schemeClr>
                </a:solidFill>
                <a:latin typeface="+mn-ea"/>
              </a:rPr>
              <a:t>第五次</a:t>
            </a:r>
            <a:r>
              <a:rPr lang="zh-CN" altLang="en-US" sz="2400" dirty="0">
                <a:solidFill>
                  <a:schemeClr val="tx1">
                    <a:lumMod val="85000"/>
                    <a:lumOff val="15000"/>
                  </a:schemeClr>
                </a:solidFill>
                <a:latin typeface="+mn-ea"/>
              </a:rPr>
              <a:t>会议和政协第十二届全国委员会</a:t>
            </a:r>
            <a:r>
              <a:rPr lang="zh-CN" altLang="en-US" sz="2400" dirty="0" smtClean="0">
                <a:solidFill>
                  <a:schemeClr val="tx1">
                    <a:lumMod val="85000"/>
                    <a:lumOff val="15000"/>
                  </a:schemeClr>
                </a:solidFill>
                <a:latin typeface="+mn-ea"/>
              </a:rPr>
              <a:t>第五次</a:t>
            </a:r>
            <a:r>
              <a:rPr lang="zh-CN" altLang="en-US" sz="2400" dirty="0">
                <a:solidFill>
                  <a:schemeClr val="tx1">
                    <a:lumMod val="85000"/>
                    <a:lumOff val="15000"/>
                  </a:schemeClr>
                </a:solidFill>
                <a:latin typeface="+mn-ea"/>
              </a:rPr>
              <a:t>会议，分别于</a:t>
            </a:r>
            <a:r>
              <a:rPr lang="en-US" altLang="zh-CN" sz="2400" dirty="0" smtClean="0">
                <a:solidFill>
                  <a:schemeClr val="tx1">
                    <a:lumMod val="85000"/>
                    <a:lumOff val="15000"/>
                  </a:schemeClr>
                </a:solidFill>
                <a:latin typeface="+mn-ea"/>
              </a:rPr>
              <a:t>2017</a:t>
            </a:r>
            <a:r>
              <a:rPr lang="zh-CN" altLang="en-US" sz="2400" dirty="0" smtClean="0">
                <a:solidFill>
                  <a:schemeClr val="tx1">
                    <a:lumMod val="85000"/>
                    <a:lumOff val="15000"/>
                  </a:schemeClr>
                </a:solidFill>
                <a:latin typeface="+mn-ea"/>
              </a:rPr>
              <a:t>年</a:t>
            </a:r>
            <a:r>
              <a:rPr lang="en-US" altLang="zh-CN" sz="2400" dirty="0">
                <a:solidFill>
                  <a:schemeClr val="tx1">
                    <a:lumMod val="85000"/>
                    <a:lumOff val="15000"/>
                  </a:schemeClr>
                </a:solidFill>
                <a:latin typeface="+mn-ea"/>
              </a:rPr>
              <a:t>3</a:t>
            </a:r>
            <a:r>
              <a:rPr lang="zh-CN" altLang="en-US" sz="2400" dirty="0">
                <a:solidFill>
                  <a:schemeClr val="tx1">
                    <a:lumMod val="85000"/>
                    <a:lumOff val="15000"/>
                  </a:schemeClr>
                </a:solidFill>
                <a:latin typeface="+mn-ea"/>
              </a:rPr>
              <a:t>月</a:t>
            </a:r>
            <a:r>
              <a:rPr lang="en-US" altLang="zh-CN" sz="2400" dirty="0">
                <a:solidFill>
                  <a:schemeClr val="tx1">
                    <a:lumMod val="85000"/>
                    <a:lumOff val="15000"/>
                  </a:schemeClr>
                </a:solidFill>
                <a:latin typeface="+mn-ea"/>
              </a:rPr>
              <a:t>5</a:t>
            </a:r>
            <a:r>
              <a:rPr lang="zh-CN" altLang="en-US" sz="2400" dirty="0">
                <a:solidFill>
                  <a:schemeClr val="tx1">
                    <a:lumMod val="85000"/>
                    <a:lumOff val="15000"/>
                  </a:schemeClr>
                </a:solidFill>
                <a:latin typeface="+mn-ea"/>
              </a:rPr>
              <a:t>日和</a:t>
            </a:r>
            <a:r>
              <a:rPr lang="en-US" altLang="zh-CN" sz="2400" dirty="0">
                <a:solidFill>
                  <a:schemeClr val="tx1">
                    <a:lumMod val="85000"/>
                    <a:lumOff val="15000"/>
                  </a:schemeClr>
                </a:solidFill>
                <a:latin typeface="+mn-ea"/>
              </a:rPr>
              <a:t>3</a:t>
            </a:r>
            <a:r>
              <a:rPr lang="zh-CN" altLang="en-US" sz="2400" dirty="0">
                <a:solidFill>
                  <a:schemeClr val="tx1">
                    <a:lumMod val="85000"/>
                    <a:lumOff val="15000"/>
                  </a:schemeClr>
                </a:solidFill>
                <a:latin typeface="+mn-ea"/>
              </a:rPr>
              <a:t>月</a:t>
            </a:r>
            <a:r>
              <a:rPr lang="en-US" altLang="zh-CN" sz="2400" dirty="0">
                <a:solidFill>
                  <a:schemeClr val="tx1">
                    <a:lumMod val="85000"/>
                    <a:lumOff val="15000"/>
                  </a:schemeClr>
                </a:solidFill>
                <a:latin typeface="+mn-ea"/>
              </a:rPr>
              <a:t>3</a:t>
            </a:r>
            <a:r>
              <a:rPr lang="zh-CN" altLang="en-US" sz="2400" dirty="0">
                <a:solidFill>
                  <a:schemeClr val="tx1">
                    <a:lumMod val="85000"/>
                    <a:lumOff val="15000"/>
                  </a:schemeClr>
                </a:solidFill>
                <a:latin typeface="+mn-ea"/>
              </a:rPr>
              <a:t>日在北京开幕。</a:t>
            </a:r>
            <a:endParaRPr lang="en-US" altLang="zh-CN" sz="2400" dirty="0">
              <a:solidFill>
                <a:schemeClr val="tx1">
                  <a:lumMod val="85000"/>
                  <a:lumOff val="15000"/>
                </a:schemeClr>
              </a:solidFill>
              <a:latin typeface="+mn-ea"/>
            </a:endParaRPr>
          </a:p>
          <a:p>
            <a:pPr algn="just">
              <a:lnSpc>
                <a:spcPct val="180000"/>
              </a:lnSpc>
              <a:spcBef>
                <a:spcPct val="0"/>
              </a:spcBef>
            </a:pPr>
            <a:r>
              <a:rPr lang="en-US" altLang="zh-CN" sz="2400" dirty="0" smtClean="0">
                <a:solidFill>
                  <a:schemeClr val="tx1">
                    <a:lumMod val="85000"/>
                    <a:lumOff val="15000"/>
                  </a:schemeClr>
                </a:solidFill>
                <a:latin typeface="+mn-ea"/>
              </a:rPr>
              <a:t>2017</a:t>
            </a:r>
            <a:r>
              <a:rPr lang="zh-CN" altLang="en-US" sz="2400" dirty="0" smtClean="0">
                <a:solidFill>
                  <a:schemeClr val="tx1">
                    <a:lumMod val="85000"/>
                    <a:lumOff val="15000"/>
                  </a:schemeClr>
                </a:solidFill>
                <a:latin typeface="+mn-ea"/>
              </a:rPr>
              <a:t>年</a:t>
            </a:r>
            <a:r>
              <a:rPr lang="en-US" altLang="zh-CN" sz="2400" dirty="0">
                <a:solidFill>
                  <a:schemeClr val="tx1">
                    <a:lumMod val="85000"/>
                    <a:lumOff val="15000"/>
                  </a:schemeClr>
                </a:solidFill>
                <a:latin typeface="+mn-ea"/>
              </a:rPr>
              <a:t>3</a:t>
            </a:r>
            <a:r>
              <a:rPr lang="zh-CN" altLang="en-US" sz="2400" dirty="0">
                <a:solidFill>
                  <a:schemeClr val="tx1">
                    <a:lumMod val="85000"/>
                    <a:lumOff val="15000"/>
                  </a:schemeClr>
                </a:solidFill>
                <a:latin typeface="+mn-ea"/>
              </a:rPr>
              <a:t>月</a:t>
            </a:r>
            <a:r>
              <a:rPr lang="en-US" altLang="zh-CN" sz="2400" dirty="0">
                <a:solidFill>
                  <a:schemeClr val="tx1">
                    <a:lumMod val="85000"/>
                    <a:lumOff val="15000"/>
                  </a:schemeClr>
                </a:solidFill>
                <a:latin typeface="+mn-ea"/>
              </a:rPr>
              <a:t>5</a:t>
            </a:r>
            <a:r>
              <a:rPr lang="zh-CN" altLang="en-US" sz="2400" dirty="0">
                <a:solidFill>
                  <a:schemeClr val="tx1">
                    <a:lumMod val="85000"/>
                    <a:lumOff val="15000"/>
                  </a:schemeClr>
                </a:solidFill>
                <a:latin typeface="+mn-ea"/>
              </a:rPr>
              <a:t>日，李克强总理在第十二届全国人民代表大会</a:t>
            </a:r>
            <a:r>
              <a:rPr lang="zh-CN" altLang="en-US" sz="2400" dirty="0" smtClean="0">
                <a:solidFill>
                  <a:schemeClr val="tx1">
                    <a:lumMod val="85000"/>
                    <a:lumOff val="15000"/>
                  </a:schemeClr>
                </a:solidFill>
                <a:latin typeface="+mn-ea"/>
              </a:rPr>
              <a:t>第五次</a:t>
            </a:r>
            <a:r>
              <a:rPr lang="zh-CN" altLang="en-US" sz="2400" dirty="0">
                <a:solidFill>
                  <a:schemeClr val="tx1">
                    <a:lumMod val="85000"/>
                    <a:lumOff val="15000"/>
                  </a:schemeClr>
                </a:solidFill>
                <a:latin typeface="+mn-ea"/>
              </a:rPr>
              <a:t>会议开幕式上做了</a:t>
            </a:r>
            <a:r>
              <a:rPr lang="en-US" altLang="zh-CN" sz="2800" b="1" dirty="0">
                <a:solidFill>
                  <a:schemeClr val="accent1"/>
                </a:solidFill>
                <a:latin typeface="+mn-ea"/>
              </a:rPr>
              <a:t>《</a:t>
            </a:r>
            <a:r>
              <a:rPr lang="en-US" altLang="zh-CN" sz="2800" b="1" dirty="0" smtClean="0">
                <a:solidFill>
                  <a:schemeClr val="accent1"/>
                </a:solidFill>
                <a:latin typeface="+mn-ea"/>
              </a:rPr>
              <a:t>2017</a:t>
            </a:r>
            <a:r>
              <a:rPr lang="zh-CN" altLang="en-US" sz="2800" b="1" dirty="0" smtClean="0">
                <a:solidFill>
                  <a:schemeClr val="accent1"/>
                </a:solidFill>
                <a:latin typeface="+mn-ea"/>
              </a:rPr>
              <a:t>年</a:t>
            </a:r>
            <a:r>
              <a:rPr lang="zh-CN" altLang="en-US" sz="2800" b="1" dirty="0">
                <a:solidFill>
                  <a:schemeClr val="accent1"/>
                </a:solidFill>
                <a:latin typeface="+mn-ea"/>
              </a:rPr>
              <a:t>国务院</a:t>
            </a:r>
            <a:r>
              <a:rPr lang="zh-CN" altLang="en-US" sz="2800" b="1" dirty="0" smtClean="0">
                <a:solidFill>
                  <a:schemeClr val="accent1"/>
                </a:solidFill>
                <a:latin typeface="+mn-ea"/>
              </a:rPr>
              <a:t>政府工作</a:t>
            </a:r>
            <a:r>
              <a:rPr lang="zh-CN" altLang="en-US" sz="2800" b="1" dirty="0">
                <a:solidFill>
                  <a:schemeClr val="accent1"/>
                </a:solidFill>
                <a:latin typeface="+mn-ea"/>
              </a:rPr>
              <a:t>报告</a:t>
            </a:r>
            <a:r>
              <a:rPr lang="en-US" altLang="zh-CN" sz="2800" b="1" dirty="0">
                <a:solidFill>
                  <a:schemeClr val="accent1"/>
                </a:solidFill>
                <a:latin typeface="+mn-ea"/>
              </a:rPr>
              <a:t>》</a:t>
            </a:r>
            <a:endParaRPr lang="zh-CN" altLang="en-US" sz="2800" b="1" dirty="0">
              <a:solidFill>
                <a:schemeClr val="accent1"/>
              </a:solidFill>
              <a:latin typeface="+mn-ea"/>
            </a:endParaRPr>
          </a:p>
        </p:txBody>
      </p:sp>
      <p:sp>
        <p:nvSpPr>
          <p:cNvPr id="39" name="矩形 38"/>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533" y="0"/>
            <a:ext cx="2743200" cy="646331"/>
          </a:xfrm>
          <a:prstGeom prst="rect">
            <a:avLst/>
          </a:prstGeom>
          <a:noFill/>
        </p:spPr>
        <p:txBody>
          <a:bodyPr wrap="square" rtlCol="0">
            <a:spAutoFit/>
          </a:bodyPr>
          <a:lstStyle/>
          <a:p>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两会数字</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cxnSp>
        <p:nvCxnSpPr>
          <p:cNvPr id="23" name="直接连接符 22"/>
          <p:cNvCxnSpPr/>
          <p:nvPr/>
        </p:nvCxnSpPr>
        <p:spPr>
          <a:xfrm flipV="1">
            <a:off x="0" y="685801"/>
            <a:ext cx="12204000" cy="846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399895" y="36954"/>
            <a:ext cx="3759582" cy="567736"/>
            <a:chOff x="8399895" y="36954"/>
            <a:chExt cx="3759582" cy="567736"/>
          </a:xfrm>
        </p:grpSpPr>
        <p:grpSp>
          <p:nvGrpSpPr>
            <p:cNvPr id="24" name="组合 23"/>
            <p:cNvGrpSpPr/>
            <p:nvPr/>
          </p:nvGrpSpPr>
          <p:grpSpPr>
            <a:xfrm>
              <a:off x="8399895" y="36954"/>
              <a:ext cx="1179814" cy="567267"/>
              <a:chOff x="2600221" y="247815"/>
              <a:chExt cx="1650517" cy="793586"/>
            </a:xfrm>
          </p:grpSpPr>
          <p:pic>
            <p:nvPicPr>
              <p:cNvPr id="25" name="Picture 5" descr="F:\PPT分类资料\两会\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F:\PPT分类资料\两会\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4286" y="60868"/>
              <a:ext cx="2475191" cy="543822"/>
            </a:xfrm>
            <a:prstGeom prst="rect">
              <a:avLst/>
            </a:prstGeom>
          </p:spPr>
        </p:pic>
      </p:grpSp>
      <p:grpSp>
        <p:nvGrpSpPr>
          <p:cNvPr id="31" name="组合 30"/>
          <p:cNvGrpSpPr/>
          <p:nvPr/>
        </p:nvGrpSpPr>
        <p:grpSpPr>
          <a:xfrm>
            <a:off x="0" y="0"/>
            <a:ext cx="1049867" cy="694267"/>
            <a:chOff x="0" y="0"/>
            <a:chExt cx="1049867" cy="694267"/>
          </a:xfrm>
        </p:grpSpPr>
        <p:sp>
          <p:nvSpPr>
            <p:cNvPr id="22" name="任意多边形 21"/>
            <p:cNvSpPr/>
            <p:nvPr/>
          </p:nvSpPr>
          <p:spPr>
            <a:xfrm>
              <a:off x="0" y="0"/>
              <a:ext cx="1049867" cy="694267"/>
            </a:xfrm>
            <a:custGeom>
              <a:avLst/>
              <a:gdLst>
                <a:gd name="connsiteX0" fmla="*/ 0 w 1066800"/>
                <a:gd name="connsiteY0" fmla="*/ 0 h 702734"/>
                <a:gd name="connsiteX1" fmla="*/ 16933 w 1066800"/>
                <a:gd name="connsiteY1" fmla="*/ 702734 h 702734"/>
                <a:gd name="connsiteX2" fmla="*/ 1066800 w 1066800"/>
                <a:gd name="connsiteY2" fmla="*/ 702734 h 702734"/>
                <a:gd name="connsiteX3" fmla="*/ 787400 w 1066800"/>
                <a:gd name="connsiteY3" fmla="*/ 16934 h 702734"/>
                <a:gd name="connsiteX4" fmla="*/ 0 w 1066800"/>
                <a:gd name="connsiteY4" fmla="*/ 0 h 702734"/>
                <a:gd name="connsiteX0-1" fmla="*/ 1 w 1049867"/>
                <a:gd name="connsiteY0-2" fmla="*/ 0 h 685801"/>
                <a:gd name="connsiteX1-3" fmla="*/ 0 w 1049867"/>
                <a:gd name="connsiteY1-4" fmla="*/ 685801 h 685801"/>
                <a:gd name="connsiteX2-5" fmla="*/ 1049867 w 1049867"/>
                <a:gd name="connsiteY2-6" fmla="*/ 685801 h 685801"/>
                <a:gd name="connsiteX3-7" fmla="*/ 770467 w 1049867"/>
                <a:gd name="connsiteY3-8" fmla="*/ 1 h 685801"/>
                <a:gd name="connsiteX4-9" fmla="*/ 1 w 1049867"/>
                <a:gd name="connsiteY4-10" fmla="*/ 0 h 6858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9867" h="685801">
                  <a:moveTo>
                    <a:pt x="1" y="0"/>
                  </a:moveTo>
                  <a:cubicBezTo>
                    <a:pt x="1" y="228600"/>
                    <a:pt x="0" y="457201"/>
                    <a:pt x="0" y="685801"/>
                  </a:cubicBezTo>
                  <a:lnTo>
                    <a:pt x="1049867" y="685801"/>
                  </a:lnTo>
                  <a:lnTo>
                    <a:pt x="770467" y="1"/>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43"/>
            <p:cNvSpPr/>
            <p:nvPr/>
          </p:nvSpPr>
          <p:spPr bwMode="auto">
            <a:xfrm>
              <a:off x="131959" y="26121"/>
              <a:ext cx="689307" cy="620210"/>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11" name="组合 10"/>
          <p:cNvGrpSpPr/>
          <p:nvPr/>
        </p:nvGrpSpPr>
        <p:grpSpPr>
          <a:xfrm>
            <a:off x="1416974" y="1148317"/>
            <a:ext cx="9358052" cy="646331"/>
            <a:chOff x="1416974" y="1148317"/>
            <a:chExt cx="9358052" cy="646331"/>
          </a:xfrm>
        </p:grpSpPr>
        <p:sp>
          <p:nvSpPr>
            <p:cNvPr id="3" name="文本框 2"/>
            <p:cNvSpPr txBox="1"/>
            <p:nvPr/>
          </p:nvSpPr>
          <p:spPr>
            <a:xfrm>
              <a:off x="4522381" y="1148317"/>
              <a:ext cx="3147237" cy="646331"/>
            </a:xfrm>
            <a:prstGeom prst="rect">
              <a:avLst/>
            </a:prstGeom>
            <a:noFill/>
          </p:spPr>
          <p:txBody>
            <a:bodyPr wrap="square" rtlCol="0">
              <a:spAutoFit/>
            </a:bodyPr>
            <a:lstStyle/>
            <a:p>
              <a:pPr algn="ctr"/>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两会数字亮点</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cxnSp>
          <p:nvCxnSpPr>
            <p:cNvPr id="5" name="直接连接符 4"/>
            <p:cNvCxnSpPr/>
            <p:nvPr/>
          </p:nvCxnSpPr>
          <p:spPr>
            <a:xfrm>
              <a:off x="7895026" y="1471482"/>
              <a:ext cx="2880000" cy="0"/>
            </a:xfrm>
            <a:prstGeom prst="line">
              <a:avLst/>
            </a:prstGeom>
            <a:ln>
              <a:headEnd type="oval" w="med" len="med"/>
              <a:tailEnd type="none" w="lg" len="lg"/>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1416974" y="1471482"/>
              <a:ext cx="2880000" cy="0"/>
            </a:xfrm>
            <a:prstGeom prst="line">
              <a:avLst/>
            </a:prstGeom>
            <a:ln>
              <a:headEnd type="oval" w="med" len="med"/>
              <a:tailEnd type="none" w="lg" len="lg"/>
            </a:ln>
          </p:spPr>
          <p:style>
            <a:lnRef idx="1">
              <a:schemeClr val="accent1"/>
            </a:lnRef>
            <a:fillRef idx="0">
              <a:schemeClr val="accent1"/>
            </a:fillRef>
            <a:effectRef idx="0">
              <a:schemeClr val="accent1"/>
            </a:effectRef>
            <a:fontRef idx="minor">
              <a:schemeClr val="tx1"/>
            </a:fontRef>
          </p:style>
        </p:cxnSp>
      </p:grpSp>
      <p:sp>
        <p:nvSpPr>
          <p:cNvPr id="18" name="椭圆 17"/>
          <p:cNvSpPr/>
          <p:nvPr/>
        </p:nvSpPr>
        <p:spPr>
          <a:xfrm>
            <a:off x="774992" y="2203935"/>
            <a:ext cx="1839433" cy="1839433"/>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latin typeface="Impact" panose="020B0806030902050204" pitchFamily="34" charset="0"/>
              </a:rPr>
              <a:t>670</a:t>
            </a:r>
            <a:endParaRPr lang="zh-CN" altLang="en-US" sz="6000" dirty="0">
              <a:latin typeface="Impact" panose="020B0806030902050204" pitchFamily="34" charset="0"/>
            </a:endParaRPr>
          </a:p>
        </p:txBody>
      </p:sp>
      <p:grpSp>
        <p:nvGrpSpPr>
          <p:cNvPr id="9" name="组合 8"/>
          <p:cNvGrpSpPr/>
          <p:nvPr/>
        </p:nvGrpSpPr>
        <p:grpSpPr>
          <a:xfrm>
            <a:off x="1343757" y="3692417"/>
            <a:ext cx="701902" cy="701902"/>
            <a:chOff x="1567044" y="3647655"/>
            <a:chExt cx="701902" cy="701902"/>
          </a:xfrm>
        </p:grpSpPr>
        <p:sp>
          <p:nvSpPr>
            <p:cNvPr id="19" name="椭圆 18"/>
            <p:cNvSpPr/>
            <p:nvPr/>
          </p:nvSpPr>
          <p:spPr>
            <a:xfrm>
              <a:off x="1567044" y="3647655"/>
              <a:ext cx="701902" cy="7019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83995" y="3750707"/>
              <a:ext cx="468000" cy="468000"/>
            </a:xfrm>
            <a:prstGeom prst="rect">
              <a:avLst/>
            </a:prstGeom>
          </p:spPr>
        </p:pic>
      </p:grpSp>
      <p:sp>
        <p:nvSpPr>
          <p:cNvPr id="21" name="文本框 20"/>
          <p:cNvSpPr txBox="1"/>
          <p:nvPr/>
        </p:nvSpPr>
        <p:spPr>
          <a:xfrm>
            <a:off x="826580" y="4394319"/>
            <a:ext cx="1736257" cy="646331"/>
          </a:xfrm>
          <a:prstGeom prst="rect">
            <a:avLst/>
          </a:prstGeom>
          <a:noFill/>
        </p:spPr>
        <p:txBody>
          <a:bodyPr wrap="square" rtlCol="0">
            <a:spAutoFit/>
          </a:bodyPr>
          <a:lstStyle/>
          <a:p>
            <a:pPr algn="ctr"/>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发展</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sp>
        <p:nvSpPr>
          <p:cNvPr id="27" name="文本框 26"/>
          <p:cNvSpPr txBox="1"/>
          <p:nvPr/>
        </p:nvSpPr>
        <p:spPr>
          <a:xfrm>
            <a:off x="400828" y="5171500"/>
            <a:ext cx="2587760" cy="932563"/>
          </a:xfrm>
          <a:prstGeom prst="rect">
            <a:avLst/>
          </a:prstGeom>
          <a:noFill/>
        </p:spPr>
        <p:txBody>
          <a:bodyPr wrap="square" rtlCol="0">
            <a:spAutoFit/>
          </a:bodyPr>
          <a:lstStyle/>
          <a:p>
            <a:pPr algn="ctr">
              <a:lnSpc>
                <a:spcPct val="130000"/>
              </a:lnSpc>
            </a:pPr>
            <a:r>
              <a:rPr lang="zh-CN" altLang="en-US" sz="1400" dirty="0" smtClean="0">
                <a:solidFill>
                  <a:schemeClr val="tx1">
                    <a:lumMod val="85000"/>
                    <a:lumOff val="15000"/>
                  </a:schemeClr>
                </a:solidFill>
                <a:latin typeface="+mn-ea"/>
              </a:rPr>
              <a:t>“发展”在今年政府工作报告中出现</a:t>
            </a:r>
            <a:r>
              <a:rPr lang="en-US" altLang="zh-CN" sz="1400" dirty="0" smtClean="0">
                <a:solidFill>
                  <a:schemeClr val="tx1">
                    <a:lumMod val="85000"/>
                    <a:lumOff val="15000"/>
                  </a:schemeClr>
                </a:solidFill>
                <a:latin typeface="+mn-ea"/>
              </a:rPr>
              <a:t>124</a:t>
            </a:r>
            <a:r>
              <a:rPr lang="zh-CN" altLang="en-US" sz="1400" dirty="0" smtClean="0">
                <a:solidFill>
                  <a:schemeClr val="tx1">
                    <a:lumMod val="85000"/>
                    <a:lumOff val="15000"/>
                  </a:schemeClr>
                </a:solidFill>
                <a:latin typeface="+mn-ea"/>
              </a:rPr>
              <a:t>次。五年累计在政府工作报告中出现超过</a:t>
            </a:r>
            <a:r>
              <a:rPr lang="en-US" altLang="zh-CN" sz="1400" dirty="0" smtClean="0">
                <a:solidFill>
                  <a:schemeClr val="tx1">
                    <a:lumMod val="85000"/>
                    <a:lumOff val="15000"/>
                  </a:schemeClr>
                </a:solidFill>
                <a:latin typeface="+mn-ea"/>
              </a:rPr>
              <a:t>670</a:t>
            </a:r>
            <a:r>
              <a:rPr lang="zh-CN" altLang="en-US" sz="1400" dirty="0" smtClean="0">
                <a:solidFill>
                  <a:schemeClr val="tx1">
                    <a:lumMod val="85000"/>
                    <a:lumOff val="15000"/>
                  </a:schemeClr>
                </a:solidFill>
                <a:latin typeface="+mn-ea"/>
              </a:rPr>
              <a:t>次</a:t>
            </a:r>
            <a:endParaRPr lang="zh-CN" altLang="en-US" sz="1400" dirty="0">
              <a:solidFill>
                <a:schemeClr val="tx1">
                  <a:lumMod val="85000"/>
                  <a:lumOff val="15000"/>
                </a:schemeClr>
              </a:solidFill>
              <a:latin typeface="+mn-ea"/>
            </a:endParaRPr>
          </a:p>
        </p:txBody>
      </p:sp>
      <p:sp>
        <p:nvSpPr>
          <p:cNvPr id="33" name="椭圆 32"/>
          <p:cNvSpPr/>
          <p:nvPr/>
        </p:nvSpPr>
        <p:spPr>
          <a:xfrm>
            <a:off x="3668652" y="2203935"/>
            <a:ext cx="1839433" cy="1839433"/>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latin typeface="Impact" panose="020B0806030902050204" pitchFamily="34" charset="0"/>
              </a:rPr>
              <a:t>80</a:t>
            </a:r>
            <a:endParaRPr lang="zh-CN" altLang="en-US" sz="6000" dirty="0">
              <a:latin typeface="Impact" panose="020B0806030902050204" pitchFamily="34" charset="0"/>
            </a:endParaRPr>
          </a:p>
        </p:txBody>
      </p:sp>
      <p:grpSp>
        <p:nvGrpSpPr>
          <p:cNvPr id="34" name="组合 33"/>
          <p:cNvGrpSpPr/>
          <p:nvPr/>
        </p:nvGrpSpPr>
        <p:grpSpPr>
          <a:xfrm>
            <a:off x="4237417" y="3692417"/>
            <a:ext cx="701902" cy="701902"/>
            <a:chOff x="1567044" y="3647655"/>
            <a:chExt cx="701902" cy="701902"/>
          </a:xfrm>
        </p:grpSpPr>
        <p:sp>
          <p:nvSpPr>
            <p:cNvPr id="37" name="椭圆 36"/>
            <p:cNvSpPr/>
            <p:nvPr/>
          </p:nvSpPr>
          <p:spPr>
            <a:xfrm>
              <a:off x="1567044" y="3647655"/>
              <a:ext cx="701902" cy="7019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图片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83995" y="3750707"/>
              <a:ext cx="468000" cy="468000"/>
            </a:xfrm>
            <a:prstGeom prst="rect">
              <a:avLst/>
            </a:prstGeom>
          </p:spPr>
        </p:pic>
      </p:grpSp>
      <p:sp>
        <p:nvSpPr>
          <p:cNvPr id="35" name="文本框 34"/>
          <p:cNvSpPr txBox="1"/>
          <p:nvPr/>
        </p:nvSpPr>
        <p:spPr>
          <a:xfrm>
            <a:off x="3720240" y="4394319"/>
            <a:ext cx="1736257" cy="646331"/>
          </a:xfrm>
          <a:prstGeom prst="rect">
            <a:avLst/>
          </a:prstGeom>
          <a:noFill/>
        </p:spPr>
        <p:txBody>
          <a:bodyPr wrap="square" rtlCol="0">
            <a:spAutoFit/>
          </a:bodyPr>
          <a:lstStyle/>
          <a:p>
            <a:pPr algn="ctr"/>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改革</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sp>
        <p:nvSpPr>
          <p:cNvPr id="36" name="文本框 35"/>
          <p:cNvSpPr txBox="1"/>
          <p:nvPr/>
        </p:nvSpPr>
        <p:spPr>
          <a:xfrm>
            <a:off x="3294488" y="5171500"/>
            <a:ext cx="2587760" cy="905248"/>
          </a:xfrm>
          <a:prstGeom prst="rect">
            <a:avLst/>
          </a:prstGeom>
          <a:noFill/>
        </p:spPr>
        <p:txBody>
          <a:bodyPr wrap="square" rtlCol="0">
            <a:spAutoFit/>
          </a:bodyPr>
          <a:lstStyle/>
          <a:p>
            <a:pPr algn="ctr">
              <a:lnSpc>
                <a:spcPct val="130000"/>
              </a:lnSpc>
            </a:pPr>
            <a:r>
              <a:rPr lang="zh-CN" altLang="en-US" sz="1400" dirty="0" smtClean="0">
                <a:solidFill>
                  <a:schemeClr val="tx1">
                    <a:lumMod val="85000"/>
                    <a:lumOff val="15000"/>
                  </a:schemeClr>
                </a:solidFill>
                <a:latin typeface="+mn-ea"/>
              </a:rPr>
              <a:t>“政府工作报告中‘改革’一词从频繁出现到持续递增，充分说明了国家发展离不开改革</a:t>
            </a:r>
            <a:endParaRPr lang="zh-CN" altLang="en-US" sz="1400" dirty="0">
              <a:solidFill>
                <a:schemeClr val="tx1">
                  <a:lumMod val="85000"/>
                  <a:lumOff val="15000"/>
                </a:schemeClr>
              </a:solidFill>
              <a:latin typeface="+mn-ea"/>
            </a:endParaRPr>
          </a:p>
        </p:txBody>
      </p:sp>
      <p:sp>
        <p:nvSpPr>
          <p:cNvPr id="40" name="椭圆 39"/>
          <p:cNvSpPr/>
          <p:nvPr/>
        </p:nvSpPr>
        <p:spPr>
          <a:xfrm>
            <a:off x="6562312" y="2203935"/>
            <a:ext cx="1839433" cy="1839433"/>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latin typeface="Impact" panose="020B0806030902050204" pitchFamily="34" charset="0"/>
              </a:rPr>
              <a:t>40</a:t>
            </a:r>
            <a:endParaRPr lang="zh-CN" altLang="en-US" sz="6000" dirty="0">
              <a:latin typeface="Impact" panose="020B0806030902050204" pitchFamily="34" charset="0"/>
            </a:endParaRPr>
          </a:p>
        </p:txBody>
      </p:sp>
      <p:grpSp>
        <p:nvGrpSpPr>
          <p:cNvPr id="41" name="组合 40"/>
          <p:cNvGrpSpPr/>
          <p:nvPr/>
        </p:nvGrpSpPr>
        <p:grpSpPr>
          <a:xfrm>
            <a:off x="7131077" y="3692417"/>
            <a:ext cx="701902" cy="701902"/>
            <a:chOff x="1567044" y="3647655"/>
            <a:chExt cx="701902" cy="701902"/>
          </a:xfrm>
        </p:grpSpPr>
        <p:sp>
          <p:nvSpPr>
            <p:cNvPr id="44" name="椭圆 43"/>
            <p:cNvSpPr/>
            <p:nvPr/>
          </p:nvSpPr>
          <p:spPr>
            <a:xfrm>
              <a:off x="1567044" y="3647655"/>
              <a:ext cx="701902" cy="7019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5" name="图片 4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83995" y="3750707"/>
              <a:ext cx="468000" cy="468000"/>
            </a:xfrm>
            <a:prstGeom prst="rect">
              <a:avLst/>
            </a:prstGeom>
          </p:spPr>
        </p:pic>
      </p:grpSp>
      <p:sp>
        <p:nvSpPr>
          <p:cNvPr id="42" name="文本框 41"/>
          <p:cNvSpPr txBox="1"/>
          <p:nvPr/>
        </p:nvSpPr>
        <p:spPr>
          <a:xfrm>
            <a:off x="6613900" y="4394319"/>
            <a:ext cx="1736257" cy="646331"/>
          </a:xfrm>
          <a:prstGeom prst="rect">
            <a:avLst/>
          </a:prstGeom>
          <a:noFill/>
        </p:spPr>
        <p:txBody>
          <a:bodyPr wrap="square" rtlCol="0">
            <a:spAutoFit/>
          </a:bodyPr>
          <a:lstStyle/>
          <a:p>
            <a:pPr algn="ctr"/>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创新</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sp>
        <p:nvSpPr>
          <p:cNvPr id="43" name="文本框 42"/>
          <p:cNvSpPr txBox="1"/>
          <p:nvPr/>
        </p:nvSpPr>
        <p:spPr>
          <a:xfrm>
            <a:off x="6188148" y="5171500"/>
            <a:ext cx="2587760" cy="905248"/>
          </a:xfrm>
          <a:prstGeom prst="rect">
            <a:avLst/>
          </a:prstGeom>
          <a:noFill/>
        </p:spPr>
        <p:txBody>
          <a:bodyPr wrap="square" rtlCol="0">
            <a:spAutoFit/>
          </a:bodyPr>
          <a:lstStyle/>
          <a:p>
            <a:pPr algn="ctr">
              <a:lnSpc>
                <a:spcPct val="130000"/>
              </a:lnSpc>
            </a:pPr>
            <a:r>
              <a:rPr lang="zh-CN" altLang="en-US" sz="1400" dirty="0" smtClean="0">
                <a:solidFill>
                  <a:schemeClr val="tx1">
                    <a:lumMod val="85000"/>
                    <a:lumOff val="15000"/>
                  </a:schemeClr>
                </a:solidFill>
                <a:latin typeface="+mn-ea"/>
              </a:rPr>
              <a:t>“依靠创新推动新旧动能转换和结构优化升级。不靠改革创新没有出路。</a:t>
            </a:r>
            <a:endParaRPr lang="zh-CN" altLang="en-US" sz="1400" dirty="0">
              <a:solidFill>
                <a:schemeClr val="tx1">
                  <a:lumMod val="85000"/>
                  <a:lumOff val="15000"/>
                </a:schemeClr>
              </a:solidFill>
              <a:latin typeface="+mn-ea"/>
            </a:endParaRPr>
          </a:p>
        </p:txBody>
      </p:sp>
      <p:sp>
        <p:nvSpPr>
          <p:cNvPr id="47" name="椭圆 46"/>
          <p:cNvSpPr/>
          <p:nvPr/>
        </p:nvSpPr>
        <p:spPr>
          <a:xfrm>
            <a:off x="9455973" y="2203935"/>
            <a:ext cx="1839433" cy="1839433"/>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latin typeface="Impact" panose="020B0806030902050204" pitchFamily="34" charset="0"/>
              </a:rPr>
              <a:t>6</a:t>
            </a:r>
            <a:endParaRPr lang="zh-CN" altLang="en-US" sz="6000" dirty="0">
              <a:latin typeface="Impact" panose="020B0806030902050204" pitchFamily="34" charset="0"/>
            </a:endParaRPr>
          </a:p>
        </p:txBody>
      </p:sp>
      <p:grpSp>
        <p:nvGrpSpPr>
          <p:cNvPr id="48" name="组合 47"/>
          <p:cNvGrpSpPr/>
          <p:nvPr/>
        </p:nvGrpSpPr>
        <p:grpSpPr>
          <a:xfrm>
            <a:off x="10024738" y="3692417"/>
            <a:ext cx="701902" cy="701902"/>
            <a:chOff x="1567044" y="3647655"/>
            <a:chExt cx="701902" cy="701902"/>
          </a:xfrm>
        </p:grpSpPr>
        <p:sp>
          <p:nvSpPr>
            <p:cNvPr id="51" name="椭圆 50"/>
            <p:cNvSpPr/>
            <p:nvPr/>
          </p:nvSpPr>
          <p:spPr>
            <a:xfrm>
              <a:off x="1567044" y="3647655"/>
              <a:ext cx="701902" cy="7019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83995" y="3750707"/>
              <a:ext cx="468000" cy="468000"/>
            </a:xfrm>
            <a:prstGeom prst="rect">
              <a:avLst/>
            </a:prstGeom>
          </p:spPr>
        </p:pic>
      </p:grpSp>
      <p:sp>
        <p:nvSpPr>
          <p:cNvPr id="49" name="文本框 48"/>
          <p:cNvSpPr txBox="1"/>
          <p:nvPr/>
        </p:nvSpPr>
        <p:spPr>
          <a:xfrm>
            <a:off x="9507561" y="4394319"/>
            <a:ext cx="1736257" cy="646331"/>
          </a:xfrm>
          <a:prstGeom prst="rect">
            <a:avLst/>
          </a:prstGeom>
          <a:noFill/>
        </p:spPr>
        <p:txBody>
          <a:bodyPr wrap="square" rtlCol="0">
            <a:spAutoFit/>
          </a:bodyPr>
          <a:lstStyle/>
          <a:p>
            <a:pPr algn="ctr"/>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共享</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sp>
        <p:nvSpPr>
          <p:cNvPr id="50" name="文本框 49"/>
          <p:cNvSpPr txBox="1"/>
          <p:nvPr/>
        </p:nvSpPr>
        <p:spPr>
          <a:xfrm>
            <a:off x="9081809" y="5171500"/>
            <a:ext cx="2587760" cy="932563"/>
          </a:xfrm>
          <a:prstGeom prst="rect">
            <a:avLst/>
          </a:prstGeom>
          <a:noFill/>
        </p:spPr>
        <p:txBody>
          <a:bodyPr wrap="square" rtlCol="0">
            <a:spAutoFit/>
          </a:bodyPr>
          <a:lstStyle/>
          <a:p>
            <a:pPr algn="ctr">
              <a:lnSpc>
                <a:spcPct val="130000"/>
              </a:lnSpc>
            </a:pPr>
            <a:r>
              <a:rPr lang="zh-CN" altLang="en-US" sz="1400" dirty="0" smtClean="0">
                <a:solidFill>
                  <a:schemeClr val="tx1">
                    <a:lumMod val="85000"/>
                    <a:lumOff val="15000"/>
                  </a:schemeClr>
                </a:solidFill>
                <a:latin typeface="+mn-ea"/>
              </a:rPr>
              <a:t>“共享”体现了和谐、共荣的理念，“绿色”回应了公众对环境改善的渴望</a:t>
            </a:r>
            <a:endParaRPr lang="zh-CN" altLang="en-US" sz="1400" dirty="0">
              <a:solidFill>
                <a:schemeClr val="tx1">
                  <a:lumMod val="85000"/>
                  <a:lumOff val="15000"/>
                </a:schemeClr>
              </a:solidFill>
              <a:latin typeface="+mn-ea"/>
            </a:endParaRPr>
          </a:p>
        </p:txBody>
      </p:sp>
      <p:sp>
        <p:nvSpPr>
          <p:cNvPr id="54" name="矩形 53"/>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838625" y="1843526"/>
            <a:ext cx="1146026" cy="1031145"/>
            <a:chOff x="6018211" y="3592513"/>
            <a:chExt cx="1314452" cy="1182688"/>
          </a:xfrm>
          <a:solidFill>
            <a:schemeClr val="accent1"/>
          </a:solidFill>
        </p:grpSpPr>
        <p:sp>
          <p:nvSpPr>
            <p:cNvPr id="10" name="Freeform 43"/>
            <p:cNvSpPr/>
            <p:nvPr/>
          </p:nvSpPr>
          <p:spPr bwMode="auto">
            <a:xfrm>
              <a:off x="6018213" y="3592513"/>
              <a:ext cx="1314450" cy="1182688"/>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1" name="Freeform 44"/>
            <p:cNvSpPr/>
            <p:nvPr/>
          </p:nvSpPr>
          <p:spPr bwMode="auto">
            <a:xfrm>
              <a:off x="6018211" y="3592513"/>
              <a:ext cx="1314450" cy="1182688"/>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grpFill/>
            <a:ln w="6350" cap="flat">
              <a:noFill/>
              <a:prstDash val="solid"/>
              <a:miter lim="800000"/>
            </a:ln>
          </p:spPr>
          <p:txBody>
            <a:bodyPr vert="horz" wrap="square" lIns="91440" tIns="45720" rIns="91440" bIns="45720" numCol="1" anchor="t" anchorCtr="0" compatLnSpc="1"/>
            <a:lstStyle/>
            <a:p>
              <a:endParaRPr lang="zh-CN" altLang="en-US" sz="2000"/>
            </a:p>
          </p:txBody>
        </p:sp>
      </p:grpSp>
      <p:sp>
        <p:nvSpPr>
          <p:cNvPr id="7" name="TextBox 51"/>
          <p:cNvSpPr txBox="1"/>
          <p:nvPr/>
        </p:nvSpPr>
        <p:spPr>
          <a:xfrm>
            <a:off x="2277657" y="3222839"/>
            <a:ext cx="7636686" cy="1200329"/>
          </a:xfrm>
          <a:prstGeom prst="rect">
            <a:avLst/>
          </a:prstGeom>
        </p:spPr>
        <p:txBody>
          <a:bodyPr wrap="square">
            <a:spAutoFit/>
          </a:bodyPr>
          <a:lstStyle>
            <a:defPPr>
              <a:defRPr lang="zh-CN"/>
            </a:defPPr>
            <a:lvl1pPr fontAlgn="base">
              <a:spcBef>
                <a:spcPct val="0"/>
              </a:spcBef>
              <a:spcAft>
                <a:spcPct val="0"/>
              </a:spcAft>
              <a:defRPr sz="3200" b="1" kern="0" cap="all">
                <a:ln w="0">
                  <a:noFill/>
                </a:ln>
                <a:gradFill>
                  <a:gsLst>
                    <a:gs pos="0">
                      <a:srgbClr val="FF0000">
                        <a:tint val="75000"/>
                        <a:shade val="75000"/>
                        <a:satMod val="170000"/>
                      </a:srgbClr>
                    </a:gs>
                    <a:gs pos="49000">
                      <a:srgbClr val="FF0000">
                        <a:tint val="88000"/>
                        <a:shade val="65000"/>
                        <a:satMod val="172000"/>
                      </a:srgbClr>
                    </a:gs>
                    <a:gs pos="50000">
                      <a:srgbClr val="FF0000">
                        <a:shade val="65000"/>
                        <a:satMod val="130000"/>
                      </a:srgbClr>
                    </a:gs>
                    <a:gs pos="92000">
                      <a:srgbClr val="FF0000">
                        <a:shade val="50000"/>
                        <a:satMod val="120000"/>
                      </a:srgbClr>
                    </a:gs>
                    <a:gs pos="100000">
                      <a:srgbClr val="FF0000">
                        <a:shade val="48000"/>
                        <a:satMod val="120000"/>
                      </a:srgbClr>
                    </a:gs>
                  </a:gsLst>
                  <a:lin ang="5400000" scaled="0"/>
                </a:gradFill>
                <a:effectLst/>
                <a:latin typeface="微软雅黑" panose="020B0503020204020204" pitchFamily="34" charset="-122"/>
                <a:ea typeface="微软雅黑" panose="020B0503020204020204" pitchFamily="3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pPr algn="ctr"/>
            <a:r>
              <a:rPr lang="zh-CN" altLang="en-US" sz="7200" b="0" dirty="0" smtClean="0">
                <a:solidFill>
                  <a:schemeClr val="accent1"/>
                </a:solidFill>
                <a:latin typeface="方正清刻本悦宋简体" panose="02000000000000000000" pitchFamily="2" charset="-122"/>
                <a:ea typeface="方正清刻本悦宋简体" panose="02000000000000000000" pitchFamily="2" charset="-122"/>
              </a:rPr>
              <a:t>数说政府工作报告</a:t>
            </a:r>
            <a:endParaRPr lang="zh-CN" altLang="en-US" sz="7200" b="0" dirty="0">
              <a:solidFill>
                <a:schemeClr val="accent1"/>
              </a:solidFill>
              <a:latin typeface="方正清刻本悦宋简体" panose="02000000000000000000" pitchFamily="2" charset="-122"/>
              <a:ea typeface="方正清刻本悦宋简体" panose="02000000000000000000" pitchFamily="2" charset="-122"/>
            </a:endParaRPr>
          </a:p>
        </p:txBody>
      </p:sp>
      <p:sp>
        <p:nvSpPr>
          <p:cNvPr id="8" name="TextBox 51"/>
          <p:cNvSpPr txBox="1"/>
          <p:nvPr/>
        </p:nvSpPr>
        <p:spPr>
          <a:xfrm>
            <a:off x="5062364" y="1851266"/>
            <a:ext cx="3283565" cy="1015663"/>
          </a:xfrm>
          <a:prstGeom prst="rect">
            <a:avLst/>
          </a:prstGeom>
        </p:spPr>
        <p:txBody>
          <a:bodyPr>
            <a:spAutoFit/>
          </a:bodyPr>
          <a:lstStyle>
            <a:defPPr>
              <a:defRPr lang="zh-CN"/>
            </a:defPPr>
            <a:lvl1pPr fontAlgn="base">
              <a:spcBef>
                <a:spcPct val="0"/>
              </a:spcBef>
              <a:spcAft>
                <a:spcPct val="0"/>
              </a:spcAft>
              <a:defRPr sz="3200" b="1" kern="0" cap="all">
                <a:ln w="0">
                  <a:noFill/>
                </a:ln>
                <a:gradFill>
                  <a:gsLst>
                    <a:gs pos="0">
                      <a:srgbClr val="FF0000">
                        <a:tint val="75000"/>
                        <a:shade val="75000"/>
                        <a:satMod val="170000"/>
                      </a:srgbClr>
                    </a:gs>
                    <a:gs pos="49000">
                      <a:srgbClr val="FF0000">
                        <a:tint val="88000"/>
                        <a:shade val="65000"/>
                        <a:satMod val="172000"/>
                      </a:srgbClr>
                    </a:gs>
                    <a:gs pos="50000">
                      <a:srgbClr val="FF0000">
                        <a:shade val="65000"/>
                        <a:satMod val="130000"/>
                      </a:srgbClr>
                    </a:gs>
                    <a:gs pos="92000">
                      <a:srgbClr val="FF0000">
                        <a:shade val="50000"/>
                        <a:satMod val="120000"/>
                      </a:srgbClr>
                    </a:gs>
                    <a:gs pos="100000">
                      <a:srgbClr val="FF0000">
                        <a:shade val="48000"/>
                        <a:satMod val="120000"/>
                      </a:srgbClr>
                    </a:gs>
                  </a:gsLst>
                  <a:lin ang="5400000" scaled="0"/>
                </a:gradFill>
                <a:effectLst/>
                <a:latin typeface="微软雅黑" panose="020B0503020204020204" pitchFamily="34" charset="-122"/>
                <a:ea typeface="微软雅黑" panose="020B0503020204020204" pitchFamily="3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pPr algn="ctr" eaLnBrk="1" hangingPunct="1">
              <a:defRPr/>
            </a:pPr>
            <a:r>
              <a:rPr lang="zh-CN" altLang="en-US" sz="6000" b="0" dirty="0" smtClean="0">
                <a:solidFill>
                  <a:schemeClr val="accent1"/>
                </a:solidFill>
                <a:latin typeface="方正清刻本悦宋简体" panose="02000000000000000000" pitchFamily="2" charset="-122"/>
                <a:ea typeface="方正清刻本悦宋简体" panose="02000000000000000000" pitchFamily="2" charset="-122"/>
              </a:rPr>
              <a:t>第二部分</a:t>
            </a:r>
            <a:endParaRPr lang="zh-CN" altLang="en-US" sz="6000" b="0" dirty="0">
              <a:solidFill>
                <a:schemeClr val="accent1"/>
              </a:solidFill>
              <a:latin typeface="方正清刻本悦宋简体" panose="02000000000000000000" pitchFamily="2" charset="-122"/>
              <a:ea typeface="方正清刻本悦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533" y="0"/>
            <a:ext cx="3150388" cy="646331"/>
          </a:xfrm>
          <a:prstGeom prst="rect">
            <a:avLst/>
          </a:prstGeom>
          <a:noFill/>
        </p:spPr>
        <p:txBody>
          <a:bodyPr wrap="square" rtlCol="0">
            <a:spAutoFit/>
          </a:bodyPr>
          <a:lstStyle/>
          <a:p>
            <a:r>
              <a:rPr lang="en-US" altLang="zh-CN" sz="3600" dirty="0" smtClean="0">
                <a:solidFill>
                  <a:schemeClr val="accent1"/>
                </a:solidFill>
                <a:latin typeface="方正清刻本悦宋简体" panose="02000000000000000000" pitchFamily="2" charset="-122"/>
                <a:ea typeface="方正清刻本悦宋简体" panose="02000000000000000000" pitchFamily="2" charset="-122"/>
              </a:rPr>
              <a:t>2016</a:t>
            </a:r>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工作回顾</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cxnSp>
        <p:nvCxnSpPr>
          <p:cNvPr id="23" name="直接连接符 22"/>
          <p:cNvCxnSpPr/>
          <p:nvPr/>
        </p:nvCxnSpPr>
        <p:spPr>
          <a:xfrm flipV="1">
            <a:off x="0" y="685801"/>
            <a:ext cx="12204000" cy="846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399895" y="36954"/>
            <a:ext cx="3759582" cy="567267"/>
            <a:chOff x="8399895" y="36954"/>
            <a:chExt cx="3759582" cy="567267"/>
          </a:xfrm>
        </p:grpSpPr>
        <p:grpSp>
          <p:nvGrpSpPr>
            <p:cNvPr id="24" name="组合 23"/>
            <p:cNvGrpSpPr/>
            <p:nvPr/>
          </p:nvGrpSpPr>
          <p:grpSpPr>
            <a:xfrm>
              <a:off x="8399895" y="36954"/>
              <a:ext cx="1179814" cy="567267"/>
              <a:chOff x="2600221" y="247815"/>
              <a:chExt cx="1650517" cy="793586"/>
            </a:xfrm>
          </p:grpSpPr>
          <p:pic>
            <p:nvPicPr>
              <p:cNvPr id="25" name="Picture 5" descr="F:\PPT分类资料\两会\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F:\PPT分类资料\两会\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4286" y="50235"/>
              <a:ext cx="2475191" cy="543822"/>
            </a:xfrm>
            <a:prstGeom prst="rect">
              <a:avLst/>
            </a:prstGeom>
          </p:spPr>
        </p:pic>
      </p:grpSp>
      <p:grpSp>
        <p:nvGrpSpPr>
          <p:cNvPr id="31" name="组合 30"/>
          <p:cNvGrpSpPr/>
          <p:nvPr/>
        </p:nvGrpSpPr>
        <p:grpSpPr>
          <a:xfrm>
            <a:off x="0" y="0"/>
            <a:ext cx="1049867" cy="694267"/>
            <a:chOff x="0" y="0"/>
            <a:chExt cx="1049867" cy="694267"/>
          </a:xfrm>
        </p:grpSpPr>
        <p:sp>
          <p:nvSpPr>
            <p:cNvPr id="22" name="任意多边形 21"/>
            <p:cNvSpPr/>
            <p:nvPr/>
          </p:nvSpPr>
          <p:spPr>
            <a:xfrm>
              <a:off x="0" y="0"/>
              <a:ext cx="1049867" cy="694267"/>
            </a:xfrm>
            <a:custGeom>
              <a:avLst/>
              <a:gdLst>
                <a:gd name="connsiteX0" fmla="*/ 0 w 1066800"/>
                <a:gd name="connsiteY0" fmla="*/ 0 h 702734"/>
                <a:gd name="connsiteX1" fmla="*/ 16933 w 1066800"/>
                <a:gd name="connsiteY1" fmla="*/ 702734 h 702734"/>
                <a:gd name="connsiteX2" fmla="*/ 1066800 w 1066800"/>
                <a:gd name="connsiteY2" fmla="*/ 702734 h 702734"/>
                <a:gd name="connsiteX3" fmla="*/ 787400 w 1066800"/>
                <a:gd name="connsiteY3" fmla="*/ 16934 h 702734"/>
                <a:gd name="connsiteX4" fmla="*/ 0 w 1066800"/>
                <a:gd name="connsiteY4" fmla="*/ 0 h 702734"/>
                <a:gd name="connsiteX0-1" fmla="*/ 1 w 1049867"/>
                <a:gd name="connsiteY0-2" fmla="*/ 0 h 685801"/>
                <a:gd name="connsiteX1-3" fmla="*/ 0 w 1049867"/>
                <a:gd name="connsiteY1-4" fmla="*/ 685801 h 685801"/>
                <a:gd name="connsiteX2-5" fmla="*/ 1049867 w 1049867"/>
                <a:gd name="connsiteY2-6" fmla="*/ 685801 h 685801"/>
                <a:gd name="connsiteX3-7" fmla="*/ 770467 w 1049867"/>
                <a:gd name="connsiteY3-8" fmla="*/ 1 h 685801"/>
                <a:gd name="connsiteX4-9" fmla="*/ 1 w 1049867"/>
                <a:gd name="connsiteY4-10" fmla="*/ 0 h 6858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9867" h="685801">
                  <a:moveTo>
                    <a:pt x="1" y="0"/>
                  </a:moveTo>
                  <a:cubicBezTo>
                    <a:pt x="1" y="228600"/>
                    <a:pt x="0" y="457201"/>
                    <a:pt x="0" y="685801"/>
                  </a:cubicBezTo>
                  <a:lnTo>
                    <a:pt x="1049867" y="685801"/>
                  </a:lnTo>
                  <a:lnTo>
                    <a:pt x="770467" y="1"/>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43"/>
            <p:cNvSpPr/>
            <p:nvPr/>
          </p:nvSpPr>
          <p:spPr bwMode="auto">
            <a:xfrm>
              <a:off x="131959" y="26121"/>
              <a:ext cx="689307" cy="620210"/>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7" name="组合 6"/>
          <p:cNvGrpSpPr/>
          <p:nvPr/>
        </p:nvGrpSpPr>
        <p:grpSpPr>
          <a:xfrm>
            <a:off x="1001716" y="2060198"/>
            <a:ext cx="2059671" cy="2059670"/>
            <a:chOff x="1488557" y="1743739"/>
            <a:chExt cx="2232837" cy="2232837"/>
          </a:xfrm>
        </p:grpSpPr>
        <p:grpSp>
          <p:nvGrpSpPr>
            <p:cNvPr id="3" name="组合 2"/>
            <p:cNvGrpSpPr/>
            <p:nvPr/>
          </p:nvGrpSpPr>
          <p:grpSpPr>
            <a:xfrm>
              <a:off x="1488557" y="1743739"/>
              <a:ext cx="2232837" cy="2232837"/>
              <a:chOff x="1924493" y="1998921"/>
              <a:chExt cx="1935126" cy="1935126"/>
            </a:xfrm>
          </p:grpSpPr>
          <p:sp>
            <p:nvSpPr>
              <p:cNvPr id="2" name="椭圆 1"/>
              <p:cNvSpPr/>
              <p:nvPr/>
            </p:nvSpPr>
            <p:spPr>
              <a:xfrm>
                <a:off x="1924493" y="1998921"/>
                <a:ext cx="1935126" cy="193512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a:spLocks noChangeAspect="1"/>
              </p:cNvSpPr>
              <p:nvPr/>
            </p:nvSpPr>
            <p:spPr>
              <a:xfrm>
                <a:off x="1992056" y="2066484"/>
                <a:ext cx="1800000" cy="1800000"/>
              </a:xfrm>
              <a:prstGeom prst="ellipse">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1901" y="1993198"/>
              <a:ext cx="1686148" cy="1686148"/>
            </a:xfrm>
            <a:prstGeom prst="rect">
              <a:avLst/>
            </a:prstGeom>
          </p:spPr>
        </p:pic>
      </p:grpSp>
      <p:sp>
        <p:nvSpPr>
          <p:cNvPr id="8" name="圆角矩形 7"/>
          <p:cNvSpPr/>
          <p:nvPr/>
        </p:nvSpPr>
        <p:spPr>
          <a:xfrm>
            <a:off x="719221" y="3877828"/>
            <a:ext cx="2624661" cy="55841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方正清刻本悦宋简体" panose="02000000000000000000" pitchFamily="2" charset="-122"/>
                <a:ea typeface="方正清刻本悦宋简体" panose="02000000000000000000" pitchFamily="2" charset="-122"/>
              </a:rPr>
              <a:t>国内生产总值增长</a:t>
            </a:r>
            <a:endParaRPr lang="zh-CN" altLang="en-US" sz="2000" dirty="0">
              <a:latin typeface="方正清刻本悦宋简体" panose="02000000000000000000" pitchFamily="2" charset="-122"/>
              <a:ea typeface="方正清刻本悦宋简体" panose="02000000000000000000" pitchFamily="2" charset="-122"/>
            </a:endParaRPr>
          </a:p>
        </p:txBody>
      </p:sp>
      <p:sp>
        <p:nvSpPr>
          <p:cNvPr id="20" name="文本框 19"/>
          <p:cNvSpPr txBox="1"/>
          <p:nvPr/>
        </p:nvSpPr>
        <p:spPr>
          <a:xfrm>
            <a:off x="-130895" y="4728640"/>
            <a:ext cx="4324893" cy="461665"/>
          </a:xfrm>
          <a:prstGeom prst="rect">
            <a:avLst/>
          </a:prstGeom>
          <a:noFill/>
        </p:spPr>
        <p:txBody>
          <a:bodyPr wrap="square" rtlCol="0">
            <a:spAutoFit/>
          </a:bodyPr>
          <a:lstStyle/>
          <a:p>
            <a:pPr algn="ct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预期</a:t>
            </a:r>
            <a:r>
              <a:rPr lang="en-US" altLang="zh-CN" sz="2400" dirty="0" smtClean="0">
                <a:solidFill>
                  <a:schemeClr val="accent1"/>
                </a:solidFill>
                <a:latin typeface="方正清刻本悦宋简体" panose="02000000000000000000" pitchFamily="2" charset="-122"/>
                <a:ea typeface="方正清刻本悦宋简体" panose="02000000000000000000" pitchFamily="2" charset="-122"/>
              </a:rPr>
              <a:t>6.5%-7%</a:t>
            </a:r>
            <a:r>
              <a:rPr lang="zh-CN" altLang="en-US" sz="2400" dirty="0">
                <a:solidFill>
                  <a:schemeClr val="accent1"/>
                </a:solidFill>
                <a:latin typeface="方正清刻本悦宋简体" panose="02000000000000000000" pitchFamily="2" charset="-122"/>
                <a:ea typeface="方正清刻本悦宋简体" panose="02000000000000000000" pitchFamily="2" charset="-122"/>
              </a:rPr>
              <a:t> </a:t>
            </a: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实际</a:t>
            </a:r>
            <a:r>
              <a:rPr lang="en-US" altLang="zh-CN" sz="2400" dirty="0" smtClean="0">
                <a:solidFill>
                  <a:schemeClr val="accent1"/>
                </a:solidFill>
                <a:latin typeface="方正清刻本悦宋简体" panose="02000000000000000000" pitchFamily="2" charset="-122"/>
                <a:ea typeface="方正清刻本悦宋简体" panose="02000000000000000000" pitchFamily="2" charset="-122"/>
              </a:rPr>
              <a:t>6.5%</a:t>
            </a:r>
            <a:endParaRPr lang="zh-CN" altLang="en-US" sz="2400" dirty="0">
              <a:solidFill>
                <a:schemeClr val="accent1"/>
              </a:solidFill>
              <a:latin typeface="方正清刻本悦宋简体" panose="02000000000000000000" pitchFamily="2" charset="-122"/>
              <a:ea typeface="方正清刻本悦宋简体" panose="02000000000000000000" pitchFamily="2" charset="-122"/>
            </a:endParaRPr>
          </a:p>
        </p:txBody>
      </p:sp>
      <p:grpSp>
        <p:nvGrpSpPr>
          <p:cNvPr id="56" name="组合 55"/>
          <p:cNvGrpSpPr/>
          <p:nvPr/>
        </p:nvGrpSpPr>
        <p:grpSpPr>
          <a:xfrm>
            <a:off x="5171684" y="2060198"/>
            <a:ext cx="2059671" cy="2059670"/>
            <a:chOff x="1488557" y="1743739"/>
            <a:chExt cx="2232837" cy="2232837"/>
          </a:xfrm>
        </p:grpSpPr>
        <p:grpSp>
          <p:nvGrpSpPr>
            <p:cNvPr id="59" name="组合 58"/>
            <p:cNvGrpSpPr/>
            <p:nvPr/>
          </p:nvGrpSpPr>
          <p:grpSpPr>
            <a:xfrm>
              <a:off x="1488557" y="1743739"/>
              <a:ext cx="2232837" cy="2232837"/>
              <a:chOff x="1924493" y="1998921"/>
              <a:chExt cx="1935126" cy="1935126"/>
            </a:xfrm>
          </p:grpSpPr>
          <p:sp>
            <p:nvSpPr>
              <p:cNvPr id="61" name="椭圆 60"/>
              <p:cNvSpPr/>
              <p:nvPr/>
            </p:nvSpPr>
            <p:spPr>
              <a:xfrm>
                <a:off x="1924493" y="1998921"/>
                <a:ext cx="1935126" cy="193512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a:spLocks noChangeAspect="1"/>
              </p:cNvSpPr>
              <p:nvPr/>
            </p:nvSpPr>
            <p:spPr>
              <a:xfrm>
                <a:off x="1992056" y="2066484"/>
                <a:ext cx="1800000" cy="1800000"/>
              </a:xfrm>
              <a:prstGeom prst="ellipse">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0" name="图片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2586" y="2072280"/>
              <a:ext cx="1520169" cy="1520169"/>
            </a:xfrm>
            <a:prstGeom prst="rect">
              <a:avLst/>
            </a:prstGeom>
          </p:spPr>
        </p:pic>
      </p:grpSp>
      <p:sp>
        <p:nvSpPr>
          <p:cNvPr id="57" name="圆角矩形 56"/>
          <p:cNvSpPr/>
          <p:nvPr/>
        </p:nvSpPr>
        <p:spPr>
          <a:xfrm>
            <a:off x="4889189" y="3877828"/>
            <a:ext cx="2624661" cy="55841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方正清刻本悦宋简体" panose="02000000000000000000" pitchFamily="2" charset="-122"/>
                <a:ea typeface="方正清刻本悦宋简体" panose="02000000000000000000" pitchFamily="2" charset="-122"/>
              </a:rPr>
              <a:t>居民消费价格涨幅</a:t>
            </a:r>
            <a:endParaRPr lang="zh-CN" altLang="en-US" sz="2000" dirty="0">
              <a:latin typeface="方正清刻本悦宋简体" panose="02000000000000000000" pitchFamily="2" charset="-122"/>
              <a:ea typeface="方正清刻本悦宋简体" panose="02000000000000000000" pitchFamily="2" charset="-122"/>
            </a:endParaRPr>
          </a:p>
        </p:txBody>
      </p:sp>
      <p:sp>
        <p:nvSpPr>
          <p:cNvPr id="58" name="文本框 57"/>
          <p:cNvSpPr txBox="1"/>
          <p:nvPr/>
        </p:nvSpPr>
        <p:spPr>
          <a:xfrm>
            <a:off x="4039073" y="4728640"/>
            <a:ext cx="4324893" cy="461665"/>
          </a:xfrm>
          <a:prstGeom prst="rect">
            <a:avLst/>
          </a:prstGeom>
          <a:noFill/>
        </p:spPr>
        <p:txBody>
          <a:bodyPr wrap="square" rtlCol="0">
            <a:spAutoFit/>
          </a:bodyPr>
          <a:lstStyle/>
          <a:p>
            <a:pPr algn="ct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预期</a:t>
            </a:r>
            <a:r>
              <a:rPr lang="en-US" altLang="zh-CN" sz="2400" dirty="0">
                <a:solidFill>
                  <a:schemeClr val="accent1"/>
                </a:solidFill>
                <a:latin typeface="方正清刻本悦宋简体" panose="02000000000000000000" pitchFamily="2" charset="-122"/>
                <a:ea typeface="方正清刻本悦宋简体" panose="02000000000000000000" pitchFamily="2" charset="-122"/>
              </a:rPr>
              <a:t>3</a:t>
            </a:r>
            <a:r>
              <a:rPr lang="en-US" altLang="zh-CN" sz="2400" dirty="0" smtClean="0">
                <a:solidFill>
                  <a:schemeClr val="accent1"/>
                </a:solidFill>
                <a:latin typeface="方正清刻本悦宋简体" panose="02000000000000000000" pitchFamily="2" charset="-122"/>
                <a:ea typeface="方正清刻本悦宋简体" panose="02000000000000000000" pitchFamily="2" charset="-122"/>
              </a:rPr>
              <a:t>%</a:t>
            </a: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 实际</a:t>
            </a:r>
            <a:r>
              <a:rPr lang="en-US" altLang="zh-CN" sz="2400" dirty="0">
                <a:solidFill>
                  <a:schemeClr val="accent1"/>
                </a:solidFill>
                <a:latin typeface="方正清刻本悦宋简体" panose="02000000000000000000" pitchFamily="2" charset="-122"/>
                <a:ea typeface="方正清刻本悦宋简体" panose="02000000000000000000" pitchFamily="2" charset="-122"/>
              </a:rPr>
              <a:t>2</a:t>
            </a:r>
            <a:r>
              <a:rPr lang="en-US" altLang="zh-CN" sz="2400" dirty="0" smtClean="0">
                <a:solidFill>
                  <a:schemeClr val="accent1"/>
                </a:solidFill>
                <a:latin typeface="方正清刻本悦宋简体" panose="02000000000000000000" pitchFamily="2" charset="-122"/>
                <a:ea typeface="方正清刻本悦宋简体" panose="02000000000000000000" pitchFamily="2" charset="-122"/>
              </a:rPr>
              <a:t>%</a:t>
            </a:r>
            <a:endParaRPr lang="zh-CN" altLang="en-US" sz="2400" dirty="0">
              <a:solidFill>
                <a:schemeClr val="accent1"/>
              </a:solidFill>
              <a:latin typeface="方正清刻本悦宋简体" panose="02000000000000000000" pitchFamily="2" charset="-122"/>
              <a:ea typeface="方正清刻本悦宋简体" panose="02000000000000000000" pitchFamily="2" charset="-122"/>
            </a:endParaRPr>
          </a:p>
        </p:txBody>
      </p:sp>
      <p:grpSp>
        <p:nvGrpSpPr>
          <p:cNvPr id="64" name="组合 63"/>
          <p:cNvGrpSpPr/>
          <p:nvPr/>
        </p:nvGrpSpPr>
        <p:grpSpPr>
          <a:xfrm>
            <a:off x="9341653" y="2060198"/>
            <a:ext cx="2059671" cy="2059670"/>
            <a:chOff x="1488557" y="1743739"/>
            <a:chExt cx="2232837" cy="2232837"/>
          </a:xfrm>
        </p:grpSpPr>
        <p:grpSp>
          <p:nvGrpSpPr>
            <p:cNvPr id="67" name="组合 66"/>
            <p:cNvGrpSpPr/>
            <p:nvPr/>
          </p:nvGrpSpPr>
          <p:grpSpPr>
            <a:xfrm>
              <a:off x="1488557" y="1743739"/>
              <a:ext cx="2232837" cy="2232837"/>
              <a:chOff x="1924493" y="1998921"/>
              <a:chExt cx="1935126" cy="1935126"/>
            </a:xfrm>
          </p:grpSpPr>
          <p:sp>
            <p:nvSpPr>
              <p:cNvPr id="69" name="椭圆 68"/>
              <p:cNvSpPr/>
              <p:nvPr/>
            </p:nvSpPr>
            <p:spPr>
              <a:xfrm>
                <a:off x="1924493" y="1998921"/>
                <a:ext cx="1935126" cy="193512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a:spLocks noChangeAspect="1"/>
              </p:cNvSpPr>
              <p:nvPr/>
            </p:nvSpPr>
            <p:spPr>
              <a:xfrm>
                <a:off x="1992056" y="2066484"/>
                <a:ext cx="1800000" cy="1800000"/>
              </a:xfrm>
              <a:prstGeom prst="ellipse">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8" name="图片 6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3267" y="2072280"/>
              <a:ext cx="1483414" cy="1483415"/>
            </a:xfrm>
            <a:prstGeom prst="rect">
              <a:avLst/>
            </a:prstGeom>
          </p:spPr>
        </p:pic>
      </p:grpSp>
      <p:sp>
        <p:nvSpPr>
          <p:cNvPr id="65" name="圆角矩形 64"/>
          <p:cNvSpPr/>
          <p:nvPr/>
        </p:nvSpPr>
        <p:spPr>
          <a:xfrm>
            <a:off x="9059158" y="3877828"/>
            <a:ext cx="2624661" cy="55841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方正清刻本悦宋简体" panose="02000000000000000000" pitchFamily="2" charset="-122"/>
                <a:ea typeface="方正清刻本悦宋简体" panose="02000000000000000000" pitchFamily="2" charset="-122"/>
              </a:rPr>
              <a:t>城市新增就业</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66" name="文本框 65"/>
          <p:cNvSpPr txBox="1"/>
          <p:nvPr/>
        </p:nvSpPr>
        <p:spPr>
          <a:xfrm>
            <a:off x="8209042" y="4728640"/>
            <a:ext cx="4324893" cy="1052596"/>
          </a:xfrm>
          <a:prstGeom prst="rect">
            <a:avLst/>
          </a:prstGeom>
          <a:noFill/>
        </p:spPr>
        <p:txBody>
          <a:bodyPr wrap="square" rtlCol="0">
            <a:spAutoFit/>
          </a:bodyPr>
          <a:lstStyle/>
          <a:p>
            <a:pPr algn="ctr">
              <a:lnSpc>
                <a:spcPct val="130000"/>
              </a:lnSpc>
            </a:pP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目标</a:t>
            </a:r>
            <a:r>
              <a:rPr lang="en-US" altLang="zh-CN" sz="2400" dirty="0" smtClean="0">
                <a:solidFill>
                  <a:schemeClr val="accent1"/>
                </a:solidFill>
                <a:latin typeface="方正清刻本悦宋简体" panose="02000000000000000000" pitchFamily="2" charset="-122"/>
                <a:ea typeface="方正清刻本悦宋简体" panose="02000000000000000000" pitchFamily="2" charset="-122"/>
              </a:rPr>
              <a:t>1000</a:t>
            </a: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万以上 </a:t>
            </a:r>
            <a:endParaRPr lang="en-US" altLang="zh-CN" sz="2400" dirty="0" smtClean="0">
              <a:solidFill>
                <a:schemeClr val="accent1"/>
              </a:solidFill>
              <a:latin typeface="方正清刻本悦宋简体" panose="02000000000000000000" pitchFamily="2" charset="-122"/>
              <a:ea typeface="方正清刻本悦宋简体" panose="02000000000000000000" pitchFamily="2" charset="-122"/>
            </a:endParaRPr>
          </a:p>
          <a:p>
            <a:pPr algn="ctr">
              <a:lnSpc>
                <a:spcPct val="130000"/>
              </a:lnSpc>
            </a:pP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实际人数</a:t>
            </a:r>
            <a:r>
              <a:rPr lang="en-US" altLang="zh-CN" sz="2400" dirty="0" smtClean="0">
                <a:solidFill>
                  <a:schemeClr val="accent1"/>
                </a:solidFill>
                <a:latin typeface="方正清刻本悦宋简体" panose="02000000000000000000" pitchFamily="2" charset="-122"/>
                <a:ea typeface="方正清刻本悦宋简体" panose="02000000000000000000" pitchFamily="2" charset="-122"/>
              </a:rPr>
              <a:t>1314</a:t>
            </a: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万人</a:t>
            </a:r>
            <a:endParaRPr lang="zh-CN" altLang="en-US" sz="2400" dirty="0">
              <a:solidFill>
                <a:schemeClr val="accent1"/>
              </a:solidFill>
              <a:latin typeface="方正清刻本悦宋简体" panose="02000000000000000000" pitchFamily="2" charset="-122"/>
              <a:ea typeface="方正清刻本悦宋简体" panose="02000000000000000000" pitchFamily="2" charset="-122"/>
            </a:endParaRPr>
          </a:p>
        </p:txBody>
      </p:sp>
      <p:sp>
        <p:nvSpPr>
          <p:cNvPr id="71" name="矩形 70"/>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533" y="0"/>
            <a:ext cx="3150388" cy="646331"/>
          </a:xfrm>
          <a:prstGeom prst="rect">
            <a:avLst/>
          </a:prstGeom>
          <a:noFill/>
        </p:spPr>
        <p:txBody>
          <a:bodyPr wrap="square" rtlCol="0">
            <a:spAutoFit/>
          </a:bodyPr>
          <a:lstStyle/>
          <a:p>
            <a:r>
              <a:rPr lang="en-US" altLang="zh-CN" sz="3600" dirty="0" smtClean="0">
                <a:solidFill>
                  <a:schemeClr val="accent1"/>
                </a:solidFill>
                <a:latin typeface="方正清刻本悦宋简体" panose="02000000000000000000" pitchFamily="2" charset="-122"/>
                <a:ea typeface="方正清刻本悦宋简体" panose="02000000000000000000" pitchFamily="2" charset="-122"/>
              </a:rPr>
              <a:t>2016</a:t>
            </a:r>
            <a:r>
              <a:rPr lang="zh-CN" altLang="en-US" sz="3600" dirty="0" smtClean="0">
                <a:solidFill>
                  <a:schemeClr val="accent1"/>
                </a:solidFill>
                <a:latin typeface="方正清刻本悦宋简体" panose="02000000000000000000" pitchFamily="2" charset="-122"/>
                <a:ea typeface="方正清刻本悦宋简体" panose="02000000000000000000" pitchFamily="2" charset="-122"/>
              </a:rPr>
              <a:t>工作回顾</a:t>
            </a:r>
            <a:endParaRPr lang="zh-CN" altLang="en-US" sz="3600" dirty="0">
              <a:solidFill>
                <a:schemeClr val="accent1"/>
              </a:solidFill>
              <a:latin typeface="方正清刻本悦宋简体" panose="02000000000000000000" pitchFamily="2" charset="-122"/>
              <a:ea typeface="方正清刻本悦宋简体" panose="02000000000000000000" pitchFamily="2" charset="-122"/>
            </a:endParaRPr>
          </a:p>
        </p:txBody>
      </p:sp>
      <p:cxnSp>
        <p:nvCxnSpPr>
          <p:cNvPr id="23" name="直接连接符 22"/>
          <p:cNvCxnSpPr/>
          <p:nvPr/>
        </p:nvCxnSpPr>
        <p:spPr>
          <a:xfrm flipV="1">
            <a:off x="0" y="685801"/>
            <a:ext cx="12204000" cy="846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399895" y="36954"/>
            <a:ext cx="3759582" cy="567267"/>
            <a:chOff x="8399895" y="36954"/>
            <a:chExt cx="3759582" cy="567267"/>
          </a:xfrm>
        </p:grpSpPr>
        <p:grpSp>
          <p:nvGrpSpPr>
            <p:cNvPr id="24" name="组合 23"/>
            <p:cNvGrpSpPr/>
            <p:nvPr/>
          </p:nvGrpSpPr>
          <p:grpSpPr>
            <a:xfrm>
              <a:off x="8399895" y="36954"/>
              <a:ext cx="1179814" cy="567267"/>
              <a:chOff x="2600221" y="247815"/>
              <a:chExt cx="1650517" cy="793586"/>
            </a:xfrm>
          </p:grpSpPr>
          <p:pic>
            <p:nvPicPr>
              <p:cNvPr id="25" name="Picture 5" descr="F:\PPT分类资料\两会\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0221" y="247815"/>
                <a:ext cx="721711" cy="7935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F:\PPT分类资料\两会\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102" y="247815"/>
                <a:ext cx="766636" cy="79358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4286" y="51146"/>
              <a:ext cx="2475191" cy="543822"/>
            </a:xfrm>
            <a:prstGeom prst="rect">
              <a:avLst/>
            </a:prstGeom>
          </p:spPr>
        </p:pic>
      </p:grpSp>
      <p:grpSp>
        <p:nvGrpSpPr>
          <p:cNvPr id="31" name="组合 30"/>
          <p:cNvGrpSpPr/>
          <p:nvPr/>
        </p:nvGrpSpPr>
        <p:grpSpPr>
          <a:xfrm>
            <a:off x="0" y="0"/>
            <a:ext cx="1049867" cy="694267"/>
            <a:chOff x="0" y="0"/>
            <a:chExt cx="1049867" cy="694267"/>
          </a:xfrm>
        </p:grpSpPr>
        <p:sp>
          <p:nvSpPr>
            <p:cNvPr id="22" name="任意多边形 21"/>
            <p:cNvSpPr/>
            <p:nvPr/>
          </p:nvSpPr>
          <p:spPr>
            <a:xfrm>
              <a:off x="0" y="0"/>
              <a:ext cx="1049867" cy="694267"/>
            </a:xfrm>
            <a:custGeom>
              <a:avLst/>
              <a:gdLst>
                <a:gd name="connsiteX0" fmla="*/ 0 w 1066800"/>
                <a:gd name="connsiteY0" fmla="*/ 0 h 702734"/>
                <a:gd name="connsiteX1" fmla="*/ 16933 w 1066800"/>
                <a:gd name="connsiteY1" fmla="*/ 702734 h 702734"/>
                <a:gd name="connsiteX2" fmla="*/ 1066800 w 1066800"/>
                <a:gd name="connsiteY2" fmla="*/ 702734 h 702734"/>
                <a:gd name="connsiteX3" fmla="*/ 787400 w 1066800"/>
                <a:gd name="connsiteY3" fmla="*/ 16934 h 702734"/>
                <a:gd name="connsiteX4" fmla="*/ 0 w 1066800"/>
                <a:gd name="connsiteY4" fmla="*/ 0 h 702734"/>
                <a:gd name="connsiteX0-1" fmla="*/ 1 w 1049867"/>
                <a:gd name="connsiteY0-2" fmla="*/ 0 h 685801"/>
                <a:gd name="connsiteX1-3" fmla="*/ 0 w 1049867"/>
                <a:gd name="connsiteY1-4" fmla="*/ 685801 h 685801"/>
                <a:gd name="connsiteX2-5" fmla="*/ 1049867 w 1049867"/>
                <a:gd name="connsiteY2-6" fmla="*/ 685801 h 685801"/>
                <a:gd name="connsiteX3-7" fmla="*/ 770467 w 1049867"/>
                <a:gd name="connsiteY3-8" fmla="*/ 1 h 685801"/>
                <a:gd name="connsiteX4-9" fmla="*/ 1 w 1049867"/>
                <a:gd name="connsiteY4-10" fmla="*/ 0 h 6858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9867" h="685801">
                  <a:moveTo>
                    <a:pt x="1" y="0"/>
                  </a:moveTo>
                  <a:cubicBezTo>
                    <a:pt x="1" y="228600"/>
                    <a:pt x="0" y="457201"/>
                    <a:pt x="0" y="685801"/>
                  </a:cubicBezTo>
                  <a:lnTo>
                    <a:pt x="1049867" y="685801"/>
                  </a:lnTo>
                  <a:lnTo>
                    <a:pt x="770467" y="1"/>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43"/>
            <p:cNvSpPr/>
            <p:nvPr/>
          </p:nvSpPr>
          <p:spPr bwMode="auto">
            <a:xfrm>
              <a:off x="131959" y="26121"/>
              <a:ext cx="689307" cy="620210"/>
            </a:xfrm>
            <a:custGeom>
              <a:avLst/>
              <a:gdLst>
                <a:gd name="T0" fmla="*/ 167 w 390"/>
                <a:gd name="T1" fmla="*/ 3 h 350"/>
                <a:gd name="T2" fmla="*/ 260 w 390"/>
                <a:gd name="T3" fmla="*/ 222 h 350"/>
                <a:gd name="T4" fmla="*/ 151 w 390"/>
                <a:gd name="T5" fmla="*/ 112 h 350"/>
                <a:gd name="T6" fmla="*/ 193 w 390"/>
                <a:gd name="T7" fmla="*/ 71 h 350"/>
                <a:gd name="T8" fmla="*/ 167 w 390"/>
                <a:gd name="T9" fmla="*/ 45 h 350"/>
                <a:gd name="T10" fmla="*/ 114 w 390"/>
                <a:gd name="T11" fmla="*/ 56 h 350"/>
                <a:gd name="T12" fmla="*/ 31 w 390"/>
                <a:gd name="T13" fmla="*/ 138 h 350"/>
                <a:gd name="T14" fmla="*/ 78 w 390"/>
                <a:gd name="T15" fmla="*/ 185 h 350"/>
                <a:gd name="T16" fmla="*/ 109 w 390"/>
                <a:gd name="T17" fmla="*/ 154 h 350"/>
                <a:gd name="T18" fmla="*/ 218 w 390"/>
                <a:gd name="T19" fmla="*/ 264 h 350"/>
                <a:gd name="T20" fmla="*/ 36 w 390"/>
                <a:gd name="T21" fmla="*/ 227 h 350"/>
                <a:gd name="T22" fmla="*/ 10 w 390"/>
                <a:gd name="T23" fmla="*/ 253 h 350"/>
                <a:gd name="T24" fmla="*/ 33 w 390"/>
                <a:gd name="T25" fmla="*/ 283 h 350"/>
                <a:gd name="T26" fmla="*/ 30 w 390"/>
                <a:gd name="T27" fmla="*/ 285 h 350"/>
                <a:gd name="T28" fmla="*/ 25 w 390"/>
                <a:gd name="T29" fmla="*/ 285 h 350"/>
                <a:gd name="T30" fmla="*/ 0 w 390"/>
                <a:gd name="T31" fmla="*/ 311 h 350"/>
                <a:gd name="T32" fmla="*/ 25 w 390"/>
                <a:gd name="T33" fmla="*/ 336 h 350"/>
                <a:gd name="T34" fmla="*/ 52 w 390"/>
                <a:gd name="T35" fmla="*/ 311 h 350"/>
                <a:gd name="T36" fmla="*/ 51 w 390"/>
                <a:gd name="T37" fmla="*/ 306 h 350"/>
                <a:gd name="T38" fmla="*/ 55 w 390"/>
                <a:gd name="T39" fmla="*/ 302 h 350"/>
                <a:gd name="T40" fmla="*/ 260 w 390"/>
                <a:gd name="T41" fmla="*/ 305 h 350"/>
                <a:gd name="T42" fmla="*/ 291 w 390"/>
                <a:gd name="T43" fmla="*/ 336 h 350"/>
                <a:gd name="T44" fmla="*/ 333 w 390"/>
                <a:gd name="T45" fmla="*/ 295 h 350"/>
                <a:gd name="T46" fmla="*/ 302 w 390"/>
                <a:gd name="T47" fmla="*/ 264 h 350"/>
                <a:gd name="T48" fmla="*/ 167 w 390"/>
                <a:gd name="T49" fmla="*/ 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0">
                  <a:moveTo>
                    <a:pt x="167" y="3"/>
                  </a:moveTo>
                  <a:cubicBezTo>
                    <a:pt x="253" y="35"/>
                    <a:pt x="305" y="138"/>
                    <a:pt x="260" y="222"/>
                  </a:cubicBezTo>
                  <a:cubicBezTo>
                    <a:pt x="151" y="112"/>
                    <a:pt x="151" y="112"/>
                    <a:pt x="151" y="112"/>
                  </a:cubicBezTo>
                  <a:cubicBezTo>
                    <a:pt x="193" y="71"/>
                    <a:pt x="193" y="71"/>
                    <a:pt x="193" y="71"/>
                  </a:cubicBezTo>
                  <a:cubicBezTo>
                    <a:pt x="167" y="45"/>
                    <a:pt x="167" y="45"/>
                    <a:pt x="167" y="45"/>
                  </a:cubicBezTo>
                  <a:cubicBezTo>
                    <a:pt x="152" y="59"/>
                    <a:pt x="129" y="62"/>
                    <a:pt x="114" y="56"/>
                  </a:cubicBezTo>
                  <a:cubicBezTo>
                    <a:pt x="31" y="138"/>
                    <a:pt x="31" y="138"/>
                    <a:pt x="31" y="138"/>
                  </a:cubicBezTo>
                  <a:cubicBezTo>
                    <a:pt x="78" y="185"/>
                    <a:pt x="78" y="185"/>
                    <a:pt x="78" y="185"/>
                  </a:cubicBezTo>
                  <a:cubicBezTo>
                    <a:pt x="109" y="154"/>
                    <a:pt x="109" y="154"/>
                    <a:pt x="109" y="154"/>
                  </a:cubicBezTo>
                  <a:cubicBezTo>
                    <a:pt x="218" y="264"/>
                    <a:pt x="218" y="264"/>
                    <a:pt x="218" y="264"/>
                  </a:cubicBezTo>
                  <a:cubicBezTo>
                    <a:pt x="165" y="293"/>
                    <a:pt x="91" y="284"/>
                    <a:pt x="36" y="227"/>
                  </a:cubicBezTo>
                  <a:cubicBezTo>
                    <a:pt x="10" y="253"/>
                    <a:pt x="10" y="253"/>
                    <a:pt x="10" y="253"/>
                  </a:cubicBezTo>
                  <a:cubicBezTo>
                    <a:pt x="18" y="264"/>
                    <a:pt x="25" y="274"/>
                    <a:pt x="33" y="283"/>
                  </a:cubicBezTo>
                  <a:cubicBezTo>
                    <a:pt x="32" y="283"/>
                    <a:pt x="30" y="285"/>
                    <a:pt x="30" y="285"/>
                  </a:cubicBezTo>
                  <a:cubicBezTo>
                    <a:pt x="28" y="285"/>
                    <a:pt x="27" y="285"/>
                    <a:pt x="25" y="285"/>
                  </a:cubicBezTo>
                  <a:cubicBezTo>
                    <a:pt x="11" y="285"/>
                    <a:pt x="0" y="297"/>
                    <a:pt x="0" y="311"/>
                  </a:cubicBezTo>
                  <a:cubicBezTo>
                    <a:pt x="0" y="325"/>
                    <a:pt x="11" y="336"/>
                    <a:pt x="25" y="336"/>
                  </a:cubicBezTo>
                  <a:cubicBezTo>
                    <a:pt x="39" y="336"/>
                    <a:pt x="52" y="325"/>
                    <a:pt x="52" y="311"/>
                  </a:cubicBezTo>
                  <a:cubicBezTo>
                    <a:pt x="52" y="309"/>
                    <a:pt x="51" y="308"/>
                    <a:pt x="51" y="306"/>
                  </a:cubicBezTo>
                  <a:cubicBezTo>
                    <a:pt x="55" y="302"/>
                    <a:pt x="55" y="302"/>
                    <a:pt x="55" y="302"/>
                  </a:cubicBezTo>
                  <a:cubicBezTo>
                    <a:pt x="118" y="344"/>
                    <a:pt x="186" y="350"/>
                    <a:pt x="260" y="305"/>
                  </a:cubicBezTo>
                  <a:cubicBezTo>
                    <a:pt x="291" y="336"/>
                    <a:pt x="291" y="336"/>
                    <a:pt x="291" y="336"/>
                  </a:cubicBezTo>
                  <a:cubicBezTo>
                    <a:pt x="333" y="295"/>
                    <a:pt x="333" y="295"/>
                    <a:pt x="333" y="295"/>
                  </a:cubicBezTo>
                  <a:cubicBezTo>
                    <a:pt x="302" y="264"/>
                    <a:pt x="302" y="264"/>
                    <a:pt x="302" y="264"/>
                  </a:cubicBezTo>
                  <a:cubicBezTo>
                    <a:pt x="390" y="131"/>
                    <a:pt x="273" y="0"/>
                    <a:pt x="167"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7" name="组合 6"/>
          <p:cNvGrpSpPr/>
          <p:nvPr/>
        </p:nvGrpSpPr>
        <p:grpSpPr>
          <a:xfrm>
            <a:off x="1001716" y="2060198"/>
            <a:ext cx="2059671" cy="2059670"/>
            <a:chOff x="1488557" y="1743739"/>
            <a:chExt cx="2232837" cy="2232837"/>
          </a:xfrm>
        </p:grpSpPr>
        <p:grpSp>
          <p:nvGrpSpPr>
            <p:cNvPr id="3" name="组合 2"/>
            <p:cNvGrpSpPr/>
            <p:nvPr/>
          </p:nvGrpSpPr>
          <p:grpSpPr>
            <a:xfrm>
              <a:off x="1488557" y="1743739"/>
              <a:ext cx="2232837" cy="2232837"/>
              <a:chOff x="1924493" y="1998921"/>
              <a:chExt cx="1935126" cy="1935126"/>
            </a:xfrm>
          </p:grpSpPr>
          <p:sp>
            <p:nvSpPr>
              <p:cNvPr id="2" name="椭圆 1"/>
              <p:cNvSpPr/>
              <p:nvPr/>
            </p:nvSpPr>
            <p:spPr>
              <a:xfrm>
                <a:off x="1924493" y="1998921"/>
                <a:ext cx="1935126" cy="193512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a:spLocks noChangeAspect="1"/>
              </p:cNvSpPr>
              <p:nvPr/>
            </p:nvSpPr>
            <p:spPr>
              <a:xfrm>
                <a:off x="1992056" y="2066484"/>
                <a:ext cx="1800000" cy="1800000"/>
              </a:xfrm>
              <a:prstGeom prst="ellipse">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1901" y="1993198"/>
              <a:ext cx="1686147" cy="1686148"/>
            </a:xfrm>
            <a:prstGeom prst="rect">
              <a:avLst/>
            </a:prstGeom>
          </p:spPr>
        </p:pic>
      </p:grpSp>
      <p:sp>
        <p:nvSpPr>
          <p:cNvPr id="8" name="圆角矩形 7"/>
          <p:cNvSpPr/>
          <p:nvPr/>
        </p:nvSpPr>
        <p:spPr>
          <a:xfrm>
            <a:off x="719221" y="3877828"/>
            <a:ext cx="2624661" cy="55841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方正清刻本悦宋简体" panose="02000000000000000000" pitchFamily="2" charset="-122"/>
                <a:ea typeface="方正清刻本悦宋简体" panose="02000000000000000000" pitchFamily="2" charset="-122"/>
              </a:rPr>
              <a:t>城市登记失业率</a:t>
            </a:r>
            <a:endParaRPr lang="zh-CN" altLang="en-US" sz="2000" dirty="0">
              <a:latin typeface="方正清刻本悦宋简体" panose="02000000000000000000" pitchFamily="2" charset="-122"/>
              <a:ea typeface="方正清刻本悦宋简体" panose="02000000000000000000" pitchFamily="2" charset="-122"/>
            </a:endParaRPr>
          </a:p>
        </p:txBody>
      </p:sp>
      <p:sp>
        <p:nvSpPr>
          <p:cNvPr id="20" name="文本框 19"/>
          <p:cNvSpPr txBox="1"/>
          <p:nvPr/>
        </p:nvSpPr>
        <p:spPr>
          <a:xfrm>
            <a:off x="-130895" y="4728640"/>
            <a:ext cx="4324893" cy="461665"/>
          </a:xfrm>
          <a:prstGeom prst="rect">
            <a:avLst/>
          </a:prstGeom>
          <a:noFill/>
        </p:spPr>
        <p:txBody>
          <a:bodyPr wrap="square" rtlCol="0">
            <a:spAutoFit/>
          </a:bodyPr>
          <a:lstStyle/>
          <a:p>
            <a:pPr algn="ct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预期</a:t>
            </a:r>
            <a:r>
              <a:rPr lang="en-US" altLang="zh-CN" sz="2400" dirty="0" smtClean="0">
                <a:solidFill>
                  <a:schemeClr val="accent1"/>
                </a:solidFill>
                <a:latin typeface="方正清刻本悦宋简体" panose="02000000000000000000" pitchFamily="2" charset="-122"/>
                <a:ea typeface="方正清刻本悦宋简体" panose="02000000000000000000" pitchFamily="2" charset="-122"/>
              </a:rPr>
              <a:t>4.5%</a:t>
            </a: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 实际</a:t>
            </a:r>
            <a:r>
              <a:rPr lang="en-US" altLang="zh-CN" sz="2400" dirty="0" smtClean="0">
                <a:solidFill>
                  <a:schemeClr val="accent1"/>
                </a:solidFill>
                <a:latin typeface="方正清刻本悦宋简体" panose="02000000000000000000" pitchFamily="2" charset="-122"/>
                <a:ea typeface="方正清刻本悦宋简体" panose="02000000000000000000" pitchFamily="2" charset="-122"/>
              </a:rPr>
              <a:t>4.02%</a:t>
            </a:r>
            <a:endParaRPr lang="zh-CN" altLang="en-US" sz="2400" dirty="0">
              <a:solidFill>
                <a:schemeClr val="accent1"/>
              </a:solidFill>
              <a:latin typeface="方正清刻本悦宋简体" panose="02000000000000000000" pitchFamily="2" charset="-122"/>
              <a:ea typeface="方正清刻本悦宋简体" panose="02000000000000000000" pitchFamily="2" charset="-122"/>
            </a:endParaRPr>
          </a:p>
        </p:txBody>
      </p:sp>
      <p:grpSp>
        <p:nvGrpSpPr>
          <p:cNvPr id="56" name="组合 55"/>
          <p:cNvGrpSpPr/>
          <p:nvPr/>
        </p:nvGrpSpPr>
        <p:grpSpPr>
          <a:xfrm>
            <a:off x="5171684" y="2060198"/>
            <a:ext cx="2059671" cy="2059670"/>
            <a:chOff x="1488557" y="1743739"/>
            <a:chExt cx="2232837" cy="2232837"/>
          </a:xfrm>
        </p:grpSpPr>
        <p:grpSp>
          <p:nvGrpSpPr>
            <p:cNvPr id="59" name="组合 58"/>
            <p:cNvGrpSpPr/>
            <p:nvPr/>
          </p:nvGrpSpPr>
          <p:grpSpPr>
            <a:xfrm>
              <a:off x="1488557" y="1743739"/>
              <a:ext cx="2232837" cy="2232837"/>
              <a:chOff x="1924493" y="1998921"/>
              <a:chExt cx="1935126" cy="1935126"/>
            </a:xfrm>
          </p:grpSpPr>
          <p:sp>
            <p:nvSpPr>
              <p:cNvPr id="61" name="椭圆 60"/>
              <p:cNvSpPr/>
              <p:nvPr/>
            </p:nvSpPr>
            <p:spPr>
              <a:xfrm>
                <a:off x="1924493" y="1998921"/>
                <a:ext cx="1935126" cy="193512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a:spLocks noChangeAspect="1"/>
              </p:cNvSpPr>
              <p:nvPr/>
            </p:nvSpPr>
            <p:spPr>
              <a:xfrm>
                <a:off x="1992056" y="2066484"/>
                <a:ext cx="1800000" cy="1800000"/>
              </a:xfrm>
              <a:prstGeom prst="ellipse">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0" name="图片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2586" y="2072280"/>
              <a:ext cx="1520169" cy="1520169"/>
            </a:xfrm>
            <a:prstGeom prst="rect">
              <a:avLst/>
            </a:prstGeom>
          </p:spPr>
        </p:pic>
      </p:grpSp>
      <p:sp>
        <p:nvSpPr>
          <p:cNvPr id="57" name="圆角矩形 56"/>
          <p:cNvSpPr/>
          <p:nvPr/>
        </p:nvSpPr>
        <p:spPr>
          <a:xfrm>
            <a:off x="4889189" y="3877828"/>
            <a:ext cx="2624661" cy="55841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方正清刻本悦宋简体" panose="02000000000000000000" pitchFamily="2" charset="-122"/>
                <a:ea typeface="方正清刻本悦宋简体" panose="02000000000000000000" pitchFamily="2" charset="-122"/>
              </a:rPr>
              <a:t>农村贫困人口脱贫</a:t>
            </a:r>
            <a:endParaRPr lang="zh-CN" altLang="en-US" sz="2000" dirty="0">
              <a:latin typeface="方正清刻本悦宋简体" panose="02000000000000000000" pitchFamily="2" charset="-122"/>
              <a:ea typeface="方正清刻本悦宋简体" panose="02000000000000000000" pitchFamily="2" charset="-122"/>
            </a:endParaRPr>
          </a:p>
        </p:txBody>
      </p:sp>
      <p:sp>
        <p:nvSpPr>
          <p:cNvPr id="58" name="文本框 57"/>
          <p:cNvSpPr txBox="1"/>
          <p:nvPr/>
        </p:nvSpPr>
        <p:spPr>
          <a:xfrm>
            <a:off x="4039073" y="4728640"/>
            <a:ext cx="4324893" cy="461665"/>
          </a:xfrm>
          <a:prstGeom prst="rect">
            <a:avLst/>
          </a:prstGeom>
          <a:noFill/>
        </p:spPr>
        <p:txBody>
          <a:bodyPr wrap="square" rtlCol="0">
            <a:spAutoFit/>
          </a:bodyPr>
          <a:lstStyle/>
          <a:p>
            <a:pPr algn="ct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任务</a:t>
            </a:r>
            <a:r>
              <a:rPr lang="en-US" altLang="zh-CN" sz="2400" dirty="0" smtClean="0">
                <a:solidFill>
                  <a:schemeClr val="accent1"/>
                </a:solidFill>
                <a:latin typeface="方正清刻本悦宋简体" panose="02000000000000000000" pitchFamily="2" charset="-122"/>
                <a:ea typeface="方正清刻本悦宋简体" panose="02000000000000000000" pitchFamily="2" charset="-122"/>
              </a:rPr>
              <a:t>1000</a:t>
            </a: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万 实际</a:t>
            </a:r>
            <a:r>
              <a:rPr lang="en-US" altLang="zh-CN" sz="2400" dirty="0" smtClean="0">
                <a:solidFill>
                  <a:schemeClr val="accent1"/>
                </a:solidFill>
                <a:latin typeface="方正清刻本悦宋简体" panose="02000000000000000000" pitchFamily="2" charset="-122"/>
                <a:ea typeface="方正清刻本悦宋简体" panose="02000000000000000000" pitchFamily="2" charset="-122"/>
              </a:rPr>
              <a:t>1240</a:t>
            </a: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万</a:t>
            </a:r>
            <a:endParaRPr lang="zh-CN" altLang="en-US" sz="2400" dirty="0">
              <a:solidFill>
                <a:schemeClr val="accent1"/>
              </a:solidFill>
              <a:latin typeface="方正清刻本悦宋简体" panose="02000000000000000000" pitchFamily="2" charset="-122"/>
              <a:ea typeface="方正清刻本悦宋简体" panose="02000000000000000000" pitchFamily="2" charset="-122"/>
            </a:endParaRPr>
          </a:p>
        </p:txBody>
      </p:sp>
      <p:grpSp>
        <p:nvGrpSpPr>
          <p:cNvPr id="64" name="组合 63"/>
          <p:cNvGrpSpPr/>
          <p:nvPr/>
        </p:nvGrpSpPr>
        <p:grpSpPr>
          <a:xfrm>
            <a:off x="9341653" y="2060198"/>
            <a:ext cx="2059671" cy="2059670"/>
            <a:chOff x="1488557" y="1743739"/>
            <a:chExt cx="2232837" cy="2232837"/>
          </a:xfrm>
        </p:grpSpPr>
        <p:grpSp>
          <p:nvGrpSpPr>
            <p:cNvPr id="67" name="组合 66"/>
            <p:cNvGrpSpPr/>
            <p:nvPr/>
          </p:nvGrpSpPr>
          <p:grpSpPr>
            <a:xfrm>
              <a:off x="1488557" y="1743739"/>
              <a:ext cx="2232837" cy="2232837"/>
              <a:chOff x="1924493" y="1998921"/>
              <a:chExt cx="1935126" cy="1935126"/>
            </a:xfrm>
          </p:grpSpPr>
          <p:sp>
            <p:nvSpPr>
              <p:cNvPr id="69" name="椭圆 68"/>
              <p:cNvSpPr/>
              <p:nvPr/>
            </p:nvSpPr>
            <p:spPr>
              <a:xfrm>
                <a:off x="1924493" y="1998921"/>
                <a:ext cx="1935126" cy="193512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a:spLocks noChangeAspect="1"/>
              </p:cNvSpPr>
              <p:nvPr/>
            </p:nvSpPr>
            <p:spPr>
              <a:xfrm>
                <a:off x="1992056" y="2066484"/>
                <a:ext cx="1800000" cy="1800000"/>
              </a:xfrm>
              <a:prstGeom prst="ellipse">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8" name="图片 6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3267" y="2072280"/>
              <a:ext cx="1483414" cy="1483415"/>
            </a:xfrm>
            <a:prstGeom prst="rect">
              <a:avLst/>
            </a:prstGeom>
          </p:spPr>
        </p:pic>
      </p:grpSp>
      <p:sp>
        <p:nvSpPr>
          <p:cNvPr id="65" name="圆角矩形 64"/>
          <p:cNvSpPr/>
          <p:nvPr/>
        </p:nvSpPr>
        <p:spPr>
          <a:xfrm>
            <a:off x="9059158" y="3877828"/>
            <a:ext cx="2624661" cy="55841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方正清刻本悦宋简体" panose="02000000000000000000" pitchFamily="2" charset="-122"/>
                <a:ea typeface="方正清刻本悦宋简体" panose="02000000000000000000" pitchFamily="2" charset="-122"/>
              </a:rPr>
              <a:t>广义货币</a:t>
            </a:r>
            <a:r>
              <a:rPr lang="en-US" altLang="zh-CN" sz="2400" dirty="0" smtClean="0">
                <a:latin typeface="方正清刻本悦宋简体" panose="02000000000000000000" pitchFamily="2" charset="-122"/>
                <a:ea typeface="方正清刻本悦宋简体" panose="02000000000000000000" pitchFamily="2" charset="-122"/>
              </a:rPr>
              <a:t>M2</a:t>
            </a:r>
            <a:r>
              <a:rPr lang="zh-CN" altLang="en-US" sz="2400" dirty="0" smtClean="0">
                <a:latin typeface="方正清刻本悦宋简体" panose="02000000000000000000" pitchFamily="2" charset="-122"/>
                <a:ea typeface="方正清刻本悦宋简体" panose="02000000000000000000" pitchFamily="2" charset="-122"/>
              </a:rPr>
              <a:t>增长</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66" name="文本框 65"/>
          <p:cNvSpPr txBox="1"/>
          <p:nvPr/>
        </p:nvSpPr>
        <p:spPr>
          <a:xfrm>
            <a:off x="8209042" y="4728640"/>
            <a:ext cx="4324893" cy="529247"/>
          </a:xfrm>
          <a:prstGeom prst="rect">
            <a:avLst/>
          </a:prstGeom>
          <a:noFill/>
        </p:spPr>
        <p:txBody>
          <a:bodyPr wrap="square" rtlCol="0">
            <a:spAutoFit/>
          </a:bodyPr>
          <a:lstStyle/>
          <a:p>
            <a:pPr algn="ctr">
              <a:lnSpc>
                <a:spcPct val="130000"/>
              </a:lnSpc>
            </a:pP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预期</a:t>
            </a:r>
            <a:r>
              <a:rPr lang="en-US" altLang="zh-CN" sz="2400" dirty="0" smtClean="0">
                <a:solidFill>
                  <a:schemeClr val="accent1"/>
                </a:solidFill>
                <a:latin typeface="方正清刻本悦宋简体" panose="02000000000000000000" pitchFamily="2" charset="-122"/>
                <a:ea typeface="方正清刻本悦宋简体" panose="02000000000000000000" pitchFamily="2" charset="-122"/>
              </a:rPr>
              <a:t>13% </a:t>
            </a:r>
            <a:r>
              <a:rPr lang="zh-CN" altLang="en-US" sz="2400" dirty="0" smtClean="0">
                <a:solidFill>
                  <a:schemeClr val="accent1"/>
                </a:solidFill>
                <a:latin typeface="方正清刻本悦宋简体" panose="02000000000000000000" pitchFamily="2" charset="-122"/>
                <a:ea typeface="方正清刻本悦宋简体" panose="02000000000000000000" pitchFamily="2" charset="-122"/>
              </a:rPr>
              <a:t>实际</a:t>
            </a:r>
            <a:r>
              <a:rPr lang="en-US" altLang="zh-CN" sz="2400" dirty="0" smtClean="0">
                <a:solidFill>
                  <a:schemeClr val="accent1"/>
                </a:solidFill>
                <a:latin typeface="方正清刻本悦宋简体" panose="02000000000000000000" pitchFamily="2" charset="-122"/>
                <a:ea typeface="方正清刻本悦宋简体" panose="02000000000000000000" pitchFamily="2" charset="-122"/>
              </a:rPr>
              <a:t>11.3%</a:t>
            </a:r>
            <a:endParaRPr lang="zh-CN" altLang="en-US" sz="2400" dirty="0">
              <a:solidFill>
                <a:schemeClr val="accent1"/>
              </a:solidFill>
              <a:latin typeface="方正清刻本悦宋简体" panose="02000000000000000000" pitchFamily="2" charset="-122"/>
              <a:ea typeface="方正清刻本悦宋简体" panose="02000000000000000000" pitchFamily="2" charset="-122"/>
            </a:endParaRPr>
          </a:p>
        </p:txBody>
      </p:sp>
      <p:sp>
        <p:nvSpPr>
          <p:cNvPr id="33" name="矩形 32"/>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PP_MARK_KEY" val="e5999bf0-72f9-45f1-8c3f-afe79978ba47"/>
  <p:tag name="COMMONDATA" val="eyJoZGlkIjoiNDBiNWMxMDdiNjZjZjBjMDMyZDIyY2M2YjU5MmI4ZDYifQ=="/>
</p:tagLst>
</file>

<file path=ppt/theme/theme1.xml><?xml version="1.0" encoding="utf-8"?>
<a:theme xmlns:a="http://schemas.openxmlformats.org/drawingml/2006/main" name="Office 主题">
  <a:themeElements>
    <a:clrScheme name="自定义 12-简笔画党政">
      <a:dk1>
        <a:sysClr val="windowText" lastClr="000000"/>
      </a:dk1>
      <a:lt1>
        <a:sysClr val="window" lastClr="FFFFFF"/>
      </a:lt1>
      <a:dk2>
        <a:srgbClr val="17406D"/>
      </a:dk2>
      <a:lt2>
        <a:srgbClr val="FFFFFF"/>
      </a:lt2>
      <a:accent1>
        <a:srgbClr val="AF0B06"/>
      </a:accent1>
      <a:accent2>
        <a:srgbClr val="D8D8D8"/>
      </a:accent2>
      <a:accent3>
        <a:srgbClr val="0BD0D9"/>
      </a:accent3>
      <a:accent4>
        <a:srgbClr val="10CF9B"/>
      </a:accent4>
      <a:accent5>
        <a:srgbClr val="7CCA62"/>
      </a:accent5>
      <a:accent6>
        <a:srgbClr val="A5C249"/>
      </a:accent6>
      <a:hlink>
        <a:srgbClr val="F49100"/>
      </a:hlink>
      <a:folHlink>
        <a:srgbClr val="85DFD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3773</Words>
  <Application>WPS 演示</Application>
  <PresentationFormat>自定义</PresentationFormat>
  <Paragraphs>340</Paragraphs>
  <Slides>31</Slides>
  <Notes>35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31</vt:i4>
      </vt:variant>
    </vt:vector>
  </HeadingPairs>
  <TitlesOfParts>
    <vt:vector size="47" baseType="lpstr">
      <vt:lpstr>Arial</vt:lpstr>
      <vt:lpstr>宋体</vt:lpstr>
      <vt:lpstr>Wingdings</vt:lpstr>
      <vt:lpstr>禹卫书法行书简体</vt:lpstr>
      <vt:lpstr>微软雅黑</vt:lpstr>
      <vt:lpstr>方正清刻本悦宋简体</vt:lpstr>
      <vt:lpstr>Impact</vt:lpstr>
      <vt:lpstr>Calibri</vt:lpstr>
      <vt:lpstr>HYtbrB</vt:lpstr>
      <vt:lpstr>Arial Unicode MS</vt:lpstr>
      <vt:lpstr>Meiryo</vt:lpstr>
      <vt:lpstr>Yu Gothic UI</vt:lpstr>
      <vt:lpstr>Arial Narrow</vt:lpstr>
      <vt:lpstr>Calibri Light</vt:lpstr>
      <vt:lpstr>Malgun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PPT之家www.52ppt.com; PPT之家</cp:keywords>
  <dc:description>http://www.52ppt.com</dc:description>
  <cp:lastModifiedBy>Allen</cp:lastModifiedBy>
  <cp:revision>8</cp:revision>
  <dcterms:created xsi:type="dcterms:W3CDTF">2017-03-06T05:31:00Z</dcterms:created>
  <dcterms:modified xsi:type="dcterms:W3CDTF">2023-07-27T02:15:33Z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EB4F7B7C781B4D398315DDE6E8E23BCF_12</vt:lpwstr>
  </property>
</Properties>
</file>