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6"/>
  </p:notesMasterIdLst>
  <p:handoutMasterIdLst>
    <p:handoutMasterId r:id="rId17"/>
  </p:handoutMasterIdLst>
  <p:sldIdLst>
    <p:sldId id="2704" r:id="rId2"/>
    <p:sldId id="2680" r:id="rId3"/>
    <p:sldId id="2721" r:id="rId4"/>
    <p:sldId id="2708" r:id="rId5"/>
    <p:sldId id="2654" r:id="rId6"/>
    <p:sldId id="2730" r:id="rId7"/>
    <p:sldId id="2722" r:id="rId8"/>
    <p:sldId id="2725" r:id="rId9"/>
    <p:sldId id="2747" r:id="rId10"/>
    <p:sldId id="2723" r:id="rId11"/>
    <p:sldId id="2759" r:id="rId12"/>
    <p:sldId id="2724" r:id="rId13"/>
    <p:sldId id="2757" r:id="rId14"/>
    <p:sldId id="2729" r:id="rId15"/>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0">
          <p15:clr>
            <a:srgbClr val="A4A3A4"/>
          </p15:clr>
        </p15:guide>
        <p15:guide id="2" pos="4107">
          <p15:clr>
            <a:srgbClr val="A4A3A4"/>
          </p15:clr>
        </p15:guide>
        <p15:guide id="3" pos="512">
          <p15:clr>
            <a:srgbClr val="A4A3A4"/>
          </p15:clr>
        </p15:guide>
        <p15:guide id="4" orient="horz" pos="4171">
          <p15:clr>
            <a:srgbClr val="A4A3A4"/>
          </p15:clr>
        </p15:guide>
        <p15:guide id="5" pos="7534">
          <p15:clr>
            <a:srgbClr val="A4A3A4"/>
          </p15:clr>
        </p15:guide>
        <p15:guide id="6" pos="685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058D2A"/>
    <a:srgbClr val="FFC000"/>
    <a:srgbClr val="003366"/>
    <a:srgbClr val="2DDE45"/>
    <a:srgbClr val="66CCFF"/>
    <a:srgbClr val="125B26"/>
    <a:srgbClr val="27B23C"/>
    <a:srgbClr val="134B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94622" autoAdjust="0"/>
  </p:normalViewPr>
  <p:slideViewPr>
    <p:cSldViewPr>
      <p:cViewPr varScale="1">
        <p:scale>
          <a:sx n="67" d="100"/>
          <a:sy n="67" d="100"/>
        </p:scale>
        <p:origin x="732" y="60"/>
      </p:cViewPr>
      <p:guideLst>
        <p:guide orient="horz" pos="350"/>
        <p:guide pos="4107"/>
        <p:guide pos="512"/>
        <p:guide orient="horz" pos="4171"/>
        <p:guide pos="7534"/>
        <p:guide pos="685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2018/1/17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584730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2018/1/17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extLst>
      <p:ext uri="{BB962C8B-B14F-4D97-AF65-F5344CB8AC3E}">
        <p14:creationId xmlns:p14="http://schemas.microsoft.com/office/powerpoint/2010/main" val="709009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3904255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extLst>
      <p:ext uri="{BB962C8B-B14F-4D97-AF65-F5344CB8AC3E}">
        <p14:creationId xmlns:p14="http://schemas.microsoft.com/office/powerpoint/2010/main" val="576635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165695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12</a:t>
            </a:fld>
            <a:endParaRPr lang="zh-CN" altLang="en-US"/>
          </a:p>
        </p:txBody>
      </p:sp>
    </p:spTree>
    <p:extLst>
      <p:ext uri="{BB962C8B-B14F-4D97-AF65-F5344CB8AC3E}">
        <p14:creationId xmlns:p14="http://schemas.microsoft.com/office/powerpoint/2010/main" val="2121281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2721995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294931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EC530858-BF76-453D-8D3B-E94317EF6EAB}" type="slidenum">
              <a:rPr lang="zh-CN" altLang="en-US" smtClean="0">
                <a:latin typeface="Calibri" panose="020F0502020204030204" pitchFamily="34" charset="0"/>
              </a:rPr>
              <a:t>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402622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89208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105831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90580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1966163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extLst>
      <p:ext uri="{BB962C8B-B14F-4D97-AF65-F5344CB8AC3E}">
        <p14:creationId xmlns:p14="http://schemas.microsoft.com/office/powerpoint/2010/main" val="418882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2698735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160481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2018/1/17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
        <p:nvSpPr>
          <p:cNvPr id="5" name="矩形 4"/>
          <p:cNvSpPr/>
          <p:nvPr userDrawn="1"/>
        </p:nvSpPr>
        <p:spPr>
          <a:xfrm flipV="1">
            <a:off x="0" y="0"/>
            <a:ext cx="12858749" cy="9143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flipV="1">
            <a:off x="1" y="-2"/>
            <a:ext cx="704850" cy="9143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2018/1/17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2018/1/17</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a:off x="1777263" y="2"/>
            <a:ext cx="2241229" cy="4120380"/>
          </a:xfrm>
          <a:custGeom>
            <a:avLst/>
            <a:gdLst>
              <a:gd name="T0" fmla="*/ 0 w 1004"/>
              <a:gd name="T1" fmla="*/ 0 h 2274"/>
              <a:gd name="T2" fmla="*/ 1004 w 1004"/>
              <a:gd name="T3" fmla="*/ 0 h 2274"/>
              <a:gd name="T4" fmla="*/ 1004 w 1004"/>
              <a:gd name="T5" fmla="*/ 1965 h 2274"/>
              <a:gd name="T6" fmla="*/ 938 w 1004"/>
              <a:gd name="T7" fmla="*/ 1971 h 2274"/>
              <a:gd name="T8" fmla="*/ 878 w 1004"/>
              <a:gd name="T9" fmla="*/ 1983 h 2274"/>
              <a:gd name="T10" fmla="*/ 821 w 1004"/>
              <a:gd name="T11" fmla="*/ 2000 h 2274"/>
              <a:gd name="T12" fmla="*/ 770 w 1004"/>
              <a:gd name="T13" fmla="*/ 2021 h 2274"/>
              <a:gd name="T14" fmla="*/ 721 w 1004"/>
              <a:gd name="T15" fmla="*/ 2046 h 2274"/>
              <a:gd name="T16" fmla="*/ 674 w 1004"/>
              <a:gd name="T17" fmla="*/ 2074 h 2274"/>
              <a:gd name="T18" fmla="*/ 630 w 1004"/>
              <a:gd name="T19" fmla="*/ 2102 h 2274"/>
              <a:gd name="T20" fmla="*/ 587 w 1004"/>
              <a:gd name="T21" fmla="*/ 2131 h 2274"/>
              <a:gd name="T22" fmla="*/ 545 w 1004"/>
              <a:gd name="T23" fmla="*/ 2161 h 2274"/>
              <a:gd name="T24" fmla="*/ 501 w 1004"/>
              <a:gd name="T25" fmla="*/ 2189 h 2274"/>
              <a:gd name="T26" fmla="*/ 458 w 1004"/>
              <a:gd name="T27" fmla="*/ 2215 h 2274"/>
              <a:gd name="T28" fmla="*/ 412 w 1004"/>
              <a:gd name="T29" fmla="*/ 2236 h 2274"/>
              <a:gd name="T30" fmla="*/ 365 w 1004"/>
              <a:gd name="T31" fmla="*/ 2255 h 2274"/>
              <a:gd name="T32" fmla="*/ 314 w 1004"/>
              <a:gd name="T33" fmla="*/ 2267 h 2274"/>
              <a:gd name="T34" fmla="*/ 260 w 1004"/>
              <a:gd name="T35" fmla="*/ 2274 h 2274"/>
              <a:gd name="T36" fmla="*/ 203 w 1004"/>
              <a:gd name="T37" fmla="*/ 2274 h 2274"/>
              <a:gd name="T38" fmla="*/ 147 w 1004"/>
              <a:gd name="T39" fmla="*/ 2267 h 2274"/>
              <a:gd name="T40" fmla="*/ 94 w 1004"/>
              <a:gd name="T41" fmla="*/ 2253 h 2274"/>
              <a:gd name="T42" fmla="*/ 46 w 1004"/>
              <a:gd name="T43" fmla="*/ 2234 h 2274"/>
              <a:gd name="T44" fmla="*/ 0 w 1004"/>
              <a:gd name="T45" fmla="*/ 2213 h 2274"/>
              <a:gd name="T46" fmla="*/ 0 w 1004"/>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4" h="2274">
                <a:moveTo>
                  <a:pt x="0" y="0"/>
                </a:moveTo>
                <a:lnTo>
                  <a:pt x="1004" y="0"/>
                </a:lnTo>
                <a:lnTo>
                  <a:pt x="1004" y="1965"/>
                </a:lnTo>
                <a:lnTo>
                  <a:pt x="938" y="1971"/>
                </a:lnTo>
                <a:lnTo>
                  <a:pt x="878" y="1983"/>
                </a:lnTo>
                <a:lnTo>
                  <a:pt x="821" y="2000"/>
                </a:lnTo>
                <a:lnTo>
                  <a:pt x="770" y="2021"/>
                </a:lnTo>
                <a:lnTo>
                  <a:pt x="721" y="2046"/>
                </a:lnTo>
                <a:lnTo>
                  <a:pt x="674" y="2074"/>
                </a:lnTo>
                <a:lnTo>
                  <a:pt x="630" y="2102"/>
                </a:lnTo>
                <a:lnTo>
                  <a:pt x="587" y="2131"/>
                </a:lnTo>
                <a:lnTo>
                  <a:pt x="545" y="2161"/>
                </a:lnTo>
                <a:lnTo>
                  <a:pt x="501" y="2189"/>
                </a:lnTo>
                <a:lnTo>
                  <a:pt x="458" y="2215"/>
                </a:lnTo>
                <a:lnTo>
                  <a:pt x="412" y="2236"/>
                </a:lnTo>
                <a:lnTo>
                  <a:pt x="365" y="2255"/>
                </a:lnTo>
                <a:lnTo>
                  <a:pt x="314" y="2267"/>
                </a:lnTo>
                <a:lnTo>
                  <a:pt x="260" y="2274"/>
                </a:lnTo>
                <a:lnTo>
                  <a:pt x="203" y="2274"/>
                </a:lnTo>
                <a:lnTo>
                  <a:pt x="147" y="2267"/>
                </a:lnTo>
                <a:lnTo>
                  <a:pt x="94" y="2253"/>
                </a:lnTo>
                <a:lnTo>
                  <a:pt x="46" y="2234"/>
                </a:lnTo>
                <a:lnTo>
                  <a:pt x="0" y="2213"/>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4096624" y="2"/>
            <a:ext cx="2245693" cy="4120380"/>
          </a:xfrm>
          <a:custGeom>
            <a:avLst/>
            <a:gdLst>
              <a:gd name="T0" fmla="*/ 0 w 1006"/>
              <a:gd name="T1" fmla="*/ 0 h 2274"/>
              <a:gd name="T2" fmla="*/ 1006 w 1006"/>
              <a:gd name="T3" fmla="*/ 0 h 2274"/>
              <a:gd name="T4" fmla="*/ 1006 w 1006"/>
              <a:gd name="T5" fmla="*/ 2213 h 2274"/>
              <a:gd name="T6" fmla="*/ 959 w 1006"/>
              <a:gd name="T7" fmla="*/ 2234 h 2274"/>
              <a:gd name="T8" fmla="*/ 910 w 1006"/>
              <a:gd name="T9" fmla="*/ 2253 h 2274"/>
              <a:gd name="T10" fmla="*/ 857 w 1006"/>
              <a:gd name="T11" fmla="*/ 2267 h 2274"/>
              <a:gd name="T12" fmla="*/ 803 w 1006"/>
              <a:gd name="T13" fmla="*/ 2274 h 2274"/>
              <a:gd name="T14" fmla="*/ 746 w 1006"/>
              <a:gd name="T15" fmla="*/ 2274 h 2274"/>
              <a:gd name="T16" fmla="*/ 691 w 1006"/>
              <a:gd name="T17" fmla="*/ 2267 h 2274"/>
              <a:gd name="T18" fmla="*/ 641 w 1006"/>
              <a:gd name="T19" fmla="*/ 2255 h 2274"/>
              <a:gd name="T20" fmla="*/ 592 w 1006"/>
              <a:gd name="T21" fmla="*/ 2236 h 2274"/>
              <a:gd name="T22" fmla="*/ 547 w 1006"/>
              <a:gd name="T23" fmla="*/ 2215 h 2274"/>
              <a:gd name="T24" fmla="*/ 503 w 1006"/>
              <a:gd name="T25" fmla="*/ 2189 h 2274"/>
              <a:gd name="T26" fmla="*/ 461 w 1006"/>
              <a:gd name="T27" fmla="*/ 2161 h 2274"/>
              <a:gd name="T28" fmla="*/ 419 w 1006"/>
              <a:gd name="T29" fmla="*/ 2131 h 2274"/>
              <a:gd name="T30" fmla="*/ 375 w 1006"/>
              <a:gd name="T31" fmla="*/ 2102 h 2274"/>
              <a:gd name="T32" fmla="*/ 332 w 1006"/>
              <a:gd name="T33" fmla="*/ 2074 h 2274"/>
              <a:gd name="T34" fmla="*/ 285 w 1006"/>
              <a:gd name="T35" fmla="*/ 2046 h 2274"/>
              <a:gd name="T36" fmla="*/ 236 w 1006"/>
              <a:gd name="T37" fmla="*/ 2021 h 2274"/>
              <a:gd name="T38" fmla="*/ 183 w 1006"/>
              <a:gd name="T39" fmla="*/ 2000 h 2274"/>
              <a:gd name="T40" fmla="*/ 127 w 1006"/>
              <a:gd name="T41" fmla="*/ 1983 h 2274"/>
              <a:gd name="T42" fmla="*/ 66 w 1006"/>
              <a:gd name="T43" fmla="*/ 1971 h 2274"/>
              <a:gd name="T44" fmla="*/ 0 w 1006"/>
              <a:gd name="T45" fmla="*/ 1965 h 2274"/>
              <a:gd name="T46" fmla="*/ 0 w 1006"/>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6" h="2274">
                <a:moveTo>
                  <a:pt x="0" y="0"/>
                </a:moveTo>
                <a:lnTo>
                  <a:pt x="1006" y="0"/>
                </a:lnTo>
                <a:lnTo>
                  <a:pt x="1006" y="2213"/>
                </a:lnTo>
                <a:lnTo>
                  <a:pt x="959" y="2234"/>
                </a:lnTo>
                <a:lnTo>
                  <a:pt x="910" y="2253"/>
                </a:lnTo>
                <a:lnTo>
                  <a:pt x="857" y="2267"/>
                </a:lnTo>
                <a:lnTo>
                  <a:pt x="803" y="2274"/>
                </a:lnTo>
                <a:lnTo>
                  <a:pt x="746" y="2274"/>
                </a:lnTo>
                <a:lnTo>
                  <a:pt x="691" y="2267"/>
                </a:lnTo>
                <a:lnTo>
                  <a:pt x="641" y="2255"/>
                </a:lnTo>
                <a:lnTo>
                  <a:pt x="592" y="2236"/>
                </a:lnTo>
                <a:lnTo>
                  <a:pt x="547" y="2215"/>
                </a:lnTo>
                <a:lnTo>
                  <a:pt x="503" y="2189"/>
                </a:lnTo>
                <a:lnTo>
                  <a:pt x="461" y="2161"/>
                </a:lnTo>
                <a:lnTo>
                  <a:pt x="419" y="2131"/>
                </a:lnTo>
                <a:lnTo>
                  <a:pt x="375" y="2102"/>
                </a:lnTo>
                <a:lnTo>
                  <a:pt x="332" y="2074"/>
                </a:lnTo>
                <a:lnTo>
                  <a:pt x="285" y="2046"/>
                </a:lnTo>
                <a:lnTo>
                  <a:pt x="236" y="2021"/>
                </a:lnTo>
                <a:lnTo>
                  <a:pt x="183" y="2000"/>
                </a:lnTo>
                <a:lnTo>
                  <a:pt x="127" y="1983"/>
                </a:lnTo>
                <a:lnTo>
                  <a:pt x="66" y="1971"/>
                </a:lnTo>
                <a:lnTo>
                  <a:pt x="0" y="1965"/>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6415982" y="2"/>
            <a:ext cx="2245693" cy="4120380"/>
          </a:xfrm>
          <a:custGeom>
            <a:avLst/>
            <a:gdLst>
              <a:gd name="T0" fmla="*/ 0 w 1006"/>
              <a:gd name="T1" fmla="*/ 0 h 2274"/>
              <a:gd name="T2" fmla="*/ 1006 w 1006"/>
              <a:gd name="T3" fmla="*/ 0 h 2274"/>
              <a:gd name="T4" fmla="*/ 1006 w 1006"/>
              <a:gd name="T5" fmla="*/ 1965 h 2274"/>
              <a:gd name="T6" fmla="*/ 939 w 1006"/>
              <a:gd name="T7" fmla="*/ 1971 h 2274"/>
              <a:gd name="T8" fmla="*/ 878 w 1006"/>
              <a:gd name="T9" fmla="*/ 1983 h 2274"/>
              <a:gd name="T10" fmla="*/ 822 w 1006"/>
              <a:gd name="T11" fmla="*/ 2000 h 2274"/>
              <a:gd name="T12" fmla="*/ 770 w 1006"/>
              <a:gd name="T13" fmla="*/ 2021 h 2274"/>
              <a:gd name="T14" fmla="*/ 721 w 1006"/>
              <a:gd name="T15" fmla="*/ 2046 h 2274"/>
              <a:gd name="T16" fmla="*/ 676 w 1006"/>
              <a:gd name="T17" fmla="*/ 2074 h 2274"/>
              <a:gd name="T18" fmla="*/ 630 w 1006"/>
              <a:gd name="T19" fmla="*/ 2102 h 2274"/>
              <a:gd name="T20" fmla="*/ 588 w 1006"/>
              <a:gd name="T21" fmla="*/ 2131 h 2274"/>
              <a:gd name="T22" fmla="*/ 545 w 1006"/>
              <a:gd name="T23" fmla="*/ 2161 h 2274"/>
              <a:gd name="T24" fmla="*/ 503 w 1006"/>
              <a:gd name="T25" fmla="*/ 2189 h 2274"/>
              <a:gd name="T26" fmla="*/ 459 w 1006"/>
              <a:gd name="T27" fmla="*/ 2215 h 2274"/>
              <a:gd name="T28" fmla="*/ 414 w 1006"/>
              <a:gd name="T29" fmla="*/ 2236 h 2274"/>
              <a:gd name="T30" fmla="*/ 365 w 1006"/>
              <a:gd name="T31" fmla="*/ 2255 h 2274"/>
              <a:gd name="T32" fmla="*/ 314 w 1006"/>
              <a:gd name="T33" fmla="*/ 2267 h 2274"/>
              <a:gd name="T34" fmla="*/ 260 w 1006"/>
              <a:gd name="T35" fmla="*/ 2274 h 2274"/>
              <a:gd name="T36" fmla="*/ 202 w 1006"/>
              <a:gd name="T37" fmla="*/ 2274 h 2274"/>
              <a:gd name="T38" fmla="*/ 148 w 1006"/>
              <a:gd name="T39" fmla="*/ 2267 h 2274"/>
              <a:gd name="T40" fmla="*/ 96 w 1006"/>
              <a:gd name="T41" fmla="*/ 2253 h 2274"/>
              <a:gd name="T42" fmla="*/ 47 w 1006"/>
              <a:gd name="T43" fmla="*/ 2234 h 2274"/>
              <a:gd name="T44" fmla="*/ 0 w 1006"/>
              <a:gd name="T45" fmla="*/ 2213 h 2274"/>
              <a:gd name="T46" fmla="*/ 0 w 1006"/>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6" h="2274">
                <a:moveTo>
                  <a:pt x="0" y="0"/>
                </a:moveTo>
                <a:lnTo>
                  <a:pt x="1006" y="0"/>
                </a:lnTo>
                <a:lnTo>
                  <a:pt x="1006" y="1965"/>
                </a:lnTo>
                <a:lnTo>
                  <a:pt x="939" y="1971"/>
                </a:lnTo>
                <a:lnTo>
                  <a:pt x="878" y="1983"/>
                </a:lnTo>
                <a:lnTo>
                  <a:pt x="822" y="2000"/>
                </a:lnTo>
                <a:lnTo>
                  <a:pt x="770" y="2021"/>
                </a:lnTo>
                <a:lnTo>
                  <a:pt x="721" y="2046"/>
                </a:lnTo>
                <a:lnTo>
                  <a:pt x="676" y="2074"/>
                </a:lnTo>
                <a:lnTo>
                  <a:pt x="630" y="2102"/>
                </a:lnTo>
                <a:lnTo>
                  <a:pt x="588" y="2131"/>
                </a:lnTo>
                <a:lnTo>
                  <a:pt x="545" y="2161"/>
                </a:lnTo>
                <a:lnTo>
                  <a:pt x="503" y="2189"/>
                </a:lnTo>
                <a:lnTo>
                  <a:pt x="459" y="2215"/>
                </a:lnTo>
                <a:lnTo>
                  <a:pt x="414" y="2236"/>
                </a:lnTo>
                <a:lnTo>
                  <a:pt x="365" y="2255"/>
                </a:lnTo>
                <a:lnTo>
                  <a:pt x="314" y="2267"/>
                </a:lnTo>
                <a:lnTo>
                  <a:pt x="260" y="2274"/>
                </a:lnTo>
                <a:lnTo>
                  <a:pt x="202" y="2274"/>
                </a:lnTo>
                <a:lnTo>
                  <a:pt x="148" y="2267"/>
                </a:lnTo>
                <a:lnTo>
                  <a:pt x="96" y="2253"/>
                </a:lnTo>
                <a:lnTo>
                  <a:pt x="47" y="2234"/>
                </a:lnTo>
                <a:lnTo>
                  <a:pt x="0" y="2213"/>
                </a:lnTo>
                <a:lnTo>
                  <a:pt x="0" y="0"/>
                </a:lnTo>
                <a:close/>
              </a:path>
            </a:pathLst>
          </a:custGeom>
          <a:solidFill>
            <a:schemeClr val="accent3"/>
          </a:solidFill>
          <a:ln w="0">
            <a:noFill/>
            <a:prstDash val="solid"/>
            <a:round/>
          </a:ln>
        </p:spPr>
        <p:txBody>
          <a:bodyPr vert="horz" wrap="square" lIns="128580" tIns="64290" rIns="128580" bIns="64290" numCol="1" anchor="t" anchorCtr="0" compatLnSpc="1"/>
          <a:lstStyle/>
          <a:p>
            <a:endParaRPr lang="zh-CN" altLang="en-US"/>
          </a:p>
        </p:txBody>
      </p:sp>
      <p:sp>
        <p:nvSpPr>
          <p:cNvPr id="9" name="Freeform 9"/>
          <p:cNvSpPr/>
          <p:nvPr/>
        </p:nvSpPr>
        <p:spPr bwMode="auto">
          <a:xfrm>
            <a:off x="8737572" y="2"/>
            <a:ext cx="2241229" cy="4120380"/>
          </a:xfrm>
          <a:custGeom>
            <a:avLst/>
            <a:gdLst>
              <a:gd name="T0" fmla="*/ 0 w 1004"/>
              <a:gd name="T1" fmla="*/ 0 h 2274"/>
              <a:gd name="T2" fmla="*/ 1004 w 1004"/>
              <a:gd name="T3" fmla="*/ 0 h 2274"/>
              <a:gd name="T4" fmla="*/ 1004 w 1004"/>
              <a:gd name="T5" fmla="*/ 2213 h 2274"/>
              <a:gd name="T6" fmla="*/ 959 w 1004"/>
              <a:gd name="T7" fmla="*/ 2234 h 2274"/>
              <a:gd name="T8" fmla="*/ 910 w 1004"/>
              <a:gd name="T9" fmla="*/ 2253 h 2274"/>
              <a:gd name="T10" fmla="*/ 858 w 1004"/>
              <a:gd name="T11" fmla="*/ 2267 h 2274"/>
              <a:gd name="T12" fmla="*/ 802 w 1004"/>
              <a:gd name="T13" fmla="*/ 2274 h 2274"/>
              <a:gd name="T14" fmla="*/ 744 w 1004"/>
              <a:gd name="T15" fmla="*/ 2274 h 2274"/>
              <a:gd name="T16" fmla="*/ 690 w 1004"/>
              <a:gd name="T17" fmla="*/ 2267 h 2274"/>
              <a:gd name="T18" fmla="*/ 640 w 1004"/>
              <a:gd name="T19" fmla="*/ 2255 h 2274"/>
              <a:gd name="T20" fmla="*/ 592 w 1004"/>
              <a:gd name="T21" fmla="*/ 2236 h 2274"/>
              <a:gd name="T22" fmla="*/ 547 w 1004"/>
              <a:gd name="T23" fmla="*/ 2215 h 2274"/>
              <a:gd name="T24" fmla="*/ 503 w 1004"/>
              <a:gd name="T25" fmla="*/ 2189 h 2274"/>
              <a:gd name="T26" fmla="*/ 460 w 1004"/>
              <a:gd name="T27" fmla="*/ 2161 h 2274"/>
              <a:gd name="T28" fmla="*/ 418 w 1004"/>
              <a:gd name="T29" fmla="*/ 2131 h 2274"/>
              <a:gd name="T30" fmla="*/ 374 w 1004"/>
              <a:gd name="T31" fmla="*/ 2102 h 2274"/>
              <a:gd name="T32" fmla="*/ 330 w 1004"/>
              <a:gd name="T33" fmla="*/ 2074 h 2274"/>
              <a:gd name="T34" fmla="*/ 285 w 1004"/>
              <a:gd name="T35" fmla="*/ 2046 h 2274"/>
              <a:gd name="T36" fmla="*/ 236 w 1004"/>
              <a:gd name="T37" fmla="*/ 2021 h 2274"/>
              <a:gd name="T38" fmla="*/ 184 w 1004"/>
              <a:gd name="T39" fmla="*/ 2000 h 2274"/>
              <a:gd name="T40" fmla="*/ 128 w 1004"/>
              <a:gd name="T41" fmla="*/ 1983 h 2274"/>
              <a:gd name="T42" fmla="*/ 67 w 1004"/>
              <a:gd name="T43" fmla="*/ 1971 h 2274"/>
              <a:gd name="T44" fmla="*/ 0 w 1004"/>
              <a:gd name="T45" fmla="*/ 1965 h 2274"/>
              <a:gd name="T46" fmla="*/ 0 w 1004"/>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4" h="2274">
                <a:moveTo>
                  <a:pt x="0" y="0"/>
                </a:moveTo>
                <a:lnTo>
                  <a:pt x="1004" y="0"/>
                </a:lnTo>
                <a:lnTo>
                  <a:pt x="1004" y="2213"/>
                </a:lnTo>
                <a:lnTo>
                  <a:pt x="959" y="2234"/>
                </a:lnTo>
                <a:lnTo>
                  <a:pt x="910" y="2253"/>
                </a:lnTo>
                <a:lnTo>
                  <a:pt x="858" y="2267"/>
                </a:lnTo>
                <a:lnTo>
                  <a:pt x="802" y="2274"/>
                </a:lnTo>
                <a:lnTo>
                  <a:pt x="744" y="2274"/>
                </a:lnTo>
                <a:lnTo>
                  <a:pt x="690" y="2267"/>
                </a:lnTo>
                <a:lnTo>
                  <a:pt x="640" y="2255"/>
                </a:lnTo>
                <a:lnTo>
                  <a:pt x="592" y="2236"/>
                </a:lnTo>
                <a:lnTo>
                  <a:pt x="547" y="2215"/>
                </a:lnTo>
                <a:lnTo>
                  <a:pt x="503" y="2189"/>
                </a:lnTo>
                <a:lnTo>
                  <a:pt x="460" y="2161"/>
                </a:lnTo>
                <a:lnTo>
                  <a:pt x="418" y="2131"/>
                </a:lnTo>
                <a:lnTo>
                  <a:pt x="374" y="2102"/>
                </a:lnTo>
                <a:lnTo>
                  <a:pt x="330" y="2074"/>
                </a:lnTo>
                <a:lnTo>
                  <a:pt x="285" y="2046"/>
                </a:lnTo>
                <a:lnTo>
                  <a:pt x="236" y="2021"/>
                </a:lnTo>
                <a:lnTo>
                  <a:pt x="184" y="2000"/>
                </a:lnTo>
                <a:lnTo>
                  <a:pt x="128" y="1983"/>
                </a:lnTo>
                <a:lnTo>
                  <a:pt x="67" y="1971"/>
                </a:lnTo>
                <a:lnTo>
                  <a:pt x="0" y="1965"/>
                </a:lnTo>
                <a:lnTo>
                  <a:pt x="0" y="0"/>
                </a:lnTo>
                <a:close/>
              </a:path>
            </a:pathLst>
          </a:custGeom>
          <a:solidFill>
            <a:schemeClr val="accent4"/>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3322864" y="4771450"/>
            <a:ext cx="621302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0">
              <a:buNone/>
            </a:pPr>
            <a:r>
              <a:rPr lang="en-US" altLang="zh-CN" b="1" cap="all" dirty="0" smtClean="0">
                <a:solidFill>
                  <a:schemeClr val="bg1">
                    <a:lumMod val="65000"/>
                  </a:schemeClr>
                </a:solidFill>
                <a:cs typeface="Arial" panose="020B0604020202020204" pitchFamily="34" charset="0"/>
              </a:rPr>
              <a:t>WebService</a:t>
            </a:r>
            <a:r>
              <a:rPr lang="zh-CN" altLang="en-US" b="1" cap="all" dirty="0" smtClean="0">
                <a:solidFill>
                  <a:schemeClr val="bg1">
                    <a:lumMod val="65000"/>
                  </a:schemeClr>
                </a:solidFill>
                <a:cs typeface="Arial" panose="020B0604020202020204" pitchFamily="34" charset="0"/>
              </a:rPr>
              <a:t>培训</a:t>
            </a:r>
            <a:endParaRPr lang="zh-CN" altLang="en-US" b="1" cap="all" dirty="0">
              <a:solidFill>
                <a:schemeClr val="bg1">
                  <a:lumMod val="65000"/>
                </a:schemeClr>
              </a:solidFill>
              <a:cs typeface="Arial" panose="020B0604020202020204" pitchFamily="34" charset="0"/>
            </a:endParaRPr>
          </a:p>
        </p:txBody>
      </p:sp>
      <p:sp>
        <p:nvSpPr>
          <p:cNvPr id="11" name="矩形 259"/>
          <p:cNvSpPr>
            <a:spLocks noChangeArrowheads="1"/>
          </p:cNvSpPr>
          <p:nvPr/>
        </p:nvSpPr>
        <p:spPr bwMode="auto">
          <a:xfrm>
            <a:off x="3743779" y="5262394"/>
            <a:ext cx="53711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600" dirty="0" smtClean="0">
                <a:solidFill>
                  <a:schemeClr val="bg1">
                    <a:lumMod val="65000"/>
                  </a:schemeClr>
                </a:solidFill>
                <a:latin typeface="Arial" panose="020B0604020202020204" pitchFamily="34" charset="0"/>
                <a:cs typeface="Arial" panose="020B0604020202020204" pitchFamily="34" charset="0"/>
              </a:rPr>
              <a:t>.</a:t>
            </a:r>
            <a:endParaRPr lang="zh-CN" alt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 name="矩形 259"/>
          <p:cNvSpPr>
            <a:spLocks noChangeArrowheads="1"/>
          </p:cNvSpPr>
          <p:nvPr/>
        </p:nvSpPr>
        <p:spPr bwMode="auto">
          <a:xfrm>
            <a:off x="4024865" y="5945811"/>
            <a:ext cx="480902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dirty="0">
                <a:solidFill>
                  <a:schemeClr val="bg1">
                    <a:lumMod val="65000"/>
                  </a:schemeClr>
                </a:solidFill>
                <a:cs typeface="Arial" panose="020B0604020202020204" pitchFamily="34" charset="0"/>
              </a:rPr>
              <a:t>讲解</a:t>
            </a:r>
            <a:r>
              <a:rPr lang="zh-CN" altLang="en-US" sz="1400" dirty="0" smtClean="0">
                <a:solidFill>
                  <a:schemeClr val="bg1">
                    <a:lumMod val="65000"/>
                  </a:schemeClr>
                </a:solidFill>
                <a:cs typeface="Arial" panose="020B0604020202020204" pitchFamily="34" charset="0"/>
              </a:rPr>
              <a:t>：</a:t>
            </a:r>
            <a:r>
              <a:rPr lang="zh-CN" altLang="en-US" sz="1400" dirty="0">
                <a:solidFill>
                  <a:schemeClr val="bg1">
                    <a:lumMod val="65000"/>
                  </a:schemeClr>
                </a:solidFill>
                <a:cs typeface="Arial" panose="020B0604020202020204" pitchFamily="34" charset="0"/>
              </a:rPr>
              <a:t>赵晨帅</a:t>
            </a:r>
          </a:p>
        </p:txBody>
      </p:sp>
      <p:sp>
        <p:nvSpPr>
          <p:cNvPr id="13" name="矩形 259"/>
          <p:cNvSpPr>
            <a:spLocks noChangeArrowheads="1"/>
          </p:cNvSpPr>
          <p:nvPr/>
        </p:nvSpPr>
        <p:spPr bwMode="auto">
          <a:xfrm>
            <a:off x="4114800" y="1190050"/>
            <a:ext cx="45148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b="1" cap="all" dirty="0" smtClean="0">
                <a:solidFill>
                  <a:schemeClr val="bg1"/>
                </a:solidFill>
                <a:cs typeface="Arial" panose="020B0604020202020204" pitchFamily="34" charset="0"/>
              </a:rPr>
              <a:t>2018</a:t>
            </a:r>
            <a:endParaRPr lang="zh-CN" altLang="en-US" sz="13800" b="1" cap="all" dirty="0">
              <a:solidFill>
                <a:schemeClr val="bg1"/>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childTnLst>
                          </p:cTn>
                        </p:par>
                        <p:par>
                          <p:cTn id="29" fill="hold">
                            <p:stCondLst>
                              <p:cond delay="1549"/>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0"/>
                                        </p:tgtEl>
                                      </p:cBhvr>
                                    </p:animEffect>
                                    <p:animScale>
                                      <p:cBhvr>
                                        <p:cTn id="32" dur="250" autoRev="1" fill="hold"/>
                                        <p:tgtEl>
                                          <p:spTgt spid="10"/>
                                        </p:tgtEl>
                                      </p:cBhvr>
                                      <p:by x="105000" y="105000"/>
                                    </p:animScale>
                                  </p:childTnLst>
                                </p:cTn>
                              </p:par>
                            </p:childTnLst>
                          </p:cTn>
                        </p:par>
                        <p:par>
                          <p:cTn id="33" fill="hold">
                            <p:stCondLst>
                              <p:cond delay="2049"/>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1"/>
                                        </p:tgtEl>
                                        <p:attrNameLst>
                                          <p:attrName>ppt_y</p:attrName>
                                        </p:attrNameLst>
                                      </p:cBhvr>
                                      <p:tavLst>
                                        <p:tav tm="0">
                                          <p:val>
                                            <p:strVal val="#ppt_y"/>
                                          </p:val>
                                        </p:tav>
                                        <p:tav tm="100000">
                                          <p:val>
                                            <p:strVal val="#ppt_y"/>
                                          </p:val>
                                        </p:tav>
                                      </p:tavLst>
                                    </p:anim>
                                    <p:anim calcmode="lin" valueType="num">
                                      <p:cBhvr>
                                        <p:cTn id="38"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1"/>
                                        </p:tgtEl>
                                      </p:cBhvr>
                                    </p:animEffect>
                                  </p:childTnLst>
                                </p:cTn>
                              </p:par>
                            </p:childTnLst>
                          </p:cTn>
                        </p:par>
                        <p:par>
                          <p:cTn id="41" fill="hold">
                            <p:stCondLst>
                              <p:cond delay="2549"/>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1"/>
                                        </p:tgtEl>
                                      </p:cBhvr>
                                    </p:animEffect>
                                    <p:animScale>
                                      <p:cBhvr>
                                        <p:cTn id="44" dur="250" autoRev="1" fill="hold"/>
                                        <p:tgtEl>
                                          <p:spTgt spid="11"/>
                                        </p:tgtEl>
                                      </p:cBhvr>
                                      <p:by x="105000" y="105000"/>
                                    </p:animScale>
                                  </p:childTnLst>
                                </p:cTn>
                              </p:par>
                            </p:childTnLst>
                          </p:cTn>
                        </p:par>
                        <p:par>
                          <p:cTn id="45" fill="hold">
                            <p:stCondLst>
                              <p:cond delay="3049"/>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2"/>
                                        </p:tgtEl>
                                        <p:attrNameLst>
                                          <p:attrName>ppt_y</p:attrName>
                                        </p:attrNameLst>
                                      </p:cBhvr>
                                      <p:tavLst>
                                        <p:tav tm="0">
                                          <p:val>
                                            <p:strVal val="#ppt_y"/>
                                          </p:val>
                                        </p:tav>
                                        <p:tav tm="100000">
                                          <p:val>
                                            <p:strVal val="#ppt_y"/>
                                          </p:val>
                                        </p:tav>
                                      </p:tavLst>
                                    </p:anim>
                                    <p:anim calcmode="lin" valueType="num">
                                      <p:cBhvr>
                                        <p:cTn id="5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2"/>
                                        </p:tgtEl>
                                      </p:cBhvr>
                                    </p:animEffect>
                                  </p:childTnLst>
                                </p:cTn>
                              </p:par>
                            </p:childTnLst>
                          </p:cTn>
                        </p:par>
                        <p:par>
                          <p:cTn id="53" fill="hold">
                            <p:stCondLst>
                              <p:cond delay="3799"/>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2"/>
                                        </p:tgtEl>
                                      </p:cBhvr>
                                    </p:animEffect>
                                    <p:animScale>
                                      <p:cBhvr>
                                        <p:cTn id="56" dur="250" autoRev="1" fill="hold"/>
                                        <p:tgtEl>
                                          <p:spTgt spid="12"/>
                                        </p:tgtEl>
                                      </p:cBhvr>
                                      <p:by x="105000" y="105000"/>
                                    </p:animScale>
                                  </p:childTnLst>
                                </p:cTn>
                              </p:par>
                            </p:childTnLst>
                          </p:cTn>
                        </p:par>
                        <p:par>
                          <p:cTn id="57" fill="hold">
                            <p:stCondLst>
                              <p:cond delay="4300"/>
                            </p:stCondLst>
                            <p:childTnLst>
                              <p:par>
                                <p:cTn id="58" presetID="41" presetClass="entr" presetSubtype="0" fill="hold" grpId="0" nodeType="afterEffect">
                                  <p:stCondLst>
                                    <p:cond delay="0"/>
                                  </p:stCondLst>
                                  <p:iterate type="lt">
                                    <p:tmPct val="10000"/>
                                  </p:iterate>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61" dur="500" fill="hold"/>
                                        <p:tgtEl>
                                          <p:spTgt spid="13"/>
                                        </p:tgtEl>
                                        <p:attrNameLst>
                                          <p:attrName>ppt_y</p:attrName>
                                        </p:attrNameLst>
                                      </p:cBhvr>
                                      <p:tavLst>
                                        <p:tav tm="0">
                                          <p:val>
                                            <p:strVal val="#ppt_y"/>
                                          </p:val>
                                        </p:tav>
                                        <p:tav tm="100000">
                                          <p:val>
                                            <p:strVal val="#ppt_y"/>
                                          </p:val>
                                        </p:tav>
                                      </p:tavLst>
                                    </p:anim>
                                    <p:anim calcmode="lin" valueType="num">
                                      <p:cBhvr>
                                        <p:cTn id="62"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63"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64" dur="500" tmFilter="0,0; .5, 1; 1, 1"/>
                                        <p:tgtEl>
                                          <p:spTgt spid="13"/>
                                        </p:tgtEl>
                                      </p:cBhvr>
                                    </p:animEffect>
                                  </p:childTnLst>
                                </p:cTn>
                              </p:par>
                            </p:childTnLst>
                          </p:cTn>
                        </p:par>
                        <p:par>
                          <p:cTn id="65" fill="hold">
                            <p:stCondLst>
                              <p:cond delay="4949"/>
                            </p:stCondLst>
                            <p:childTnLst>
                              <p:par>
                                <p:cTn id="66" presetID="26" presetClass="emph" presetSubtype="0" fill="hold" grpId="1" nodeType="afterEffect">
                                  <p:stCondLst>
                                    <p:cond delay="0"/>
                                  </p:stCondLst>
                                  <p:iterate type="lt">
                                    <p:tmPct val="0"/>
                                  </p:iterate>
                                  <p:childTnLst>
                                    <p:animEffect transition="out" filter="fade">
                                      <p:cBhvr>
                                        <p:cTn id="67" dur="500" tmFilter="0, 0; .2, .5; .8, .5; 1, 0"/>
                                        <p:tgtEl>
                                          <p:spTgt spid="13"/>
                                        </p:tgtEl>
                                      </p:cBhvr>
                                    </p:animEffect>
                                    <p:animScale>
                                      <p:cBhvr>
                                        <p:cTn id="68"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0" grpId="1"/>
      <p:bldP spid="11" grpId="0"/>
      <p:bldP spid="11" grpId="1"/>
      <p:bldP spid="12" grpId="0"/>
      <p:bldP spid="12" grpId="1"/>
      <p:bldP spid="13" grpId="0"/>
      <p:bldP spid="1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3482334" y="3456687"/>
            <a:ext cx="920124" cy="649088"/>
          </a:xfrm>
          <a:prstGeom prst="rect">
            <a:avLst/>
          </a:prstGeom>
          <a:noFill/>
        </p:spPr>
        <p:txBody>
          <a:bodyPr wrap="none" lIns="0" tIns="0" rIns="0" bIns="0">
            <a:spAutoFit/>
          </a:bodyPr>
          <a:lstStyle/>
          <a:p>
            <a:pPr>
              <a:defRPr/>
            </a:pPr>
            <a:r>
              <a:rPr lang="en-US" altLang="zh-CN" sz="3375"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a:off x="6225120" y="3003559"/>
            <a:ext cx="6633630" cy="1205442"/>
          </a:xfrm>
          <a:prstGeom prst="rect">
            <a:avLst/>
          </a:prstGeom>
          <a:solidFill>
            <a:schemeClr val="accent1"/>
          </a:solidFill>
          <a:ln w="12700" cap="flat" cmpd="sng" algn="ctr">
            <a:noFill/>
            <a:prstDash val="solid"/>
            <a:miter lim="800000"/>
          </a:ln>
          <a:effectLst/>
        </p:spPr>
        <p:txBody>
          <a:bodyPr lIns="341700" rIns="949167" anchor="ctr"/>
          <a:lstStyle/>
          <a:p>
            <a:pPr>
              <a:lnSpc>
                <a:spcPct val="130000"/>
              </a:lnSpc>
              <a:defRPr/>
            </a:pPr>
            <a:endParaRPr lang="zh-CN" altLang="en-US" sz="1475"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4"/>
            </p:custDataLst>
          </p:nvPr>
        </p:nvSpPr>
        <p:spPr bwMode="auto">
          <a:xfrm>
            <a:off x="3619392" y="3285915"/>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5"/>
            </p:custDataLst>
          </p:nvPr>
        </p:nvSpPr>
        <p:spPr bwMode="auto">
          <a:xfrm>
            <a:off x="4573974" y="2808761"/>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012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6"/>
            </p:custDataLst>
          </p:nvPr>
        </p:nvSpPr>
        <p:spPr>
          <a:xfrm>
            <a:off x="6631409" y="3236724"/>
            <a:ext cx="4258194" cy="55372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altLang="zh-CN"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客户端开发</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p:nvPr>
            <p:custDataLst>
              <p:tags r:id="rId7"/>
            </p:custDataLst>
          </p:nvPr>
        </p:nvSpPr>
        <p:spPr>
          <a:xfrm>
            <a:off x="6631409" y="3813929"/>
            <a:ext cx="4258194" cy="221599"/>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0">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p:cNvSpPr txBox="1"/>
          <p:nvPr/>
        </p:nvSpPr>
        <p:spPr>
          <a:xfrm>
            <a:off x="812800" y="286068"/>
            <a:ext cx="4603115" cy="430530"/>
          </a:xfrm>
          <a:prstGeom prst="rect">
            <a:avLst/>
          </a:prstGeom>
          <a:noFill/>
        </p:spPr>
        <p:txBody>
          <a:bodyPr wrap="square" lIns="0" tIns="0" rIns="0" bIns="0" rtlCol="0" anchor="ctr">
            <a:spAutoFit/>
          </a:bodyPr>
          <a:lstStyle/>
          <a:p>
            <a:pPr lvl="0"/>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客户端开发</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24720" y="1444010"/>
            <a:ext cx="12241360" cy="3569335"/>
          </a:xfrm>
          <a:prstGeom prst="rect">
            <a:avLst/>
          </a:prstGeom>
          <a:noFill/>
        </p:spPr>
        <p:txBody>
          <a:bodyPr wrap="square" rtlCol="0">
            <a:spAutoFit/>
          </a:bodyPr>
          <a:lstStyle/>
          <a:p>
            <a:r>
              <a:rPr lang="zh-CN" altLang="zh-CN" dirty="0"/>
              <a:t>使用</a:t>
            </a:r>
            <a:r>
              <a:rPr lang="en-US" altLang="zh-CN" dirty="0"/>
              <a:t>Axis2</a:t>
            </a:r>
            <a:r>
              <a:rPr lang="zh-CN" altLang="en-US" dirty="0"/>
              <a:t>开发客户端</a:t>
            </a:r>
          </a:p>
          <a:p>
            <a:r>
              <a:rPr lang="zh-CN" altLang="en-US" dirty="0"/>
              <a:t> </a:t>
            </a:r>
          </a:p>
          <a:p>
            <a:pPr marL="800100" lvl="1" indent="-342900">
              <a:buFont typeface="+mj-lt"/>
              <a:buAutoNum type="arabicPeriod"/>
            </a:pPr>
            <a:r>
              <a:rPr dirty="0"/>
              <a:t>通过 wsdl2java反向生成的类 调用 </a:t>
            </a:r>
            <a:r>
              <a:rPr lang="en-US" dirty="0"/>
              <a:t>(</a:t>
            </a:r>
            <a:r>
              <a:rPr lang="zh-CN" dirty="0"/>
              <a:t>或使用</a:t>
            </a:r>
            <a:r>
              <a:rPr lang="en-US" altLang="zh-CN" dirty="0"/>
              <a:t>eclipse axis2</a:t>
            </a:r>
            <a:r>
              <a:rPr lang="zh-CN" altLang="en-US" dirty="0"/>
              <a:t>客户端插件生成</a:t>
            </a:r>
            <a:r>
              <a:rPr lang="en-US" dirty="0"/>
              <a:t>)</a:t>
            </a:r>
          </a:p>
          <a:p>
            <a:pPr marL="0" indent="0">
              <a:buFont typeface="+mj-lt"/>
              <a:buNone/>
            </a:pPr>
            <a:r>
              <a:rPr lang="en-US" dirty="0"/>
              <a:t>     </a:t>
            </a:r>
            <a:r>
              <a:rPr lang="en-US" sz="1200" dirty="0"/>
              <a:t>  	%AXIS2_HOME%\bin\wsdl2java -uri http://localhost:8080/axis2/services/MyService?wsdl  -u  -o c:\2</a:t>
            </a:r>
          </a:p>
          <a:p>
            <a:pPr marL="0" indent="0">
              <a:buFont typeface="+mj-lt"/>
              <a:buNone/>
            </a:pPr>
            <a:r>
              <a:rPr lang="en-US" dirty="0">
                <a:sym typeface="+mn-ea"/>
              </a:rPr>
              <a:t>  	</a:t>
            </a:r>
            <a:r>
              <a:rPr lang="en-US" sz="1200" dirty="0">
                <a:sym typeface="+mn-ea"/>
              </a:rPr>
              <a:t> </a:t>
            </a:r>
            <a:r>
              <a:rPr lang="en-US" sz="1200" dirty="0">
                <a:uFillTx/>
                <a:sym typeface="+mn-ea"/>
              </a:rPr>
              <a:t>-o &lt;path&gt; : 指定生成代码的输出路径 </a:t>
            </a:r>
            <a:endParaRPr lang="en-US" sz="1200" dirty="0">
              <a:solidFill>
                <a:schemeClr val="tx1"/>
              </a:solidFill>
              <a:uFillTx/>
            </a:endParaRPr>
          </a:p>
          <a:p>
            <a:pPr marL="0" indent="0">
              <a:buFont typeface="+mj-lt"/>
              <a:buNone/>
            </a:pPr>
            <a:r>
              <a:rPr lang="en-US" sz="1200" dirty="0">
                <a:uFillTx/>
                <a:sym typeface="+mn-ea"/>
              </a:rPr>
              <a:t>  	-p &lt;pkg&gt; : 指定代码的package名称</a:t>
            </a:r>
            <a:endParaRPr lang="en-US" sz="1200" dirty="0">
              <a:solidFill>
                <a:schemeClr val="tx1"/>
              </a:solidFill>
              <a:uFillTx/>
            </a:endParaRPr>
          </a:p>
          <a:p>
            <a:pPr marL="0" indent="0">
              <a:buFont typeface="+mj-lt"/>
              <a:buNone/>
            </a:pPr>
            <a:r>
              <a:rPr lang="en-US" sz="1200" dirty="0">
                <a:uFillTx/>
                <a:sym typeface="+mn-ea"/>
              </a:rPr>
              <a:t>	-l &lt;languange&gt; : 使用的语言(Java/C) 默认是java</a:t>
            </a:r>
            <a:endParaRPr lang="en-US" sz="1200" dirty="0">
              <a:solidFill>
                <a:schemeClr val="tx1"/>
              </a:solidFill>
              <a:uFillTx/>
            </a:endParaRPr>
          </a:p>
          <a:p>
            <a:pPr marL="0" indent="0">
              <a:buFont typeface="+mj-lt"/>
              <a:buNone/>
            </a:pPr>
            <a:r>
              <a:rPr lang="en-US" sz="1200" dirty="0">
                <a:uFillTx/>
                <a:sym typeface="+mn-ea"/>
              </a:rPr>
              <a:t>	 -t : 为代码生成测试用例</a:t>
            </a:r>
          </a:p>
          <a:p>
            <a:pPr marL="0" indent="0">
              <a:buFont typeface="+mj-lt"/>
              <a:buNone/>
            </a:pPr>
            <a:r>
              <a:rPr lang="en-US" sz="1200" dirty="0">
                <a:solidFill>
                  <a:schemeClr val="tx1"/>
                </a:solidFill>
                <a:uFillTx/>
              </a:rPr>
              <a:t>	-u : 展开data-binding的类</a:t>
            </a:r>
          </a:p>
          <a:p>
            <a:pPr marL="0" indent="0">
              <a:buFont typeface="+mj-lt"/>
              <a:buNone/>
            </a:pPr>
            <a:r>
              <a:rPr lang="en-US" dirty="0"/>
              <a:t>	........</a:t>
            </a:r>
          </a:p>
          <a:p>
            <a:pPr marL="457200" lvl="1" indent="0">
              <a:buFont typeface="+mj-lt"/>
              <a:buNone/>
            </a:pPr>
            <a:r>
              <a:rPr lang="en-US" dirty="0"/>
              <a:t>2.    </a:t>
            </a:r>
            <a:r>
              <a:rPr dirty="0"/>
              <a:t>应用rpc的方式调用</a:t>
            </a:r>
            <a:r>
              <a:rPr lang="zh-CN" dirty="0"/>
              <a:t>，</a:t>
            </a:r>
            <a:r>
              <a:rPr lang="en-US" dirty="0"/>
              <a:t>即通过url定位告诉远程服务器，告知方法名称，参数等， 调用远程服务，得到结果。</a:t>
            </a:r>
          </a:p>
          <a:p>
            <a:pPr marL="457200" lvl="1" indent="0">
              <a:buFont typeface="+mj-lt"/>
              <a:buNone/>
            </a:pPr>
            <a:r>
              <a:rPr lang="en-US" dirty="0"/>
              <a:t>	</a:t>
            </a:r>
            <a:r>
              <a:rPr lang="zh-CN" sz="1600" dirty="0"/>
              <a:t>重要的几部分：</a:t>
            </a:r>
          </a:p>
          <a:p>
            <a:pPr marL="457200" lvl="1" indent="0">
              <a:buFont typeface="+mj-lt"/>
              <a:buNone/>
            </a:pPr>
            <a:r>
              <a:rPr lang="en-US" altLang="zh-CN" sz="1600" dirty="0"/>
              <a:t>	wsdl</a:t>
            </a:r>
            <a:r>
              <a:rPr lang="zh-CN" altLang="en-US" sz="1600" dirty="0"/>
              <a:t>位置，命名空间</a:t>
            </a:r>
            <a:r>
              <a:rPr lang="en-US" altLang="zh-CN" sz="1600" dirty="0"/>
              <a:t>(http://</a:t>
            </a:r>
            <a:r>
              <a:rPr lang="zh-CN" altLang="zh-CN" sz="1600" dirty="0"/>
              <a:t>服务类的包名倒写</a:t>
            </a:r>
            <a:r>
              <a:rPr lang="en-US" altLang="zh-CN" sz="1600" dirty="0"/>
              <a:t>)</a:t>
            </a:r>
            <a:r>
              <a:rPr lang="en-US" sz="1600" dirty="0"/>
              <a:t>  </a:t>
            </a:r>
            <a:r>
              <a:rPr lang="zh-CN" altLang="en-US" sz="1600" dirty="0"/>
              <a:t>，调用的方法，方法的参数（入参和出参）</a:t>
            </a:r>
          </a:p>
          <a:p>
            <a:pPr marL="457200" lvl="1" indent="0">
              <a:buFont typeface="+mj-lt"/>
              <a:buNone/>
            </a:pPr>
            <a:r>
              <a:rPr lang="en-US" dirty="0"/>
              <a:t>3.    </a:t>
            </a:r>
            <a:r>
              <a:rPr dirty="0"/>
              <a:t>应用document方式调用  </a:t>
            </a:r>
            <a:endParaRPr lang="en-US" altLang="zh-CN" dirty="0"/>
          </a:p>
        </p:txBody>
      </p:sp>
      <p:sp>
        <p:nvSpPr>
          <p:cNvPr id="3" name="文本框 2"/>
          <p:cNvSpPr txBox="1"/>
          <p:nvPr/>
        </p:nvSpPr>
        <p:spPr>
          <a:xfrm>
            <a:off x="417830" y="5043805"/>
            <a:ext cx="12205970" cy="1106805"/>
          </a:xfrm>
          <a:prstGeom prst="rect">
            <a:avLst/>
          </a:prstGeom>
          <a:noFill/>
        </p:spPr>
        <p:txBody>
          <a:bodyPr wrap="square" rtlCol="0">
            <a:spAutoFit/>
          </a:bodyPr>
          <a:lstStyle/>
          <a:p>
            <a:r>
              <a:rPr lang="zh-CN" altLang="zh-CN" dirty="0"/>
              <a:t>使用</a:t>
            </a:r>
            <a:r>
              <a:rPr lang="en-US" altLang="zh-CN" dirty="0"/>
              <a:t>JDK(</a:t>
            </a:r>
            <a:r>
              <a:rPr lang="en-US" altLang="zh-CN" dirty="0" err="1" smtClean="0">
                <a:latin typeface="微软雅黑" panose="020B0503020204020204" pitchFamily="34" charset="-122"/>
                <a:ea typeface="微软雅黑" panose="020B0503020204020204" pitchFamily="34" charset="-122"/>
                <a:sym typeface="Arial" panose="020B0604020202020204" pitchFamily="34" charset="0"/>
              </a:rPr>
              <a:t>jdk1.6.0_21</a:t>
            </a:r>
            <a:r>
              <a:rPr lang="zh-CN" altLang="zh-CN" dirty="0" err="1" smtClean="0">
                <a:latin typeface="微软雅黑" panose="020B0503020204020204" pitchFamily="34" charset="-122"/>
                <a:ea typeface="微软雅黑" panose="020B0503020204020204" pitchFamily="34" charset="-122"/>
                <a:sym typeface="Arial" panose="020B0604020202020204" pitchFamily="34" charset="0"/>
              </a:rPr>
              <a:t>以上</a:t>
            </a:r>
            <a:r>
              <a:rPr lang="en-US" altLang="zh-CN" dirty="0"/>
              <a:t>)</a:t>
            </a:r>
            <a:r>
              <a:rPr lang="zh-CN" altLang="en-US" dirty="0"/>
              <a:t>提供的</a:t>
            </a:r>
            <a:r>
              <a:rPr lang="en-US" altLang="zh-CN" dirty="0"/>
              <a:t>WebService api</a:t>
            </a:r>
            <a:r>
              <a:rPr lang="zh-CN" altLang="en-US" dirty="0"/>
              <a:t>开发客户端</a:t>
            </a:r>
          </a:p>
          <a:p>
            <a:r>
              <a:rPr lang="zh-CN" altLang="en-US" dirty="0"/>
              <a:t> </a:t>
            </a:r>
          </a:p>
          <a:p>
            <a:pPr marL="800100" lvl="1" indent="-342900">
              <a:buFont typeface="+mj-lt"/>
              <a:buAutoNum type="arabicPeriod"/>
            </a:pPr>
            <a:r>
              <a:rPr dirty="0"/>
              <a:t>通过 wsimport</a:t>
            </a:r>
            <a:r>
              <a:rPr lang="zh-CN" dirty="0"/>
              <a:t>命令生成客户端代码</a:t>
            </a:r>
          </a:p>
          <a:p>
            <a:pPr marL="914400" lvl="2" indent="0">
              <a:buFont typeface="+mj-lt"/>
              <a:buNone/>
            </a:pPr>
            <a:r>
              <a:rPr lang="zh-CN" sz="1200" dirty="0"/>
              <a:t>wsimport  -s c:\2  </a:t>
            </a:r>
            <a:r>
              <a:rPr lang="en-US" sz="1200" dirty="0">
                <a:sym typeface="+mn-ea"/>
              </a:rPr>
              <a:t>http://localhost:8080/axis2/services/MyService?wsdl</a:t>
            </a:r>
            <a:endParaRPr lang="zh-CN" sz="1200" dirty="0"/>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3482334" y="3456687"/>
            <a:ext cx="920124" cy="649088"/>
          </a:xfrm>
          <a:prstGeom prst="rect">
            <a:avLst/>
          </a:prstGeom>
          <a:noFill/>
        </p:spPr>
        <p:txBody>
          <a:bodyPr wrap="none" lIns="0" tIns="0" rIns="0" bIns="0">
            <a:spAutoFit/>
          </a:bodyPr>
          <a:lstStyle/>
          <a:p>
            <a:pPr>
              <a:defRPr/>
            </a:pPr>
            <a:r>
              <a:rPr lang="en-US" altLang="zh-CN" sz="3375"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a:off x="6225120" y="3003559"/>
            <a:ext cx="6633630" cy="1205442"/>
          </a:xfrm>
          <a:prstGeom prst="rect">
            <a:avLst/>
          </a:prstGeom>
          <a:solidFill>
            <a:schemeClr val="accent1"/>
          </a:solidFill>
          <a:ln w="12700" cap="flat" cmpd="sng" algn="ctr">
            <a:noFill/>
            <a:prstDash val="solid"/>
            <a:miter lim="800000"/>
          </a:ln>
          <a:effectLst/>
        </p:spPr>
        <p:txBody>
          <a:bodyPr lIns="341700" rIns="949167" anchor="ctr"/>
          <a:lstStyle/>
          <a:p>
            <a:pPr>
              <a:lnSpc>
                <a:spcPct val="130000"/>
              </a:lnSpc>
              <a:defRPr/>
            </a:pPr>
            <a:endParaRPr lang="zh-CN" altLang="en-US" sz="1475"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4"/>
            </p:custDataLst>
          </p:nvPr>
        </p:nvSpPr>
        <p:spPr bwMode="auto">
          <a:xfrm>
            <a:off x="3619392" y="3285915"/>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5"/>
            </p:custDataLst>
          </p:nvPr>
        </p:nvSpPr>
        <p:spPr bwMode="auto">
          <a:xfrm>
            <a:off x="4573974" y="2808761"/>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012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6"/>
            </p:custDataLst>
          </p:nvPr>
        </p:nvSpPr>
        <p:spPr>
          <a:xfrm>
            <a:off x="6631409" y="3236724"/>
            <a:ext cx="4258194" cy="55372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更多</a:t>
            </a:r>
          </a:p>
        </p:txBody>
      </p:sp>
      <p:sp>
        <p:nvSpPr>
          <p:cNvPr id="7" name="文本占位符 6"/>
          <p:cNvSpPr txBox="1"/>
          <p:nvPr>
            <p:custDataLst>
              <p:tags r:id="rId7"/>
            </p:custDataLst>
          </p:nvPr>
        </p:nvSpPr>
        <p:spPr>
          <a:xfrm>
            <a:off x="6631409" y="3813929"/>
            <a:ext cx="4258194" cy="221599"/>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0">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p:cNvSpPr txBox="1"/>
          <p:nvPr/>
        </p:nvSpPr>
        <p:spPr>
          <a:xfrm>
            <a:off x="812800" y="286068"/>
            <a:ext cx="4603115" cy="430530"/>
          </a:xfrm>
          <a:prstGeom prst="rect">
            <a:avLst/>
          </a:prstGeom>
          <a:noFill/>
        </p:spPr>
        <p:txBody>
          <a:bodyPr wrap="square" lIns="0" tIns="0" rIns="0" bIns="0" rtlCol="0" anchor="ctr">
            <a:spAutoFit/>
          </a:bodyPr>
          <a:lstStyle/>
          <a:p>
            <a:pPr lvl="0"/>
            <a:r>
              <a:rPr lang="zh-CN" altLang="en-US" sz="28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更多</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24720" y="1444010"/>
            <a:ext cx="12241360" cy="1198880"/>
          </a:xfrm>
          <a:prstGeom prst="rect">
            <a:avLst/>
          </a:prstGeom>
          <a:noFill/>
        </p:spPr>
        <p:txBody>
          <a:bodyPr wrap="square" rtlCol="0">
            <a:spAutoFit/>
          </a:bodyPr>
          <a:lstStyle/>
          <a:p>
            <a:r>
              <a:rPr lang="zh-CN" altLang="en-US" dirty="0"/>
              <a:t>免费的</a:t>
            </a:r>
            <a:r>
              <a:rPr lang="en-US" altLang="zh-CN" dirty="0"/>
              <a:t>WebService</a:t>
            </a:r>
            <a:r>
              <a:rPr lang="zh-CN" altLang="en-US" dirty="0"/>
              <a:t>接口服务 </a:t>
            </a:r>
            <a:r>
              <a:rPr lang="en-US" altLang="zh-CN" dirty="0">
                <a:sym typeface="+mn-ea"/>
              </a:rPr>
              <a:t>http://www.webxml.com.cn/zh_cn/index.aspx</a:t>
            </a:r>
            <a:endParaRPr lang="en-US" altLang="zh-CN" dirty="0"/>
          </a:p>
          <a:p>
            <a:r>
              <a:rPr lang="zh-CN" altLang="en-US" dirty="0"/>
              <a:t>        天气预报、手机归属地、火车运行车次</a:t>
            </a:r>
            <a:endParaRPr lang="en-US" altLang="zh-CN" dirty="0"/>
          </a:p>
          <a:p>
            <a:r>
              <a:rPr lang="en-US" altLang="zh-CN" dirty="0"/>
              <a:t>	</a:t>
            </a:r>
          </a:p>
          <a:p>
            <a:endParaRPr lang="en-US" altLang="zh-CN" dirty="0"/>
          </a:p>
        </p:txBody>
      </p:sp>
      <p:sp>
        <p:nvSpPr>
          <p:cNvPr id="3" name="文本框 2"/>
          <p:cNvSpPr txBox="1"/>
          <p:nvPr/>
        </p:nvSpPr>
        <p:spPr>
          <a:xfrm>
            <a:off x="417830" y="5043805"/>
            <a:ext cx="12205970" cy="829945"/>
          </a:xfrm>
          <a:prstGeom prst="rect">
            <a:avLst/>
          </a:prstGeom>
          <a:noFill/>
        </p:spPr>
        <p:txBody>
          <a:bodyPr wrap="square" rtlCol="0">
            <a:spAutoFit/>
          </a:bodyPr>
          <a:lstStyle/>
          <a:p>
            <a:endParaRPr lang="en-US" dirty="0"/>
          </a:p>
          <a:p>
            <a:r>
              <a:rPr lang="zh-CN" altLang="en-US" dirty="0"/>
              <a:t> </a:t>
            </a:r>
          </a:p>
          <a:p>
            <a:pPr marL="800100" lvl="1" indent="-342900">
              <a:buFont typeface="+mj-lt"/>
              <a:buAutoNum type="arabicPeriod"/>
            </a:pPr>
            <a:endParaRPr lang="zh-CN" sz="1200" dirty="0"/>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050893" y="268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4" name="Freeform 6"/>
          <p:cNvSpPr/>
          <p:nvPr/>
        </p:nvSpPr>
        <p:spPr bwMode="auto">
          <a:xfrm>
            <a:off x="1777263" y="2"/>
            <a:ext cx="2241229" cy="4120380"/>
          </a:xfrm>
          <a:custGeom>
            <a:avLst/>
            <a:gdLst>
              <a:gd name="T0" fmla="*/ 0 w 1004"/>
              <a:gd name="T1" fmla="*/ 0 h 2274"/>
              <a:gd name="T2" fmla="*/ 1004 w 1004"/>
              <a:gd name="T3" fmla="*/ 0 h 2274"/>
              <a:gd name="T4" fmla="*/ 1004 w 1004"/>
              <a:gd name="T5" fmla="*/ 1965 h 2274"/>
              <a:gd name="T6" fmla="*/ 938 w 1004"/>
              <a:gd name="T7" fmla="*/ 1971 h 2274"/>
              <a:gd name="T8" fmla="*/ 878 w 1004"/>
              <a:gd name="T9" fmla="*/ 1983 h 2274"/>
              <a:gd name="T10" fmla="*/ 821 w 1004"/>
              <a:gd name="T11" fmla="*/ 2000 h 2274"/>
              <a:gd name="T12" fmla="*/ 770 w 1004"/>
              <a:gd name="T13" fmla="*/ 2021 h 2274"/>
              <a:gd name="T14" fmla="*/ 721 w 1004"/>
              <a:gd name="T15" fmla="*/ 2046 h 2274"/>
              <a:gd name="T16" fmla="*/ 674 w 1004"/>
              <a:gd name="T17" fmla="*/ 2074 h 2274"/>
              <a:gd name="T18" fmla="*/ 630 w 1004"/>
              <a:gd name="T19" fmla="*/ 2102 h 2274"/>
              <a:gd name="T20" fmla="*/ 587 w 1004"/>
              <a:gd name="T21" fmla="*/ 2131 h 2274"/>
              <a:gd name="T22" fmla="*/ 545 w 1004"/>
              <a:gd name="T23" fmla="*/ 2161 h 2274"/>
              <a:gd name="T24" fmla="*/ 501 w 1004"/>
              <a:gd name="T25" fmla="*/ 2189 h 2274"/>
              <a:gd name="T26" fmla="*/ 458 w 1004"/>
              <a:gd name="T27" fmla="*/ 2215 h 2274"/>
              <a:gd name="T28" fmla="*/ 412 w 1004"/>
              <a:gd name="T29" fmla="*/ 2236 h 2274"/>
              <a:gd name="T30" fmla="*/ 365 w 1004"/>
              <a:gd name="T31" fmla="*/ 2255 h 2274"/>
              <a:gd name="T32" fmla="*/ 314 w 1004"/>
              <a:gd name="T33" fmla="*/ 2267 h 2274"/>
              <a:gd name="T34" fmla="*/ 260 w 1004"/>
              <a:gd name="T35" fmla="*/ 2274 h 2274"/>
              <a:gd name="T36" fmla="*/ 203 w 1004"/>
              <a:gd name="T37" fmla="*/ 2274 h 2274"/>
              <a:gd name="T38" fmla="*/ 147 w 1004"/>
              <a:gd name="T39" fmla="*/ 2267 h 2274"/>
              <a:gd name="T40" fmla="*/ 94 w 1004"/>
              <a:gd name="T41" fmla="*/ 2253 h 2274"/>
              <a:gd name="T42" fmla="*/ 46 w 1004"/>
              <a:gd name="T43" fmla="*/ 2234 h 2274"/>
              <a:gd name="T44" fmla="*/ 0 w 1004"/>
              <a:gd name="T45" fmla="*/ 2213 h 2274"/>
              <a:gd name="T46" fmla="*/ 0 w 1004"/>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4" h="2274">
                <a:moveTo>
                  <a:pt x="0" y="0"/>
                </a:moveTo>
                <a:lnTo>
                  <a:pt x="1004" y="0"/>
                </a:lnTo>
                <a:lnTo>
                  <a:pt x="1004" y="1965"/>
                </a:lnTo>
                <a:lnTo>
                  <a:pt x="938" y="1971"/>
                </a:lnTo>
                <a:lnTo>
                  <a:pt x="878" y="1983"/>
                </a:lnTo>
                <a:lnTo>
                  <a:pt x="821" y="2000"/>
                </a:lnTo>
                <a:lnTo>
                  <a:pt x="770" y="2021"/>
                </a:lnTo>
                <a:lnTo>
                  <a:pt x="721" y="2046"/>
                </a:lnTo>
                <a:lnTo>
                  <a:pt x="674" y="2074"/>
                </a:lnTo>
                <a:lnTo>
                  <a:pt x="630" y="2102"/>
                </a:lnTo>
                <a:lnTo>
                  <a:pt x="587" y="2131"/>
                </a:lnTo>
                <a:lnTo>
                  <a:pt x="545" y="2161"/>
                </a:lnTo>
                <a:lnTo>
                  <a:pt x="501" y="2189"/>
                </a:lnTo>
                <a:lnTo>
                  <a:pt x="458" y="2215"/>
                </a:lnTo>
                <a:lnTo>
                  <a:pt x="412" y="2236"/>
                </a:lnTo>
                <a:lnTo>
                  <a:pt x="365" y="2255"/>
                </a:lnTo>
                <a:lnTo>
                  <a:pt x="314" y="2267"/>
                </a:lnTo>
                <a:lnTo>
                  <a:pt x="260" y="2274"/>
                </a:lnTo>
                <a:lnTo>
                  <a:pt x="203" y="2274"/>
                </a:lnTo>
                <a:lnTo>
                  <a:pt x="147" y="2267"/>
                </a:lnTo>
                <a:lnTo>
                  <a:pt x="94" y="2253"/>
                </a:lnTo>
                <a:lnTo>
                  <a:pt x="46" y="2234"/>
                </a:lnTo>
                <a:lnTo>
                  <a:pt x="0" y="2213"/>
                </a:lnTo>
                <a:lnTo>
                  <a:pt x="0"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5" name="Freeform 7"/>
          <p:cNvSpPr/>
          <p:nvPr/>
        </p:nvSpPr>
        <p:spPr bwMode="auto">
          <a:xfrm>
            <a:off x="4096624" y="2"/>
            <a:ext cx="2245693" cy="4120380"/>
          </a:xfrm>
          <a:custGeom>
            <a:avLst/>
            <a:gdLst>
              <a:gd name="T0" fmla="*/ 0 w 1006"/>
              <a:gd name="T1" fmla="*/ 0 h 2274"/>
              <a:gd name="T2" fmla="*/ 1006 w 1006"/>
              <a:gd name="T3" fmla="*/ 0 h 2274"/>
              <a:gd name="T4" fmla="*/ 1006 w 1006"/>
              <a:gd name="T5" fmla="*/ 2213 h 2274"/>
              <a:gd name="T6" fmla="*/ 959 w 1006"/>
              <a:gd name="T7" fmla="*/ 2234 h 2274"/>
              <a:gd name="T8" fmla="*/ 910 w 1006"/>
              <a:gd name="T9" fmla="*/ 2253 h 2274"/>
              <a:gd name="T10" fmla="*/ 857 w 1006"/>
              <a:gd name="T11" fmla="*/ 2267 h 2274"/>
              <a:gd name="T12" fmla="*/ 803 w 1006"/>
              <a:gd name="T13" fmla="*/ 2274 h 2274"/>
              <a:gd name="T14" fmla="*/ 746 w 1006"/>
              <a:gd name="T15" fmla="*/ 2274 h 2274"/>
              <a:gd name="T16" fmla="*/ 691 w 1006"/>
              <a:gd name="T17" fmla="*/ 2267 h 2274"/>
              <a:gd name="T18" fmla="*/ 641 w 1006"/>
              <a:gd name="T19" fmla="*/ 2255 h 2274"/>
              <a:gd name="T20" fmla="*/ 592 w 1006"/>
              <a:gd name="T21" fmla="*/ 2236 h 2274"/>
              <a:gd name="T22" fmla="*/ 547 w 1006"/>
              <a:gd name="T23" fmla="*/ 2215 h 2274"/>
              <a:gd name="T24" fmla="*/ 503 w 1006"/>
              <a:gd name="T25" fmla="*/ 2189 h 2274"/>
              <a:gd name="T26" fmla="*/ 461 w 1006"/>
              <a:gd name="T27" fmla="*/ 2161 h 2274"/>
              <a:gd name="T28" fmla="*/ 419 w 1006"/>
              <a:gd name="T29" fmla="*/ 2131 h 2274"/>
              <a:gd name="T30" fmla="*/ 375 w 1006"/>
              <a:gd name="T31" fmla="*/ 2102 h 2274"/>
              <a:gd name="T32" fmla="*/ 332 w 1006"/>
              <a:gd name="T33" fmla="*/ 2074 h 2274"/>
              <a:gd name="T34" fmla="*/ 285 w 1006"/>
              <a:gd name="T35" fmla="*/ 2046 h 2274"/>
              <a:gd name="T36" fmla="*/ 236 w 1006"/>
              <a:gd name="T37" fmla="*/ 2021 h 2274"/>
              <a:gd name="T38" fmla="*/ 183 w 1006"/>
              <a:gd name="T39" fmla="*/ 2000 h 2274"/>
              <a:gd name="T40" fmla="*/ 127 w 1006"/>
              <a:gd name="T41" fmla="*/ 1983 h 2274"/>
              <a:gd name="T42" fmla="*/ 66 w 1006"/>
              <a:gd name="T43" fmla="*/ 1971 h 2274"/>
              <a:gd name="T44" fmla="*/ 0 w 1006"/>
              <a:gd name="T45" fmla="*/ 1965 h 2274"/>
              <a:gd name="T46" fmla="*/ 0 w 1006"/>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6" h="2274">
                <a:moveTo>
                  <a:pt x="0" y="0"/>
                </a:moveTo>
                <a:lnTo>
                  <a:pt x="1006" y="0"/>
                </a:lnTo>
                <a:lnTo>
                  <a:pt x="1006" y="2213"/>
                </a:lnTo>
                <a:lnTo>
                  <a:pt x="959" y="2234"/>
                </a:lnTo>
                <a:lnTo>
                  <a:pt x="910" y="2253"/>
                </a:lnTo>
                <a:lnTo>
                  <a:pt x="857" y="2267"/>
                </a:lnTo>
                <a:lnTo>
                  <a:pt x="803" y="2274"/>
                </a:lnTo>
                <a:lnTo>
                  <a:pt x="746" y="2274"/>
                </a:lnTo>
                <a:lnTo>
                  <a:pt x="691" y="2267"/>
                </a:lnTo>
                <a:lnTo>
                  <a:pt x="641" y="2255"/>
                </a:lnTo>
                <a:lnTo>
                  <a:pt x="592" y="2236"/>
                </a:lnTo>
                <a:lnTo>
                  <a:pt x="547" y="2215"/>
                </a:lnTo>
                <a:lnTo>
                  <a:pt x="503" y="2189"/>
                </a:lnTo>
                <a:lnTo>
                  <a:pt x="461" y="2161"/>
                </a:lnTo>
                <a:lnTo>
                  <a:pt x="419" y="2131"/>
                </a:lnTo>
                <a:lnTo>
                  <a:pt x="375" y="2102"/>
                </a:lnTo>
                <a:lnTo>
                  <a:pt x="332" y="2074"/>
                </a:lnTo>
                <a:lnTo>
                  <a:pt x="285" y="2046"/>
                </a:lnTo>
                <a:lnTo>
                  <a:pt x="236" y="2021"/>
                </a:lnTo>
                <a:lnTo>
                  <a:pt x="183" y="2000"/>
                </a:lnTo>
                <a:lnTo>
                  <a:pt x="127" y="1983"/>
                </a:lnTo>
                <a:lnTo>
                  <a:pt x="66" y="1971"/>
                </a:lnTo>
                <a:lnTo>
                  <a:pt x="0" y="1965"/>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16" name="Freeform 8"/>
          <p:cNvSpPr/>
          <p:nvPr/>
        </p:nvSpPr>
        <p:spPr bwMode="auto">
          <a:xfrm>
            <a:off x="6415982" y="2"/>
            <a:ext cx="2245693" cy="4120380"/>
          </a:xfrm>
          <a:custGeom>
            <a:avLst/>
            <a:gdLst>
              <a:gd name="T0" fmla="*/ 0 w 1006"/>
              <a:gd name="T1" fmla="*/ 0 h 2274"/>
              <a:gd name="T2" fmla="*/ 1006 w 1006"/>
              <a:gd name="T3" fmla="*/ 0 h 2274"/>
              <a:gd name="T4" fmla="*/ 1006 w 1006"/>
              <a:gd name="T5" fmla="*/ 1965 h 2274"/>
              <a:gd name="T6" fmla="*/ 939 w 1006"/>
              <a:gd name="T7" fmla="*/ 1971 h 2274"/>
              <a:gd name="T8" fmla="*/ 878 w 1006"/>
              <a:gd name="T9" fmla="*/ 1983 h 2274"/>
              <a:gd name="T10" fmla="*/ 822 w 1006"/>
              <a:gd name="T11" fmla="*/ 2000 h 2274"/>
              <a:gd name="T12" fmla="*/ 770 w 1006"/>
              <a:gd name="T13" fmla="*/ 2021 h 2274"/>
              <a:gd name="T14" fmla="*/ 721 w 1006"/>
              <a:gd name="T15" fmla="*/ 2046 h 2274"/>
              <a:gd name="T16" fmla="*/ 676 w 1006"/>
              <a:gd name="T17" fmla="*/ 2074 h 2274"/>
              <a:gd name="T18" fmla="*/ 630 w 1006"/>
              <a:gd name="T19" fmla="*/ 2102 h 2274"/>
              <a:gd name="T20" fmla="*/ 588 w 1006"/>
              <a:gd name="T21" fmla="*/ 2131 h 2274"/>
              <a:gd name="T22" fmla="*/ 545 w 1006"/>
              <a:gd name="T23" fmla="*/ 2161 h 2274"/>
              <a:gd name="T24" fmla="*/ 503 w 1006"/>
              <a:gd name="T25" fmla="*/ 2189 h 2274"/>
              <a:gd name="T26" fmla="*/ 459 w 1006"/>
              <a:gd name="T27" fmla="*/ 2215 h 2274"/>
              <a:gd name="T28" fmla="*/ 414 w 1006"/>
              <a:gd name="T29" fmla="*/ 2236 h 2274"/>
              <a:gd name="T30" fmla="*/ 365 w 1006"/>
              <a:gd name="T31" fmla="*/ 2255 h 2274"/>
              <a:gd name="T32" fmla="*/ 314 w 1006"/>
              <a:gd name="T33" fmla="*/ 2267 h 2274"/>
              <a:gd name="T34" fmla="*/ 260 w 1006"/>
              <a:gd name="T35" fmla="*/ 2274 h 2274"/>
              <a:gd name="T36" fmla="*/ 202 w 1006"/>
              <a:gd name="T37" fmla="*/ 2274 h 2274"/>
              <a:gd name="T38" fmla="*/ 148 w 1006"/>
              <a:gd name="T39" fmla="*/ 2267 h 2274"/>
              <a:gd name="T40" fmla="*/ 96 w 1006"/>
              <a:gd name="T41" fmla="*/ 2253 h 2274"/>
              <a:gd name="T42" fmla="*/ 47 w 1006"/>
              <a:gd name="T43" fmla="*/ 2234 h 2274"/>
              <a:gd name="T44" fmla="*/ 0 w 1006"/>
              <a:gd name="T45" fmla="*/ 2213 h 2274"/>
              <a:gd name="T46" fmla="*/ 0 w 1006"/>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6" h="2274">
                <a:moveTo>
                  <a:pt x="0" y="0"/>
                </a:moveTo>
                <a:lnTo>
                  <a:pt x="1006" y="0"/>
                </a:lnTo>
                <a:lnTo>
                  <a:pt x="1006" y="1965"/>
                </a:lnTo>
                <a:lnTo>
                  <a:pt x="939" y="1971"/>
                </a:lnTo>
                <a:lnTo>
                  <a:pt x="878" y="1983"/>
                </a:lnTo>
                <a:lnTo>
                  <a:pt x="822" y="2000"/>
                </a:lnTo>
                <a:lnTo>
                  <a:pt x="770" y="2021"/>
                </a:lnTo>
                <a:lnTo>
                  <a:pt x="721" y="2046"/>
                </a:lnTo>
                <a:lnTo>
                  <a:pt x="676" y="2074"/>
                </a:lnTo>
                <a:lnTo>
                  <a:pt x="630" y="2102"/>
                </a:lnTo>
                <a:lnTo>
                  <a:pt x="588" y="2131"/>
                </a:lnTo>
                <a:lnTo>
                  <a:pt x="545" y="2161"/>
                </a:lnTo>
                <a:lnTo>
                  <a:pt x="503" y="2189"/>
                </a:lnTo>
                <a:lnTo>
                  <a:pt x="459" y="2215"/>
                </a:lnTo>
                <a:lnTo>
                  <a:pt x="414" y="2236"/>
                </a:lnTo>
                <a:lnTo>
                  <a:pt x="365" y="2255"/>
                </a:lnTo>
                <a:lnTo>
                  <a:pt x="314" y="2267"/>
                </a:lnTo>
                <a:lnTo>
                  <a:pt x="260" y="2274"/>
                </a:lnTo>
                <a:lnTo>
                  <a:pt x="202" y="2274"/>
                </a:lnTo>
                <a:lnTo>
                  <a:pt x="148" y="2267"/>
                </a:lnTo>
                <a:lnTo>
                  <a:pt x="96" y="2253"/>
                </a:lnTo>
                <a:lnTo>
                  <a:pt x="47" y="2234"/>
                </a:lnTo>
                <a:lnTo>
                  <a:pt x="0" y="2213"/>
                </a:lnTo>
                <a:lnTo>
                  <a:pt x="0" y="0"/>
                </a:lnTo>
                <a:close/>
              </a:path>
            </a:pathLst>
          </a:custGeom>
          <a:solidFill>
            <a:schemeClr val="accent3"/>
          </a:solidFill>
          <a:ln w="0">
            <a:noFill/>
            <a:prstDash val="solid"/>
            <a:round/>
          </a:ln>
        </p:spPr>
        <p:txBody>
          <a:bodyPr vert="horz" wrap="square" lIns="128580" tIns="64290" rIns="128580" bIns="64290" numCol="1" anchor="t" anchorCtr="0" compatLnSpc="1"/>
          <a:lstStyle/>
          <a:p>
            <a:endParaRPr lang="zh-CN" altLang="en-US"/>
          </a:p>
        </p:txBody>
      </p:sp>
      <p:sp>
        <p:nvSpPr>
          <p:cNvPr id="17" name="Freeform 9"/>
          <p:cNvSpPr/>
          <p:nvPr/>
        </p:nvSpPr>
        <p:spPr bwMode="auto">
          <a:xfrm>
            <a:off x="8737572" y="2"/>
            <a:ext cx="2241229" cy="4120380"/>
          </a:xfrm>
          <a:custGeom>
            <a:avLst/>
            <a:gdLst>
              <a:gd name="T0" fmla="*/ 0 w 1004"/>
              <a:gd name="T1" fmla="*/ 0 h 2274"/>
              <a:gd name="T2" fmla="*/ 1004 w 1004"/>
              <a:gd name="T3" fmla="*/ 0 h 2274"/>
              <a:gd name="T4" fmla="*/ 1004 w 1004"/>
              <a:gd name="T5" fmla="*/ 2213 h 2274"/>
              <a:gd name="T6" fmla="*/ 959 w 1004"/>
              <a:gd name="T7" fmla="*/ 2234 h 2274"/>
              <a:gd name="T8" fmla="*/ 910 w 1004"/>
              <a:gd name="T9" fmla="*/ 2253 h 2274"/>
              <a:gd name="T10" fmla="*/ 858 w 1004"/>
              <a:gd name="T11" fmla="*/ 2267 h 2274"/>
              <a:gd name="T12" fmla="*/ 802 w 1004"/>
              <a:gd name="T13" fmla="*/ 2274 h 2274"/>
              <a:gd name="T14" fmla="*/ 744 w 1004"/>
              <a:gd name="T15" fmla="*/ 2274 h 2274"/>
              <a:gd name="T16" fmla="*/ 690 w 1004"/>
              <a:gd name="T17" fmla="*/ 2267 h 2274"/>
              <a:gd name="T18" fmla="*/ 640 w 1004"/>
              <a:gd name="T19" fmla="*/ 2255 h 2274"/>
              <a:gd name="T20" fmla="*/ 592 w 1004"/>
              <a:gd name="T21" fmla="*/ 2236 h 2274"/>
              <a:gd name="T22" fmla="*/ 547 w 1004"/>
              <a:gd name="T23" fmla="*/ 2215 h 2274"/>
              <a:gd name="T24" fmla="*/ 503 w 1004"/>
              <a:gd name="T25" fmla="*/ 2189 h 2274"/>
              <a:gd name="T26" fmla="*/ 460 w 1004"/>
              <a:gd name="T27" fmla="*/ 2161 h 2274"/>
              <a:gd name="T28" fmla="*/ 418 w 1004"/>
              <a:gd name="T29" fmla="*/ 2131 h 2274"/>
              <a:gd name="T30" fmla="*/ 374 w 1004"/>
              <a:gd name="T31" fmla="*/ 2102 h 2274"/>
              <a:gd name="T32" fmla="*/ 330 w 1004"/>
              <a:gd name="T33" fmla="*/ 2074 h 2274"/>
              <a:gd name="T34" fmla="*/ 285 w 1004"/>
              <a:gd name="T35" fmla="*/ 2046 h 2274"/>
              <a:gd name="T36" fmla="*/ 236 w 1004"/>
              <a:gd name="T37" fmla="*/ 2021 h 2274"/>
              <a:gd name="T38" fmla="*/ 184 w 1004"/>
              <a:gd name="T39" fmla="*/ 2000 h 2274"/>
              <a:gd name="T40" fmla="*/ 128 w 1004"/>
              <a:gd name="T41" fmla="*/ 1983 h 2274"/>
              <a:gd name="T42" fmla="*/ 67 w 1004"/>
              <a:gd name="T43" fmla="*/ 1971 h 2274"/>
              <a:gd name="T44" fmla="*/ 0 w 1004"/>
              <a:gd name="T45" fmla="*/ 1965 h 2274"/>
              <a:gd name="T46" fmla="*/ 0 w 1004"/>
              <a:gd name="T47" fmla="*/ 0 h 2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04" h="2274">
                <a:moveTo>
                  <a:pt x="0" y="0"/>
                </a:moveTo>
                <a:lnTo>
                  <a:pt x="1004" y="0"/>
                </a:lnTo>
                <a:lnTo>
                  <a:pt x="1004" y="2213"/>
                </a:lnTo>
                <a:lnTo>
                  <a:pt x="959" y="2234"/>
                </a:lnTo>
                <a:lnTo>
                  <a:pt x="910" y="2253"/>
                </a:lnTo>
                <a:lnTo>
                  <a:pt x="858" y="2267"/>
                </a:lnTo>
                <a:lnTo>
                  <a:pt x="802" y="2274"/>
                </a:lnTo>
                <a:lnTo>
                  <a:pt x="744" y="2274"/>
                </a:lnTo>
                <a:lnTo>
                  <a:pt x="690" y="2267"/>
                </a:lnTo>
                <a:lnTo>
                  <a:pt x="640" y="2255"/>
                </a:lnTo>
                <a:lnTo>
                  <a:pt x="592" y="2236"/>
                </a:lnTo>
                <a:lnTo>
                  <a:pt x="547" y="2215"/>
                </a:lnTo>
                <a:lnTo>
                  <a:pt x="503" y="2189"/>
                </a:lnTo>
                <a:lnTo>
                  <a:pt x="460" y="2161"/>
                </a:lnTo>
                <a:lnTo>
                  <a:pt x="418" y="2131"/>
                </a:lnTo>
                <a:lnTo>
                  <a:pt x="374" y="2102"/>
                </a:lnTo>
                <a:lnTo>
                  <a:pt x="330" y="2074"/>
                </a:lnTo>
                <a:lnTo>
                  <a:pt x="285" y="2046"/>
                </a:lnTo>
                <a:lnTo>
                  <a:pt x="236" y="2021"/>
                </a:lnTo>
                <a:lnTo>
                  <a:pt x="184" y="2000"/>
                </a:lnTo>
                <a:lnTo>
                  <a:pt x="128" y="1983"/>
                </a:lnTo>
                <a:lnTo>
                  <a:pt x="67" y="1971"/>
                </a:lnTo>
                <a:lnTo>
                  <a:pt x="0" y="1965"/>
                </a:lnTo>
                <a:lnTo>
                  <a:pt x="0" y="0"/>
                </a:lnTo>
                <a:close/>
              </a:path>
            </a:pathLst>
          </a:custGeom>
          <a:solidFill>
            <a:schemeClr val="accent4"/>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1619250" y="4447600"/>
            <a:ext cx="96202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lumMod val="65000"/>
                  </a:schemeClr>
                </a:solidFill>
                <a:cs typeface="Arial" panose="020B0604020202020204" pitchFamily="34" charset="0"/>
              </a:rPr>
              <a:t>Thank you</a:t>
            </a:r>
            <a:endParaRPr lang="zh-CN" altLang="en-US" sz="9600" b="1" cap="all" dirty="0">
              <a:solidFill>
                <a:schemeClr val="bg1">
                  <a:lumMod val="65000"/>
                </a:schemeClr>
              </a:solidFill>
              <a:cs typeface="Arial" panose="020B0604020202020204" pitchFamily="34" charset="0"/>
            </a:endParaRPr>
          </a:p>
        </p:txBody>
      </p:sp>
      <p:sp>
        <p:nvSpPr>
          <p:cNvPr id="12" name="矩形 259"/>
          <p:cNvSpPr>
            <a:spLocks noChangeArrowheads="1"/>
          </p:cNvSpPr>
          <p:nvPr/>
        </p:nvSpPr>
        <p:spPr bwMode="auto">
          <a:xfrm>
            <a:off x="2706229" y="5945811"/>
            <a:ext cx="7446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2400" dirty="0">
                <a:solidFill>
                  <a:schemeClr val="bg1">
                    <a:lumMod val="65000"/>
                  </a:schemeClr>
                </a:solidFill>
                <a:cs typeface="Arial" panose="020B0604020202020204" pitchFamily="34" charset="0"/>
              </a:rPr>
              <a:t>感谢聆听，批评指导</a:t>
            </a:r>
          </a:p>
        </p:txBody>
      </p:sp>
      <p:sp>
        <p:nvSpPr>
          <p:cNvPr id="13" name="矩形 259"/>
          <p:cNvSpPr>
            <a:spLocks noChangeArrowheads="1"/>
          </p:cNvSpPr>
          <p:nvPr/>
        </p:nvSpPr>
        <p:spPr bwMode="auto">
          <a:xfrm>
            <a:off x="4114800" y="1190050"/>
            <a:ext cx="45148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b="1" cap="all" dirty="0" smtClean="0">
                <a:solidFill>
                  <a:schemeClr val="bg1"/>
                </a:solidFill>
                <a:cs typeface="Arial" panose="020B0604020202020204" pitchFamily="34" charset="0"/>
              </a:rPr>
              <a:t>2018</a:t>
            </a:r>
            <a:endParaRPr lang="zh-CN" altLang="en-US" sz="13800" b="1" cap="all" dirty="0">
              <a:solidFill>
                <a:schemeClr val="bg1"/>
              </a:solidFill>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0"/>
                                        </p:tgtEl>
                                        <p:attrNameLst>
                                          <p:attrName>ppt_y</p:attrName>
                                        </p:attrNameLst>
                                      </p:cBhvr>
                                      <p:tavLst>
                                        <p:tav tm="0">
                                          <p:val>
                                            <p:strVal val="#ppt_y"/>
                                          </p:val>
                                        </p:tav>
                                        <p:tav tm="100000">
                                          <p:val>
                                            <p:strVal val="#ppt_y"/>
                                          </p:val>
                                        </p:tav>
                                      </p:tavLst>
                                    </p:anim>
                                    <p:anim calcmode="lin" valueType="num">
                                      <p:cBhvr>
                                        <p:cTn id="26"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0"/>
                                        </p:tgtEl>
                                      </p:cBhvr>
                                    </p:animEffect>
                                  </p:childTnLst>
                                </p:cTn>
                              </p:par>
                            </p:childTnLst>
                          </p:cTn>
                        </p:par>
                        <p:par>
                          <p:cTn id="29" fill="hold">
                            <p:stCondLst>
                              <p:cond delay="1399"/>
                            </p:stCondLst>
                            <p:childTnLst>
                              <p:par>
                                <p:cTn id="30" presetID="26" presetClass="emph" presetSubtype="0" fill="hold" grpId="1" nodeType="afterEffect">
                                  <p:stCondLst>
                                    <p:cond delay="0"/>
                                  </p:stCondLst>
                                  <p:iterate type="lt">
                                    <p:tmPct val="0"/>
                                  </p:iterate>
                                  <p:childTnLst>
                                    <p:animEffect transition="out" filter="fade">
                                      <p:cBhvr>
                                        <p:cTn id="31" dur="500" tmFilter="0, 0; .2, .5; .8, .5; 1, 0"/>
                                        <p:tgtEl>
                                          <p:spTgt spid="10"/>
                                        </p:tgtEl>
                                      </p:cBhvr>
                                    </p:animEffect>
                                    <p:animScale>
                                      <p:cBhvr>
                                        <p:cTn id="32" dur="250" autoRev="1" fill="hold"/>
                                        <p:tgtEl>
                                          <p:spTgt spid="10"/>
                                        </p:tgtEl>
                                      </p:cBhvr>
                                      <p:by x="105000" y="105000"/>
                                    </p:animScale>
                                  </p:childTnLst>
                                </p:cTn>
                              </p:par>
                            </p:childTnLst>
                          </p:cTn>
                        </p:par>
                        <p:par>
                          <p:cTn id="33" fill="hold">
                            <p:stCondLst>
                              <p:cond delay="1899"/>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2"/>
                                        </p:tgtEl>
                                        <p:attrNameLst>
                                          <p:attrName>ppt_y</p:attrName>
                                        </p:attrNameLst>
                                      </p:cBhvr>
                                      <p:tavLst>
                                        <p:tav tm="0">
                                          <p:val>
                                            <p:strVal val="#ppt_y"/>
                                          </p:val>
                                        </p:tav>
                                        <p:tav tm="100000">
                                          <p:val>
                                            <p:strVal val="#ppt_y"/>
                                          </p:val>
                                        </p:tav>
                                      </p:tavLst>
                                    </p:anim>
                                    <p:anim calcmode="lin" valueType="num">
                                      <p:cBhvr>
                                        <p:cTn id="38"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12"/>
                                        </p:tgtEl>
                                      </p:cBhvr>
                                    </p:animEffect>
                                  </p:childTnLst>
                                </p:cTn>
                              </p:par>
                            </p:childTnLst>
                          </p:cTn>
                        </p:par>
                        <p:par>
                          <p:cTn id="41" fill="hold">
                            <p:stCondLst>
                              <p:cond delay="2799"/>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par>
                          <p:cTn id="45" fill="hold">
                            <p:stCondLst>
                              <p:cond delay="3299"/>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3"/>
                                        </p:tgtEl>
                                        <p:attrNameLst>
                                          <p:attrName>ppt_y</p:attrName>
                                        </p:attrNameLst>
                                      </p:cBhvr>
                                      <p:tavLst>
                                        <p:tav tm="0">
                                          <p:val>
                                            <p:strVal val="#ppt_y"/>
                                          </p:val>
                                        </p:tav>
                                        <p:tav tm="100000">
                                          <p:val>
                                            <p:strVal val="#ppt_y"/>
                                          </p:val>
                                        </p:tav>
                                      </p:tavLst>
                                    </p:anim>
                                    <p:anim calcmode="lin" valueType="num">
                                      <p:cBhvr>
                                        <p:cTn id="5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3"/>
                                        </p:tgtEl>
                                      </p:cBhvr>
                                    </p:animEffect>
                                  </p:childTnLst>
                                </p:cTn>
                              </p:par>
                            </p:childTnLst>
                          </p:cTn>
                        </p:par>
                        <p:par>
                          <p:cTn id="53" fill="hold">
                            <p:stCondLst>
                              <p:cond delay="3949"/>
                            </p:stCondLst>
                            <p:childTnLst>
                              <p:par>
                                <p:cTn id="54" presetID="26" presetClass="emph" presetSubtype="0" fill="hold" grpId="1" nodeType="afterEffect">
                                  <p:stCondLst>
                                    <p:cond delay="0"/>
                                  </p:stCondLst>
                                  <p:iterate type="lt">
                                    <p:tmPct val="0"/>
                                  </p:iterate>
                                  <p:childTnLst>
                                    <p:animEffect transition="out" filter="fade">
                                      <p:cBhvr>
                                        <p:cTn id="55" dur="500" tmFilter="0, 0; .2, .5; .8, .5; 1, 0"/>
                                        <p:tgtEl>
                                          <p:spTgt spid="13"/>
                                        </p:tgtEl>
                                      </p:cBhvr>
                                    </p:animEffect>
                                    <p:animScale>
                                      <p:cBhvr>
                                        <p:cTn id="5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0" grpId="0"/>
      <p:bldP spid="10" grpId="1"/>
      <p:bldP spid="12" grpId="0"/>
      <p:bldP spid="12" grpId="1"/>
      <p:bldP spid="13" grpId="0"/>
      <p:bldP spid="1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1"/>
          <p:cNvSpPr/>
          <p:nvPr>
            <p:custDataLst>
              <p:tags r:id="rId2"/>
            </p:custDataLst>
          </p:nvPr>
        </p:nvSpPr>
        <p:spPr>
          <a:xfrm>
            <a:off x="6546439" y="1840924"/>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WebService</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
          <p:cNvSpPr/>
          <p:nvPr>
            <p:custDataLst>
              <p:tags r:id="rId3"/>
            </p:custDataLst>
          </p:nvPr>
        </p:nvSpPr>
        <p:spPr>
          <a:xfrm>
            <a:off x="5841590" y="1840924"/>
            <a:ext cx="803628" cy="805301"/>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4220"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3" name="MH_SubTitle_2"/>
          <p:cNvSpPr/>
          <p:nvPr>
            <p:custDataLst>
              <p:tags r:id="rId4"/>
            </p:custDataLst>
          </p:nvPr>
        </p:nvSpPr>
        <p:spPr>
          <a:xfrm>
            <a:off x="6546439" y="2842110"/>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w="25400" cap="flat" cmpd="sng" algn="ctr">
            <a:noFill/>
            <a:prstDash val="solid"/>
          </a:ln>
          <a:effectLst/>
        </p:spPr>
        <p:txBody>
          <a:bodyPr lIns="0" tIns="0" rIns="0" bIns="0" anchor="ctr">
            <a:noAutofit/>
          </a:bodyPr>
          <a:lstStyle/>
          <a:p>
            <a:pPr lvl="0"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服务端开发、部署</a:t>
            </a:r>
            <a:endPar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2"/>
          <p:cNvSpPr/>
          <p:nvPr>
            <p:custDataLst>
              <p:tags r:id="rId5"/>
            </p:custDataLst>
          </p:nvPr>
        </p:nvSpPr>
        <p:spPr>
          <a:xfrm>
            <a:off x="5841590" y="2842110"/>
            <a:ext cx="803628" cy="805301"/>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4220"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15" name="MH_SubTitle_3"/>
          <p:cNvSpPr/>
          <p:nvPr>
            <p:custDataLst>
              <p:tags r:id="rId6"/>
            </p:custDataLst>
          </p:nvPr>
        </p:nvSpPr>
        <p:spPr>
          <a:xfrm>
            <a:off x="6546439" y="3843296"/>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1"/>
          </a:solidFill>
          <a:ln w="25400" cap="flat" cmpd="sng" algn="ctr">
            <a:noFill/>
            <a:prstDash val="solid"/>
          </a:ln>
          <a:effectLst/>
        </p:spPr>
        <p:txBody>
          <a:bodyPr lIns="0" tIns="0" rIns="0" bIns="0" anchor="ctr">
            <a:noAutofit/>
          </a:bodyPr>
          <a:lstStyle/>
          <a:p>
            <a:pPr lvl="0" algn="ctr"/>
            <a:r>
              <a:rPr lang="en-US" altLang="zh-CN"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客户端开发</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3"/>
          <p:cNvSpPr/>
          <p:nvPr>
            <p:custDataLst>
              <p:tags r:id="rId7"/>
            </p:custDataLst>
          </p:nvPr>
        </p:nvSpPr>
        <p:spPr>
          <a:xfrm>
            <a:off x="5841590" y="3843296"/>
            <a:ext cx="803628" cy="805301"/>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4220" kern="0" dirty="0">
                <a:solidFill>
                  <a:schemeClr val="accent1"/>
                </a:solidFill>
                <a:latin typeface="Arial" panose="020B0604020202020204" pitchFamily="34" charset="0"/>
                <a:ea typeface="微软雅黑" panose="020B0503020204020204" pitchFamily="34" charset="-122"/>
                <a:sym typeface="Arial" panose="020B0604020202020204" pitchFamily="34" charset="0"/>
              </a:rPr>
              <a:t>3</a:t>
            </a:r>
          </a:p>
        </p:txBody>
      </p:sp>
      <p:sp>
        <p:nvSpPr>
          <p:cNvPr id="9" name="MH_SubTitle_4"/>
          <p:cNvSpPr/>
          <p:nvPr>
            <p:custDataLst>
              <p:tags r:id="rId8"/>
            </p:custDataLst>
          </p:nvPr>
        </p:nvSpPr>
        <p:spPr>
          <a:xfrm>
            <a:off x="6546439" y="4844482"/>
            <a:ext cx="4090131" cy="805301"/>
          </a:xfrm>
          <a:custGeom>
            <a:avLst/>
            <a:gdLst>
              <a:gd name="connsiteX0" fmla="*/ 2 w 3878508"/>
              <a:gd name="connsiteY0" fmla="*/ 0 h 762904"/>
              <a:gd name="connsiteX1" fmla="*/ 3497056 w 3878508"/>
              <a:gd name="connsiteY1" fmla="*/ 0 h 762904"/>
              <a:gd name="connsiteX2" fmla="*/ 3878508 w 3878508"/>
              <a:gd name="connsiteY2" fmla="*/ 381452 h 762904"/>
              <a:gd name="connsiteX3" fmla="*/ 3878507 w 3878508"/>
              <a:gd name="connsiteY3" fmla="*/ 381452 h 762904"/>
              <a:gd name="connsiteX4" fmla="*/ 3497055 w 3878508"/>
              <a:gd name="connsiteY4" fmla="*/ 762904 h 762904"/>
              <a:gd name="connsiteX5" fmla="*/ 0 w 3878508"/>
              <a:gd name="connsiteY5" fmla="*/ 762903 h 762904"/>
              <a:gd name="connsiteX6" fmla="*/ 51426 w 3878508"/>
              <a:gd name="connsiteY6" fmla="*/ 720474 h 762904"/>
              <a:gd name="connsiteX7" fmla="*/ 191853 w 3878508"/>
              <a:gd name="connsiteY7" fmla="*/ 381451 h 762904"/>
              <a:gd name="connsiteX8" fmla="*/ 51426 w 3878508"/>
              <a:gd name="connsiteY8" fmla="*/ 42429 h 76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508" h="762904">
                <a:moveTo>
                  <a:pt x="2" y="0"/>
                </a:moveTo>
                <a:lnTo>
                  <a:pt x="3497056" y="0"/>
                </a:lnTo>
                <a:cubicBezTo>
                  <a:pt x="3707726" y="0"/>
                  <a:pt x="3878508" y="170782"/>
                  <a:pt x="3878508" y="381452"/>
                </a:cubicBezTo>
                <a:lnTo>
                  <a:pt x="3878507" y="381452"/>
                </a:lnTo>
                <a:cubicBezTo>
                  <a:pt x="3878507" y="592122"/>
                  <a:pt x="3707725" y="762904"/>
                  <a:pt x="3497055" y="762904"/>
                </a:cubicBezTo>
                <a:lnTo>
                  <a:pt x="0" y="762903"/>
                </a:lnTo>
                <a:lnTo>
                  <a:pt x="51426" y="720474"/>
                </a:lnTo>
                <a:cubicBezTo>
                  <a:pt x="138189" y="633710"/>
                  <a:pt x="191853" y="513848"/>
                  <a:pt x="191853" y="381451"/>
                </a:cubicBezTo>
                <a:cubicBezTo>
                  <a:pt x="191853" y="249055"/>
                  <a:pt x="138189" y="129192"/>
                  <a:pt x="51426" y="42429"/>
                </a:cubicBezTo>
                <a:close/>
              </a:path>
            </a:pathLst>
          </a:custGeom>
          <a:solidFill>
            <a:schemeClr val="accent2"/>
          </a:solidFill>
          <a:ln w="25400" cap="flat" cmpd="sng" algn="ctr">
            <a:noFill/>
            <a:prstDash val="solid"/>
          </a:ln>
          <a:effectLst/>
        </p:spPr>
        <p:txBody>
          <a:bodyPr lIns="0" tIns="0" rIns="0" bIns="0" anchor="ctr">
            <a:noAutofit/>
          </a:bodyPr>
          <a:lstStyle/>
          <a:p>
            <a:pPr lvl="0" algn="ct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更多</a:t>
            </a:r>
          </a:p>
          <a:p>
            <a:pPr lvl="0" algn="ct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4"/>
          <p:cNvSpPr/>
          <p:nvPr>
            <p:custDataLst>
              <p:tags r:id="rId9"/>
            </p:custDataLst>
          </p:nvPr>
        </p:nvSpPr>
        <p:spPr>
          <a:xfrm>
            <a:off x="5841590" y="4844482"/>
            <a:ext cx="803628" cy="805301"/>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4220"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4</a:t>
            </a:r>
          </a:p>
        </p:txBody>
      </p:sp>
      <p:sp>
        <p:nvSpPr>
          <p:cNvPr id="11" name="MH_Others_1"/>
          <p:cNvSpPr txBox="1"/>
          <p:nvPr>
            <p:custDataLst>
              <p:tags r:id="rId10"/>
            </p:custDataLst>
          </p:nvPr>
        </p:nvSpPr>
        <p:spPr>
          <a:xfrm>
            <a:off x="2080352" y="2888074"/>
            <a:ext cx="2873902" cy="1015663"/>
          </a:xfrm>
          <a:prstGeom prst="rect">
            <a:avLst/>
          </a:prstGeom>
          <a:noFill/>
        </p:spPr>
        <p:txBody>
          <a:bodyPr vert="horz" wrap="square" lIns="0" tIns="0" rIns="0" bIns="0" rtlCol="0" anchor="ctr" anchorCtr="0">
            <a:spAutoFit/>
          </a:bodyPr>
          <a:lstStyle/>
          <a:p>
            <a:pPr algn="ctr"/>
            <a:r>
              <a:rPr lang="zh-CN" altLang="en-US" sz="66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目  录</a:t>
            </a:r>
            <a:endParaRPr lang="zh-CN" altLang="en-US" sz="6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txBox="1"/>
          <p:nvPr>
            <p:custDataLst>
              <p:tags r:id="rId11"/>
            </p:custDataLst>
          </p:nvPr>
        </p:nvSpPr>
        <p:spPr>
          <a:xfrm>
            <a:off x="2094866" y="3903735"/>
            <a:ext cx="2844872" cy="430887"/>
          </a:xfrm>
          <a:prstGeom prst="rect">
            <a:avLst/>
          </a:prstGeom>
          <a:noFill/>
        </p:spPr>
        <p:txBody>
          <a:bodyPr wrap="square" lIns="0" tIns="0" rIns="0" bIns="0">
            <a:spAutoFit/>
          </a:bodyPr>
          <a:lstStyle/>
          <a:p>
            <a:pPr algn="ctr">
              <a:defRPr/>
            </a:pP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by="(-#ppt_w*2)" calcmode="lin" valueType="num">
                                      <p:cBhvr rctx="PPT">
                                        <p:cTn id="13" dur="500" autoRev="1" fill="hold">
                                          <p:stCondLst>
                                            <p:cond delay="0"/>
                                          </p:stCondLst>
                                        </p:cTn>
                                        <p:tgtEl>
                                          <p:spTgt spid="17"/>
                                        </p:tgtEl>
                                        <p:attrNameLst>
                                          <p:attrName>ppt_w</p:attrName>
                                        </p:attrNameLst>
                                      </p:cBhvr>
                                    </p:anim>
                                    <p:anim by="(#ppt_w*0.50)" calcmode="lin" valueType="num">
                                      <p:cBhvr>
                                        <p:cTn id="14" dur="500" decel="50000" autoRev="1" fill="hold">
                                          <p:stCondLst>
                                            <p:cond delay="0"/>
                                          </p:stCondLst>
                                        </p:cTn>
                                        <p:tgtEl>
                                          <p:spTgt spid="17"/>
                                        </p:tgtEl>
                                        <p:attrNameLst>
                                          <p:attrName>ppt_x</p:attrName>
                                        </p:attrNameLst>
                                      </p:cBhvr>
                                    </p:anim>
                                    <p:anim from="(-#ppt_h/2)" to="(#ppt_y)" calcmode="lin" valueType="num">
                                      <p:cBhvr>
                                        <p:cTn id="15" dur="1000" fill="hold">
                                          <p:stCondLst>
                                            <p:cond delay="0"/>
                                          </p:stCondLst>
                                        </p:cTn>
                                        <p:tgtEl>
                                          <p:spTgt spid="17"/>
                                        </p:tgtEl>
                                        <p:attrNameLst>
                                          <p:attrName>ppt_y</p:attrName>
                                        </p:attrNameLst>
                                      </p:cBhvr>
                                    </p:anim>
                                    <p:animRot by="21600000">
                                      <p:cBhvr>
                                        <p:cTn id="16" dur="1000" fill="hold">
                                          <p:stCondLst>
                                            <p:cond delay="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3482334" y="3456687"/>
            <a:ext cx="920124" cy="649088"/>
          </a:xfrm>
          <a:prstGeom prst="rect">
            <a:avLst/>
          </a:prstGeom>
          <a:noFill/>
        </p:spPr>
        <p:txBody>
          <a:bodyPr wrap="none" lIns="0" tIns="0" rIns="0" bIns="0">
            <a:spAutoFit/>
          </a:bodyPr>
          <a:lstStyle/>
          <a:p>
            <a:pPr>
              <a:defRPr/>
            </a:pPr>
            <a:r>
              <a:rPr lang="en-US" altLang="zh-CN" sz="3375"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a:off x="6225120" y="3003559"/>
            <a:ext cx="6633630" cy="1205442"/>
          </a:xfrm>
          <a:prstGeom prst="rect">
            <a:avLst/>
          </a:prstGeom>
          <a:solidFill>
            <a:schemeClr val="accent1"/>
          </a:solidFill>
          <a:ln w="12700" cap="flat" cmpd="sng" algn="ctr">
            <a:noFill/>
            <a:prstDash val="solid"/>
            <a:miter lim="800000"/>
          </a:ln>
          <a:effectLst/>
        </p:spPr>
        <p:txBody>
          <a:bodyPr lIns="341700" rIns="949167" anchor="ctr"/>
          <a:lstStyle/>
          <a:p>
            <a:pPr>
              <a:lnSpc>
                <a:spcPct val="130000"/>
              </a:lnSpc>
              <a:defRPr/>
            </a:pPr>
            <a:endParaRPr lang="zh-CN" altLang="en-US" sz="1475"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4"/>
            </p:custDataLst>
          </p:nvPr>
        </p:nvSpPr>
        <p:spPr bwMode="auto">
          <a:xfrm>
            <a:off x="3619392" y="3285915"/>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5"/>
            </p:custDataLst>
          </p:nvPr>
        </p:nvSpPr>
        <p:spPr bwMode="auto">
          <a:xfrm>
            <a:off x="4573974" y="2808761"/>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012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6"/>
            </p:custDataLst>
          </p:nvPr>
        </p:nvSpPr>
        <p:spPr>
          <a:xfrm>
            <a:off x="6631409" y="3236724"/>
            <a:ext cx="4258194" cy="5539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WebService</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p:nvPr>
            <p:custDataLst>
              <p:tags r:id="rId7"/>
            </p:custDataLst>
          </p:nvPr>
        </p:nvSpPr>
        <p:spPr>
          <a:xfrm>
            <a:off x="6631409" y="3813929"/>
            <a:ext cx="4258194" cy="221599"/>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0">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017817" y="1538566"/>
            <a:ext cx="3339811" cy="4853182"/>
            <a:chOff x="1912729" y="1458758"/>
            <a:chExt cx="3569805" cy="5187394"/>
          </a:xfrm>
        </p:grpSpPr>
        <p:grpSp>
          <p:nvGrpSpPr>
            <p:cNvPr id="5" name="Group 4"/>
            <p:cNvGrpSpPr/>
            <p:nvPr/>
          </p:nvGrpSpPr>
          <p:grpSpPr>
            <a:xfrm>
              <a:off x="1972256" y="1458758"/>
              <a:ext cx="292103" cy="5187394"/>
              <a:chOff x="1374772" y="1213680"/>
              <a:chExt cx="274322" cy="5187394"/>
            </a:xfrm>
          </p:grpSpPr>
          <p:sp>
            <p:nvSpPr>
              <p:cNvPr id="22" name="Pentagon 21"/>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Rectangle 5"/>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23"/>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5"/>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27" name="Straight Connector 26"/>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Trapezoid 5"/>
            <p:cNvSpPr/>
            <p:nvPr/>
          </p:nvSpPr>
          <p:spPr>
            <a:xfrm rot="16200000">
              <a:off x="1594832" y="5341831"/>
              <a:ext cx="695326" cy="59529"/>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Trapezoid 6"/>
            <p:cNvSpPr/>
            <p:nvPr/>
          </p:nvSpPr>
          <p:spPr>
            <a:xfrm rot="16200000">
              <a:off x="1594832" y="4439533"/>
              <a:ext cx="695326" cy="59529"/>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Trapezoid 7"/>
            <p:cNvSpPr/>
            <p:nvPr/>
          </p:nvSpPr>
          <p:spPr>
            <a:xfrm rot="16200000">
              <a:off x="1594832" y="3537234"/>
              <a:ext cx="695326" cy="59529"/>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Trapezoid 8"/>
            <p:cNvSpPr/>
            <p:nvPr/>
          </p:nvSpPr>
          <p:spPr>
            <a:xfrm rot="16200000">
              <a:off x="1594832" y="2634935"/>
              <a:ext cx="695326" cy="59529"/>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Pentagon 9"/>
            <p:cNvSpPr/>
            <p:nvPr/>
          </p:nvSpPr>
          <p:spPr>
            <a:xfrm>
              <a:off x="1912729" y="2359899"/>
              <a:ext cx="3510756" cy="607219"/>
            </a:xfrm>
            <a:prstGeom prst="homePlate">
              <a:avLst>
                <a:gd name="adj" fmla="val 36274"/>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entagon 10"/>
            <p:cNvSpPr/>
            <p:nvPr/>
          </p:nvSpPr>
          <p:spPr>
            <a:xfrm>
              <a:off x="1971778" y="3611150"/>
              <a:ext cx="3510756" cy="607219"/>
            </a:xfrm>
            <a:prstGeom prst="homePlate">
              <a:avLst>
                <a:gd name="adj" fmla="val 36274"/>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Pentagon 11"/>
            <p:cNvSpPr/>
            <p:nvPr/>
          </p:nvSpPr>
          <p:spPr>
            <a:xfrm>
              <a:off x="1912729" y="4842618"/>
              <a:ext cx="3510756" cy="607219"/>
            </a:xfrm>
            <a:prstGeom prst="homePlate">
              <a:avLst>
                <a:gd name="adj" fmla="val 36274"/>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Rectangle 33"/>
            <p:cNvSpPr/>
            <p:nvPr/>
          </p:nvSpPr>
          <p:spPr>
            <a:xfrm>
              <a:off x="2248022" y="2457168"/>
              <a:ext cx="3060389" cy="371265"/>
            </a:xfrm>
            <a:prstGeom prst="rect">
              <a:avLst/>
            </a:prstGeom>
          </p:spPr>
          <p:txBody>
            <a:bodyPr wrap="square">
              <a:spAutoFit/>
            </a:bodyPr>
            <a:lstStyle/>
            <a:p>
              <a:pPr algn="ctr">
                <a:lnSpc>
                  <a:spcPct val="120000"/>
                </a:lnSpc>
              </a:pPr>
              <a:r>
                <a:rPr lang="zh-CN" altLang="en-GB"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跨平台、跨语言的远程调用技术</a:t>
              </a:r>
              <a:r>
                <a:rPr lang="en-GB"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8"/>
            <p:cNvSpPr txBox="1"/>
            <p:nvPr/>
          </p:nvSpPr>
          <p:spPr>
            <a:xfrm>
              <a:off x="1944843" y="2478964"/>
              <a:ext cx="303613" cy="34960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4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36" name="TextBox 191"/>
            <p:cNvSpPr txBox="1"/>
            <p:nvPr/>
          </p:nvSpPr>
          <p:spPr>
            <a:xfrm>
              <a:off x="1944843" y="3729702"/>
              <a:ext cx="303613" cy="34960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a:t>
              </a:r>
            </a:p>
          </p:txBody>
        </p:sp>
        <p:sp>
          <p:nvSpPr>
            <p:cNvPr id="37" name="TextBox 192"/>
            <p:cNvSpPr txBox="1"/>
            <p:nvPr/>
          </p:nvSpPr>
          <p:spPr>
            <a:xfrm>
              <a:off x="1944843" y="4962017"/>
              <a:ext cx="303613" cy="349601"/>
            </a:xfrm>
            <a:prstGeom prst="rect">
              <a:avLst/>
            </a:prstGeom>
            <a:noFill/>
            <a:effectLst/>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sz="1400" b="1">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3</a:t>
              </a:r>
            </a:p>
          </p:txBody>
        </p:sp>
        <p:sp>
          <p:nvSpPr>
            <p:cNvPr id="39" name="Rectangle 38"/>
            <p:cNvSpPr/>
            <p:nvPr/>
          </p:nvSpPr>
          <p:spPr>
            <a:xfrm>
              <a:off x="2346436" y="3722404"/>
              <a:ext cx="1506100" cy="371265"/>
            </a:xfrm>
            <a:prstGeom prst="rect">
              <a:avLst/>
            </a:prstGeom>
          </p:spPr>
          <p:txBody>
            <a:bodyPr wrap="square">
              <a:spAutoFit/>
            </a:bodyPr>
            <a:lstStyle/>
            <a:p>
              <a:pPr algn="ctr">
                <a:lnSpc>
                  <a:spcPct val="120000"/>
                </a:lnSpc>
              </a:pPr>
              <a:r>
                <a:rPr lang="zh-CN" altLang="en-GB"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基于</a:t>
              </a:r>
              <a:r>
                <a:rPr lang="en-US" altLang="zh-CN"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SOAP</a:t>
              </a: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协议</a:t>
              </a:r>
              <a:r>
                <a:rPr lang="en-GB"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Rectangle 39"/>
            <p:cNvSpPr/>
            <p:nvPr/>
          </p:nvSpPr>
          <p:spPr>
            <a:xfrm>
              <a:off x="2262953" y="4992971"/>
              <a:ext cx="2747495" cy="371265"/>
            </a:xfrm>
            <a:prstGeom prst="rect">
              <a:avLst/>
            </a:prstGeom>
          </p:spPr>
          <p:txBody>
            <a:bodyPr wrap="square">
              <a:spAutoFit/>
            </a:bodyPr>
            <a:lstStyle/>
            <a:p>
              <a:pPr algn="ctr">
                <a:lnSpc>
                  <a:spcPct val="120000"/>
                </a:lnSpc>
              </a:pPr>
              <a:r>
                <a:rPr lang="zh-CN"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用</a:t>
              </a:r>
              <a:r>
                <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WSDL</a:t>
              </a: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来描述</a:t>
              </a:r>
              <a:r>
                <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WebService</a:t>
              </a:r>
            </a:p>
          </p:txBody>
        </p:sp>
        <p:sp>
          <p:nvSpPr>
            <p:cNvPr id="41" name="Rectangle 40"/>
            <p:cNvSpPr/>
            <p:nvPr/>
          </p:nvSpPr>
          <p:spPr>
            <a:xfrm>
              <a:off x="2679704" y="5214753"/>
              <a:ext cx="2330568" cy="371265"/>
            </a:xfrm>
            <a:prstGeom prst="rect">
              <a:avLst/>
            </a:prstGeom>
          </p:spPr>
          <p:txBody>
            <a:bodyPr wrap="square">
              <a:spAutoFit/>
            </a:bodyPr>
            <a:lstStyle/>
            <a:p>
              <a:pPr algn="ctr">
                <a:lnSpc>
                  <a:spcPct val="120000"/>
                </a:lnSpc>
              </a:pPr>
              <a:r>
                <a:rPr lang="en-GB" sz="140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 </a:t>
              </a:r>
              <a:endParaRPr lang="en-GB"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Donut 44"/>
          <p:cNvSpPr/>
          <p:nvPr/>
        </p:nvSpPr>
        <p:spPr>
          <a:xfrm>
            <a:off x="6537007" y="3300951"/>
            <a:ext cx="724494" cy="724494"/>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45"/>
          <p:cNvSpPr>
            <a:spLocks noEditPoints="1"/>
          </p:cNvSpPr>
          <p:nvPr/>
        </p:nvSpPr>
        <p:spPr bwMode="auto">
          <a:xfrm>
            <a:off x="6776394" y="3512117"/>
            <a:ext cx="312978" cy="329611"/>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46"/>
          <p:cNvSpPr>
            <a:spLocks noEditPoints="1"/>
          </p:cNvSpPr>
          <p:nvPr/>
        </p:nvSpPr>
        <p:spPr bwMode="auto">
          <a:xfrm>
            <a:off x="8181969" y="4966281"/>
            <a:ext cx="355312" cy="28727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48"/>
          <p:cNvSpPr>
            <a:spLocks noEditPoints="1"/>
          </p:cNvSpPr>
          <p:nvPr/>
        </p:nvSpPr>
        <p:spPr bwMode="auto">
          <a:xfrm>
            <a:off x="9165679" y="3503380"/>
            <a:ext cx="250987" cy="303906"/>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txBody>
          <a:bodyPr vert="horz" wrap="square" lIns="96430" tIns="48216" rIns="96430" bIns="48216"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5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Donut 50"/>
          <p:cNvSpPr/>
          <p:nvPr/>
        </p:nvSpPr>
        <p:spPr>
          <a:xfrm>
            <a:off x="7999144" y="4760889"/>
            <a:ext cx="724494" cy="724494"/>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Donut 51"/>
          <p:cNvSpPr/>
          <p:nvPr/>
        </p:nvSpPr>
        <p:spPr>
          <a:xfrm>
            <a:off x="8926550" y="3293086"/>
            <a:ext cx="724494" cy="724494"/>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7287889" y="3622679"/>
            <a:ext cx="894080" cy="347345"/>
          </a:xfrm>
          <a:prstGeom prst="rect">
            <a:avLst/>
          </a:prstGeom>
          <a:noFill/>
        </p:spPr>
        <p:txBody>
          <a:bodyPr wrap="none" rtlCol="0">
            <a:spAutoFit/>
          </a:bodyPr>
          <a:lstStyle/>
          <a:p>
            <a:pPr>
              <a:lnSpc>
                <a:spcPct val="120000"/>
              </a:lnSpc>
            </a:pPr>
            <a:r>
              <a:rPr lang="zh-CN" alt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远程调用</a:t>
            </a:r>
          </a:p>
        </p:txBody>
      </p:sp>
      <p:sp>
        <p:nvSpPr>
          <p:cNvPr id="55" name="TextBox 54"/>
          <p:cNvSpPr txBox="1"/>
          <p:nvPr/>
        </p:nvSpPr>
        <p:spPr>
          <a:xfrm>
            <a:off x="9605058" y="3601089"/>
            <a:ext cx="3062057" cy="350865"/>
          </a:xfrm>
          <a:prstGeom prst="rect">
            <a:avLst/>
          </a:prstGeom>
          <a:noFill/>
        </p:spPr>
        <p:txBody>
          <a:bodyPr wrap="none" rtlCol="0">
            <a:spAutoFit/>
          </a:bodyPr>
          <a:lstStyle/>
          <a:p>
            <a:pPr>
              <a:lnSpc>
                <a:spcPct val="120000"/>
              </a:lnSpc>
            </a:pP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SOAP</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HTTP</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协议</a:t>
            </a:r>
            <a:r>
              <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+XML</a:t>
            </a:r>
            <a:r>
              <a:rPr lang="zh-CN" alt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数据格式）</a:t>
            </a:r>
            <a:endParaRPr lang="en-US" altLang="zh-CN"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TextBox 56"/>
          <p:cNvSpPr txBox="1"/>
          <p:nvPr/>
        </p:nvSpPr>
        <p:spPr>
          <a:xfrm>
            <a:off x="8721816" y="5077649"/>
            <a:ext cx="696595" cy="347345"/>
          </a:xfrm>
          <a:prstGeom prst="rect">
            <a:avLst/>
          </a:prstGeom>
          <a:noFill/>
        </p:spPr>
        <p:txBody>
          <a:bodyPr wrap="none" rtlCol="0">
            <a:spAutoFit/>
          </a:bodyPr>
          <a:lstStyle/>
          <a:p>
            <a:pPr>
              <a:lnSpc>
                <a:spcPct val="120000"/>
              </a:lnSpc>
            </a:pPr>
            <a:r>
              <a:rPr lang="en-US" sz="1400" dirty="0" smtClean="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WSDL</a:t>
            </a:r>
            <a:endParaRPr 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Box 8"/>
          <p:cNvSpPr txBox="1"/>
          <p:nvPr/>
        </p:nvSpPr>
        <p:spPr>
          <a:xfrm>
            <a:off x="812799" y="285802"/>
            <a:ext cx="3168303" cy="430887"/>
          </a:xfrm>
          <a:prstGeom prst="rect">
            <a:avLst/>
          </a:prstGeom>
          <a:noFill/>
        </p:spPr>
        <p:txBody>
          <a:bodyPr wrap="square" lIns="0" tIns="0" rIns="0" bIns="0" rtlCol="0" anchor="ctr">
            <a:spAutoFit/>
          </a:bodyPr>
          <a:lstStyle/>
          <a:p>
            <a:pPr algn="ct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WebService</a:t>
            </a: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 calcmode="lin" valueType="num">
                                      <p:cBhvr>
                                        <p:cTn id="15" dur="500" fill="hold"/>
                                        <p:tgtEl>
                                          <p:spTgt spid="45"/>
                                        </p:tgtEl>
                                        <p:attrNameLst>
                                          <p:attrName>style.rotation</p:attrName>
                                        </p:attrNameLst>
                                      </p:cBhvr>
                                      <p:tavLst>
                                        <p:tav tm="0">
                                          <p:val>
                                            <p:fltVal val="360"/>
                                          </p:val>
                                        </p:tav>
                                        <p:tav tm="100000">
                                          <p:val>
                                            <p:fltVal val="0"/>
                                          </p:val>
                                        </p:tav>
                                      </p:tavLst>
                                    </p:anim>
                                    <p:animEffect transition="in" filter="fade">
                                      <p:cBhvr>
                                        <p:cTn id="16" dur="500"/>
                                        <p:tgtEl>
                                          <p:spTgt spid="45"/>
                                        </p:tgtEl>
                                      </p:cBhvr>
                                    </p:animEffect>
                                  </p:childTnLst>
                                </p:cTn>
                              </p:par>
                            </p:childTnLst>
                          </p:cTn>
                        </p:par>
                        <p:par>
                          <p:cTn id="17" fill="hold">
                            <p:stCondLst>
                              <p:cond delay="1500"/>
                            </p:stCondLst>
                            <p:childTnLst>
                              <p:par>
                                <p:cTn id="18" presetID="49" presetClass="entr" presetSubtype="0" decel="100000" fill="hold" grpId="0"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500" fill="hold"/>
                                        <p:tgtEl>
                                          <p:spTgt spid="46"/>
                                        </p:tgtEl>
                                        <p:attrNameLst>
                                          <p:attrName>ppt_w</p:attrName>
                                        </p:attrNameLst>
                                      </p:cBhvr>
                                      <p:tavLst>
                                        <p:tav tm="0">
                                          <p:val>
                                            <p:fltVal val="0"/>
                                          </p:val>
                                        </p:tav>
                                        <p:tav tm="100000">
                                          <p:val>
                                            <p:strVal val="#ppt_w"/>
                                          </p:val>
                                        </p:tav>
                                      </p:tavLst>
                                    </p:anim>
                                    <p:anim calcmode="lin" valueType="num">
                                      <p:cBhvr>
                                        <p:cTn id="21" dur="500" fill="hold"/>
                                        <p:tgtEl>
                                          <p:spTgt spid="46"/>
                                        </p:tgtEl>
                                        <p:attrNameLst>
                                          <p:attrName>ppt_h</p:attrName>
                                        </p:attrNameLst>
                                      </p:cBhvr>
                                      <p:tavLst>
                                        <p:tav tm="0">
                                          <p:val>
                                            <p:fltVal val="0"/>
                                          </p:val>
                                        </p:tav>
                                        <p:tav tm="100000">
                                          <p:val>
                                            <p:strVal val="#ppt_h"/>
                                          </p:val>
                                        </p:tav>
                                      </p:tavLst>
                                    </p:anim>
                                    <p:anim calcmode="lin" valueType="num">
                                      <p:cBhvr>
                                        <p:cTn id="22" dur="500" fill="hold"/>
                                        <p:tgtEl>
                                          <p:spTgt spid="46"/>
                                        </p:tgtEl>
                                        <p:attrNameLst>
                                          <p:attrName>style.rotation</p:attrName>
                                        </p:attrNameLst>
                                      </p:cBhvr>
                                      <p:tavLst>
                                        <p:tav tm="0">
                                          <p:val>
                                            <p:fltVal val="360"/>
                                          </p:val>
                                        </p:tav>
                                        <p:tav tm="100000">
                                          <p:val>
                                            <p:fltVal val="0"/>
                                          </p:val>
                                        </p:tav>
                                      </p:tavLst>
                                    </p:anim>
                                    <p:animEffect transition="in" filter="fade">
                                      <p:cBhvr>
                                        <p:cTn id="23" dur="500"/>
                                        <p:tgtEl>
                                          <p:spTgt spid="46"/>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par>
                          <p:cTn id="28" fill="hold">
                            <p:stCondLst>
                              <p:cond delay="2500"/>
                            </p:stCondLst>
                            <p:childTnLst>
                              <p:par>
                                <p:cTn id="29" presetID="49" presetClass="entr" presetSubtype="0" decel="10000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p:cTn id="31" dur="500" fill="hold"/>
                                        <p:tgtEl>
                                          <p:spTgt spid="52"/>
                                        </p:tgtEl>
                                        <p:attrNameLst>
                                          <p:attrName>ppt_w</p:attrName>
                                        </p:attrNameLst>
                                      </p:cBhvr>
                                      <p:tavLst>
                                        <p:tav tm="0">
                                          <p:val>
                                            <p:fltVal val="0"/>
                                          </p:val>
                                        </p:tav>
                                        <p:tav tm="100000">
                                          <p:val>
                                            <p:strVal val="#ppt_w"/>
                                          </p:val>
                                        </p:tav>
                                      </p:tavLst>
                                    </p:anim>
                                    <p:anim calcmode="lin" valueType="num">
                                      <p:cBhvr>
                                        <p:cTn id="32" dur="500" fill="hold"/>
                                        <p:tgtEl>
                                          <p:spTgt spid="52"/>
                                        </p:tgtEl>
                                        <p:attrNameLst>
                                          <p:attrName>ppt_h</p:attrName>
                                        </p:attrNameLst>
                                      </p:cBhvr>
                                      <p:tavLst>
                                        <p:tav tm="0">
                                          <p:val>
                                            <p:fltVal val="0"/>
                                          </p:val>
                                        </p:tav>
                                        <p:tav tm="100000">
                                          <p:val>
                                            <p:strVal val="#ppt_h"/>
                                          </p:val>
                                        </p:tav>
                                      </p:tavLst>
                                    </p:anim>
                                    <p:anim calcmode="lin" valueType="num">
                                      <p:cBhvr>
                                        <p:cTn id="33" dur="500" fill="hold"/>
                                        <p:tgtEl>
                                          <p:spTgt spid="52"/>
                                        </p:tgtEl>
                                        <p:attrNameLst>
                                          <p:attrName>style.rotation</p:attrName>
                                        </p:attrNameLst>
                                      </p:cBhvr>
                                      <p:tavLst>
                                        <p:tav tm="0">
                                          <p:val>
                                            <p:fltVal val="360"/>
                                          </p:val>
                                        </p:tav>
                                        <p:tav tm="100000">
                                          <p:val>
                                            <p:fltVal val="0"/>
                                          </p:val>
                                        </p:tav>
                                      </p:tavLst>
                                    </p:anim>
                                    <p:animEffect transition="in" filter="fade">
                                      <p:cBhvr>
                                        <p:cTn id="34" dur="500"/>
                                        <p:tgtEl>
                                          <p:spTgt spid="52"/>
                                        </p:tgtEl>
                                      </p:cBhvr>
                                    </p:animEffect>
                                  </p:childTnLst>
                                </p:cTn>
                              </p:par>
                            </p:childTnLst>
                          </p:cTn>
                        </p:par>
                        <p:par>
                          <p:cTn id="35" fill="hold">
                            <p:stCondLst>
                              <p:cond delay="3000"/>
                            </p:stCondLst>
                            <p:childTnLst>
                              <p:par>
                                <p:cTn id="36" presetID="49" presetClass="entr" presetSubtype="0" decel="10000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p:cTn id="38" dur="500" fill="hold"/>
                                        <p:tgtEl>
                                          <p:spTgt spid="49"/>
                                        </p:tgtEl>
                                        <p:attrNameLst>
                                          <p:attrName>ppt_w</p:attrName>
                                        </p:attrNameLst>
                                      </p:cBhvr>
                                      <p:tavLst>
                                        <p:tav tm="0">
                                          <p:val>
                                            <p:fltVal val="0"/>
                                          </p:val>
                                        </p:tav>
                                        <p:tav tm="100000">
                                          <p:val>
                                            <p:strVal val="#ppt_w"/>
                                          </p:val>
                                        </p:tav>
                                      </p:tavLst>
                                    </p:anim>
                                    <p:anim calcmode="lin" valueType="num">
                                      <p:cBhvr>
                                        <p:cTn id="39" dur="500" fill="hold"/>
                                        <p:tgtEl>
                                          <p:spTgt spid="49"/>
                                        </p:tgtEl>
                                        <p:attrNameLst>
                                          <p:attrName>ppt_h</p:attrName>
                                        </p:attrNameLst>
                                      </p:cBhvr>
                                      <p:tavLst>
                                        <p:tav tm="0">
                                          <p:val>
                                            <p:fltVal val="0"/>
                                          </p:val>
                                        </p:tav>
                                        <p:tav tm="100000">
                                          <p:val>
                                            <p:strVal val="#ppt_h"/>
                                          </p:val>
                                        </p:tav>
                                      </p:tavLst>
                                    </p:anim>
                                    <p:anim calcmode="lin" valueType="num">
                                      <p:cBhvr>
                                        <p:cTn id="40" dur="500" fill="hold"/>
                                        <p:tgtEl>
                                          <p:spTgt spid="49"/>
                                        </p:tgtEl>
                                        <p:attrNameLst>
                                          <p:attrName>style.rotation</p:attrName>
                                        </p:attrNameLst>
                                      </p:cBhvr>
                                      <p:tavLst>
                                        <p:tav tm="0">
                                          <p:val>
                                            <p:fltVal val="360"/>
                                          </p:val>
                                        </p:tav>
                                        <p:tav tm="100000">
                                          <p:val>
                                            <p:fltVal val="0"/>
                                          </p:val>
                                        </p:tav>
                                      </p:tavLst>
                                    </p:anim>
                                    <p:animEffect transition="in" filter="fade">
                                      <p:cBhvr>
                                        <p:cTn id="41" dur="500"/>
                                        <p:tgtEl>
                                          <p:spTgt spid="49"/>
                                        </p:tgtEl>
                                      </p:cBhvr>
                                    </p:animEffect>
                                  </p:childTnLst>
                                </p:cTn>
                              </p:par>
                            </p:childTnLst>
                          </p:cTn>
                        </p:par>
                        <p:par>
                          <p:cTn id="42" fill="hold">
                            <p:stCondLst>
                              <p:cond delay="3500"/>
                            </p:stCondLst>
                            <p:childTnLst>
                              <p:par>
                                <p:cTn id="43" presetID="10" presetClass="entr" presetSubtype="0" fill="hold" grpId="0"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4000"/>
                            </p:stCondLst>
                            <p:childTnLst>
                              <p:par>
                                <p:cTn id="47" presetID="49" presetClass="entr" presetSubtype="0" decel="100000" fill="hold" grpId="0"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fltVal val="0"/>
                                          </p:val>
                                        </p:tav>
                                        <p:tav tm="100000">
                                          <p:val>
                                            <p:strVal val="#ppt_w"/>
                                          </p:val>
                                        </p:tav>
                                      </p:tavLst>
                                    </p:anim>
                                    <p:anim calcmode="lin" valueType="num">
                                      <p:cBhvr>
                                        <p:cTn id="50" dur="500" fill="hold"/>
                                        <p:tgtEl>
                                          <p:spTgt spid="51"/>
                                        </p:tgtEl>
                                        <p:attrNameLst>
                                          <p:attrName>ppt_h</p:attrName>
                                        </p:attrNameLst>
                                      </p:cBhvr>
                                      <p:tavLst>
                                        <p:tav tm="0">
                                          <p:val>
                                            <p:fltVal val="0"/>
                                          </p:val>
                                        </p:tav>
                                        <p:tav tm="100000">
                                          <p:val>
                                            <p:strVal val="#ppt_h"/>
                                          </p:val>
                                        </p:tav>
                                      </p:tavLst>
                                    </p:anim>
                                    <p:anim calcmode="lin" valueType="num">
                                      <p:cBhvr>
                                        <p:cTn id="51" dur="500" fill="hold"/>
                                        <p:tgtEl>
                                          <p:spTgt spid="51"/>
                                        </p:tgtEl>
                                        <p:attrNameLst>
                                          <p:attrName>style.rotation</p:attrName>
                                        </p:attrNameLst>
                                      </p:cBhvr>
                                      <p:tavLst>
                                        <p:tav tm="0">
                                          <p:val>
                                            <p:fltVal val="360"/>
                                          </p:val>
                                        </p:tav>
                                        <p:tav tm="100000">
                                          <p:val>
                                            <p:fltVal val="0"/>
                                          </p:val>
                                        </p:tav>
                                      </p:tavLst>
                                    </p:anim>
                                    <p:animEffect transition="in" filter="fade">
                                      <p:cBhvr>
                                        <p:cTn id="52" dur="500"/>
                                        <p:tgtEl>
                                          <p:spTgt spid="51"/>
                                        </p:tgtEl>
                                      </p:cBhvr>
                                    </p:animEffect>
                                  </p:childTnLst>
                                </p:cTn>
                              </p:par>
                            </p:childTnLst>
                          </p:cTn>
                        </p:par>
                        <p:par>
                          <p:cTn id="53" fill="hold">
                            <p:stCondLst>
                              <p:cond delay="4500"/>
                            </p:stCondLst>
                            <p:childTnLst>
                              <p:par>
                                <p:cTn id="54" presetID="49" presetClass="entr" presetSubtype="0" decel="10000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p:cTn id="56" dur="500" fill="hold"/>
                                        <p:tgtEl>
                                          <p:spTgt spid="47"/>
                                        </p:tgtEl>
                                        <p:attrNameLst>
                                          <p:attrName>ppt_w</p:attrName>
                                        </p:attrNameLst>
                                      </p:cBhvr>
                                      <p:tavLst>
                                        <p:tav tm="0">
                                          <p:val>
                                            <p:fltVal val="0"/>
                                          </p:val>
                                        </p:tav>
                                        <p:tav tm="100000">
                                          <p:val>
                                            <p:strVal val="#ppt_w"/>
                                          </p:val>
                                        </p:tav>
                                      </p:tavLst>
                                    </p:anim>
                                    <p:anim calcmode="lin" valueType="num">
                                      <p:cBhvr>
                                        <p:cTn id="57" dur="500" fill="hold"/>
                                        <p:tgtEl>
                                          <p:spTgt spid="47"/>
                                        </p:tgtEl>
                                        <p:attrNameLst>
                                          <p:attrName>ppt_h</p:attrName>
                                        </p:attrNameLst>
                                      </p:cBhvr>
                                      <p:tavLst>
                                        <p:tav tm="0">
                                          <p:val>
                                            <p:fltVal val="0"/>
                                          </p:val>
                                        </p:tav>
                                        <p:tav tm="100000">
                                          <p:val>
                                            <p:strVal val="#ppt_h"/>
                                          </p:val>
                                        </p:tav>
                                      </p:tavLst>
                                    </p:anim>
                                    <p:anim calcmode="lin" valueType="num">
                                      <p:cBhvr>
                                        <p:cTn id="58" dur="500" fill="hold"/>
                                        <p:tgtEl>
                                          <p:spTgt spid="47"/>
                                        </p:tgtEl>
                                        <p:attrNameLst>
                                          <p:attrName>style.rotation</p:attrName>
                                        </p:attrNameLst>
                                      </p:cBhvr>
                                      <p:tavLst>
                                        <p:tav tm="0">
                                          <p:val>
                                            <p:fltVal val="360"/>
                                          </p:val>
                                        </p:tav>
                                        <p:tav tm="100000">
                                          <p:val>
                                            <p:fltVal val="0"/>
                                          </p:val>
                                        </p:tav>
                                      </p:tavLst>
                                    </p:anim>
                                    <p:animEffect transition="in" filter="fade">
                                      <p:cBhvr>
                                        <p:cTn id="59" dur="500"/>
                                        <p:tgtEl>
                                          <p:spTgt spid="47"/>
                                        </p:tgtEl>
                                      </p:cBhvr>
                                    </p:animEffect>
                                  </p:childTnLst>
                                </p:cTn>
                              </p:par>
                            </p:childTnLst>
                          </p:cTn>
                        </p:par>
                        <p:par>
                          <p:cTn id="60" fill="hold">
                            <p:stCondLst>
                              <p:cond delay="5000"/>
                            </p:stCondLst>
                            <p:childTnLst>
                              <p:par>
                                <p:cTn id="61" presetID="10" presetClass="entr" presetSubtype="0" fill="hold" grpId="0" nodeType="afterEffect">
                                  <p:stCondLst>
                                    <p:cond delay="0"/>
                                  </p:stCondLst>
                                  <p:childTnLst>
                                    <p:set>
                                      <p:cBhvr>
                                        <p:cTn id="62" dur="1" fill="hold">
                                          <p:stCondLst>
                                            <p:cond delay="0"/>
                                          </p:stCondLst>
                                        </p:cTn>
                                        <p:tgtEl>
                                          <p:spTgt spid="57"/>
                                        </p:tgtEl>
                                        <p:attrNameLst>
                                          <p:attrName>style.visibility</p:attrName>
                                        </p:attrNameLst>
                                      </p:cBhvr>
                                      <p:to>
                                        <p:strVal val="visible"/>
                                      </p:to>
                                    </p:set>
                                    <p:animEffect transition="in" filter="fade">
                                      <p:cBhvr>
                                        <p:cTn id="6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bldLvl="0" animBg="1"/>
      <p:bldP spid="49" grpId="0" bldLvl="0" animBg="1"/>
      <p:bldP spid="51" grpId="0" bldLvl="0" animBg="1"/>
      <p:bldP spid="52" grpId="0" bldLvl="0" animBg="1"/>
      <p:bldP spid="53"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66"/>
          <p:cNvSpPr txBox="1">
            <a:spLocks noChangeArrowheads="1"/>
          </p:cNvSpPr>
          <p:nvPr/>
        </p:nvSpPr>
        <p:spPr bwMode="auto">
          <a:xfrm>
            <a:off x="812800" y="1710690"/>
            <a:ext cx="11459210" cy="4801314"/>
          </a:xfrm>
          <a:prstGeom prst="rect">
            <a:avLst/>
          </a:prstGeom>
          <a:noFill/>
          <a:ln>
            <a:noFill/>
          </a:ln>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a:latin typeface="微软雅黑" panose="020B0503020204020204" pitchFamily="34" charset="-122"/>
                <a:ea typeface="微软雅黑" panose="020B0503020204020204" pitchFamily="34" charset="-122"/>
                <a:sym typeface="Arial" panose="020B0604020202020204" pitchFamily="34" charset="0"/>
              </a:rPr>
              <a:t>       1.</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简单来讲，WebService是一种跨编程语言和跨操作系统平台的远程调用技术。所谓远程调用，就是一台服务器a上的一个程序可以调用到另外一台服务器b上的一个对象的方法。跨编程语言和跨操作平台，就是说服务端程序采用java编写，客户端程序则可以采用其他编程语言编写，反之亦然！跨操作系统平台是指服务端程序和客户端程序可以在不同的操作系统上</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运行。</a:t>
            </a:r>
            <a:r>
              <a:rPr lang="en-US" altLang="zh-CN" sz="1600" dirty="0"/>
              <a:t> </a:t>
            </a:r>
            <a:r>
              <a:rPr lang="zh-CN" altLang="en-US" sz="1600" dirty="0" smtClean="0"/>
              <a:t>使用</a:t>
            </a:r>
            <a:r>
              <a:rPr lang="en-US" altLang="zh-CN" sz="1600" dirty="0"/>
              <a:t>WebService</a:t>
            </a:r>
            <a:r>
              <a:rPr lang="zh-CN" altLang="en-US" sz="1600" dirty="0"/>
              <a:t>可以有效的解决异构平台、应用与应用之间的</a:t>
            </a:r>
            <a:r>
              <a:rPr lang="zh-CN" altLang="en-US" sz="1600" dirty="0" smtClean="0"/>
              <a:t>通信问题</a:t>
            </a:r>
            <a:endParaRPr lang="en-US" altLang="zh-CN" sz="1600" dirty="0" smtClean="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2.WebService</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采用HTTP协议传输数据，采用XML格式封装数据</a:t>
            </a:r>
            <a:r>
              <a:rPr lang="zh-CN" altLang="zh-CN" sz="1600" dirty="0">
                <a:latin typeface="微软雅黑" panose="020B0503020204020204" pitchFamily="34" charset="-122"/>
                <a:ea typeface="微软雅黑" panose="020B0503020204020204" pitchFamily="34" charset="-122"/>
                <a:sym typeface="Arial" panose="020B0604020202020204" pitchFamily="34" charset="0"/>
              </a:rPr>
              <a:t>，用</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xsd</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来描述数据类型</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。WebService通过HTTP协议发送请求和接收结果时，发送的请求内容和结果内容都采用XML格式封装，并增加了一些特定的HTTP消息头，以说明HTTP消息的内容格式</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。这种特定的</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HTTP</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消息</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头</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和</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XML</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内容格式就是</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SOAP</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协议（简单对象访问协议 </a:t>
            </a:r>
            <a:r>
              <a:rPr lang="en-US" altLang="zh-CN" sz="1600" dirty="0" smtClean="0"/>
              <a:t>Simple </a:t>
            </a:r>
            <a:r>
              <a:rPr lang="en-US" altLang="zh-CN" sz="1600" dirty="0"/>
              <a:t>Object Access Protocol</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a:t>
            </a:r>
            <a:endParaRPr lang="en-US" altLang="zh-CN" sz="1600" dirty="0" smtClean="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en-US" altLang="zh-CN" sz="1600" dirty="0" smtClean="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endParaRPr lang="en-US" altLang="zh-CN" sz="1600" b="1" dirty="0" smtClean="0">
              <a:latin typeface="微软雅黑" panose="020B0503020204020204" pitchFamily="34" charset="-122"/>
              <a:ea typeface="微软雅黑" panose="020B0503020204020204" pitchFamily="34" charset="-122"/>
              <a:sym typeface="Arial" panose="020B0604020202020204" pitchFamily="34" charset="0"/>
            </a:endParaRPr>
          </a:p>
          <a:p>
            <a:r>
              <a:rPr lang="en-US" altLang="zh-CN" sz="16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       3.</a:t>
            </a:r>
            <a:r>
              <a:rPr lang="en-US" altLang="zh-CN" sz="1600" dirty="0"/>
              <a:t> WSDL </a:t>
            </a:r>
            <a:r>
              <a:rPr lang="en-US" altLang="zh-CN" sz="1600" dirty="0" smtClean="0"/>
              <a:t>(</a:t>
            </a:r>
            <a:r>
              <a:rPr lang="en-US" altLang="zh-CN" sz="1600" dirty="0"/>
              <a:t>Web Services Description </a:t>
            </a:r>
            <a:r>
              <a:rPr lang="en-US" altLang="zh-CN" sz="1600" dirty="0" smtClean="0"/>
              <a:t>Language)</a:t>
            </a:r>
            <a:r>
              <a:rPr lang="zh-CN" altLang="en-US" sz="1600" dirty="0" smtClean="0"/>
              <a:t>是</a:t>
            </a:r>
            <a:r>
              <a:rPr lang="zh-CN" altLang="en-US" sz="1600" dirty="0"/>
              <a:t>一种使用 </a:t>
            </a:r>
            <a:r>
              <a:rPr lang="en-US" altLang="zh-CN" sz="1600" dirty="0"/>
              <a:t>XML </a:t>
            </a:r>
            <a:r>
              <a:rPr lang="zh-CN" altLang="en-US" sz="1600" dirty="0"/>
              <a:t>编写的文档。这种文档可描述某个 </a:t>
            </a:r>
            <a:r>
              <a:rPr lang="en-US" altLang="zh-CN" sz="1600" dirty="0"/>
              <a:t>Web </a:t>
            </a:r>
            <a:r>
              <a:rPr lang="en-US" altLang="zh-CN" sz="1600" dirty="0" smtClean="0"/>
              <a:t>service</a:t>
            </a:r>
            <a:r>
              <a:rPr lang="zh-CN" altLang="en-US" sz="1600" dirty="0"/>
              <a:t>，</a:t>
            </a:r>
            <a:r>
              <a:rPr lang="zh-CN" altLang="en-US" sz="1600" dirty="0" smtClean="0"/>
              <a:t>它</a:t>
            </a:r>
            <a:r>
              <a:rPr lang="zh-CN" altLang="en-US" sz="1600" dirty="0"/>
              <a:t>可规定服务的位置，以及此服务提供的操作（或方法）。通过 </a:t>
            </a:r>
            <a:r>
              <a:rPr lang="en-US" altLang="zh-CN" sz="1600" dirty="0"/>
              <a:t>&lt;</a:t>
            </a:r>
            <a:r>
              <a:rPr lang="zh-CN" altLang="en-US" sz="1600" dirty="0"/>
              <a:t>发布的</a:t>
            </a:r>
            <a:r>
              <a:rPr lang="zh-CN" altLang="en-US" sz="1600" dirty="0" smtClean="0"/>
              <a:t>服务地址</a:t>
            </a:r>
            <a:r>
              <a:rPr lang="en-US" altLang="zh-CN" sz="1600" dirty="0" smtClean="0"/>
              <a:t>+?</a:t>
            </a:r>
            <a:r>
              <a:rPr lang="en-US" altLang="zh-CN" sz="1600" dirty="0"/>
              <a:t>wsdl</a:t>
            </a:r>
            <a:r>
              <a:rPr lang="en-US" altLang="zh-CN" sz="1600" dirty="0">
                <a:sym typeface="+mn-ea"/>
              </a:rPr>
              <a:t>&gt;</a:t>
            </a:r>
            <a:r>
              <a:rPr lang="zh-CN" altLang="zh-CN" sz="1600" dirty="0" smtClean="0"/>
              <a:t>得到</a:t>
            </a:r>
            <a:endParaRPr lang="en-US" altLang="zh-CN" sz="1600" dirty="0" smtClean="0"/>
          </a:p>
          <a:p>
            <a:r>
              <a:rPr lang="en-US" altLang="zh-CN" sz="1600" dirty="0"/>
              <a:t> </a:t>
            </a:r>
            <a:r>
              <a:rPr lang="en-US" altLang="zh-CN" sz="1600" dirty="0" smtClean="0"/>
              <a:t>          </a:t>
            </a:r>
          </a:p>
          <a:p>
            <a:pPr>
              <a:lnSpc>
                <a:spcPct val="150000"/>
              </a:lnSpc>
            </a:pP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TextBox 8"/>
          <p:cNvSpPr txBox="1"/>
          <p:nvPr/>
        </p:nvSpPr>
        <p:spPr>
          <a:xfrm>
            <a:off x="812800" y="287655"/>
            <a:ext cx="3816985" cy="426720"/>
          </a:xfrm>
          <a:prstGeom prst="rect">
            <a:avLst/>
          </a:prstGeom>
          <a:noFill/>
        </p:spPr>
        <p:txBody>
          <a:bodyPr wrap="square" lIns="0" tIns="0" rIns="0" bIns="0" rtlCol="0" anchor="ctr">
            <a:spAutoFit/>
          </a:bodyPr>
          <a:lstStyle/>
          <a:p>
            <a:pPr algn="ct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WebService</a:t>
            </a: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50"/>
                                        <p:tgtEl>
                                          <p:spTgt spid="34"/>
                                        </p:tgtEl>
                                      </p:cBhvr>
                                    </p:animEffect>
                                    <p:anim calcmode="lin" valueType="num">
                                      <p:cBhvr>
                                        <p:cTn id="8" dur="750" fill="hold"/>
                                        <p:tgtEl>
                                          <p:spTgt spid="34"/>
                                        </p:tgtEl>
                                        <p:attrNameLst>
                                          <p:attrName>ppt_x</p:attrName>
                                        </p:attrNameLst>
                                      </p:cBhvr>
                                      <p:tavLst>
                                        <p:tav tm="0">
                                          <p:val>
                                            <p:strVal val="#ppt_x"/>
                                          </p:val>
                                        </p:tav>
                                        <p:tav tm="100000">
                                          <p:val>
                                            <p:strVal val="#ppt_x"/>
                                          </p:val>
                                        </p:tav>
                                      </p:tavLst>
                                    </p:anim>
                                    <p:anim calcmode="lin" valueType="num">
                                      <p:cBhvr>
                                        <p:cTn id="9"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
          <p:cNvSpPr txBox="1"/>
          <p:nvPr/>
        </p:nvSpPr>
        <p:spPr>
          <a:xfrm>
            <a:off x="812800" y="287655"/>
            <a:ext cx="3816985" cy="426720"/>
          </a:xfrm>
          <a:prstGeom prst="rect">
            <a:avLst/>
          </a:prstGeom>
          <a:noFill/>
        </p:spPr>
        <p:txBody>
          <a:bodyPr wrap="square" lIns="0" tIns="0" rIns="0" bIns="0" rtlCol="0" anchor="ctr">
            <a:spAutoFit/>
          </a:bodyPr>
          <a:lstStyle/>
          <a:p>
            <a:pPr algn="ctr"/>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WebService</a:t>
            </a: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简介</a:t>
            </a:r>
            <a:endPar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66"/>
          <p:cNvSpPr txBox="1">
            <a:spLocks noChangeArrowheads="1"/>
          </p:cNvSpPr>
          <p:nvPr/>
        </p:nvSpPr>
        <p:spPr bwMode="auto">
          <a:xfrm>
            <a:off x="812800" y="1762671"/>
            <a:ext cx="9644401" cy="553998"/>
          </a:xfrm>
          <a:prstGeom prst="rect">
            <a:avLst/>
          </a:prstGeom>
          <a:noFill/>
          <a:ln>
            <a:noFill/>
          </a:ln>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WebService开发可分为服务端和客户端两部分</a:t>
            </a: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文本框 66"/>
          <p:cNvSpPr txBox="1">
            <a:spLocks noChangeArrowheads="1"/>
          </p:cNvSpPr>
          <p:nvPr/>
        </p:nvSpPr>
        <p:spPr bwMode="auto">
          <a:xfrm>
            <a:off x="1460823" y="2827026"/>
            <a:ext cx="10945216" cy="738505"/>
          </a:xfrm>
          <a:prstGeom prst="rect">
            <a:avLst/>
          </a:prstGeom>
          <a:noFill/>
          <a:ln>
            <a:noFill/>
          </a:ln>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服务端开发：将开发好的服务发布到服务器上。</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Java</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方面典型的WebService框架包括：</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axis1</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axis2</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err="1" smtClean="0">
                <a:latin typeface="微软雅黑" panose="020B0503020204020204" pitchFamily="34" charset="-122"/>
                <a:ea typeface="微软雅黑" panose="020B0503020204020204" pitchFamily="34" charset="-122"/>
                <a:sym typeface="Arial" panose="020B0604020202020204" pitchFamily="34" charset="0"/>
              </a:rPr>
              <a:t>xfire</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a:t>
            </a:r>
            <a:r>
              <a:rPr lang="en-US" altLang="zh-CN" sz="1600" dirty="0" err="1" smtClean="0">
                <a:latin typeface="微软雅黑" panose="020B0503020204020204" pitchFamily="34" charset="-122"/>
                <a:ea typeface="微软雅黑" panose="020B0503020204020204" pitchFamily="34" charset="-122"/>
                <a:sym typeface="Arial" panose="020B0604020202020204" pitchFamily="34" charset="0"/>
              </a:rPr>
              <a:t>cxf</a:t>
            </a:r>
            <a:r>
              <a:rPr lang="zh-CN" altLang="en-US" sz="1600" dirty="0" err="1" smtClean="0">
                <a:latin typeface="微软雅黑" panose="020B0503020204020204" pitchFamily="34" charset="-122"/>
                <a:ea typeface="微软雅黑" panose="020B0503020204020204" pitchFamily="34" charset="-122"/>
                <a:sym typeface="Arial" panose="020B0604020202020204" pitchFamily="34" charset="0"/>
              </a:rPr>
              <a:t>，以及</a:t>
            </a:r>
            <a:r>
              <a:rPr lang="en-US" altLang="zh-CN" sz="1600" dirty="0" err="1" smtClean="0">
                <a:latin typeface="微软雅黑" panose="020B0503020204020204" pitchFamily="34" charset="-122"/>
                <a:ea typeface="微软雅黑" panose="020B0503020204020204" pitchFamily="34" charset="-122"/>
                <a:sym typeface="Arial" panose="020B0604020202020204" pitchFamily="34" charset="0"/>
              </a:rPr>
              <a:t>JDK(jdk1.6.0_21及以上版本）</a:t>
            </a:r>
            <a:r>
              <a:rPr lang="zh-CN" altLang="en-US" sz="1600" dirty="0" err="1" smtClean="0">
                <a:latin typeface="微软雅黑" panose="020B0503020204020204" pitchFamily="34" charset="-122"/>
                <a:ea typeface="微软雅黑" panose="020B0503020204020204" pitchFamily="34" charset="-122"/>
                <a:sym typeface="Arial" panose="020B0604020202020204" pitchFamily="34" charset="0"/>
              </a:rPr>
              <a:t>提供的</a:t>
            </a:r>
            <a:r>
              <a:rPr lang="en-US" altLang="zh-CN" sz="1600" dirty="0" err="1" smtClean="0">
                <a:latin typeface="微软雅黑" panose="020B0503020204020204" pitchFamily="34" charset="-122"/>
                <a:ea typeface="微软雅黑" panose="020B0503020204020204" pitchFamily="34" charset="-122"/>
                <a:sym typeface="Arial" panose="020B0604020202020204" pitchFamily="34" charset="0"/>
              </a:rPr>
              <a:t>WebService api</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等来发布服务</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文本框 66"/>
          <p:cNvSpPr txBox="1">
            <a:spLocks noChangeArrowheads="1"/>
          </p:cNvSpPr>
          <p:nvPr/>
        </p:nvSpPr>
        <p:spPr bwMode="auto">
          <a:xfrm>
            <a:off x="1460824" y="3799048"/>
            <a:ext cx="11161240" cy="1107996"/>
          </a:xfrm>
          <a:prstGeom prst="rect">
            <a:avLst/>
          </a:prstGeom>
          <a:noFill/>
          <a:ln>
            <a:noFill/>
          </a:ln>
        </p:spPr>
        <p:txBody>
          <a:bodyPr wrap="square" lIns="0" tIns="0" rIns="0" bIns="0">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pitchFamily="2" charset="2"/>
              <a:buChar char="u"/>
            </a:pP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       </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客户端开发：一般使用框架索提供的工具生成代码来调用，也可使用</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JDK</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提供的</a:t>
            </a:r>
            <a:r>
              <a:rPr lang="en-US" altLang="zh-CN" sz="1600" dirty="0" smtClean="0">
                <a:latin typeface="微软雅黑" panose="020B0503020204020204" pitchFamily="34" charset="-122"/>
                <a:ea typeface="微软雅黑" panose="020B0503020204020204" pitchFamily="34" charset="-122"/>
                <a:sym typeface="Arial" panose="020B0604020202020204" pitchFamily="34" charset="0"/>
              </a:rPr>
              <a:t>WebService </a:t>
            </a:r>
            <a:r>
              <a:rPr lang="en-US" altLang="zh-CN" sz="1600" dirty="0" err="1" smtClean="0">
                <a:latin typeface="微软雅黑" panose="020B0503020204020204" pitchFamily="34" charset="-122"/>
                <a:ea typeface="微软雅黑" panose="020B0503020204020204" pitchFamily="34" charset="-122"/>
                <a:sym typeface="Arial" panose="020B0604020202020204" pitchFamily="34" charset="0"/>
              </a:rPr>
              <a:t>api</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来生成客户端代码</a:t>
            </a:r>
            <a:endParaRPr lang="en-US" altLang="zh-CN" sz="1600" dirty="0" smtClean="0">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u"/>
            </a:pPr>
            <a:endParaRPr lang="zh-CN" altLang="en-US" sz="1600" dirty="0" smtClean="0">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1600" dirty="0">
                <a:latin typeface="微软雅黑" panose="020B0503020204020204" pitchFamily="34" charset="-122"/>
                <a:ea typeface="微软雅黑" panose="020B0503020204020204" pitchFamily="34" charset="-122"/>
                <a:sym typeface="Arial" panose="020B0604020202020204" pitchFamily="34" charset="0"/>
              </a:rPr>
              <a:t>Soap UI</a:t>
            </a:r>
            <a:r>
              <a:rPr lang="zh-CN" altLang="en-US" sz="1600" dirty="0">
                <a:latin typeface="微软雅黑" panose="020B0503020204020204" pitchFamily="34" charset="-122"/>
                <a:ea typeface="微软雅黑" panose="020B0503020204020204" pitchFamily="34" charset="-122"/>
                <a:sym typeface="Arial" panose="020B0604020202020204" pitchFamily="34" charset="0"/>
              </a:rPr>
              <a:t>可以用来在线测试</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接口（</a:t>
            </a:r>
            <a:r>
              <a:rPr lang="zh-CN" altLang="en-US" sz="1600" dirty="0" smtClean="0"/>
              <a:t>一</a:t>
            </a:r>
            <a:r>
              <a:rPr lang="zh-CN" altLang="en-US" sz="1600" dirty="0"/>
              <a:t>个开源测试</a:t>
            </a:r>
            <a:r>
              <a:rPr lang="zh-CN" altLang="en-US" sz="1600" dirty="0" smtClean="0"/>
              <a:t>工具</a:t>
            </a:r>
            <a:r>
              <a:rPr lang="zh-CN" altLang="en-US" sz="1600" dirty="0" smtClean="0">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4000">
        <p14:prism/>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50"/>
                                        <p:tgtEl>
                                          <p:spTgt spid="20"/>
                                        </p:tgtEl>
                                      </p:cBhvr>
                                    </p:animEffect>
                                    <p:anim calcmode="lin" valueType="num">
                                      <p:cBhvr>
                                        <p:cTn id="8" dur="750" fill="hold"/>
                                        <p:tgtEl>
                                          <p:spTgt spid="20"/>
                                        </p:tgtEl>
                                        <p:attrNameLst>
                                          <p:attrName>ppt_x</p:attrName>
                                        </p:attrNameLst>
                                      </p:cBhvr>
                                      <p:tavLst>
                                        <p:tav tm="0">
                                          <p:val>
                                            <p:strVal val="#ppt_x"/>
                                          </p:val>
                                        </p:tav>
                                        <p:tav tm="100000">
                                          <p:val>
                                            <p:strVal val="#ppt_x"/>
                                          </p:val>
                                        </p:tav>
                                      </p:tavLst>
                                    </p:anim>
                                    <p:anim calcmode="lin" valueType="num">
                                      <p:cBhvr>
                                        <p:cTn id="9" dur="75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anim calcmode="lin" valueType="num">
                                      <p:cBhvr>
                                        <p:cTn id="13" dur="750" fill="hold"/>
                                        <p:tgtEl>
                                          <p:spTgt spid="12"/>
                                        </p:tgtEl>
                                        <p:attrNameLst>
                                          <p:attrName>ppt_x</p:attrName>
                                        </p:attrNameLst>
                                      </p:cBhvr>
                                      <p:tavLst>
                                        <p:tav tm="0">
                                          <p:val>
                                            <p:strVal val="#ppt_x"/>
                                          </p:val>
                                        </p:tav>
                                        <p:tav tm="100000">
                                          <p:val>
                                            <p:strVal val="#ppt_x"/>
                                          </p:val>
                                        </p:tav>
                                      </p:tavLst>
                                    </p:anim>
                                    <p:anim calcmode="lin" valueType="num">
                                      <p:cBhvr>
                                        <p:cTn id="14" dur="75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7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3482334" y="3456687"/>
            <a:ext cx="920124" cy="649088"/>
          </a:xfrm>
          <a:prstGeom prst="rect">
            <a:avLst/>
          </a:prstGeom>
          <a:noFill/>
        </p:spPr>
        <p:txBody>
          <a:bodyPr wrap="none" lIns="0" tIns="0" rIns="0" bIns="0">
            <a:spAutoFit/>
          </a:bodyPr>
          <a:lstStyle/>
          <a:p>
            <a:pPr>
              <a:defRPr/>
            </a:pPr>
            <a:r>
              <a:rPr lang="en-US" altLang="zh-CN" sz="3375" dirty="0">
                <a:solidFill>
                  <a:schemeClr val="accent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accent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custDataLst>
              <p:tags r:id="rId3"/>
            </p:custDataLst>
          </p:nvPr>
        </p:nvSpPr>
        <p:spPr>
          <a:xfrm>
            <a:off x="6225120" y="3003559"/>
            <a:ext cx="6633630" cy="1205442"/>
          </a:xfrm>
          <a:prstGeom prst="rect">
            <a:avLst/>
          </a:prstGeom>
          <a:solidFill>
            <a:schemeClr val="accent1"/>
          </a:solidFill>
          <a:ln w="12700" cap="flat" cmpd="sng" algn="ctr">
            <a:noFill/>
            <a:prstDash val="solid"/>
            <a:miter lim="800000"/>
          </a:ln>
          <a:effectLst/>
        </p:spPr>
        <p:txBody>
          <a:bodyPr lIns="341700" rIns="949167" anchor="ctr"/>
          <a:lstStyle/>
          <a:p>
            <a:pPr>
              <a:lnSpc>
                <a:spcPct val="130000"/>
              </a:lnSpc>
              <a:defRPr/>
            </a:pPr>
            <a:endParaRPr lang="zh-CN" altLang="en-US" sz="1475" kern="0" dirty="0">
              <a:solidFill>
                <a:prstClr val="black">
                  <a:lumMod val="50000"/>
                  <a:lumOff val="50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4"/>
            </p:custDataLst>
          </p:nvPr>
        </p:nvSpPr>
        <p:spPr bwMode="auto">
          <a:xfrm>
            <a:off x="3619392" y="3285915"/>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5"/>
            </p:custDataLst>
          </p:nvPr>
        </p:nvSpPr>
        <p:spPr bwMode="auto">
          <a:xfrm>
            <a:off x="4573974" y="2808761"/>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0125"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6"/>
            </p:custDataLst>
          </p:nvPr>
        </p:nvSpPr>
        <p:spPr>
          <a:xfrm>
            <a:off x="6631409" y="3236724"/>
            <a:ext cx="5774630" cy="553998"/>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服务端</a:t>
            </a:r>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开发、部署</a:t>
            </a:r>
            <a:endParaRPr lang="en-US" altLang="zh-CN"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p:nvPr>
            <p:custDataLst>
              <p:tags r:id="rId7"/>
            </p:custDataLst>
          </p:nvPr>
        </p:nvSpPr>
        <p:spPr>
          <a:xfrm>
            <a:off x="6631409" y="3813929"/>
            <a:ext cx="4258194" cy="221599"/>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advTm="0">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p:cNvSpPr txBox="1"/>
          <p:nvPr/>
        </p:nvSpPr>
        <p:spPr>
          <a:xfrm>
            <a:off x="812800" y="286068"/>
            <a:ext cx="4389755" cy="430530"/>
          </a:xfrm>
          <a:prstGeom prst="rect">
            <a:avLst/>
          </a:prstGeom>
          <a:noFill/>
        </p:spPr>
        <p:txBody>
          <a:bodyPr wrap="square" lIns="0" tIns="0" rIns="0" bIns="0" rtlCol="0" anchor="ctr">
            <a:spAutoFit/>
          </a:bodyPr>
          <a:lstStyle/>
          <a:p>
            <a:pPr lvl="0"/>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服务端</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开发、部署</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24720" y="2176165"/>
            <a:ext cx="12241360" cy="4862870"/>
          </a:xfrm>
          <a:prstGeom prst="rect">
            <a:avLst/>
          </a:prstGeom>
          <a:noFill/>
        </p:spPr>
        <p:txBody>
          <a:bodyPr wrap="square" rtlCol="0">
            <a:spAutoFit/>
          </a:bodyPr>
          <a:lstStyle/>
          <a:p>
            <a:r>
              <a:rPr lang="en-US" altLang="zh-CN" dirty="0"/>
              <a:t>axis2</a:t>
            </a:r>
            <a:r>
              <a:rPr lang="zh-CN" altLang="en-US" dirty="0"/>
              <a:t>是一</a:t>
            </a:r>
            <a:r>
              <a:rPr lang="zh-CN" altLang="en-US" dirty="0" smtClean="0"/>
              <a:t>个</a:t>
            </a:r>
            <a:r>
              <a:rPr lang="en-US" altLang="zh-CN" dirty="0" smtClean="0"/>
              <a:t>WebService</a:t>
            </a:r>
            <a:r>
              <a:rPr lang="zh-CN" altLang="en-US" dirty="0"/>
              <a:t>框架</a:t>
            </a:r>
            <a:r>
              <a:rPr lang="zh-CN" altLang="en-US" dirty="0" smtClean="0"/>
              <a:t>，使用它可以快速的构建</a:t>
            </a:r>
            <a:r>
              <a:rPr lang="en-US" altLang="zh-CN" dirty="0" smtClean="0"/>
              <a:t>WebService</a:t>
            </a:r>
            <a:r>
              <a:rPr lang="zh-CN" altLang="en-US" dirty="0" smtClean="0"/>
              <a:t>服务，发布部署，它提供了相关的工具可以快速生成客户端代码进行服务调用。</a:t>
            </a:r>
            <a:r>
              <a:rPr lang="en-US" altLang="zh-CN" dirty="0" smtClean="0"/>
              <a:t>axis2</a:t>
            </a:r>
            <a:r>
              <a:rPr lang="zh-CN" altLang="en-US" dirty="0"/>
              <a:t>是下一代 </a:t>
            </a:r>
            <a:r>
              <a:rPr lang="en-US" altLang="zh-CN" dirty="0"/>
              <a:t>Apache Axis</a:t>
            </a:r>
            <a:r>
              <a:rPr lang="zh-CN" altLang="en-US" dirty="0"/>
              <a:t>。</a:t>
            </a:r>
            <a:r>
              <a:rPr lang="en-US" altLang="zh-CN" dirty="0"/>
              <a:t>Axis2 </a:t>
            </a:r>
            <a:r>
              <a:rPr lang="zh-CN" altLang="en-US" dirty="0"/>
              <a:t>虽然由 </a:t>
            </a:r>
            <a:r>
              <a:rPr lang="en-US" altLang="zh-CN" dirty="0"/>
              <a:t>Axis 1.x </a:t>
            </a:r>
            <a:r>
              <a:rPr lang="zh-CN" altLang="en-US" dirty="0"/>
              <a:t>处理程序模型提供支持，但它具有更强的灵活性并可扩展到新的体系结构。</a:t>
            </a:r>
            <a:r>
              <a:rPr lang="en-US" altLang="zh-CN" dirty="0"/>
              <a:t>Axis2 </a:t>
            </a:r>
            <a:r>
              <a:rPr lang="zh-CN" altLang="en-US" dirty="0"/>
              <a:t>基于新的体系结构进行了全新编写，而且没有采用 </a:t>
            </a:r>
            <a:r>
              <a:rPr lang="en-US" altLang="zh-CN" dirty="0"/>
              <a:t>Axis 1.x </a:t>
            </a:r>
            <a:r>
              <a:rPr lang="zh-CN" altLang="en-US" dirty="0"/>
              <a:t>的常用代码。支持开发 </a:t>
            </a:r>
            <a:r>
              <a:rPr lang="en-US" altLang="zh-CN" dirty="0"/>
              <a:t>Axis2 </a:t>
            </a:r>
            <a:r>
              <a:rPr lang="zh-CN" altLang="en-US" dirty="0"/>
              <a:t>的动力是探寻模块化更强、灵活性更高和更有效的体系结构，这种体系结构可以很容易地插入到其他相关 </a:t>
            </a:r>
            <a:r>
              <a:rPr lang="en-US" altLang="zh-CN" dirty="0"/>
              <a:t>Web </a:t>
            </a:r>
            <a:r>
              <a:rPr lang="zh-CN" altLang="en-US" dirty="0"/>
              <a:t>服务标准和协议（如 </a:t>
            </a:r>
            <a:r>
              <a:rPr lang="en-US" altLang="zh-CN" dirty="0"/>
              <a:t>WS-Security</a:t>
            </a:r>
            <a:r>
              <a:rPr lang="zh-CN" altLang="en-US" dirty="0"/>
              <a:t>、</a:t>
            </a:r>
            <a:r>
              <a:rPr lang="en-US" altLang="zh-CN" dirty="0"/>
              <a:t>WS-</a:t>
            </a:r>
            <a:r>
              <a:rPr lang="en-US" altLang="zh-CN" dirty="0" err="1"/>
              <a:t>ReliableMessaging</a:t>
            </a:r>
            <a:r>
              <a:rPr lang="en-US" altLang="zh-CN" dirty="0"/>
              <a:t> </a:t>
            </a:r>
            <a:r>
              <a:rPr lang="zh-CN" altLang="en-US" dirty="0"/>
              <a:t>等）的实现中。</a:t>
            </a:r>
          </a:p>
          <a:p>
            <a:endParaRPr lang="zh-CN" altLang="en-US" dirty="0"/>
          </a:p>
          <a:p>
            <a:r>
              <a:rPr lang="zh-CN" altLang="en-US" dirty="0"/>
              <a:t>主要特点</a:t>
            </a:r>
          </a:p>
          <a:p>
            <a:pPr marL="800100" lvl="1" indent="-342900">
              <a:buFont typeface="+mj-lt"/>
              <a:buAutoNum type="arabicPeriod"/>
            </a:pPr>
            <a:r>
              <a:rPr lang="zh-CN" altLang="en-US" sz="1600" dirty="0"/>
              <a:t>支持不同的消息交换模式。</a:t>
            </a:r>
          </a:p>
          <a:p>
            <a:pPr marL="800100" lvl="1" indent="-342900">
              <a:buFont typeface="+mj-lt"/>
              <a:buAutoNum type="arabicPeriod"/>
            </a:pPr>
            <a:r>
              <a:rPr lang="zh-CN" altLang="en-US" sz="1600" dirty="0"/>
              <a:t>灵活的数据绑定，可以选择直接使用 AXIOM，使用与原来的 Axis 相似的简单数据绑定方法，或使用XMLBeans、JiBX 或 JAXB 2.0 等专用数据绑定框架。</a:t>
            </a:r>
          </a:p>
          <a:p>
            <a:pPr marL="800100" lvl="1" indent="-342900">
              <a:buFont typeface="+mj-lt"/>
              <a:buAutoNum type="arabicPeriod"/>
            </a:pPr>
            <a:r>
              <a:rPr lang="zh-CN" altLang="en-US" sz="1600" dirty="0"/>
              <a:t>提供阻塞和非阻塞客户端 API。（同步和异步调用）</a:t>
            </a:r>
          </a:p>
          <a:p>
            <a:pPr marL="800100" lvl="1" indent="-342900">
              <a:buFont typeface="+mj-lt"/>
              <a:buAutoNum type="arabicPeriod"/>
            </a:pPr>
            <a:r>
              <a:rPr lang="zh-CN" altLang="en-US" sz="1600" dirty="0"/>
              <a:t>支持内置的 Web服务寻址 (WS-Addressing) 。</a:t>
            </a:r>
          </a:p>
          <a:p>
            <a:pPr marL="800100" lvl="1" indent="-342900">
              <a:buFont typeface="+mj-lt"/>
              <a:buAutoNum type="arabicPeriod"/>
            </a:pPr>
            <a:r>
              <a:rPr lang="zh-CN" altLang="en-US" sz="1600" dirty="0"/>
              <a:t>支持热部署。</a:t>
            </a:r>
          </a:p>
          <a:p>
            <a:pPr marL="800100" lvl="1" indent="-342900">
              <a:buFont typeface="+mj-lt"/>
              <a:buAutoNum type="arabicPeriod"/>
            </a:pPr>
            <a:r>
              <a:rPr lang="zh-CN" altLang="en-US" sz="1600" dirty="0"/>
              <a:t>支持REST (Representational State Transfer)。</a:t>
            </a:r>
          </a:p>
          <a:p>
            <a:endParaRPr lang="zh-CN" altLang="en-US" dirty="0"/>
          </a:p>
          <a:p>
            <a:pPr marL="0" indent="0">
              <a:buFont typeface="+mj-ea"/>
              <a:buNone/>
            </a:pPr>
            <a:endParaRPr lang="zh-CN" altLang="en-US" dirty="0"/>
          </a:p>
          <a:p>
            <a:pPr marL="0" indent="0">
              <a:buFont typeface="+mj-ea"/>
              <a:buNone/>
            </a:pPr>
            <a:endParaRPr lang="zh-CN" altLang="en-US" dirty="0"/>
          </a:p>
          <a:p>
            <a:pPr marL="342900" indent="-342900">
              <a:buFont typeface="+mj-ea"/>
              <a:buAutoNum type="circleNumDbPlain"/>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8"/>
          <p:cNvSpPr txBox="1"/>
          <p:nvPr/>
        </p:nvSpPr>
        <p:spPr>
          <a:xfrm>
            <a:off x="812800" y="286068"/>
            <a:ext cx="4603115" cy="430530"/>
          </a:xfrm>
          <a:prstGeom prst="rect">
            <a:avLst/>
          </a:prstGeom>
          <a:noFill/>
        </p:spPr>
        <p:txBody>
          <a:bodyPr wrap="square" lIns="0" tIns="0" rIns="0" bIns="0" rtlCol="0" anchor="ctr">
            <a:spAutoFit/>
          </a:bodyPr>
          <a:lstStyle/>
          <a:p>
            <a:pPr lvl="0"/>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Axis2</a:t>
            </a:r>
            <a:r>
              <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rPr>
              <a:t>服务端</a:t>
            </a:r>
            <a:r>
              <a:rPr lang="zh-CN" altLang="en-US" sz="28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开发、部署</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extBox 8"/>
          <p:cNvSpPr txBox="1"/>
          <p:nvPr/>
        </p:nvSpPr>
        <p:spPr>
          <a:xfrm>
            <a:off x="9731487" y="555838"/>
            <a:ext cx="2311176" cy="169277"/>
          </a:xfrm>
          <a:prstGeom prst="rect">
            <a:avLst/>
          </a:prstGeom>
          <a:noFill/>
        </p:spPr>
        <p:txBody>
          <a:bodyPr wrap="square" lIns="0" tIns="0" rIns="0" bIns="0" rtlCol="0" anchor="ctr">
            <a:spAutoFit/>
          </a:bodyPr>
          <a:lstStyle/>
          <a:p>
            <a:pPr algn="r"/>
            <a:r>
              <a:rPr lang="en-US" altLang="zh-CN" sz="1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CLICK TO ADD CAPTION TEXT</a:t>
            </a: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24720" y="1458615"/>
            <a:ext cx="12241360" cy="6185535"/>
          </a:xfrm>
          <a:prstGeom prst="rect">
            <a:avLst/>
          </a:prstGeom>
          <a:noFill/>
        </p:spPr>
        <p:txBody>
          <a:bodyPr wrap="square" rtlCol="0">
            <a:spAutoFit/>
          </a:bodyPr>
          <a:lstStyle/>
          <a:p>
            <a:r>
              <a:rPr lang="zh-CN" altLang="zh-CN" dirty="0"/>
              <a:t>使用</a:t>
            </a:r>
            <a:r>
              <a:rPr lang="en-US" altLang="zh-CN" dirty="0"/>
              <a:t>Axis2</a:t>
            </a:r>
            <a:r>
              <a:rPr lang="zh-CN" altLang="en-US" dirty="0"/>
              <a:t>部署、发布服务</a:t>
            </a:r>
          </a:p>
          <a:p>
            <a:r>
              <a:rPr lang="zh-CN" altLang="en-US" dirty="0"/>
              <a:t> </a:t>
            </a:r>
          </a:p>
          <a:p>
            <a:pPr marL="342900" indent="-342900">
              <a:buFont typeface="+mj-lt"/>
              <a:buAutoNum type="arabicPeriod"/>
            </a:pPr>
            <a:r>
              <a:rPr lang="zh-CN" altLang="en-US" dirty="0"/>
              <a:t>官网下载</a:t>
            </a:r>
            <a:r>
              <a:rPr lang="en-US" altLang="zh-CN" dirty="0"/>
              <a:t>axis2</a:t>
            </a:r>
            <a:r>
              <a:rPr lang="zh-CN" altLang="en-US" dirty="0"/>
              <a:t>相关内容 http://axis.apache.org/axis2/java/core/download.html 。下载</a:t>
            </a:r>
            <a:r>
              <a:rPr lang="en-US" altLang="zh-CN" dirty="0"/>
              <a:t>bin</a:t>
            </a:r>
            <a:r>
              <a:rPr lang="zh-CN" altLang="en-US" dirty="0"/>
              <a:t>、</a:t>
            </a:r>
            <a:r>
              <a:rPr lang="en-US" altLang="zh-CN" dirty="0"/>
              <a:t>war</a:t>
            </a:r>
            <a:r>
              <a:rPr lang="zh-CN" altLang="en-US" dirty="0"/>
              <a:t>、</a:t>
            </a:r>
            <a:r>
              <a:rPr lang="en-US" altLang="zh-CN" dirty="0"/>
              <a:t>eclipse</a:t>
            </a:r>
            <a:r>
              <a:rPr lang="zh-CN" altLang="en-US" dirty="0"/>
              <a:t>服务端插件、</a:t>
            </a:r>
            <a:r>
              <a:rPr lang="en-US" altLang="zh-CN" dirty="0"/>
              <a:t>eclipse</a:t>
            </a:r>
            <a:r>
              <a:rPr lang="zh-CN" altLang="en-US" dirty="0"/>
              <a:t>客户端插件</a:t>
            </a:r>
          </a:p>
          <a:p>
            <a:pPr marL="342900" indent="-342900">
              <a:buFont typeface="+mj-lt"/>
              <a:buAutoNum type="arabicPeriod"/>
            </a:pPr>
            <a:endParaRPr lang="zh-CN" altLang="en-US" dirty="0"/>
          </a:p>
          <a:p>
            <a:pPr marL="342900" indent="-342900">
              <a:buFont typeface="+mj-lt"/>
              <a:buAutoNum type="arabicPeriod"/>
            </a:pPr>
            <a:endParaRPr lang="zh-CN" altLang="en-US" dirty="0"/>
          </a:p>
          <a:p>
            <a:pPr marL="342900" indent="-342900">
              <a:buFont typeface="+mj-lt"/>
              <a:buAutoNum type="arabicPeriod"/>
            </a:pPr>
            <a:endParaRPr lang="zh-CN" altLang="en-US" dirty="0"/>
          </a:p>
          <a:p>
            <a:pPr marL="342900" indent="-342900">
              <a:buFont typeface="+mj-lt"/>
              <a:buAutoNum type="arabicPeriod"/>
            </a:pPr>
            <a:endParaRPr lang="zh-CN" altLang="en-US" dirty="0"/>
          </a:p>
          <a:p>
            <a:pPr marL="342900" indent="-342900">
              <a:buFont typeface="+mj-lt"/>
              <a:buAutoNum type="arabicPeriod"/>
            </a:pPr>
            <a:r>
              <a:rPr lang="zh-CN" altLang="en-US" dirty="0"/>
              <a:t>配置环境变量</a:t>
            </a:r>
            <a:r>
              <a:rPr lang="en-US" altLang="zh-CN" dirty="0"/>
              <a:t>(</a:t>
            </a:r>
            <a:r>
              <a:rPr lang="zh-CN" altLang="en-US" dirty="0"/>
              <a:t>可选</a:t>
            </a:r>
            <a:r>
              <a:rPr lang="en-US" altLang="zh-CN" dirty="0"/>
              <a:t>)</a:t>
            </a:r>
          </a:p>
          <a:p>
            <a:pPr marL="342900" indent="-342900">
              <a:buFont typeface="+mj-lt"/>
              <a:buAutoNum type="arabicPeriod"/>
            </a:pPr>
            <a:r>
              <a:rPr lang="zh-CN" altLang="en-US" dirty="0"/>
              <a:t>将</a:t>
            </a:r>
            <a:r>
              <a:rPr lang="en-US" altLang="zh-CN" dirty="0"/>
              <a:t>war</a:t>
            </a:r>
            <a:r>
              <a:rPr lang="zh-CN" altLang="en-US" dirty="0"/>
              <a:t>包解压，放到</a:t>
            </a:r>
            <a:r>
              <a:rPr lang="en-US" altLang="zh-CN" dirty="0"/>
              <a:t>tomcat</a:t>
            </a:r>
            <a:r>
              <a:rPr lang="zh-CN" altLang="en-US" dirty="0"/>
              <a:t>服务器</a:t>
            </a:r>
            <a:r>
              <a:rPr lang="en-US" altLang="zh-CN" dirty="0"/>
              <a:t>webapps</a:t>
            </a:r>
            <a:r>
              <a:rPr lang="zh-CN" altLang="en-US" dirty="0"/>
              <a:t>下</a:t>
            </a:r>
          </a:p>
          <a:p>
            <a:pPr marL="342900" indent="-342900">
              <a:buFont typeface="+mj-lt"/>
              <a:buAutoNum type="arabicPeriod"/>
            </a:pPr>
            <a:r>
              <a:rPr lang="zh-CN" altLang="en-US" dirty="0"/>
              <a:t>启动服务器，查看</a:t>
            </a:r>
            <a:r>
              <a:rPr lang="en-US" altLang="zh-CN" dirty="0"/>
              <a:t>axis2</a:t>
            </a:r>
            <a:r>
              <a:rPr lang="zh-CN" altLang="en-US" dirty="0"/>
              <a:t>应用</a:t>
            </a:r>
          </a:p>
          <a:p>
            <a:pPr marL="342900" indent="-342900">
              <a:buFont typeface="+mj-lt"/>
              <a:buAutoNum type="arabicPeriod"/>
            </a:pPr>
            <a:r>
              <a:rPr lang="zh-CN" altLang="en-US" dirty="0"/>
              <a:t>在</a:t>
            </a:r>
            <a:r>
              <a:rPr lang="zh-CN" altLang="en-US" dirty="0">
                <a:sym typeface="+mn-ea"/>
              </a:rPr>
              <a:t>本地</a:t>
            </a:r>
            <a:r>
              <a:rPr lang="zh-CN" altLang="en-US" dirty="0"/>
              <a:t>开发要发布的项目</a:t>
            </a:r>
          </a:p>
          <a:p>
            <a:pPr marL="342900" indent="-342900">
              <a:buFont typeface="+mj-lt"/>
              <a:buAutoNum type="arabicPeriod"/>
            </a:pPr>
            <a:r>
              <a:rPr lang="en-US" altLang="zh-CN" dirty="0"/>
              <a:t>eclipse</a:t>
            </a:r>
            <a:r>
              <a:rPr lang="zh-CN" altLang="zh-CN" dirty="0"/>
              <a:t>安装</a:t>
            </a:r>
            <a:r>
              <a:rPr lang="en-US" altLang="zh-CN" dirty="0"/>
              <a:t>axis2</a:t>
            </a:r>
            <a:r>
              <a:rPr lang="zh-CN" altLang="en-US" dirty="0"/>
              <a:t>提供的</a:t>
            </a:r>
            <a:r>
              <a:rPr lang="zh-CN" altLang="zh-CN" dirty="0"/>
              <a:t>插件，用</a:t>
            </a:r>
            <a:r>
              <a:rPr lang="en-US" altLang="zh-CN" dirty="0"/>
              <a:t>axis2 eclipse</a:t>
            </a:r>
            <a:r>
              <a:rPr lang="zh-CN" altLang="en-US" dirty="0"/>
              <a:t>服务端插件将开发好的项目打包成</a:t>
            </a:r>
            <a:r>
              <a:rPr lang="en-US" altLang="zh-CN" dirty="0"/>
              <a:t>aar</a:t>
            </a:r>
            <a:r>
              <a:rPr lang="zh-CN" altLang="en-US" dirty="0"/>
              <a:t>文件</a:t>
            </a:r>
          </a:p>
          <a:p>
            <a:pPr marL="800100" lvl="1" indent="-342900">
              <a:buFont typeface="Wingdings" panose="05000000000000000000" charset="0"/>
              <a:buChar char=""/>
            </a:pPr>
            <a:r>
              <a:rPr lang="zh-CN" altLang="zh-CN" dirty="0"/>
              <a:t>安装插件：axis2-eclipse-codegen-plugin-</a:t>
            </a:r>
            <a:r>
              <a:rPr lang="en-US" altLang="zh-CN" dirty="0"/>
              <a:t>x.x.x</a:t>
            </a:r>
            <a:r>
              <a:rPr lang="en-US" altLang="zh-CN" dirty="0">
                <a:sym typeface="+mn-ea"/>
              </a:rPr>
              <a:t>.zip</a:t>
            </a:r>
            <a:r>
              <a:rPr lang="zh-CN" altLang="zh-CN" dirty="0"/>
              <a:t>、axis2-eclipse-service-plugin-</a:t>
            </a:r>
            <a:r>
              <a:rPr lang="en-US" altLang="zh-CN" dirty="0">
                <a:sym typeface="+mn-ea"/>
              </a:rPr>
              <a:t>x.x.x.zip</a:t>
            </a:r>
            <a:r>
              <a:rPr lang="zh-CN" altLang="zh-CN" dirty="0">
                <a:sym typeface="+mn-ea"/>
              </a:rPr>
              <a:t>解压到</a:t>
            </a:r>
            <a:r>
              <a:rPr lang="en-US" altLang="zh-CN" dirty="0">
                <a:sym typeface="+mn-ea"/>
              </a:rPr>
              <a:t>eclipse</a:t>
            </a:r>
            <a:r>
              <a:rPr lang="zh-CN" altLang="zh-CN" dirty="0">
                <a:sym typeface="+mn-ea"/>
              </a:rPr>
              <a:t>安装目录</a:t>
            </a:r>
            <a:r>
              <a:rPr lang="en-US" altLang="zh-CN" b="1" dirty="0">
                <a:solidFill>
                  <a:srgbClr val="FF0000"/>
                </a:solidFill>
                <a:sym typeface="+mn-ea"/>
              </a:rPr>
              <a:t>dropins</a:t>
            </a:r>
            <a:r>
              <a:rPr lang="zh-CN" altLang="en-US" dirty="0">
                <a:solidFill>
                  <a:schemeClr val="tx1"/>
                </a:solidFill>
                <a:sym typeface="+mn-ea"/>
              </a:rPr>
              <a:t>目录</a:t>
            </a:r>
            <a:r>
              <a:rPr lang="zh-CN" altLang="en-US" dirty="0">
                <a:sym typeface="+mn-ea"/>
              </a:rPr>
              <a:t>下即可</a:t>
            </a:r>
          </a:p>
          <a:p>
            <a:pPr marL="342900" indent="-342900">
              <a:buFont typeface="+mj-lt"/>
              <a:buAutoNum type="arabicPeriod"/>
            </a:pPr>
            <a:r>
              <a:rPr lang="zh-CN" altLang="zh-CN" dirty="0"/>
              <a:t>部署</a:t>
            </a:r>
            <a:r>
              <a:rPr lang="en-US" altLang="zh-CN" dirty="0"/>
              <a:t>aar</a:t>
            </a:r>
            <a:r>
              <a:rPr lang="zh-CN" altLang="en-US" dirty="0"/>
              <a:t>文件，查看服务</a:t>
            </a:r>
          </a:p>
          <a:p>
            <a:pPr marL="0" indent="0">
              <a:buFont typeface="+mj-lt"/>
              <a:buNone/>
            </a:pPr>
            <a:endParaRPr lang="zh-CN" altLang="en-US" dirty="0"/>
          </a:p>
          <a:p>
            <a:pPr marL="342900" indent="-342900">
              <a:buFont typeface="+mj-lt"/>
              <a:buAutoNum type="arabicPeriod"/>
            </a:pPr>
            <a:endParaRPr lang="zh-CN" altLang="en-US" dirty="0"/>
          </a:p>
          <a:p>
            <a:pPr marL="342900" indent="-342900">
              <a:buFont typeface="+mj-lt"/>
              <a:buAutoNum type="arabicPeriod"/>
            </a:pPr>
            <a:endParaRPr lang="en-US" altLang="zh-CN" dirty="0"/>
          </a:p>
          <a:p>
            <a:pPr marL="0" indent="0">
              <a:buFont typeface="+mj-ea"/>
              <a:buNone/>
            </a:pPr>
            <a:endParaRPr lang="zh-CN" altLang="en-US" dirty="0"/>
          </a:p>
          <a:p>
            <a:pPr marL="0" indent="0">
              <a:buFont typeface="+mj-ea"/>
              <a:buNone/>
            </a:pPr>
            <a:endParaRPr lang="zh-CN" altLang="en-US" dirty="0"/>
          </a:p>
          <a:p>
            <a:pPr marL="342900" indent="-342900">
              <a:buFont typeface="+mj-ea"/>
              <a:buAutoNum type="circleNumDbPlain"/>
            </a:pPr>
            <a:endParaRPr lang="en-US" altLang="zh-CN" dirty="0"/>
          </a:p>
        </p:txBody>
      </p:sp>
      <p:pic>
        <p:nvPicPr>
          <p:cNvPr id="6" name="图片 5"/>
          <p:cNvPicPr>
            <a:picLocks noChangeAspect="1"/>
          </p:cNvPicPr>
          <p:nvPr/>
        </p:nvPicPr>
        <p:blipFill>
          <a:blip r:embed="rId3"/>
          <a:stretch>
            <a:fillRect/>
          </a:stretch>
        </p:blipFill>
        <p:spPr>
          <a:xfrm>
            <a:off x="2981960" y="2390140"/>
            <a:ext cx="8978900" cy="15919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
  <p:tag name="MH" val="20161022203400"/>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Rectangle 12"/>
</p:tagLst>
</file>

<file path=ppt/tags/tag1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19.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Rectangle 12"/>
</p:tagLst>
</file>

<file path=ppt/tags/tag2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2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2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2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2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Rectangle 12"/>
</p:tagLst>
</file>

<file path=ppt/tags/tag2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3.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1.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3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3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Rectangle 12"/>
</p:tagLst>
</file>

<file path=ppt/tags/tag3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3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3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heme/theme1.xml><?xml version="1.0" encoding="utf-8"?>
<a:theme xmlns:a="http://schemas.openxmlformats.org/drawingml/2006/main" name="第一PPT，www.1ppt.com">
  <a:themeElements>
    <a:clrScheme name="自定义 115">
      <a:dk1>
        <a:sysClr val="windowText" lastClr="000000"/>
      </a:dk1>
      <a:lt1>
        <a:sysClr val="window" lastClr="FFFFFF"/>
      </a:lt1>
      <a:dk2>
        <a:srgbClr val="44546A"/>
      </a:dk2>
      <a:lt2>
        <a:srgbClr val="E7E6E6"/>
      </a:lt2>
      <a:accent1>
        <a:srgbClr val="00B0F0"/>
      </a:accent1>
      <a:accent2>
        <a:srgbClr val="92D050"/>
      </a:accent2>
      <a:accent3>
        <a:srgbClr val="00B0F0"/>
      </a:accent3>
      <a:accent4>
        <a:srgbClr val="92D050"/>
      </a:accent4>
      <a:accent5>
        <a:srgbClr val="00B0F0"/>
      </a:accent5>
      <a:accent6>
        <a:srgbClr val="92D050"/>
      </a:accent6>
      <a:hlink>
        <a:srgbClr val="00B0F0"/>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自定义</PresentationFormat>
  <Paragraphs>148</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Arial</vt:lpstr>
      <vt:lpstr>Calibri</vt:lpstr>
      <vt:lpstr>Calibri Light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蓝绿简洁</dc:title>
  <dc:creator/>
  <cp:keywords>第一PPT模板网-WWW.1PPT.COM</cp:keywords>
  <cp:lastModifiedBy/>
  <cp:revision>108</cp:revision>
  <dcterms:created xsi:type="dcterms:W3CDTF">2016-10-31T12:46:00Z</dcterms:created>
  <dcterms:modified xsi:type="dcterms:W3CDTF">2018-01-17T10:19:51Z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