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7"/>
  </p:notesMasterIdLst>
  <p:sldIdLst>
    <p:sldId id="256" r:id="rId3"/>
    <p:sldId id="314" r:id="rId4"/>
    <p:sldId id="257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4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3" r:id="rId27"/>
    <p:sldId id="306" r:id="rId28"/>
    <p:sldId id="307" r:id="rId29"/>
    <p:sldId id="305" r:id="rId30"/>
    <p:sldId id="308" r:id="rId31"/>
    <p:sldId id="309" r:id="rId32"/>
    <p:sldId id="312" r:id="rId33"/>
    <p:sldId id="310" r:id="rId34"/>
    <p:sldId id="311" r:id="rId35"/>
    <p:sldId id="31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610FD-F26B-4221-8F92-15FC07F89772}">
          <p14:sldIdLst>
            <p14:sldId id="256"/>
            <p14:sldId id="314"/>
            <p14:sldId id="257"/>
            <p14:sldId id="283"/>
          </p14:sldIdLst>
        </p14:section>
        <p14:section name="递归" id="{E50AD87C-C9FB-4E32-9656-0CB927D620E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84"/>
            <p14:sldId id="293"/>
            <p14:sldId id="294"/>
          </p14:sldIdLst>
        </p14:section>
        <p14:section name="复杂度" id="{DE2D646F-51B9-457C-BB25-8AEDA7648B28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6"/>
            <p14:sldId id="307"/>
            <p14:sldId id="305"/>
            <p14:sldId id="308"/>
            <p14:sldId id="309"/>
            <p14:sldId id="312"/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cplusplus/cpp-tutoria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55119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(“Hello, world!\n”);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0;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541282" y="3784861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41282" y="4916077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41282" y="4510726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endCxn id="6" idx="3"/>
          </p:cNvCxnSpPr>
          <p:nvPr/>
        </p:nvCxnSpPr>
        <p:spPr bwMode="auto">
          <a:xfrm flipH="1">
            <a:off x="2771480" y="4713401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47792" y="4510726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main</a:t>
            </a:r>
            <a:r>
              <a:rPr lang="zh-CN" altLang="en-US" sz="2800" dirty="0" smtClean="0">
                <a:solidFill>
                  <a:schemeClr val="bg1"/>
                </a:solidFill>
              </a:rPr>
              <a:t>中执行地址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349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there’re too many function calls…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20964"/>
          </a:xfrm>
        </p:spPr>
        <p:txBody>
          <a:bodyPr/>
          <a:lstStyle/>
          <a:p>
            <a:r>
              <a:rPr lang="en-US" altLang="zh-CN" dirty="0" smtClean="0"/>
              <a:t>The stack size keeps growing</a:t>
            </a:r>
          </a:p>
          <a:p>
            <a:r>
              <a:rPr lang="en-US" altLang="zh-CN" dirty="0" smtClean="0"/>
              <a:t>Often happens in recursion</a:t>
            </a:r>
          </a:p>
          <a:p>
            <a:r>
              <a:rPr lang="en-US" altLang="zh-CN" dirty="0" smtClean="0"/>
              <a:t>The stack memory is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</a:t>
            </a:r>
          </a:p>
          <a:p>
            <a:r>
              <a:rPr lang="en-US" altLang="zh-CN" dirty="0" smtClean="0"/>
              <a:t>Causes some errors</a:t>
            </a:r>
          </a:p>
          <a:p>
            <a:pPr lvl="1"/>
            <a:r>
              <a:rPr lang="en-US" altLang="zh-CN" dirty="0" smtClean="0"/>
              <a:t>www.stackoverflow.com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059158" y="2795384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059158" y="3926600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59158" y="3521249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59158" y="5057816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059158" y="4652465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48261" y="5657671"/>
            <a:ext cx="25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399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err="1"/>
              <a:t>recrusion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总结：控制递归的层数</a:t>
            </a:r>
            <a:endParaRPr lang="en-US" altLang="zh-CN" dirty="0" smtClean="0"/>
          </a:p>
          <a:p>
            <a:r>
              <a:rPr lang="zh-CN" altLang="en-US" dirty="0"/>
              <a:t>过多</a:t>
            </a:r>
            <a:r>
              <a:rPr lang="zh-CN" altLang="en-US" dirty="0" smtClean="0"/>
              <a:t>的函数调用导致错误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03930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Hanoi</a:t>
            </a:r>
            <a:r>
              <a:rPr lang="zh-CN" altLang="en-US" dirty="0" smtClean="0"/>
              <a:t>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843855"/>
          </a:xfrm>
        </p:spPr>
        <p:txBody>
          <a:bodyPr/>
          <a:lstStyle/>
          <a:p>
            <a:r>
              <a:rPr lang="zh-CN" altLang="en-US" dirty="0" smtClean="0"/>
              <a:t>三根柱子</a:t>
            </a:r>
            <a:r>
              <a:rPr lang="en-US" altLang="zh-CN" dirty="0" smtClean="0"/>
              <a:t> A B C</a:t>
            </a:r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个圆片，从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移动到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必须小的摞在大的上面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次只能移动一片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79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smtClean="0"/>
              <a:t>move(source, target, middle, number){</a:t>
            </a:r>
          </a:p>
          <a:p>
            <a:r>
              <a:rPr lang="en-US" altLang="zh-CN" dirty="0" smtClean="0"/>
              <a:t>	if(number == 1){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just move it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else{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move(source, middle, target, number - 1);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move(source, target, middle, 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move(middle, target, source, number - 1);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原</a:t>
            </a:r>
            <a:r>
              <a:rPr lang="zh-CN" altLang="en-US" dirty="0" smtClean="0"/>
              <a:t>问题： </a:t>
            </a:r>
            <a:r>
              <a:rPr lang="en-US" altLang="zh-CN" dirty="0" smtClean="0"/>
              <a:t>move(A, C, B, 64)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389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其他用递归解决的问题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smtClean="0"/>
              <a:t>	//</a:t>
            </a:r>
            <a:r>
              <a:rPr lang="zh-CN" altLang="en-US" dirty="0" smtClean="0"/>
              <a:t>辗转相除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if(y == 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x;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(y, </a:t>
            </a:r>
            <a:r>
              <a:rPr lang="en-US" altLang="zh-CN" dirty="0" err="1" smtClean="0"/>
              <a:t>x%y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 LCM(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x*y/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7213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Complexity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959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程序执行需要多少时间？</a:t>
            </a:r>
            <a:endParaRPr lang="en-US" altLang="zh-CN" dirty="0" smtClean="0"/>
          </a:p>
          <a:p>
            <a:r>
              <a:rPr lang="zh-CN" altLang="en-US" dirty="0"/>
              <a:t>需要多少</a:t>
            </a:r>
            <a:r>
              <a:rPr lang="zh-CN" altLang="en-US" dirty="0" smtClean="0"/>
              <a:t>空间（内存）？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5326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zh-CN" altLang="en-US" dirty="0" smtClean="0"/>
              <a:t>衡量程序执行指令的数量</a:t>
            </a:r>
            <a:endParaRPr lang="en-US" altLang="zh-CN" dirty="0" smtClean="0"/>
          </a:p>
          <a:p>
            <a:r>
              <a:rPr lang="zh-CN" altLang="en-US" dirty="0" smtClean="0"/>
              <a:t>问题：选择排序需要执行多少指令？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每次赋值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每次比较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大约在</a:t>
            </a:r>
            <a:r>
              <a:rPr lang="en-US" altLang="zh-CN" dirty="0" smtClean="0"/>
              <a:t>n(n-1)/2 </a:t>
            </a:r>
            <a:r>
              <a:rPr lang="zh-CN" altLang="en-US" dirty="0" smtClean="0"/>
              <a:t>到 </a:t>
            </a:r>
            <a:r>
              <a:rPr lang="en-US" altLang="zh-CN" dirty="0"/>
              <a:t>n(n-1</a:t>
            </a:r>
            <a:r>
              <a:rPr lang="en-US" altLang="zh-CN" dirty="0" smtClean="0"/>
              <a:t>)*2</a:t>
            </a:r>
          </a:p>
          <a:p>
            <a:pPr lvl="1"/>
            <a:r>
              <a:rPr lang="zh-CN" altLang="en-US" dirty="0" smtClean="0"/>
              <a:t>另一方面，读入和输出数据各需要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34949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时间复杂度与大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04337"/>
          </a:xfrm>
        </p:spPr>
        <p:txBody>
          <a:bodyPr/>
          <a:lstStyle/>
          <a:p>
            <a:r>
              <a:rPr lang="zh-CN" altLang="en-US" dirty="0" smtClean="0"/>
              <a:t>我们关心当数据规模增长时，程序执行时间增长的速度</a:t>
            </a:r>
            <a:endParaRPr lang="en-US" altLang="zh-CN" dirty="0" smtClean="0"/>
          </a:p>
          <a:p>
            <a:r>
              <a:rPr lang="zh-CN" altLang="en-US" dirty="0" smtClean="0"/>
              <a:t>当数据量变为原来的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倍，程序执行时间变为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倍？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1.5</a:t>
            </a:r>
            <a:r>
              <a:rPr lang="zh-CN" altLang="en-US" dirty="0" smtClean="0"/>
              <a:t>倍？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倍？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265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57301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www.runoob.com/cplusplus/cpp-tutorial.html</a:t>
            </a:r>
            <a:endParaRPr lang="en-US" altLang="zh-CN" dirty="0" smtClean="0"/>
          </a:p>
          <a:p>
            <a:r>
              <a:rPr lang="en-US" altLang="zh-CN" dirty="0"/>
              <a:t>https://github.com/duanqn/programming_basic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26699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时间复杂度与大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4834593"/>
              </a:xfrm>
            </p:spPr>
            <p:txBody>
              <a:bodyPr/>
              <a:lstStyle/>
              <a:p>
                <a:r>
                  <a:rPr lang="zh-CN" altLang="en-US" dirty="0" smtClean="0"/>
                  <a:t>这由操作数量中和数据规模有关的项决定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如：操作次数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+17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只由复杂度最高的一项决定，使用大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记号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+5∗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+17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1999778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4834593"/>
              </a:xfrm>
              <a:blipFill>
                <a:blip r:embed="rId2"/>
                <a:stretch>
                  <a:fillRect l="-3388" t="-6810" r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29636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</a:t>
            </a:r>
            <a:r>
              <a:rPr lang="zh-CN" altLang="en-US" dirty="0"/>
              <a:t>复杂度与大</a:t>
            </a:r>
            <a:r>
              <a:rPr lang="en-US" altLang="zh-CN" dirty="0"/>
              <a:t>O</a:t>
            </a:r>
            <a:r>
              <a:rPr lang="zh-CN" altLang="en-US" dirty="0"/>
              <a:t>记号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2882712"/>
              </a:xfrm>
            </p:spPr>
            <p:txBody>
              <a:bodyPr/>
              <a:lstStyle/>
              <a:p>
                <a:r>
                  <a:rPr lang="zh-CN" altLang="en-US" dirty="0" smtClean="0"/>
                  <a:t>冒泡排序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选择排序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是什么？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这里是待排序的数据个数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2882712"/>
              </a:xfrm>
              <a:blipFill>
                <a:blip r:embed="rId2"/>
                <a:stretch>
                  <a:fillRect l="-3388" t="-9937" b="-7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1889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空间复杂度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3453253"/>
              </a:xfrm>
            </p:spPr>
            <p:txBody>
              <a:bodyPr/>
              <a:lstStyle/>
              <a:p>
                <a:r>
                  <a:rPr lang="zh-CN" altLang="en-US" dirty="0" smtClean="0"/>
                  <a:t>一般不像时间复杂度那样关注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比赛中运行时间的限制往往更加紧迫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对于冒泡排序和选择排序，其空间复杂度都是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即用来存储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个数的空间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3453253"/>
              </a:xfrm>
              <a:blipFill>
                <a:blip r:embed="rId2"/>
                <a:stretch>
                  <a:fillRect l="-3388" t="-9524" r="-2568" b="-7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886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递归计算斐波那契数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&lt;= 1)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fib(n - 1) + fib(n - 2);</a:t>
            </a:r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5466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递归计算斐波那契数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&lt;= 1)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fib(n - 1) + fib(n - 2);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复杂度是什么？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944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fib(n) = fib(n-1) + fib(n-2);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的次数 </a:t>
            </a:r>
            <a:r>
              <a:rPr lang="en-US" altLang="zh-CN" dirty="0" smtClean="0"/>
              <a:t>=</a:t>
            </a:r>
            <a:r>
              <a:rPr lang="zh-CN" altLang="en-US" dirty="0"/>
              <a:t>计算</a:t>
            </a:r>
            <a:r>
              <a:rPr lang="en-US" altLang="zh-CN" dirty="0" smtClean="0"/>
              <a:t>fib(n-1)</a:t>
            </a:r>
            <a:r>
              <a:rPr lang="zh-CN" altLang="en-US" dirty="0"/>
              <a:t>的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+</a:t>
            </a:r>
            <a:r>
              <a:rPr lang="zh-CN" altLang="en-US" dirty="0"/>
              <a:t>计算</a:t>
            </a:r>
            <a:r>
              <a:rPr lang="en-US" altLang="zh-CN" dirty="0" smtClean="0"/>
              <a:t>fib(n-2)</a:t>
            </a:r>
            <a:r>
              <a:rPr lang="zh-CN" altLang="en-US" dirty="0"/>
              <a:t>的</a:t>
            </a:r>
            <a:r>
              <a:rPr lang="zh-CN" altLang="en-US" dirty="0" smtClean="0"/>
              <a:t>次数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1555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Comp(n)</a:t>
            </a:r>
            <a:r>
              <a:rPr lang="zh-CN" altLang="en-US" dirty="0" smtClean="0"/>
              <a:t>表示计算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的次数</a:t>
            </a:r>
            <a:endParaRPr lang="en-US" altLang="zh-CN" dirty="0" smtClean="0"/>
          </a:p>
          <a:p>
            <a:r>
              <a:rPr lang="en-US" altLang="zh-CN" dirty="0" smtClean="0"/>
              <a:t>Comp(n) = Comp(n-1) + Comp(n-2)</a:t>
            </a:r>
          </a:p>
          <a:p>
            <a:r>
              <a:rPr lang="en-US" altLang="zh-CN" dirty="0" smtClean="0"/>
              <a:t>Comp(0) = Comp(1) = 1</a:t>
            </a:r>
          </a:p>
          <a:p>
            <a:endParaRPr lang="en-US" altLang="zh-CN" dirty="0"/>
          </a:p>
          <a:p>
            <a:r>
              <a:rPr lang="zh-CN" altLang="en-US" dirty="0" smtClean="0"/>
              <a:t>一个有趣的结论：</a:t>
            </a:r>
            <a:r>
              <a:rPr lang="en-US" altLang="zh-CN" dirty="0" smtClean="0"/>
              <a:t>Comp(n) = fib(n)</a:t>
            </a:r>
          </a:p>
        </p:txBody>
      </p:sp>
    </p:spTree>
    <p:extLst>
      <p:ext uri="{BB962C8B-B14F-4D97-AF65-F5344CB8AC3E}">
        <p14:creationId xmlns:p14="http://schemas.microsoft.com/office/powerpoint/2010/main" val="240160158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9" y="1808767"/>
            <a:ext cx="10209220" cy="3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183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递归计算斐波那契数</a:t>
            </a:r>
            <a:r>
              <a:rPr lang="en-US" altLang="zh-CN" dirty="0"/>
              <a:t>——</a:t>
            </a:r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2772554"/>
              </a:xfrm>
            </p:spPr>
            <p:txBody>
              <a:bodyPr/>
              <a:lstStyle/>
              <a:p>
                <a:r>
                  <a:rPr lang="en-US" altLang="zh-CN" dirty="0" smtClean="0"/>
                  <a:t>Comp(n)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在大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记号中，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是等价的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指数级复杂度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2772554"/>
              </a:xfrm>
              <a:blipFill>
                <a:blip r:embed="rId2"/>
                <a:stretch>
                  <a:fillRect l="-3388" t="-11648" b="-1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2981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思考：如何加速？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可以对较小的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，提前手工计算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并记录下来，存在数组中，使用时直接查表</a:t>
            </a:r>
            <a:endParaRPr lang="en-US" altLang="zh-CN" dirty="0" smtClean="0"/>
          </a:p>
          <a:p>
            <a:pPr lvl="1"/>
            <a:r>
              <a:rPr lang="zh-CN" altLang="en-US" dirty="0"/>
              <a:t>此</a:t>
            </a:r>
            <a:r>
              <a:rPr lang="zh-CN" altLang="en-US" dirty="0" smtClean="0"/>
              <a:t>为“打表法”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表不改变复杂度的本质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77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张耀丹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李</a:t>
            </a:r>
            <a:r>
              <a:rPr lang="zh-CN" altLang="en-US" dirty="0" smtClean="0"/>
              <a:t>恩泽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 </a:t>
            </a:r>
            <a:r>
              <a:rPr lang="zh-CN" altLang="en-US" dirty="0" smtClean="0"/>
              <a:t>其余</a:t>
            </a:r>
            <a:r>
              <a:rPr lang="en-US" altLang="zh-CN" dirty="0" smtClean="0"/>
              <a:t>presentation error</a:t>
            </a:r>
          </a:p>
          <a:p>
            <a:r>
              <a:rPr lang="zh-CN" altLang="en-US" dirty="0" smtClean="0"/>
              <a:t>马皓然  输出多余信息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3630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84359"/>
          </a:xfrm>
        </p:spPr>
        <p:txBody>
          <a:bodyPr/>
          <a:lstStyle/>
          <a:p>
            <a:r>
              <a:rPr lang="zh-CN" altLang="en-US" dirty="0" smtClean="0"/>
              <a:t>基本思想：分治</a:t>
            </a:r>
            <a:endParaRPr lang="en-US" altLang="zh-CN" dirty="0" smtClean="0"/>
          </a:p>
          <a:p>
            <a:r>
              <a:rPr lang="zh-CN" altLang="en-US" dirty="0" smtClean="0"/>
              <a:t>将一个大问题划分成几个小问题</a:t>
            </a:r>
            <a:endParaRPr lang="en-US" altLang="zh-CN" dirty="0" smtClean="0"/>
          </a:p>
          <a:p>
            <a:r>
              <a:rPr lang="zh-CN" altLang="en-US" dirty="0" smtClean="0"/>
              <a:t>每一次挑出一个</a:t>
            </a:r>
            <a:r>
              <a:rPr lang="en-US" altLang="zh-CN" dirty="0" smtClean="0"/>
              <a:t>pivot</a:t>
            </a:r>
          </a:p>
          <a:p>
            <a:pPr lvl="1"/>
            <a:r>
              <a:rPr lang="zh-CN" altLang="en-US" dirty="0" smtClean="0"/>
              <a:t>做到：小于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都在它左边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都在它右边 （从小到大）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快速排序：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左边的和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右边的部分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94564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58885"/>
            <a:ext cx="11151916" cy="4819781"/>
          </a:xfrm>
        </p:spPr>
        <p:txBody>
          <a:bodyPr/>
          <a:lstStyle/>
          <a:p>
            <a:r>
              <a:rPr lang="en-US" altLang="zh-CN" sz="1800" dirty="0" smtClean="0"/>
              <a:t>	quicksort(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l,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r){</a:t>
            </a:r>
          </a:p>
          <a:p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l, j = r, pivot = data[l];</a:t>
            </a:r>
          </a:p>
          <a:p>
            <a:r>
              <a:rPr lang="en-US" altLang="zh-CN" sz="1800" dirty="0" smtClean="0"/>
              <a:t>		while(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j){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while(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 &amp;&amp; data[j] &gt;= x)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--j;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if(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data[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++] = data[j];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while(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j &amp;&amp; data[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&lt;= </a:t>
            </a:r>
            <a:r>
              <a:rPr lang="en-US" altLang="zh-CN" sz="1800" dirty="0"/>
              <a:t>x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if(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j)</a:t>
            </a:r>
          </a:p>
          <a:p>
            <a:r>
              <a:rPr lang="en-US" altLang="zh-CN" sz="1800" dirty="0"/>
              <a:t>				</a:t>
            </a:r>
            <a:r>
              <a:rPr lang="en-US" altLang="zh-CN" sz="1800" dirty="0" smtClean="0"/>
              <a:t>data[j--]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data[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  <a:endParaRPr lang="en-US" altLang="zh-CN" sz="1800" dirty="0"/>
          </a:p>
          <a:p>
            <a:r>
              <a:rPr lang="en-US" altLang="zh-CN" sz="1800" dirty="0" smtClean="0"/>
              <a:t>		}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s[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= pivot;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quicksort(l, i-1);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quicksort(i+1, r);</a:t>
            </a:r>
          </a:p>
          <a:p>
            <a:r>
              <a:rPr lang="en-US" altLang="zh-CN" sz="1800" dirty="0" smtClean="0"/>
              <a:t>	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815748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计算本息</a:t>
            </a:r>
            <a:endParaRPr lang="en-US" altLang="zh-CN" dirty="0" smtClean="0"/>
          </a:p>
          <a:p>
            <a:r>
              <a:rPr lang="zh-CN" altLang="en-US" dirty="0" smtClean="0"/>
              <a:t>输入一行，三个浮点数 本金 利率 存款年数</a:t>
            </a:r>
            <a:endParaRPr lang="en-US" altLang="zh-CN" dirty="0" smtClean="0"/>
          </a:p>
          <a:p>
            <a:r>
              <a:rPr lang="zh-CN" altLang="en-US" dirty="0" smtClean="0"/>
              <a:t>输出一行，一个浮点数，本息和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518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最大公因数</a:t>
            </a:r>
            <a:endParaRPr lang="en-US" altLang="zh-CN" dirty="0" smtClean="0"/>
          </a:p>
          <a:p>
            <a:r>
              <a:rPr lang="zh-CN" altLang="en-US" dirty="0" smtClean="0"/>
              <a:t>输入一行，两个整数</a:t>
            </a:r>
            <a:r>
              <a:rPr lang="en-US" altLang="zh-CN" dirty="0" err="1" smtClean="0"/>
              <a:t>a,b</a:t>
            </a:r>
            <a:endParaRPr lang="en-US" altLang="zh-CN" dirty="0" smtClean="0"/>
          </a:p>
          <a:p>
            <a:r>
              <a:rPr lang="zh-CN" altLang="en-US" dirty="0" smtClean="0"/>
              <a:t>输出一行，一个整数，它们的最大公因数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0113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333494"/>
          </a:xfrm>
        </p:spPr>
        <p:txBody>
          <a:bodyPr/>
          <a:lstStyle/>
          <a:p>
            <a:r>
              <a:rPr lang="zh-CN" altLang="en-US" dirty="0" smtClean="0"/>
              <a:t>字典排序</a:t>
            </a:r>
            <a:endParaRPr lang="en-US" altLang="zh-CN" dirty="0" smtClean="0"/>
          </a:p>
          <a:p>
            <a:r>
              <a:rPr lang="zh-CN" altLang="en-US" dirty="0" smtClean="0"/>
              <a:t>输入第一行，</a:t>
            </a:r>
            <a:r>
              <a:rPr lang="zh-CN" altLang="en-US" dirty="0"/>
              <a:t>一个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n</a:t>
            </a:r>
            <a:endParaRPr lang="en-US" altLang="zh-CN" dirty="0"/>
          </a:p>
          <a:p>
            <a:r>
              <a:rPr lang="zh-CN" altLang="en-US" dirty="0" smtClean="0"/>
              <a:t>接下来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行，每行一个单词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行一个单词，为按字典序排序的单词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8554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递归、复杂度与快速排序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3396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recursion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7321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err="1"/>
              <a:t>recrusion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609398"/>
          </a:xfrm>
        </p:spPr>
        <p:txBody>
          <a:bodyPr/>
          <a:lstStyle/>
          <a:p>
            <a:r>
              <a:rPr lang="zh-CN" altLang="en-US" dirty="0" smtClean="0"/>
              <a:t>函数调用其自身称为递归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80381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示例：计算阶乘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 smtClean="0"/>
              <a:t>		if(n &lt; 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-1;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 2)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n*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7724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happens in a function call?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708434"/>
          </a:xfrm>
        </p:spPr>
        <p:txBody>
          <a:bodyPr/>
          <a:lstStyle/>
          <a:p>
            <a:r>
              <a:rPr lang="en-US" altLang="zh-CN" dirty="0" smtClean="0"/>
              <a:t>Push arguments into the stack</a:t>
            </a:r>
          </a:p>
          <a:p>
            <a:r>
              <a:rPr lang="en-US" altLang="zh-CN" dirty="0" smtClean="0"/>
              <a:t>Push current address into the stack</a:t>
            </a:r>
          </a:p>
          <a:p>
            <a:r>
              <a:rPr lang="en-US" altLang="zh-CN" dirty="0" smtClean="0"/>
              <a:t>Create a new ‘frame’ to store variables in the new function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219253" y="4531487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9253" y="5662703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fun2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9253" y="5257352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4449451" y="5484996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25763" y="5257352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中执行地址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2125744" y="4531487"/>
            <a:ext cx="0" cy="190702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0005" y="4894419"/>
            <a:ext cx="12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stack grows this way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4449451" y="5106741"/>
            <a:ext cx="1583704" cy="47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33154" y="4750431"/>
            <a:ext cx="394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fun2</a:t>
            </a:r>
            <a:r>
              <a:rPr lang="zh-CN" altLang="en-US" sz="2800" dirty="0" smtClean="0">
                <a:solidFill>
                  <a:schemeClr val="bg1"/>
                </a:solidFill>
              </a:rPr>
              <a:t>的参数 由</a:t>
            </a:r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提供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29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happens in a return statement?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en-US" altLang="zh-CN" dirty="0" smtClean="0"/>
              <a:t>Clear current stack frame</a:t>
            </a:r>
          </a:p>
          <a:p>
            <a:r>
              <a:rPr lang="en-US" altLang="zh-CN" dirty="0" smtClean="0"/>
              <a:t>Read the return address and jump</a:t>
            </a:r>
          </a:p>
          <a:p>
            <a:r>
              <a:rPr lang="en-US" altLang="zh-CN" dirty="0" smtClean="0"/>
              <a:t>Continue executing in fun1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503574" y="4185500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03574" y="5316716"/>
            <a:ext cx="1230198" cy="7258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fun2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03574" y="4911365"/>
            <a:ext cx="1230198" cy="4053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endCxn id="6" idx="3"/>
          </p:cNvCxnSpPr>
          <p:nvPr/>
        </p:nvCxnSpPr>
        <p:spPr bwMode="auto">
          <a:xfrm flipH="1">
            <a:off x="2733772" y="5114040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10084" y="4911365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中执行地址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9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1004</TotalTime>
  <Words>646</Words>
  <Application>Microsoft Office PowerPoint</Application>
  <PresentationFormat>宽屏</PresentationFormat>
  <Paragraphs>195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宋体</vt:lpstr>
      <vt:lpstr>Arial</vt:lpstr>
      <vt:lpstr>Cambria Math</vt:lpstr>
      <vt:lpstr>Consolas</vt:lpstr>
      <vt:lpstr>Segoe UI</vt:lpstr>
      <vt:lpstr>Segoe UI Light</vt:lpstr>
      <vt:lpstr>MS1444_Windows Azure Template 16x9_r08a</vt:lpstr>
      <vt:lpstr>White with Consolas font for code slides</vt:lpstr>
      <vt:lpstr>程序设计基础</vt:lpstr>
      <vt:lpstr>PowerPoint 演示文稿</vt:lpstr>
      <vt:lpstr>作业点评</vt:lpstr>
      <vt:lpstr>递归、复杂度与快速排序</vt:lpstr>
      <vt:lpstr>递归</vt:lpstr>
      <vt:lpstr>递归 recrusion</vt:lpstr>
      <vt:lpstr>递归 示例：计算阶乘</vt:lpstr>
      <vt:lpstr>What happens in a function call?</vt:lpstr>
      <vt:lpstr>What happens in a return statement?</vt:lpstr>
      <vt:lpstr>PowerPoint 演示文稿</vt:lpstr>
      <vt:lpstr>If there’re too many function calls…</vt:lpstr>
      <vt:lpstr>递归 recrusion</vt:lpstr>
      <vt:lpstr>Hanoi塔</vt:lpstr>
      <vt:lpstr>伪代码</vt:lpstr>
      <vt:lpstr>其他用递归解决的问题</vt:lpstr>
      <vt:lpstr>复杂度</vt:lpstr>
      <vt:lpstr>复杂度</vt:lpstr>
      <vt:lpstr>时间复杂度</vt:lpstr>
      <vt:lpstr>渐进时间复杂度与大O记号</vt:lpstr>
      <vt:lpstr>渐进时间复杂度与大O记号</vt:lpstr>
      <vt:lpstr>渐进时间复杂度与大O记号</vt:lpstr>
      <vt:lpstr>渐进空间复杂度</vt:lpstr>
      <vt:lpstr>递归计算斐波那契数</vt:lpstr>
      <vt:lpstr>递归计算斐波那契数</vt:lpstr>
      <vt:lpstr>递归计算斐波那契数——复杂度分析</vt:lpstr>
      <vt:lpstr>递归计算斐波那契数——复杂度分析</vt:lpstr>
      <vt:lpstr>递归计算斐波那契数——复杂度分析</vt:lpstr>
      <vt:lpstr>递归计算斐波那契数——复杂度分析</vt:lpstr>
      <vt:lpstr>思考：如何加速？</vt:lpstr>
      <vt:lpstr>快速排序</vt:lpstr>
      <vt:lpstr>PowerPoint 演示文稿</vt:lpstr>
      <vt:lpstr>作业1</vt:lpstr>
      <vt:lpstr>作业2</vt:lpstr>
      <vt:lpstr>作业3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662</cp:revision>
  <dcterms:created xsi:type="dcterms:W3CDTF">2017-03-06T02:44:40Z</dcterms:created>
  <dcterms:modified xsi:type="dcterms:W3CDTF">2017-03-30T05:17:06Z</dcterms:modified>
</cp:coreProperties>
</file>