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0"/>
  </p:notesMasterIdLst>
  <p:sldIdLst>
    <p:sldId id="256" r:id="rId3"/>
    <p:sldId id="292" r:id="rId4"/>
    <p:sldId id="293" r:id="rId5"/>
    <p:sldId id="294" r:id="rId6"/>
    <p:sldId id="335" r:id="rId7"/>
    <p:sldId id="340" r:id="rId8"/>
    <p:sldId id="336" r:id="rId9"/>
    <p:sldId id="337" r:id="rId10"/>
    <p:sldId id="338" r:id="rId11"/>
    <p:sldId id="339" r:id="rId12"/>
    <p:sldId id="341" r:id="rId13"/>
    <p:sldId id="285" r:id="rId14"/>
    <p:sldId id="284" r:id="rId15"/>
    <p:sldId id="299" r:id="rId16"/>
    <p:sldId id="300" r:id="rId17"/>
    <p:sldId id="296" r:id="rId18"/>
    <p:sldId id="297" r:id="rId19"/>
    <p:sldId id="298" r:id="rId20"/>
    <p:sldId id="295" r:id="rId21"/>
    <p:sldId id="286" r:id="rId22"/>
    <p:sldId id="287" r:id="rId23"/>
    <p:sldId id="289" r:id="rId24"/>
    <p:sldId id="290" r:id="rId25"/>
    <p:sldId id="291" r:id="rId26"/>
    <p:sldId id="288" r:id="rId27"/>
    <p:sldId id="310" r:id="rId28"/>
    <p:sldId id="311" r:id="rId29"/>
    <p:sldId id="312" r:id="rId30"/>
    <p:sldId id="313" r:id="rId31"/>
    <p:sldId id="314" r:id="rId32"/>
    <p:sldId id="315" r:id="rId33"/>
    <p:sldId id="319" r:id="rId34"/>
    <p:sldId id="317" r:id="rId35"/>
    <p:sldId id="316" r:id="rId36"/>
    <p:sldId id="318" r:id="rId37"/>
    <p:sldId id="321" r:id="rId38"/>
    <p:sldId id="320" r:id="rId39"/>
    <p:sldId id="323" r:id="rId40"/>
    <p:sldId id="322" r:id="rId41"/>
    <p:sldId id="324" r:id="rId42"/>
    <p:sldId id="325" r:id="rId43"/>
    <p:sldId id="326" r:id="rId44"/>
    <p:sldId id="327" r:id="rId45"/>
    <p:sldId id="330" r:id="rId46"/>
    <p:sldId id="331" r:id="rId47"/>
    <p:sldId id="332" r:id="rId48"/>
    <p:sldId id="334" r:id="rId49"/>
    <p:sldId id="333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02" r:id="rId58"/>
    <p:sldId id="301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610FD-F26B-4221-8F92-15FC07F89772}">
          <p14:sldIdLst>
            <p14:sldId id="256"/>
            <p14:sldId id="292"/>
            <p14:sldId id="293"/>
            <p14:sldId id="294"/>
            <p14:sldId id="335"/>
            <p14:sldId id="340"/>
            <p14:sldId id="336"/>
            <p14:sldId id="337"/>
            <p14:sldId id="338"/>
            <p14:sldId id="339"/>
            <p14:sldId id="341"/>
          </p14:sldIdLst>
        </p14:section>
        <p14:section name="指针" id="{54579253-8B25-4AFE-AE5A-DE547A50914F}">
          <p14:sldIdLst>
            <p14:sldId id="285"/>
            <p14:sldId id="284"/>
            <p14:sldId id="299"/>
            <p14:sldId id="300"/>
            <p14:sldId id="296"/>
            <p14:sldId id="297"/>
            <p14:sldId id="298"/>
            <p14:sldId id="295"/>
            <p14:sldId id="286"/>
            <p14:sldId id="287"/>
            <p14:sldId id="289"/>
            <p14:sldId id="290"/>
            <p14:sldId id="291"/>
            <p14:sldId id="288"/>
          </p14:sldIdLst>
        </p14:section>
        <p14:section name="函数" id="{CFC38ECD-C13E-44F5-B383-8160A7D11D18}">
          <p14:sldIdLst>
            <p14:sldId id="310"/>
            <p14:sldId id="311"/>
            <p14:sldId id="312"/>
            <p14:sldId id="313"/>
            <p14:sldId id="314"/>
            <p14:sldId id="315"/>
            <p14:sldId id="319"/>
            <p14:sldId id="317"/>
            <p14:sldId id="316"/>
            <p14:sldId id="318"/>
            <p14:sldId id="321"/>
            <p14:sldId id="320"/>
            <p14:sldId id="323"/>
            <p14:sldId id="322"/>
            <p14:sldId id="324"/>
            <p14:sldId id="325"/>
            <p14:sldId id="326"/>
            <p14:sldId id="327"/>
            <p14:sldId id="330"/>
            <p14:sldId id="331"/>
            <p14:sldId id="332"/>
            <p14:sldId id="334"/>
            <p14:sldId id="333"/>
          </p14:sldIdLst>
        </p14:section>
        <p14:section name="结构体" id="{1FE4FC2D-04C9-4D24-966A-98E624F510B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02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outlineViewPr>
    <p:cViewPr>
      <p:scale>
        <a:sx n="33" d="100"/>
        <a:sy n="33" d="100"/>
      </p:scale>
      <p:origin x="0" y="-3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EBA7-831F-432F-B4CF-711E73506EA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58A5-99D3-4F97-95B4-EF3C178D0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261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39291" y="1714500"/>
            <a:ext cx="4031873" cy="2978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97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7474" y="495300"/>
            <a:ext cx="2243691" cy="4197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262" y="495300"/>
            <a:ext cx="3588675" cy="41973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633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9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87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973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5767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905000"/>
            <a:ext cx="5498944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905000"/>
            <a:ext cx="5500532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95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6647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78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47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462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57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377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onsolas" panose="020B0609020204030204" pitchFamily="49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505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5819" y="1905000"/>
            <a:ext cx="2665345" cy="16192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59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1976" y="228600"/>
            <a:ext cx="2659190" cy="329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6888" y="228600"/>
            <a:ext cx="1585049" cy="32956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48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691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714500"/>
            <a:ext cx="5498944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714500"/>
            <a:ext cx="5500532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487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747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0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96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7053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Segoe UI" panose="020B0502040204020203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805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495301"/>
            <a:ext cx="1115191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714500"/>
            <a:ext cx="1115191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Segoe UI" panose="020B0502040204020203" pitchFamily="34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Segoe UI" panose="020B0502040204020203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Segoe UI" panose="020B0502040204020203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Segoe UI" panose="020B0502040204020203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Segoe UI" panose="020B0502040204020203" pitchFamily="34" charset="0"/>
              </a:rPr>
              <a:t>第五级</a:t>
            </a:r>
            <a:endParaRPr lang="zh-CN" altLang="zh-CN" smtClean="0"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/>
          </p:cNvSpPr>
          <p:nvPr/>
        </p:nvSpPr>
        <p:spPr bwMode="auto">
          <a:xfrm>
            <a:off x="1" y="0"/>
            <a:ext cx="30805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1" name="Rectangle 4"/>
          <p:cNvSpPr>
            <a:spLocks/>
          </p:cNvSpPr>
          <p:nvPr/>
        </p:nvSpPr>
        <p:spPr bwMode="auto">
          <a:xfrm>
            <a:off x="1" y="0"/>
            <a:ext cx="1219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228601"/>
            <a:ext cx="11151916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905000"/>
            <a:ext cx="1115191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Consolas" panose="020B0609020204030204" pitchFamily="49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Consolas" panose="020B0609020204030204" pitchFamily="49" charset="0"/>
              </a:rPr>
              <a:t>第二级</a:t>
            </a:r>
          </a:p>
          <a:p>
            <a:pPr lvl="2"/>
            <a:r>
              <a:rPr lang="zh-CN" altLang="en-US" smtClean="0">
                <a:sym typeface="Consolas" panose="020B0609020204030204" pitchFamily="49" charset="0"/>
              </a:rPr>
              <a:t>第三级</a:t>
            </a:r>
          </a:p>
          <a:p>
            <a:pPr lvl="3"/>
            <a:r>
              <a:rPr lang="zh-CN" altLang="en-US" smtClean="0">
                <a:sym typeface="Consolas" panose="020B0609020204030204" pitchFamily="49" charset="0"/>
              </a:rPr>
              <a:t>第四级</a:t>
            </a:r>
          </a:p>
          <a:p>
            <a:pPr lvl="4"/>
            <a:r>
              <a:rPr lang="zh-CN" altLang="en-US" smtClean="0">
                <a:sym typeface="Consolas" panose="020B0609020204030204" pitchFamily="49" charset="0"/>
              </a:rPr>
              <a:t>第五级</a:t>
            </a:r>
            <a:endParaRPr lang="zh-CN" altLang="zh-CN" smtClean="0"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1pPr>
      <a:lvl2pPr marL="384175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2pPr>
      <a:lvl3pPr marL="762000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3pPr>
      <a:lvl4pPr marL="1093788" indent="79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4pPr>
      <a:lvl5pPr marL="1425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" TargetMode="External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sinsen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68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 to use search engines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453253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www.bing.com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Purchase a dictionary if you can’t understand the English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218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指针、函数与参数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581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47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059299"/>
          </a:xfrm>
        </p:spPr>
        <p:txBody>
          <a:bodyPr/>
          <a:lstStyle/>
          <a:p>
            <a:pPr lvl="1"/>
            <a:r>
              <a:rPr lang="zh-CN" altLang="en-US" dirty="0"/>
              <a:t>定义</a:t>
            </a:r>
            <a:r>
              <a:rPr lang="zh-CN" altLang="en-US" dirty="0" smtClean="0"/>
              <a:t>指针变量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*a;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如何理解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*a</a:t>
            </a:r>
          </a:p>
          <a:p>
            <a:pPr lvl="2"/>
            <a:r>
              <a:rPr lang="zh-CN" altLang="en-US" dirty="0" smtClean="0"/>
              <a:t>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名：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65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取地址 取内容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16648"/>
          </a:xfrm>
        </p:spPr>
        <p:txBody>
          <a:bodyPr/>
          <a:lstStyle/>
          <a:p>
            <a:pPr lvl="1"/>
            <a:r>
              <a:rPr lang="zh-CN" altLang="en-US" dirty="0" smtClean="0"/>
              <a:t>取地址：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运算符（一元）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p == &amp;a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&amp;a == 0x100 </a:t>
            </a:r>
          </a:p>
          <a:p>
            <a:pPr lvl="1"/>
            <a:r>
              <a:rPr lang="en-US" altLang="zh-CN" dirty="0" smtClean="0"/>
              <a:t>&amp;p == 0x40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2361415" y="3367030"/>
            <a:ext cx="2026763" cy="71172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 = 0x100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99761" y="2845729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0x40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16219" y="3367030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5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54565" y="2845729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0x100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17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取地址 取内容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16648"/>
          </a:xfrm>
        </p:spPr>
        <p:txBody>
          <a:bodyPr/>
          <a:lstStyle/>
          <a:p>
            <a:pPr lvl="1"/>
            <a:r>
              <a:rPr lang="zh-CN" altLang="en-US" dirty="0" smtClean="0"/>
              <a:t>取内容： </a:t>
            </a:r>
            <a:r>
              <a:rPr lang="en-US" altLang="zh-CN" dirty="0"/>
              <a:t>*</a:t>
            </a:r>
            <a:r>
              <a:rPr lang="zh-CN" altLang="en-US" dirty="0" smtClean="0"/>
              <a:t>运算符（一元）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*p == 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== 5</a:t>
            </a:r>
          </a:p>
          <a:p>
            <a:pPr lvl="1"/>
            <a:r>
              <a:rPr lang="en-US" altLang="zh-CN" dirty="0" smtClean="0"/>
              <a:t>*(0x100) == 5		*(*(0x40)) == 5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361415" y="3367030"/>
            <a:ext cx="2026763" cy="71172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 = 0x100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99761" y="2845729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0x40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16219" y="3367030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5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54565" y="2845729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0x100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44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给指针赋值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582519"/>
          </a:xfrm>
        </p:spPr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*a;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 = &amp;b;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*c;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 = a;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44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给指针赋值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769989"/>
          </a:xfrm>
        </p:spPr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*a = &amp;b;	// OK</a:t>
            </a:r>
          </a:p>
          <a:p>
            <a:endParaRPr lang="en-US" altLang="zh-CN" dirty="0"/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376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给指针赋值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*a;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//*a = &amp;b;		 ERROR</a:t>
            </a:r>
          </a:p>
          <a:p>
            <a:endParaRPr lang="en-US" altLang="zh-CN" dirty="0"/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754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72048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个内存地址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0x22DF5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关系：</a:t>
            </a:r>
            <a:r>
              <a:rPr lang="en-US" altLang="zh-CN" dirty="0" smtClean="0"/>
              <a:t>&amp;a == 0x100 		*(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*)0x100 = 5</a:t>
            </a:r>
          </a:p>
          <a:p>
            <a:pPr lvl="1"/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361415" y="3678114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5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99761" y="3156813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0x100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83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作业点评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2727863"/>
              </a:xfrm>
            </p:spPr>
            <p:txBody>
              <a:bodyPr/>
              <a:lstStyle/>
              <a:p>
                <a:r>
                  <a:rPr lang="zh-CN" altLang="en-US" dirty="0" smtClean="0"/>
                  <a:t>计算本息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如果本金是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，利率是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，存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年</a:t>
                </a:r>
              </a:p>
              <a:p>
                <a:pPr lvl="1"/>
                <a:r>
                  <a:rPr lang="zh-CN" altLang="en-US" dirty="0"/>
                  <a:t>本息合计应是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pow()      &lt;</a:t>
                </a:r>
                <a:r>
                  <a:rPr lang="en-US" altLang="zh-CN" dirty="0" err="1" smtClean="0"/>
                  <a:t>math.h</a:t>
                </a:r>
                <a:r>
                  <a:rPr lang="en-US" altLang="zh-CN" dirty="0" smtClean="0"/>
                  <a:t>&gt;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2727863"/>
              </a:xfrm>
              <a:blipFill>
                <a:blip r:embed="rId2"/>
                <a:stretch>
                  <a:fillRect l="-3388" t="-12054" b="-12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529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the memory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677971" y="1932495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36694" y="1932494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95417" y="1932495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54140" y="1932494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55038" y="1932493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 rot="16200000">
            <a:off x="1524785" y="3107456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7333" y="4122163"/>
            <a:ext cx="152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0x100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6200000">
            <a:off x="6332490" y="3060322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5038" y="4075029"/>
            <a:ext cx="152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0x104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1758098" y="1734532"/>
            <a:ext cx="420674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08547" y="1227163"/>
            <a:ext cx="384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 = 0x 00 00 00 05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46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the memory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677971" y="1932495"/>
            <a:ext cx="810705" cy="810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36694" y="1932494"/>
            <a:ext cx="810705" cy="810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95417" y="1932495"/>
            <a:ext cx="810705" cy="810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54140" y="1932494"/>
            <a:ext cx="810705" cy="810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55038" y="1932493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 rot="16200000">
            <a:off x="1524785" y="3107456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7333" y="4122163"/>
            <a:ext cx="152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0x100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6200000">
            <a:off x="6332490" y="3060322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5038" y="4075029"/>
            <a:ext cx="286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p + 1 == </a:t>
            </a:r>
            <a:r>
              <a:rPr lang="en-US" altLang="zh-CN" sz="2800" dirty="0" smtClean="0">
                <a:solidFill>
                  <a:schemeClr val="bg1"/>
                </a:solidFill>
              </a:rPr>
              <a:t>0x104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1758098" y="1734532"/>
            <a:ext cx="420674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08547" y="1227163"/>
            <a:ext cx="384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 = 0x 00 00 00 05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392" y="4847286"/>
            <a:ext cx="592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800" dirty="0" smtClean="0">
                <a:solidFill>
                  <a:schemeClr val="bg1"/>
                </a:solidFill>
              </a:rPr>
              <a:t> *p = 0x100; 	</a:t>
            </a:r>
            <a:r>
              <a:rPr lang="en-US" altLang="zh-CN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	*p ==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12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the memory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677971" y="1932495"/>
            <a:ext cx="810705" cy="810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36694" y="1932494"/>
            <a:ext cx="810705" cy="810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95417" y="1932495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54140" y="1932494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55038" y="1932493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 rot="16200000">
            <a:off x="1524785" y="3107456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7333" y="4122163"/>
            <a:ext cx="152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0x100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6200000">
            <a:off x="6332490" y="3060322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5038" y="4075029"/>
            <a:ext cx="305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</a:t>
            </a:r>
            <a:r>
              <a:rPr lang="en-US" altLang="zh-CN" sz="2800" dirty="0" smtClean="0">
                <a:solidFill>
                  <a:schemeClr val="bg1"/>
                </a:solidFill>
              </a:rPr>
              <a:t> + 2 == 0x104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1758098" y="1734532"/>
            <a:ext cx="420674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08547" y="1227163"/>
            <a:ext cx="384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 = 0x 00 00 00 05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392" y="4847286"/>
            <a:ext cx="67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short </a:t>
            </a:r>
            <a:r>
              <a:rPr lang="en-US" altLang="zh-CN" sz="2800" dirty="0">
                <a:solidFill>
                  <a:schemeClr val="bg1"/>
                </a:solidFill>
              </a:rPr>
              <a:t>*p = 0x100; 	</a:t>
            </a:r>
            <a:r>
              <a:rPr lang="en-US" altLang="zh-CN" sz="2800" dirty="0">
                <a:solidFill>
                  <a:schemeClr val="bg1"/>
                </a:solidFill>
                <a:sym typeface="Wingdings" panose="05000000000000000000" pitchFamily="2" charset="2"/>
              </a:rPr>
              <a:t>	*p </a:t>
            </a:r>
            <a:r>
              <a:rPr lang="en-US" altLang="zh-CN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== </a:t>
            </a:r>
            <a:r>
              <a:rPr lang="en-US" altLang="zh-CN" sz="2800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79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the memory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677971" y="1932495"/>
            <a:ext cx="810705" cy="810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36694" y="1932494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95417" y="1932495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54140" y="1932494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55038" y="1932493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 rot="16200000">
            <a:off x="1524785" y="3107456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7333" y="4122163"/>
            <a:ext cx="152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0x100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6200000">
            <a:off x="6332490" y="3060322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5038" y="4075029"/>
            <a:ext cx="152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0x104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1758098" y="1734532"/>
            <a:ext cx="420674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08547" y="1227163"/>
            <a:ext cx="384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 = 0x 00 00 00 05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392" y="4847286"/>
            <a:ext cx="592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char </a:t>
            </a:r>
            <a:r>
              <a:rPr lang="en-US" altLang="zh-CN" sz="2800" dirty="0">
                <a:solidFill>
                  <a:schemeClr val="bg1"/>
                </a:solidFill>
              </a:rPr>
              <a:t>*p = 0x100; 	</a:t>
            </a:r>
            <a:r>
              <a:rPr lang="en-US" altLang="zh-CN" sz="2800" dirty="0">
                <a:solidFill>
                  <a:schemeClr val="bg1"/>
                </a:solidFill>
                <a:sym typeface="Wingdings" panose="05000000000000000000" pitchFamily="2" charset="2"/>
              </a:rPr>
              <a:t>	*p </a:t>
            </a:r>
            <a:r>
              <a:rPr lang="en-US" altLang="zh-CN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== </a:t>
            </a:r>
            <a:r>
              <a:rPr lang="en-US" altLang="zh-CN" sz="2800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6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the memory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677971" y="1932495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36694" y="1932494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95417" y="1932495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54140" y="1932494"/>
            <a:ext cx="810705" cy="810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55038" y="1932493"/>
            <a:ext cx="810705" cy="81070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 rot="16200000">
            <a:off x="1524785" y="3107456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7333" y="4122163"/>
            <a:ext cx="152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0x100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6200000">
            <a:off x="6332490" y="3060322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5038" y="4075029"/>
            <a:ext cx="152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0x104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1758098" y="1734532"/>
            <a:ext cx="420674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08547" y="1227163"/>
            <a:ext cx="384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 = 0x 00 00 00 05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392" y="4847286"/>
            <a:ext cx="5926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char *p = 0x100; 	</a:t>
            </a:r>
            <a:r>
              <a:rPr lang="en-US" altLang="zh-CN" sz="2800" dirty="0">
                <a:solidFill>
                  <a:schemeClr val="bg1"/>
                </a:solidFill>
                <a:sym typeface="Wingdings" panose="05000000000000000000" pitchFamily="2" charset="2"/>
              </a:rPr>
              <a:t>	*p </a:t>
            </a:r>
            <a:r>
              <a:rPr lang="en-US" altLang="zh-CN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== 5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*(p+3) == 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 bwMode="auto">
          <a:xfrm rot="16200000">
            <a:off x="5017450" y="3060322"/>
            <a:ext cx="1117076" cy="650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39998" y="4075029"/>
            <a:ext cx="152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0x103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01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CC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776145"/>
          </a:xfrm>
        </p:spPr>
        <p:txBody>
          <a:bodyPr/>
          <a:lstStyle/>
          <a:p>
            <a:r>
              <a:rPr lang="zh-CN" altLang="en-US" dirty="0" smtClean="0"/>
              <a:t>表示内存地址</a:t>
            </a:r>
            <a:endParaRPr lang="en-US" altLang="zh-CN" dirty="0" smtClean="0"/>
          </a:p>
          <a:p>
            <a:r>
              <a:rPr lang="zh-CN" altLang="en-US" dirty="0"/>
              <a:t>不同</a:t>
            </a:r>
            <a:r>
              <a:rPr lang="zh-CN" altLang="en-US" dirty="0" smtClean="0"/>
              <a:t>类型指针的区别在于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加、减操作时，移动单位不同</a:t>
            </a:r>
            <a:endParaRPr lang="en-US" altLang="zh-CN" dirty="0" smtClean="0"/>
          </a:p>
          <a:p>
            <a:pPr lvl="1"/>
            <a:r>
              <a:rPr lang="zh-CN" altLang="en-US" dirty="0"/>
              <a:t>访问</a:t>
            </a:r>
            <a:r>
              <a:rPr lang="zh-CN" altLang="en-US" dirty="0" smtClean="0"/>
              <a:t>内容时，读取的内存大小不同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7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函数与参数传递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24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5808" y="1629659"/>
            <a:ext cx="11151916" cy="4062651"/>
          </a:xfrm>
        </p:spPr>
        <p:txBody>
          <a:bodyPr/>
          <a:lstStyle/>
          <a:p>
            <a:r>
              <a:rPr lang="zh-CN" altLang="en-US" dirty="0" smtClean="0"/>
              <a:t>定义函数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返回类型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 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 { </a:t>
            </a:r>
            <a:r>
              <a:rPr lang="zh-CN" altLang="en-US" dirty="0" smtClean="0"/>
              <a:t>函数体 </a:t>
            </a:r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每个函数可使用自己的参数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和自己定义的局部变量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和之前定义的全局变量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408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例子：定义函数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144929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524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例子：定义函数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y){</a:t>
            </a:r>
          </a:p>
          <a:p>
            <a:r>
              <a:rPr lang="en-US" altLang="zh-CN" dirty="0" smtClean="0"/>
              <a:t>	if(y == 0)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 x;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(y, </a:t>
            </a:r>
            <a:r>
              <a:rPr lang="en-US" altLang="zh-CN" dirty="0" err="1" smtClean="0"/>
              <a:t>x%y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491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计算最大公因数 程序框架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988784"/>
          </a:xfrm>
        </p:spPr>
        <p:txBody>
          <a:bodyPr/>
          <a:lstStyle/>
          <a:p>
            <a:r>
              <a:rPr lang="en-US" altLang="zh-CN" dirty="0"/>
              <a:t>	#include ...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		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a, b;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 ...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gcd</a:t>
            </a:r>
            <a:r>
              <a:rPr lang="en-US" altLang="zh-CN" dirty="0"/>
              <a:t>(a, b));</a:t>
            </a:r>
          </a:p>
          <a:p>
            <a:r>
              <a:rPr lang="en-US" altLang="zh-CN" dirty="0"/>
              <a:t>		return 0;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983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例子：定义函数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144929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printHello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(“Hello\n”);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326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例子：定义函数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957459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printHelloIfOdd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x){</a:t>
            </a:r>
          </a:p>
          <a:p>
            <a:r>
              <a:rPr lang="en-US" altLang="zh-CN" dirty="0" smtClean="0"/>
              <a:t>	if(x % 2 == 0)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print(“Hello\n”);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721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例子：定义函数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a[100];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printArray</a:t>
            </a:r>
            <a:r>
              <a:rPr lang="en-US" altLang="zh-CN" dirty="0"/>
              <a:t>(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100;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(“%d\n”,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216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参数传递：值传递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218795"/>
          </a:xfrm>
        </p:spPr>
        <p:txBody>
          <a:bodyPr/>
          <a:lstStyle/>
          <a:p>
            <a:r>
              <a:rPr lang="zh-CN" altLang="en-US" dirty="0" smtClean="0"/>
              <a:t>传递参数时，将参数复制一份，把值传给被调用函数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938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例子：参数传递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957459"/>
          </a:xfrm>
        </p:spPr>
        <p:txBody>
          <a:bodyPr/>
          <a:lstStyle/>
          <a:p>
            <a:r>
              <a:rPr lang="en-US" altLang="zh-CN" dirty="0" smtClean="0"/>
              <a:t>void set5(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x){</a:t>
            </a:r>
          </a:p>
          <a:p>
            <a:r>
              <a:rPr lang="en-US" altLang="zh-CN" dirty="0" smtClean="0"/>
              <a:t>	x = 5;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???</a:t>
            </a:r>
            <a:r>
              <a:rPr lang="zh-CN" altLang="en-US" dirty="0" smtClean="0"/>
              <a:t>有用吗</a:t>
            </a:r>
            <a:r>
              <a:rPr lang="en-US" altLang="zh-CN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520534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例子：参数传递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void set5(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x){</a:t>
            </a:r>
          </a:p>
          <a:p>
            <a:r>
              <a:rPr lang="en-US" altLang="zh-CN" dirty="0" smtClean="0"/>
              <a:t>	x = 5;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3;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set5(a);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(“%d\n”, a);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结果：</a:t>
            </a:r>
            <a:r>
              <a:rPr lang="en-US" altLang="zh-CN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3415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1124146" y="1451728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677971" y="3758242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6317" y="3236941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0x57A0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10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1124146" y="1451728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677971" y="3758242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6317" y="3236941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0x57A0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231120" y="1451727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set5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796354" y="3758242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4700" y="3236941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0x7C44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4708314" y="3814098"/>
            <a:ext cx="1211344" cy="60001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96904" y="3444766"/>
            <a:ext cx="116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1458" y="2786824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69804" y="2265523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0x7C44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6" idx="3"/>
          </p:cNvCxnSpPr>
          <p:nvPr/>
        </p:nvCxnSpPr>
        <p:spPr bwMode="auto">
          <a:xfrm flipV="1">
            <a:off x="3704734" y="3167406"/>
            <a:ext cx="526724" cy="94669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3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1124146" y="1451728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677971" y="3758242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6317" y="3236941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0x57A0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231120" y="1451727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set5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796354" y="3758242"/>
            <a:ext cx="2026763" cy="71172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4700" y="3236941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0x7C44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4708314" y="3814098"/>
            <a:ext cx="1211344" cy="60001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96904" y="3444766"/>
            <a:ext cx="116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1458" y="2786824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69804" y="2265523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0x7C44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6" idx="3"/>
          </p:cNvCxnSpPr>
          <p:nvPr/>
        </p:nvCxnSpPr>
        <p:spPr bwMode="auto">
          <a:xfrm flipV="1">
            <a:off x="3704734" y="3167406"/>
            <a:ext cx="526724" cy="94669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19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1124146" y="1451728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677971" y="3758242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6317" y="3236941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0x57A0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231120" y="1451727"/>
            <a:ext cx="3134412" cy="415250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set5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796354" y="3758242"/>
            <a:ext cx="2026763" cy="7117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strike="sngStrike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</a:t>
            </a:r>
            <a:r>
              <a:rPr lang="en-US" altLang="zh-CN" sz="3200" strike="sngStrike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3200" i="0" u="none" strike="sng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4700" y="3236941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trike="sngStrike" dirty="0" smtClean="0">
                <a:solidFill>
                  <a:schemeClr val="bg1"/>
                </a:solidFill>
              </a:rPr>
              <a:t>0x7C44</a:t>
            </a:r>
            <a:endParaRPr lang="zh-CN" altLang="en-US" sz="3200" strike="sngStrike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48249" y="3821716"/>
            <a:ext cx="140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函数返回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1458" y="2786824"/>
            <a:ext cx="2026763" cy="7117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200" strike="sngStrike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= </a:t>
            </a:r>
            <a:r>
              <a:rPr lang="en-US" altLang="zh-CN" sz="3200" strike="sngStrike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3200" i="0" u="none" strike="sng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69804" y="2265523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trike="sngStrike" dirty="0" smtClean="0">
                <a:solidFill>
                  <a:schemeClr val="bg1"/>
                </a:solidFill>
              </a:rPr>
              <a:t>0x7C44</a:t>
            </a:r>
            <a:endParaRPr lang="zh-CN" altLang="en-US" sz="3200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6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字典排序 读入字符串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461940"/>
            <a:ext cx="11151916" cy="5207579"/>
          </a:xfrm>
        </p:spPr>
        <p:txBody>
          <a:bodyPr/>
          <a:lstStyle/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#</a:t>
            </a:r>
            <a:r>
              <a:rPr lang="en-US" altLang="zh-CN" dirty="0"/>
              <a:t>define MAXN 100</a:t>
            </a:r>
          </a:p>
          <a:p>
            <a:r>
              <a:rPr lang="en-US" altLang="zh-CN" dirty="0"/>
              <a:t>	#define MAXLEN 30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main(){</a:t>
            </a:r>
          </a:p>
          <a:p>
            <a:r>
              <a:rPr lang="en-US" altLang="zh-CN" dirty="0"/>
              <a:t>		char strings[MAXN][MAXLEN + 1];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number_of_string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("%d", &amp;</a:t>
            </a:r>
            <a:r>
              <a:rPr lang="en-US" altLang="zh-CN" dirty="0" err="1"/>
              <a:t>number_of_string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memset</a:t>
            </a:r>
            <a:r>
              <a:rPr lang="en-US" altLang="zh-CN" dirty="0"/>
              <a:t>(strings, 0, </a:t>
            </a:r>
            <a:r>
              <a:rPr lang="en-US" altLang="zh-CN" dirty="0" err="1"/>
              <a:t>sizeof</a:t>
            </a:r>
            <a:r>
              <a:rPr lang="en-US" altLang="zh-CN" dirty="0"/>
              <a:t>(strings));</a:t>
            </a:r>
          </a:p>
          <a:p>
            <a:r>
              <a:rPr lang="en-US" altLang="zh-CN" dirty="0"/>
              <a:t>	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number_of_string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scanf</a:t>
            </a:r>
            <a:r>
              <a:rPr lang="en-US" altLang="zh-CN" dirty="0"/>
              <a:t>("%s", strings[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		...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993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897"/>
          </a:xfrm>
        </p:spPr>
        <p:txBody>
          <a:bodyPr/>
          <a:lstStyle/>
          <a:p>
            <a:r>
              <a:rPr lang="zh-CN" altLang="en-US" dirty="0" smtClean="0"/>
              <a:t>如何在函数中实现对参数变量的修改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：传递指针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658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6" cy="664797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：传递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551194"/>
          </a:xfrm>
        </p:spPr>
        <p:txBody>
          <a:bodyPr/>
          <a:lstStyle/>
          <a:p>
            <a:r>
              <a:rPr lang="en-US" altLang="zh-CN" dirty="0" smtClean="0"/>
              <a:t>void set5(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*x){</a:t>
            </a:r>
          </a:p>
          <a:p>
            <a:r>
              <a:rPr lang="en-US" altLang="zh-CN" dirty="0" smtClean="0"/>
              <a:t>	*x = 5;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004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1124146" y="1451728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main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677971" y="3758242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a = 3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77971" y="3046518"/>
            <a:ext cx="2026763" cy="71172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&amp;a = 0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x5710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07584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1124146" y="1451728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main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677971" y="3758242"/>
            <a:ext cx="2026763" cy="711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a = 3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231120" y="1451727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set5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796354" y="3046518"/>
            <a:ext cx="2026763" cy="71172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0x5710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4700" y="2525217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0x88C0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4708314" y="3814098"/>
            <a:ext cx="1211344" cy="60001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96904" y="3444766"/>
            <a:ext cx="116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函数调用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1458" y="2786824"/>
            <a:ext cx="2026763" cy="71172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0x5710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69804" y="2265523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0x88C0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cxnSp>
        <p:nvCxnSpPr>
          <p:cNvPr id="19" name="直接箭头连接符 18"/>
          <p:cNvCxnSpPr>
            <a:stCxn id="18" idx="3"/>
          </p:cNvCxnSpPr>
          <p:nvPr/>
        </p:nvCxnSpPr>
        <p:spPr bwMode="auto">
          <a:xfrm flipV="1">
            <a:off x="3704734" y="3167406"/>
            <a:ext cx="526724" cy="23497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auto">
          <a:xfrm>
            <a:off x="1677971" y="3046518"/>
            <a:ext cx="2026763" cy="71172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&amp;a = 0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x5710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>
            <a:off x="3134412" y="3751868"/>
            <a:ext cx="4675250" cy="1545996"/>
          </a:xfrm>
          <a:custGeom>
            <a:avLst/>
            <a:gdLst>
              <a:gd name="connsiteX0" fmla="*/ 4661555 w 4675250"/>
              <a:gd name="connsiteY0" fmla="*/ 0 h 1545996"/>
              <a:gd name="connsiteX1" fmla="*/ 4661555 w 4675250"/>
              <a:gd name="connsiteY1" fmla="*/ 160256 h 1545996"/>
              <a:gd name="connsiteX2" fmla="*/ 4652128 w 4675250"/>
              <a:gd name="connsiteY2" fmla="*/ 216817 h 1545996"/>
              <a:gd name="connsiteX3" fmla="*/ 4647415 w 4675250"/>
              <a:gd name="connsiteY3" fmla="*/ 235670 h 1545996"/>
              <a:gd name="connsiteX4" fmla="*/ 4623848 w 4675250"/>
              <a:gd name="connsiteY4" fmla="*/ 282804 h 1545996"/>
              <a:gd name="connsiteX5" fmla="*/ 4609708 w 4675250"/>
              <a:gd name="connsiteY5" fmla="*/ 334652 h 1545996"/>
              <a:gd name="connsiteX6" fmla="*/ 4562574 w 4675250"/>
              <a:gd name="connsiteY6" fmla="*/ 424206 h 1545996"/>
              <a:gd name="connsiteX7" fmla="*/ 4553147 w 4675250"/>
              <a:gd name="connsiteY7" fmla="*/ 461913 h 1545996"/>
              <a:gd name="connsiteX8" fmla="*/ 4491873 w 4675250"/>
              <a:gd name="connsiteY8" fmla="*/ 551468 h 1545996"/>
              <a:gd name="connsiteX9" fmla="*/ 4482446 w 4675250"/>
              <a:gd name="connsiteY9" fmla="*/ 579748 h 1545996"/>
              <a:gd name="connsiteX10" fmla="*/ 4449452 w 4675250"/>
              <a:gd name="connsiteY10" fmla="*/ 622169 h 1545996"/>
              <a:gd name="connsiteX11" fmla="*/ 4440025 w 4675250"/>
              <a:gd name="connsiteY11" fmla="*/ 636309 h 1545996"/>
              <a:gd name="connsiteX12" fmla="*/ 4407031 w 4675250"/>
              <a:gd name="connsiteY12" fmla="*/ 692870 h 1545996"/>
              <a:gd name="connsiteX13" fmla="*/ 4402318 w 4675250"/>
              <a:gd name="connsiteY13" fmla="*/ 707010 h 1545996"/>
              <a:gd name="connsiteX14" fmla="*/ 4364611 w 4675250"/>
              <a:gd name="connsiteY14" fmla="*/ 740004 h 1545996"/>
              <a:gd name="connsiteX15" fmla="*/ 4317477 w 4675250"/>
              <a:gd name="connsiteY15" fmla="*/ 801278 h 1545996"/>
              <a:gd name="connsiteX16" fmla="*/ 4289196 w 4675250"/>
              <a:gd name="connsiteY16" fmla="*/ 834272 h 1545996"/>
              <a:gd name="connsiteX17" fmla="*/ 4265629 w 4675250"/>
              <a:gd name="connsiteY17" fmla="*/ 843699 h 1545996"/>
              <a:gd name="connsiteX18" fmla="*/ 4232635 w 4675250"/>
              <a:gd name="connsiteY18" fmla="*/ 886120 h 1545996"/>
              <a:gd name="connsiteX19" fmla="*/ 4147794 w 4675250"/>
              <a:gd name="connsiteY19" fmla="*/ 956821 h 1545996"/>
              <a:gd name="connsiteX20" fmla="*/ 4124227 w 4675250"/>
              <a:gd name="connsiteY20" fmla="*/ 975674 h 1545996"/>
              <a:gd name="connsiteX21" fmla="*/ 4095947 w 4675250"/>
              <a:gd name="connsiteY21" fmla="*/ 1003955 h 1545996"/>
              <a:gd name="connsiteX22" fmla="*/ 4044099 w 4675250"/>
              <a:gd name="connsiteY22" fmla="*/ 1036948 h 1545996"/>
              <a:gd name="connsiteX23" fmla="*/ 4015819 w 4675250"/>
              <a:gd name="connsiteY23" fmla="*/ 1065229 h 1545996"/>
              <a:gd name="connsiteX24" fmla="*/ 3935691 w 4675250"/>
              <a:gd name="connsiteY24" fmla="*/ 1117076 h 1545996"/>
              <a:gd name="connsiteX25" fmla="*/ 3874417 w 4675250"/>
              <a:gd name="connsiteY25" fmla="*/ 1154784 h 1545996"/>
              <a:gd name="connsiteX26" fmla="*/ 3846136 w 4675250"/>
              <a:gd name="connsiteY26" fmla="*/ 1164210 h 1545996"/>
              <a:gd name="connsiteX27" fmla="*/ 3822569 w 4675250"/>
              <a:gd name="connsiteY27" fmla="*/ 1183064 h 1545996"/>
              <a:gd name="connsiteX28" fmla="*/ 3794289 w 4675250"/>
              <a:gd name="connsiteY28" fmla="*/ 1192491 h 1545996"/>
              <a:gd name="connsiteX29" fmla="*/ 3733015 w 4675250"/>
              <a:gd name="connsiteY29" fmla="*/ 1216058 h 1545996"/>
              <a:gd name="connsiteX30" fmla="*/ 3615180 w 4675250"/>
              <a:gd name="connsiteY30" fmla="*/ 1286759 h 1545996"/>
              <a:gd name="connsiteX31" fmla="*/ 3563332 w 4675250"/>
              <a:gd name="connsiteY31" fmla="*/ 1296186 h 1545996"/>
              <a:gd name="connsiteX32" fmla="*/ 3525625 w 4675250"/>
              <a:gd name="connsiteY32" fmla="*/ 1315039 h 1545996"/>
              <a:gd name="connsiteX33" fmla="*/ 3483204 w 4675250"/>
              <a:gd name="connsiteY33" fmla="*/ 1338606 h 1545996"/>
              <a:gd name="connsiteX34" fmla="*/ 3294668 w 4675250"/>
              <a:gd name="connsiteY34" fmla="*/ 1395167 h 1545996"/>
              <a:gd name="connsiteX35" fmla="*/ 3200400 w 4675250"/>
              <a:gd name="connsiteY35" fmla="*/ 1423447 h 1545996"/>
              <a:gd name="connsiteX36" fmla="*/ 3148553 w 4675250"/>
              <a:gd name="connsiteY36" fmla="*/ 1437588 h 1545996"/>
              <a:gd name="connsiteX37" fmla="*/ 3120273 w 4675250"/>
              <a:gd name="connsiteY37" fmla="*/ 1456441 h 1545996"/>
              <a:gd name="connsiteX38" fmla="*/ 3082565 w 4675250"/>
              <a:gd name="connsiteY38" fmla="*/ 1465868 h 1545996"/>
              <a:gd name="connsiteX39" fmla="*/ 2898743 w 4675250"/>
              <a:gd name="connsiteY39" fmla="*/ 1494148 h 1545996"/>
              <a:gd name="connsiteX40" fmla="*/ 2648932 w 4675250"/>
              <a:gd name="connsiteY40" fmla="*/ 1508289 h 1545996"/>
              <a:gd name="connsiteX41" fmla="*/ 2432116 w 4675250"/>
              <a:gd name="connsiteY41" fmla="*/ 1527142 h 1545996"/>
              <a:gd name="connsiteX42" fmla="*/ 2267147 w 4675250"/>
              <a:gd name="connsiteY42" fmla="*/ 1545996 h 1545996"/>
              <a:gd name="connsiteX43" fmla="*/ 1852367 w 4675250"/>
              <a:gd name="connsiteY43" fmla="*/ 1541283 h 1545996"/>
              <a:gd name="connsiteX44" fmla="*/ 1753386 w 4675250"/>
              <a:gd name="connsiteY44" fmla="*/ 1522429 h 1545996"/>
              <a:gd name="connsiteX45" fmla="*/ 1682685 w 4675250"/>
              <a:gd name="connsiteY45" fmla="*/ 1513002 h 1545996"/>
              <a:gd name="connsiteX46" fmla="*/ 1569563 w 4675250"/>
              <a:gd name="connsiteY46" fmla="*/ 1475295 h 1545996"/>
              <a:gd name="connsiteX47" fmla="*/ 1475295 w 4675250"/>
              <a:gd name="connsiteY47" fmla="*/ 1428161 h 1545996"/>
              <a:gd name="connsiteX48" fmla="*/ 1414021 w 4675250"/>
              <a:gd name="connsiteY48" fmla="*/ 1414021 h 1545996"/>
              <a:gd name="connsiteX49" fmla="*/ 1300899 w 4675250"/>
              <a:gd name="connsiteY49" fmla="*/ 1376313 h 1545996"/>
              <a:gd name="connsiteX50" fmla="*/ 1197204 w 4675250"/>
              <a:gd name="connsiteY50" fmla="*/ 1333893 h 1545996"/>
              <a:gd name="connsiteX51" fmla="*/ 1065229 w 4675250"/>
              <a:gd name="connsiteY51" fmla="*/ 1272619 h 1545996"/>
              <a:gd name="connsiteX52" fmla="*/ 909687 w 4675250"/>
              <a:gd name="connsiteY52" fmla="*/ 1230198 h 1545996"/>
              <a:gd name="connsiteX53" fmla="*/ 721151 w 4675250"/>
              <a:gd name="connsiteY53" fmla="*/ 1173637 h 1545996"/>
              <a:gd name="connsiteX54" fmla="*/ 584462 w 4675250"/>
              <a:gd name="connsiteY54" fmla="*/ 1140643 h 1545996"/>
              <a:gd name="connsiteX55" fmla="*/ 513761 w 4675250"/>
              <a:gd name="connsiteY55" fmla="*/ 1102936 h 1545996"/>
              <a:gd name="connsiteX56" fmla="*/ 348792 w 4675250"/>
              <a:gd name="connsiteY56" fmla="*/ 1018095 h 1545996"/>
              <a:gd name="connsiteX57" fmla="*/ 292231 w 4675250"/>
              <a:gd name="connsiteY57" fmla="*/ 966247 h 1545996"/>
              <a:gd name="connsiteX58" fmla="*/ 278091 w 4675250"/>
              <a:gd name="connsiteY58" fmla="*/ 961534 h 1545996"/>
              <a:gd name="connsiteX59" fmla="*/ 230957 w 4675250"/>
              <a:gd name="connsiteY59" fmla="*/ 919113 h 1545996"/>
              <a:gd name="connsiteX60" fmla="*/ 221530 w 4675250"/>
              <a:gd name="connsiteY60" fmla="*/ 904973 h 1545996"/>
              <a:gd name="connsiteX61" fmla="*/ 193250 w 4675250"/>
              <a:gd name="connsiteY61" fmla="*/ 886120 h 1545996"/>
              <a:gd name="connsiteX62" fmla="*/ 146116 w 4675250"/>
              <a:gd name="connsiteY62" fmla="*/ 853126 h 1545996"/>
              <a:gd name="connsiteX63" fmla="*/ 103695 w 4675250"/>
              <a:gd name="connsiteY63" fmla="*/ 824845 h 1545996"/>
              <a:gd name="connsiteX64" fmla="*/ 56561 w 4675250"/>
              <a:gd name="connsiteY64" fmla="*/ 782425 h 1545996"/>
              <a:gd name="connsiteX65" fmla="*/ 47134 w 4675250"/>
              <a:gd name="connsiteY65" fmla="*/ 768285 h 1545996"/>
              <a:gd name="connsiteX66" fmla="*/ 14141 w 4675250"/>
              <a:gd name="connsiteY66" fmla="*/ 749431 h 1545996"/>
              <a:gd name="connsiteX67" fmla="*/ 0 w 4675250"/>
              <a:gd name="connsiteY67" fmla="*/ 735291 h 154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675250" h="1545996">
                <a:moveTo>
                  <a:pt x="4661555" y="0"/>
                </a:moveTo>
                <a:cubicBezTo>
                  <a:pt x="4684227" y="68013"/>
                  <a:pt x="4674808" y="27724"/>
                  <a:pt x="4661555" y="160256"/>
                </a:cubicBezTo>
                <a:cubicBezTo>
                  <a:pt x="4659653" y="179275"/>
                  <a:pt x="4655650" y="198031"/>
                  <a:pt x="4652128" y="216817"/>
                </a:cubicBezTo>
                <a:cubicBezTo>
                  <a:pt x="4650934" y="223184"/>
                  <a:pt x="4649967" y="229716"/>
                  <a:pt x="4647415" y="235670"/>
                </a:cubicBezTo>
                <a:cubicBezTo>
                  <a:pt x="4640496" y="251816"/>
                  <a:pt x="4628109" y="265763"/>
                  <a:pt x="4623848" y="282804"/>
                </a:cubicBezTo>
                <a:cubicBezTo>
                  <a:pt x="4620977" y="294285"/>
                  <a:pt x="4612760" y="328039"/>
                  <a:pt x="4609708" y="334652"/>
                </a:cubicBezTo>
                <a:cubicBezTo>
                  <a:pt x="4595572" y="365281"/>
                  <a:pt x="4570756" y="391480"/>
                  <a:pt x="4562574" y="424206"/>
                </a:cubicBezTo>
                <a:cubicBezTo>
                  <a:pt x="4559432" y="436775"/>
                  <a:pt x="4559439" y="450588"/>
                  <a:pt x="4553147" y="461913"/>
                </a:cubicBezTo>
                <a:cubicBezTo>
                  <a:pt x="4535581" y="493532"/>
                  <a:pt x="4491873" y="551468"/>
                  <a:pt x="4491873" y="551468"/>
                </a:cubicBezTo>
                <a:cubicBezTo>
                  <a:pt x="4488731" y="560895"/>
                  <a:pt x="4487558" y="571227"/>
                  <a:pt x="4482446" y="579748"/>
                </a:cubicBezTo>
                <a:cubicBezTo>
                  <a:pt x="4473229" y="595109"/>
                  <a:pt x="4460200" y="607838"/>
                  <a:pt x="4449452" y="622169"/>
                </a:cubicBezTo>
                <a:cubicBezTo>
                  <a:pt x="4446053" y="626701"/>
                  <a:pt x="4442940" y="631452"/>
                  <a:pt x="4440025" y="636309"/>
                </a:cubicBezTo>
                <a:cubicBezTo>
                  <a:pt x="4428795" y="655025"/>
                  <a:pt x="4413933" y="672163"/>
                  <a:pt x="4407031" y="692870"/>
                </a:cubicBezTo>
                <a:cubicBezTo>
                  <a:pt x="4405460" y="697583"/>
                  <a:pt x="4405206" y="702967"/>
                  <a:pt x="4402318" y="707010"/>
                </a:cubicBezTo>
                <a:cubicBezTo>
                  <a:pt x="4371001" y="750854"/>
                  <a:pt x="4396680" y="703354"/>
                  <a:pt x="4364611" y="740004"/>
                </a:cubicBezTo>
                <a:cubicBezTo>
                  <a:pt x="4347642" y="759397"/>
                  <a:pt x="4334247" y="781713"/>
                  <a:pt x="4317477" y="801278"/>
                </a:cubicBezTo>
                <a:cubicBezTo>
                  <a:pt x="4308050" y="812276"/>
                  <a:pt x="4300407" y="825099"/>
                  <a:pt x="4289196" y="834272"/>
                </a:cubicBezTo>
                <a:cubicBezTo>
                  <a:pt x="4282648" y="839630"/>
                  <a:pt x="4273485" y="840557"/>
                  <a:pt x="4265629" y="843699"/>
                </a:cubicBezTo>
                <a:cubicBezTo>
                  <a:pt x="4254631" y="857839"/>
                  <a:pt x="4246397" y="874652"/>
                  <a:pt x="4232635" y="886120"/>
                </a:cubicBezTo>
                <a:lnTo>
                  <a:pt x="4147794" y="956821"/>
                </a:lnTo>
                <a:cubicBezTo>
                  <a:pt x="4140038" y="963228"/>
                  <a:pt x="4131340" y="968560"/>
                  <a:pt x="4124227" y="975674"/>
                </a:cubicBezTo>
                <a:cubicBezTo>
                  <a:pt x="4114800" y="985101"/>
                  <a:pt x="4106537" y="995857"/>
                  <a:pt x="4095947" y="1003955"/>
                </a:cubicBezTo>
                <a:cubicBezTo>
                  <a:pt x="4079674" y="1016399"/>
                  <a:pt x="4060372" y="1024504"/>
                  <a:pt x="4044099" y="1036948"/>
                </a:cubicBezTo>
                <a:cubicBezTo>
                  <a:pt x="4033509" y="1045046"/>
                  <a:pt x="4026540" y="1057305"/>
                  <a:pt x="4015819" y="1065229"/>
                </a:cubicBezTo>
                <a:cubicBezTo>
                  <a:pt x="3990236" y="1084138"/>
                  <a:pt x="3962364" y="1099738"/>
                  <a:pt x="3935691" y="1117076"/>
                </a:cubicBezTo>
                <a:cubicBezTo>
                  <a:pt x="3913754" y="1131335"/>
                  <a:pt x="3902318" y="1140834"/>
                  <a:pt x="3874417" y="1154784"/>
                </a:cubicBezTo>
                <a:cubicBezTo>
                  <a:pt x="3865529" y="1159228"/>
                  <a:pt x="3855563" y="1161068"/>
                  <a:pt x="3846136" y="1164210"/>
                </a:cubicBezTo>
                <a:cubicBezTo>
                  <a:pt x="3838280" y="1170495"/>
                  <a:pt x="3831401" y="1178247"/>
                  <a:pt x="3822569" y="1183064"/>
                </a:cubicBezTo>
                <a:cubicBezTo>
                  <a:pt x="3813846" y="1187822"/>
                  <a:pt x="3803613" y="1189056"/>
                  <a:pt x="3794289" y="1192491"/>
                </a:cubicBezTo>
                <a:cubicBezTo>
                  <a:pt x="3773755" y="1200056"/>
                  <a:pt x="3753440" y="1208202"/>
                  <a:pt x="3733015" y="1216058"/>
                </a:cubicBezTo>
                <a:cubicBezTo>
                  <a:pt x="3686953" y="1251884"/>
                  <a:pt x="3677523" y="1263669"/>
                  <a:pt x="3615180" y="1286759"/>
                </a:cubicBezTo>
                <a:cubicBezTo>
                  <a:pt x="3598707" y="1292860"/>
                  <a:pt x="3580615" y="1293044"/>
                  <a:pt x="3563332" y="1296186"/>
                </a:cubicBezTo>
                <a:cubicBezTo>
                  <a:pt x="3550763" y="1302470"/>
                  <a:pt x="3538044" y="1308464"/>
                  <a:pt x="3525625" y="1315039"/>
                </a:cubicBezTo>
                <a:cubicBezTo>
                  <a:pt x="3511329" y="1322607"/>
                  <a:pt x="3498368" y="1332974"/>
                  <a:pt x="3483204" y="1338606"/>
                </a:cubicBezTo>
                <a:cubicBezTo>
                  <a:pt x="3433126" y="1357206"/>
                  <a:pt x="3351258" y="1378399"/>
                  <a:pt x="3294668" y="1395167"/>
                </a:cubicBezTo>
                <a:cubicBezTo>
                  <a:pt x="3220748" y="1417070"/>
                  <a:pt x="3254859" y="1408319"/>
                  <a:pt x="3200400" y="1423447"/>
                </a:cubicBezTo>
                <a:lnTo>
                  <a:pt x="3148553" y="1437588"/>
                </a:lnTo>
                <a:cubicBezTo>
                  <a:pt x="3139126" y="1443872"/>
                  <a:pt x="3130686" y="1451978"/>
                  <a:pt x="3120273" y="1456441"/>
                </a:cubicBezTo>
                <a:cubicBezTo>
                  <a:pt x="3108364" y="1461545"/>
                  <a:pt x="3095189" y="1462955"/>
                  <a:pt x="3082565" y="1465868"/>
                </a:cubicBezTo>
                <a:cubicBezTo>
                  <a:pt x="2958915" y="1494403"/>
                  <a:pt x="3033949" y="1479126"/>
                  <a:pt x="2898743" y="1494148"/>
                </a:cubicBezTo>
                <a:cubicBezTo>
                  <a:pt x="2734787" y="1512365"/>
                  <a:pt x="2937355" y="1500698"/>
                  <a:pt x="2648932" y="1508289"/>
                </a:cubicBezTo>
                <a:cubicBezTo>
                  <a:pt x="2576660" y="1514573"/>
                  <a:pt x="2504024" y="1517554"/>
                  <a:pt x="2432116" y="1527142"/>
                </a:cubicBezTo>
                <a:cubicBezTo>
                  <a:pt x="2330113" y="1540743"/>
                  <a:pt x="2385073" y="1534203"/>
                  <a:pt x="2267147" y="1545996"/>
                </a:cubicBezTo>
                <a:lnTo>
                  <a:pt x="1852367" y="1541283"/>
                </a:lnTo>
                <a:cubicBezTo>
                  <a:pt x="1818815" y="1539744"/>
                  <a:pt x="1786516" y="1527951"/>
                  <a:pt x="1753386" y="1522429"/>
                </a:cubicBezTo>
                <a:cubicBezTo>
                  <a:pt x="1729934" y="1518520"/>
                  <a:pt x="1706252" y="1516144"/>
                  <a:pt x="1682685" y="1513002"/>
                </a:cubicBezTo>
                <a:cubicBezTo>
                  <a:pt x="1644978" y="1500433"/>
                  <a:pt x="1606351" y="1490344"/>
                  <a:pt x="1569563" y="1475295"/>
                </a:cubicBezTo>
                <a:cubicBezTo>
                  <a:pt x="1537047" y="1461993"/>
                  <a:pt x="1507982" y="1441038"/>
                  <a:pt x="1475295" y="1428161"/>
                </a:cubicBezTo>
                <a:cubicBezTo>
                  <a:pt x="1455792" y="1420478"/>
                  <a:pt x="1434113" y="1419994"/>
                  <a:pt x="1414021" y="1414021"/>
                </a:cubicBezTo>
                <a:cubicBezTo>
                  <a:pt x="1375922" y="1402694"/>
                  <a:pt x="1338182" y="1390091"/>
                  <a:pt x="1300899" y="1376313"/>
                </a:cubicBezTo>
                <a:cubicBezTo>
                  <a:pt x="1265869" y="1363367"/>
                  <a:pt x="1231387" y="1348933"/>
                  <a:pt x="1197204" y="1333893"/>
                </a:cubicBezTo>
                <a:cubicBezTo>
                  <a:pt x="1152809" y="1314360"/>
                  <a:pt x="1110854" y="1289074"/>
                  <a:pt x="1065229" y="1272619"/>
                </a:cubicBezTo>
                <a:cubicBezTo>
                  <a:pt x="1014675" y="1254386"/>
                  <a:pt x="961074" y="1245929"/>
                  <a:pt x="909687" y="1230198"/>
                </a:cubicBezTo>
                <a:cubicBezTo>
                  <a:pt x="701512" y="1166471"/>
                  <a:pt x="999833" y="1239990"/>
                  <a:pt x="721151" y="1173637"/>
                </a:cubicBezTo>
                <a:cubicBezTo>
                  <a:pt x="714917" y="1172153"/>
                  <a:pt x="604838" y="1149264"/>
                  <a:pt x="584462" y="1140643"/>
                </a:cubicBezTo>
                <a:cubicBezTo>
                  <a:pt x="559864" y="1130236"/>
                  <a:pt x="537650" y="1114881"/>
                  <a:pt x="513761" y="1102936"/>
                </a:cubicBezTo>
                <a:cubicBezTo>
                  <a:pt x="441665" y="1066888"/>
                  <a:pt x="422960" y="1065774"/>
                  <a:pt x="348792" y="1018095"/>
                </a:cubicBezTo>
                <a:cubicBezTo>
                  <a:pt x="218198" y="934142"/>
                  <a:pt x="368766" y="1020915"/>
                  <a:pt x="292231" y="966247"/>
                </a:cubicBezTo>
                <a:cubicBezTo>
                  <a:pt x="288188" y="963359"/>
                  <a:pt x="282804" y="963105"/>
                  <a:pt x="278091" y="961534"/>
                </a:cubicBezTo>
                <a:cubicBezTo>
                  <a:pt x="234079" y="906520"/>
                  <a:pt x="287970" y="969000"/>
                  <a:pt x="230957" y="919113"/>
                </a:cubicBezTo>
                <a:cubicBezTo>
                  <a:pt x="226694" y="915383"/>
                  <a:pt x="225157" y="909325"/>
                  <a:pt x="221530" y="904973"/>
                </a:cubicBezTo>
                <a:cubicBezTo>
                  <a:pt x="207950" y="888678"/>
                  <a:pt x="210678" y="891929"/>
                  <a:pt x="193250" y="886120"/>
                </a:cubicBezTo>
                <a:cubicBezTo>
                  <a:pt x="173527" y="872971"/>
                  <a:pt x="163567" y="867087"/>
                  <a:pt x="146116" y="853126"/>
                </a:cubicBezTo>
                <a:cubicBezTo>
                  <a:pt x="111726" y="825614"/>
                  <a:pt x="130404" y="833749"/>
                  <a:pt x="103695" y="824845"/>
                </a:cubicBezTo>
                <a:cubicBezTo>
                  <a:pt x="96546" y="818717"/>
                  <a:pt x="66722" y="794618"/>
                  <a:pt x="56561" y="782425"/>
                </a:cubicBezTo>
                <a:cubicBezTo>
                  <a:pt x="52934" y="778073"/>
                  <a:pt x="51140" y="772291"/>
                  <a:pt x="47134" y="768285"/>
                </a:cubicBezTo>
                <a:cubicBezTo>
                  <a:pt x="32865" y="754016"/>
                  <a:pt x="30321" y="754824"/>
                  <a:pt x="14141" y="749431"/>
                </a:cubicBezTo>
                <a:lnTo>
                  <a:pt x="0" y="735291"/>
                </a:ln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223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1124146" y="1451728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main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677971" y="3758242"/>
            <a:ext cx="2026763" cy="71172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a = 5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231120" y="1451727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set5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796354" y="3046518"/>
            <a:ext cx="2026763" cy="71172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0x5710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4700" y="2525217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0x88C0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4708314" y="3814098"/>
            <a:ext cx="1211344" cy="60001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96904" y="3444766"/>
            <a:ext cx="116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函数调用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1458" y="2786824"/>
            <a:ext cx="2026763" cy="71172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0x5710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69804" y="2265523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0x88C0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cxnSp>
        <p:nvCxnSpPr>
          <p:cNvPr id="19" name="直接箭头连接符 18"/>
          <p:cNvCxnSpPr>
            <a:stCxn id="18" idx="3"/>
          </p:cNvCxnSpPr>
          <p:nvPr/>
        </p:nvCxnSpPr>
        <p:spPr bwMode="auto">
          <a:xfrm flipV="1">
            <a:off x="3704734" y="3167406"/>
            <a:ext cx="526724" cy="23497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 bwMode="auto">
          <a:xfrm>
            <a:off x="1677971" y="3046518"/>
            <a:ext cx="2026763" cy="71172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&amp;a = 0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x5710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2855" y="4666219"/>
            <a:ext cx="254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*x = 5;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3134412" y="3751868"/>
            <a:ext cx="4675250" cy="1545996"/>
          </a:xfrm>
          <a:custGeom>
            <a:avLst/>
            <a:gdLst>
              <a:gd name="connsiteX0" fmla="*/ 4661555 w 4675250"/>
              <a:gd name="connsiteY0" fmla="*/ 0 h 1545996"/>
              <a:gd name="connsiteX1" fmla="*/ 4661555 w 4675250"/>
              <a:gd name="connsiteY1" fmla="*/ 160256 h 1545996"/>
              <a:gd name="connsiteX2" fmla="*/ 4652128 w 4675250"/>
              <a:gd name="connsiteY2" fmla="*/ 216817 h 1545996"/>
              <a:gd name="connsiteX3" fmla="*/ 4647415 w 4675250"/>
              <a:gd name="connsiteY3" fmla="*/ 235670 h 1545996"/>
              <a:gd name="connsiteX4" fmla="*/ 4623848 w 4675250"/>
              <a:gd name="connsiteY4" fmla="*/ 282804 h 1545996"/>
              <a:gd name="connsiteX5" fmla="*/ 4609708 w 4675250"/>
              <a:gd name="connsiteY5" fmla="*/ 334652 h 1545996"/>
              <a:gd name="connsiteX6" fmla="*/ 4562574 w 4675250"/>
              <a:gd name="connsiteY6" fmla="*/ 424206 h 1545996"/>
              <a:gd name="connsiteX7" fmla="*/ 4553147 w 4675250"/>
              <a:gd name="connsiteY7" fmla="*/ 461913 h 1545996"/>
              <a:gd name="connsiteX8" fmla="*/ 4491873 w 4675250"/>
              <a:gd name="connsiteY8" fmla="*/ 551468 h 1545996"/>
              <a:gd name="connsiteX9" fmla="*/ 4482446 w 4675250"/>
              <a:gd name="connsiteY9" fmla="*/ 579748 h 1545996"/>
              <a:gd name="connsiteX10" fmla="*/ 4449452 w 4675250"/>
              <a:gd name="connsiteY10" fmla="*/ 622169 h 1545996"/>
              <a:gd name="connsiteX11" fmla="*/ 4440025 w 4675250"/>
              <a:gd name="connsiteY11" fmla="*/ 636309 h 1545996"/>
              <a:gd name="connsiteX12" fmla="*/ 4407031 w 4675250"/>
              <a:gd name="connsiteY12" fmla="*/ 692870 h 1545996"/>
              <a:gd name="connsiteX13" fmla="*/ 4402318 w 4675250"/>
              <a:gd name="connsiteY13" fmla="*/ 707010 h 1545996"/>
              <a:gd name="connsiteX14" fmla="*/ 4364611 w 4675250"/>
              <a:gd name="connsiteY14" fmla="*/ 740004 h 1545996"/>
              <a:gd name="connsiteX15" fmla="*/ 4317477 w 4675250"/>
              <a:gd name="connsiteY15" fmla="*/ 801278 h 1545996"/>
              <a:gd name="connsiteX16" fmla="*/ 4289196 w 4675250"/>
              <a:gd name="connsiteY16" fmla="*/ 834272 h 1545996"/>
              <a:gd name="connsiteX17" fmla="*/ 4265629 w 4675250"/>
              <a:gd name="connsiteY17" fmla="*/ 843699 h 1545996"/>
              <a:gd name="connsiteX18" fmla="*/ 4232635 w 4675250"/>
              <a:gd name="connsiteY18" fmla="*/ 886120 h 1545996"/>
              <a:gd name="connsiteX19" fmla="*/ 4147794 w 4675250"/>
              <a:gd name="connsiteY19" fmla="*/ 956821 h 1545996"/>
              <a:gd name="connsiteX20" fmla="*/ 4124227 w 4675250"/>
              <a:gd name="connsiteY20" fmla="*/ 975674 h 1545996"/>
              <a:gd name="connsiteX21" fmla="*/ 4095947 w 4675250"/>
              <a:gd name="connsiteY21" fmla="*/ 1003955 h 1545996"/>
              <a:gd name="connsiteX22" fmla="*/ 4044099 w 4675250"/>
              <a:gd name="connsiteY22" fmla="*/ 1036948 h 1545996"/>
              <a:gd name="connsiteX23" fmla="*/ 4015819 w 4675250"/>
              <a:gd name="connsiteY23" fmla="*/ 1065229 h 1545996"/>
              <a:gd name="connsiteX24" fmla="*/ 3935691 w 4675250"/>
              <a:gd name="connsiteY24" fmla="*/ 1117076 h 1545996"/>
              <a:gd name="connsiteX25" fmla="*/ 3874417 w 4675250"/>
              <a:gd name="connsiteY25" fmla="*/ 1154784 h 1545996"/>
              <a:gd name="connsiteX26" fmla="*/ 3846136 w 4675250"/>
              <a:gd name="connsiteY26" fmla="*/ 1164210 h 1545996"/>
              <a:gd name="connsiteX27" fmla="*/ 3822569 w 4675250"/>
              <a:gd name="connsiteY27" fmla="*/ 1183064 h 1545996"/>
              <a:gd name="connsiteX28" fmla="*/ 3794289 w 4675250"/>
              <a:gd name="connsiteY28" fmla="*/ 1192491 h 1545996"/>
              <a:gd name="connsiteX29" fmla="*/ 3733015 w 4675250"/>
              <a:gd name="connsiteY29" fmla="*/ 1216058 h 1545996"/>
              <a:gd name="connsiteX30" fmla="*/ 3615180 w 4675250"/>
              <a:gd name="connsiteY30" fmla="*/ 1286759 h 1545996"/>
              <a:gd name="connsiteX31" fmla="*/ 3563332 w 4675250"/>
              <a:gd name="connsiteY31" fmla="*/ 1296186 h 1545996"/>
              <a:gd name="connsiteX32" fmla="*/ 3525625 w 4675250"/>
              <a:gd name="connsiteY32" fmla="*/ 1315039 h 1545996"/>
              <a:gd name="connsiteX33" fmla="*/ 3483204 w 4675250"/>
              <a:gd name="connsiteY33" fmla="*/ 1338606 h 1545996"/>
              <a:gd name="connsiteX34" fmla="*/ 3294668 w 4675250"/>
              <a:gd name="connsiteY34" fmla="*/ 1395167 h 1545996"/>
              <a:gd name="connsiteX35" fmla="*/ 3200400 w 4675250"/>
              <a:gd name="connsiteY35" fmla="*/ 1423447 h 1545996"/>
              <a:gd name="connsiteX36" fmla="*/ 3148553 w 4675250"/>
              <a:gd name="connsiteY36" fmla="*/ 1437588 h 1545996"/>
              <a:gd name="connsiteX37" fmla="*/ 3120273 w 4675250"/>
              <a:gd name="connsiteY37" fmla="*/ 1456441 h 1545996"/>
              <a:gd name="connsiteX38" fmla="*/ 3082565 w 4675250"/>
              <a:gd name="connsiteY38" fmla="*/ 1465868 h 1545996"/>
              <a:gd name="connsiteX39" fmla="*/ 2898743 w 4675250"/>
              <a:gd name="connsiteY39" fmla="*/ 1494148 h 1545996"/>
              <a:gd name="connsiteX40" fmla="*/ 2648932 w 4675250"/>
              <a:gd name="connsiteY40" fmla="*/ 1508289 h 1545996"/>
              <a:gd name="connsiteX41" fmla="*/ 2432116 w 4675250"/>
              <a:gd name="connsiteY41" fmla="*/ 1527142 h 1545996"/>
              <a:gd name="connsiteX42" fmla="*/ 2267147 w 4675250"/>
              <a:gd name="connsiteY42" fmla="*/ 1545996 h 1545996"/>
              <a:gd name="connsiteX43" fmla="*/ 1852367 w 4675250"/>
              <a:gd name="connsiteY43" fmla="*/ 1541283 h 1545996"/>
              <a:gd name="connsiteX44" fmla="*/ 1753386 w 4675250"/>
              <a:gd name="connsiteY44" fmla="*/ 1522429 h 1545996"/>
              <a:gd name="connsiteX45" fmla="*/ 1682685 w 4675250"/>
              <a:gd name="connsiteY45" fmla="*/ 1513002 h 1545996"/>
              <a:gd name="connsiteX46" fmla="*/ 1569563 w 4675250"/>
              <a:gd name="connsiteY46" fmla="*/ 1475295 h 1545996"/>
              <a:gd name="connsiteX47" fmla="*/ 1475295 w 4675250"/>
              <a:gd name="connsiteY47" fmla="*/ 1428161 h 1545996"/>
              <a:gd name="connsiteX48" fmla="*/ 1414021 w 4675250"/>
              <a:gd name="connsiteY48" fmla="*/ 1414021 h 1545996"/>
              <a:gd name="connsiteX49" fmla="*/ 1300899 w 4675250"/>
              <a:gd name="connsiteY49" fmla="*/ 1376313 h 1545996"/>
              <a:gd name="connsiteX50" fmla="*/ 1197204 w 4675250"/>
              <a:gd name="connsiteY50" fmla="*/ 1333893 h 1545996"/>
              <a:gd name="connsiteX51" fmla="*/ 1065229 w 4675250"/>
              <a:gd name="connsiteY51" fmla="*/ 1272619 h 1545996"/>
              <a:gd name="connsiteX52" fmla="*/ 909687 w 4675250"/>
              <a:gd name="connsiteY52" fmla="*/ 1230198 h 1545996"/>
              <a:gd name="connsiteX53" fmla="*/ 721151 w 4675250"/>
              <a:gd name="connsiteY53" fmla="*/ 1173637 h 1545996"/>
              <a:gd name="connsiteX54" fmla="*/ 584462 w 4675250"/>
              <a:gd name="connsiteY54" fmla="*/ 1140643 h 1545996"/>
              <a:gd name="connsiteX55" fmla="*/ 513761 w 4675250"/>
              <a:gd name="connsiteY55" fmla="*/ 1102936 h 1545996"/>
              <a:gd name="connsiteX56" fmla="*/ 348792 w 4675250"/>
              <a:gd name="connsiteY56" fmla="*/ 1018095 h 1545996"/>
              <a:gd name="connsiteX57" fmla="*/ 292231 w 4675250"/>
              <a:gd name="connsiteY57" fmla="*/ 966247 h 1545996"/>
              <a:gd name="connsiteX58" fmla="*/ 278091 w 4675250"/>
              <a:gd name="connsiteY58" fmla="*/ 961534 h 1545996"/>
              <a:gd name="connsiteX59" fmla="*/ 230957 w 4675250"/>
              <a:gd name="connsiteY59" fmla="*/ 919113 h 1545996"/>
              <a:gd name="connsiteX60" fmla="*/ 221530 w 4675250"/>
              <a:gd name="connsiteY60" fmla="*/ 904973 h 1545996"/>
              <a:gd name="connsiteX61" fmla="*/ 193250 w 4675250"/>
              <a:gd name="connsiteY61" fmla="*/ 886120 h 1545996"/>
              <a:gd name="connsiteX62" fmla="*/ 146116 w 4675250"/>
              <a:gd name="connsiteY62" fmla="*/ 853126 h 1545996"/>
              <a:gd name="connsiteX63" fmla="*/ 103695 w 4675250"/>
              <a:gd name="connsiteY63" fmla="*/ 824845 h 1545996"/>
              <a:gd name="connsiteX64" fmla="*/ 56561 w 4675250"/>
              <a:gd name="connsiteY64" fmla="*/ 782425 h 1545996"/>
              <a:gd name="connsiteX65" fmla="*/ 47134 w 4675250"/>
              <a:gd name="connsiteY65" fmla="*/ 768285 h 1545996"/>
              <a:gd name="connsiteX66" fmla="*/ 14141 w 4675250"/>
              <a:gd name="connsiteY66" fmla="*/ 749431 h 1545996"/>
              <a:gd name="connsiteX67" fmla="*/ 0 w 4675250"/>
              <a:gd name="connsiteY67" fmla="*/ 735291 h 154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675250" h="1545996">
                <a:moveTo>
                  <a:pt x="4661555" y="0"/>
                </a:moveTo>
                <a:cubicBezTo>
                  <a:pt x="4684227" y="68013"/>
                  <a:pt x="4674808" y="27724"/>
                  <a:pt x="4661555" y="160256"/>
                </a:cubicBezTo>
                <a:cubicBezTo>
                  <a:pt x="4659653" y="179275"/>
                  <a:pt x="4655650" y="198031"/>
                  <a:pt x="4652128" y="216817"/>
                </a:cubicBezTo>
                <a:cubicBezTo>
                  <a:pt x="4650934" y="223184"/>
                  <a:pt x="4649967" y="229716"/>
                  <a:pt x="4647415" y="235670"/>
                </a:cubicBezTo>
                <a:cubicBezTo>
                  <a:pt x="4640496" y="251816"/>
                  <a:pt x="4628109" y="265763"/>
                  <a:pt x="4623848" y="282804"/>
                </a:cubicBezTo>
                <a:cubicBezTo>
                  <a:pt x="4620977" y="294285"/>
                  <a:pt x="4612760" y="328039"/>
                  <a:pt x="4609708" y="334652"/>
                </a:cubicBezTo>
                <a:cubicBezTo>
                  <a:pt x="4595572" y="365281"/>
                  <a:pt x="4570756" y="391480"/>
                  <a:pt x="4562574" y="424206"/>
                </a:cubicBezTo>
                <a:cubicBezTo>
                  <a:pt x="4559432" y="436775"/>
                  <a:pt x="4559439" y="450588"/>
                  <a:pt x="4553147" y="461913"/>
                </a:cubicBezTo>
                <a:cubicBezTo>
                  <a:pt x="4535581" y="493532"/>
                  <a:pt x="4491873" y="551468"/>
                  <a:pt x="4491873" y="551468"/>
                </a:cubicBezTo>
                <a:cubicBezTo>
                  <a:pt x="4488731" y="560895"/>
                  <a:pt x="4487558" y="571227"/>
                  <a:pt x="4482446" y="579748"/>
                </a:cubicBezTo>
                <a:cubicBezTo>
                  <a:pt x="4473229" y="595109"/>
                  <a:pt x="4460200" y="607838"/>
                  <a:pt x="4449452" y="622169"/>
                </a:cubicBezTo>
                <a:cubicBezTo>
                  <a:pt x="4446053" y="626701"/>
                  <a:pt x="4442940" y="631452"/>
                  <a:pt x="4440025" y="636309"/>
                </a:cubicBezTo>
                <a:cubicBezTo>
                  <a:pt x="4428795" y="655025"/>
                  <a:pt x="4413933" y="672163"/>
                  <a:pt x="4407031" y="692870"/>
                </a:cubicBezTo>
                <a:cubicBezTo>
                  <a:pt x="4405460" y="697583"/>
                  <a:pt x="4405206" y="702967"/>
                  <a:pt x="4402318" y="707010"/>
                </a:cubicBezTo>
                <a:cubicBezTo>
                  <a:pt x="4371001" y="750854"/>
                  <a:pt x="4396680" y="703354"/>
                  <a:pt x="4364611" y="740004"/>
                </a:cubicBezTo>
                <a:cubicBezTo>
                  <a:pt x="4347642" y="759397"/>
                  <a:pt x="4334247" y="781713"/>
                  <a:pt x="4317477" y="801278"/>
                </a:cubicBezTo>
                <a:cubicBezTo>
                  <a:pt x="4308050" y="812276"/>
                  <a:pt x="4300407" y="825099"/>
                  <a:pt x="4289196" y="834272"/>
                </a:cubicBezTo>
                <a:cubicBezTo>
                  <a:pt x="4282648" y="839630"/>
                  <a:pt x="4273485" y="840557"/>
                  <a:pt x="4265629" y="843699"/>
                </a:cubicBezTo>
                <a:cubicBezTo>
                  <a:pt x="4254631" y="857839"/>
                  <a:pt x="4246397" y="874652"/>
                  <a:pt x="4232635" y="886120"/>
                </a:cubicBezTo>
                <a:lnTo>
                  <a:pt x="4147794" y="956821"/>
                </a:lnTo>
                <a:cubicBezTo>
                  <a:pt x="4140038" y="963228"/>
                  <a:pt x="4131340" y="968560"/>
                  <a:pt x="4124227" y="975674"/>
                </a:cubicBezTo>
                <a:cubicBezTo>
                  <a:pt x="4114800" y="985101"/>
                  <a:pt x="4106537" y="995857"/>
                  <a:pt x="4095947" y="1003955"/>
                </a:cubicBezTo>
                <a:cubicBezTo>
                  <a:pt x="4079674" y="1016399"/>
                  <a:pt x="4060372" y="1024504"/>
                  <a:pt x="4044099" y="1036948"/>
                </a:cubicBezTo>
                <a:cubicBezTo>
                  <a:pt x="4033509" y="1045046"/>
                  <a:pt x="4026540" y="1057305"/>
                  <a:pt x="4015819" y="1065229"/>
                </a:cubicBezTo>
                <a:cubicBezTo>
                  <a:pt x="3990236" y="1084138"/>
                  <a:pt x="3962364" y="1099738"/>
                  <a:pt x="3935691" y="1117076"/>
                </a:cubicBezTo>
                <a:cubicBezTo>
                  <a:pt x="3913754" y="1131335"/>
                  <a:pt x="3902318" y="1140834"/>
                  <a:pt x="3874417" y="1154784"/>
                </a:cubicBezTo>
                <a:cubicBezTo>
                  <a:pt x="3865529" y="1159228"/>
                  <a:pt x="3855563" y="1161068"/>
                  <a:pt x="3846136" y="1164210"/>
                </a:cubicBezTo>
                <a:cubicBezTo>
                  <a:pt x="3838280" y="1170495"/>
                  <a:pt x="3831401" y="1178247"/>
                  <a:pt x="3822569" y="1183064"/>
                </a:cubicBezTo>
                <a:cubicBezTo>
                  <a:pt x="3813846" y="1187822"/>
                  <a:pt x="3803613" y="1189056"/>
                  <a:pt x="3794289" y="1192491"/>
                </a:cubicBezTo>
                <a:cubicBezTo>
                  <a:pt x="3773755" y="1200056"/>
                  <a:pt x="3753440" y="1208202"/>
                  <a:pt x="3733015" y="1216058"/>
                </a:cubicBezTo>
                <a:cubicBezTo>
                  <a:pt x="3686953" y="1251884"/>
                  <a:pt x="3677523" y="1263669"/>
                  <a:pt x="3615180" y="1286759"/>
                </a:cubicBezTo>
                <a:cubicBezTo>
                  <a:pt x="3598707" y="1292860"/>
                  <a:pt x="3580615" y="1293044"/>
                  <a:pt x="3563332" y="1296186"/>
                </a:cubicBezTo>
                <a:cubicBezTo>
                  <a:pt x="3550763" y="1302470"/>
                  <a:pt x="3538044" y="1308464"/>
                  <a:pt x="3525625" y="1315039"/>
                </a:cubicBezTo>
                <a:cubicBezTo>
                  <a:pt x="3511329" y="1322607"/>
                  <a:pt x="3498368" y="1332974"/>
                  <a:pt x="3483204" y="1338606"/>
                </a:cubicBezTo>
                <a:cubicBezTo>
                  <a:pt x="3433126" y="1357206"/>
                  <a:pt x="3351258" y="1378399"/>
                  <a:pt x="3294668" y="1395167"/>
                </a:cubicBezTo>
                <a:cubicBezTo>
                  <a:pt x="3220748" y="1417070"/>
                  <a:pt x="3254859" y="1408319"/>
                  <a:pt x="3200400" y="1423447"/>
                </a:cubicBezTo>
                <a:lnTo>
                  <a:pt x="3148553" y="1437588"/>
                </a:lnTo>
                <a:cubicBezTo>
                  <a:pt x="3139126" y="1443872"/>
                  <a:pt x="3130686" y="1451978"/>
                  <a:pt x="3120273" y="1456441"/>
                </a:cubicBezTo>
                <a:cubicBezTo>
                  <a:pt x="3108364" y="1461545"/>
                  <a:pt x="3095189" y="1462955"/>
                  <a:pt x="3082565" y="1465868"/>
                </a:cubicBezTo>
                <a:cubicBezTo>
                  <a:pt x="2958915" y="1494403"/>
                  <a:pt x="3033949" y="1479126"/>
                  <a:pt x="2898743" y="1494148"/>
                </a:cubicBezTo>
                <a:cubicBezTo>
                  <a:pt x="2734787" y="1512365"/>
                  <a:pt x="2937355" y="1500698"/>
                  <a:pt x="2648932" y="1508289"/>
                </a:cubicBezTo>
                <a:cubicBezTo>
                  <a:pt x="2576660" y="1514573"/>
                  <a:pt x="2504024" y="1517554"/>
                  <a:pt x="2432116" y="1527142"/>
                </a:cubicBezTo>
                <a:cubicBezTo>
                  <a:pt x="2330113" y="1540743"/>
                  <a:pt x="2385073" y="1534203"/>
                  <a:pt x="2267147" y="1545996"/>
                </a:cubicBezTo>
                <a:lnTo>
                  <a:pt x="1852367" y="1541283"/>
                </a:lnTo>
                <a:cubicBezTo>
                  <a:pt x="1818815" y="1539744"/>
                  <a:pt x="1786516" y="1527951"/>
                  <a:pt x="1753386" y="1522429"/>
                </a:cubicBezTo>
                <a:cubicBezTo>
                  <a:pt x="1729934" y="1518520"/>
                  <a:pt x="1706252" y="1516144"/>
                  <a:pt x="1682685" y="1513002"/>
                </a:cubicBezTo>
                <a:cubicBezTo>
                  <a:pt x="1644978" y="1500433"/>
                  <a:pt x="1606351" y="1490344"/>
                  <a:pt x="1569563" y="1475295"/>
                </a:cubicBezTo>
                <a:cubicBezTo>
                  <a:pt x="1537047" y="1461993"/>
                  <a:pt x="1507982" y="1441038"/>
                  <a:pt x="1475295" y="1428161"/>
                </a:cubicBezTo>
                <a:cubicBezTo>
                  <a:pt x="1455792" y="1420478"/>
                  <a:pt x="1434113" y="1419994"/>
                  <a:pt x="1414021" y="1414021"/>
                </a:cubicBezTo>
                <a:cubicBezTo>
                  <a:pt x="1375922" y="1402694"/>
                  <a:pt x="1338182" y="1390091"/>
                  <a:pt x="1300899" y="1376313"/>
                </a:cubicBezTo>
                <a:cubicBezTo>
                  <a:pt x="1265869" y="1363367"/>
                  <a:pt x="1231387" y="1348933"/>
                  <a:pt x="1197204" y="1333893"/>
                </a:cubicBezTo>
                <a:cubicBezTo>
                  <a:pt x="1152809" y="1314360"/>
                  <a:pt x="1110854" y="1289074"/>
                  <a:pt x="1065229" y="1272619"/>
                </a:cubicBezTo>
                <a:cubicBezTo>
                  <a:pt x="1014675" y="1254386"/>
                  <a:pt x="961074" y="1245929"/>
                  <a:pt x="909687" y="1230198"/>
                </a:cubicBezTo>
                <a:cubicBezTo>
                  <a:pt x="701512" y="1166471"/>
                  <a:pt x="999833" y="1239990"/>
                  <a:pt x="721151" y="1173637"/>
                </a:cubicBezTo>
                <a:cubicBezTo>
                  <a:pt x="714917" y="1172153"/>
                  <a:pt x="604838" y="1149264"/>
                  <a:pt x="584462" y="1140643"/>
                </a:cubicBezTo>
                <a:cubicBezTo>
                  <a:pt x="559864" y="1130236"/>
                  <a:pt x="537650" y="1114881"/>
                  <a:pt x="513761" y="1102936"/>
                </a:cubicBezTo>
                <a:cubicBezTo>
                  <a:pt x="441665" y="1066888"/>
                  <a:pt x="422960" y="1065774"/>
                  <a:pt x="348792" y="1018095"/>
                </a:cubicBezTo>
                <a:cubicBezTo>
                  <a:pt x="218198" y="934142"/>
                  <a:pt x="368766" y="1020915"/>
                  <a:pt x="292231" y="966247"/>
                </a:cubicBezTo>
                <a:cubicBezTo>
                  <a:pt x="288188" y="963359"/>
                  <a:pt x="282804" y="963105"/>
                  <a:pt x="278091" y="961534"/>
                </a:cubicBezTo>
                <a:cubicBezTo>
                  <a:pt x="234079" y="906520"/>
                  <a:pt x="287970" y="969000"/>
                  <a:pt x="230957" y="919113"/>
                </a:cubicBezTo>
                <a:cubicBezTo>
                  <a:pt x="226694" y="915383"/>
                  <a:pt x="225157" y="909325"/>
                  <a:pt x="221530" y="904973"/>
                </a:cubicBezTo>
                <a:cubicBezTo>
                  <a:pt x="207950" y="888678"/>
                  <a:pt x="210678" y="891929"/>
                  <a:pt x="193250" y="886120"/>
                </a:cubicBezTo>
                <a:cubicBezTo>
                  <a:pt x="173527" y="872971"/>
                  <a:pt x="163567" y="867087"/>
                  <a:pt x="146116" y="853126"/>
                </a:cubicBezTo>
                <a:cubicBezTo>
                  <a:pt x="111726" y="825614"/>
                  <a:pt x="130404" y="833749"/>
                  <a:pt x="103695" y="824845"/>
                </a:cubicBezTo>
                <a:cubicBezTo>
                  <a:pt x="96546" y="818717"/>
                  <a:pt x="66722" y="794618"/>
                  <a:pt x="56561" y="782425"/>
                </a:cubicBezTo>
                <a:cubicBezTo>
                  <a:pt x="52934" y="778073"/>
                  <a:pt x="51140" y="772291"/>
                  <a:pt x="47134" y="768285"/>
                </a:cubicBezTo>
                <a:cubicBezTo>
                  <a:pt x="32865" y="754016"/>
                  <a:pt x="30321" y="754824"/>
                  <a:pt x="14141" y="749431"/>
                </a:cubicBezTo>
                <a:lnTo>
                  <a:pt x="0" y="735291"/>
                </a:ln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45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1124146" y="1451728"/>
            <a:ext cx="3134412" cy="4152507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main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677971" y="3758242"/>
            <a:ext cx="2026763" cy="71172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a = 5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231120" y="1451727"/>
            <a:ext cx="3134412" cy="415250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set5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796354" y="3046518"/>
            <a:ext cx="2026763" cy="7117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sng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0x5710</a:t>
            </a:r>
            <a:endParaRPr kumimoji="0" lang="zh-CN" altLang="en-US" sz="3200" b="0" i="0" u="none" strike="sng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4700" y="2525217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sng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0x88C0</a:t>
            </a:r>
            <a:endParaRPr kumimoji="0" lang="zh-CN" altLang="en-US" sz="3200" b="0" i="0" u="none" strike="sng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89793" y="3852494"/>
            <a:ext cx="187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函数返回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31458" y="2786824"/>
            <a:ext cx="2026763" cy="7117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sng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0x5710</a:t>
            </a:r>
            <a:endParaRPr kumimoji="0" lang="zh-CN" altLang="en-US" sz="3200" b="0" i="0" u="none" strike="sng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69804" y="2265523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sng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0x88C0</a:t>
            </a:r>
            <a:endParaRPr kumimoji="0" lang="zh-CN" altLang="en-US" sz="3200" b="0" i="0" u="none" strike="sng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677971" y="3046518"/>
            <a:ext cx="2026763" cy="71172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&amp;a = 0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Segoe UI"/>
              </a:rPr>
              <a:t>x5710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22355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897"/>
          </a:xfrm>
        </p:spPr>
        <p:txBody>
          <a:bodyPr/>
          <a:lstStyle/>
          <a:p>
            <a:r>
              <a:rPr lang="zh-CN" altLang="en-US" dirty="0" smtClean="0"/>
              <a:t>如何在函数中实现对参数变量的修改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：传递指针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引用传参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84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6" cy="664797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：引用传参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551194"/>
          </a:xfrm>
        </p:spPr>
        <p:txBody>
          <a:bodyPr/>
          <a:lstStyle/>
          <a:p>
            <a:r>
              <a:rPr lang="en-US" altLang="zh-CN" dirty="0" smtClean="0"/>
              <a:t>void set5(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&amp;x){</a:t>
            </a:r>
          </a:p>
          <a:p>
            <a:r>
              <a:rPr lang="en-US" altLang="zh-CN" dirty="0" smtClean="0"/>
              <a:t>	x = 5;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899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：引用传参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875181"/>
          </a:xfrm>
        </p:spPr>
        <p:txBody>
          <a:bodyPr/>
          <a:lstStyle/>
          <a:p>
            <a:r>
              <a:rPr lang="zh-CN" altLang="en-US" dirty="0" smtClean="0"/>
              <a:t>测试：有效！</a:t>
            </a:r>
            <a:endParaRPr lang="en-US" altLang="zh-CN" dirty="0" smtClean="0"/>
          </a:p>
          <a:p>
            <a:r>
              <a:rPr lang="zh-CN" altLang="en-US" dirty="0" smtClean="0"/>
              <a:t>在参数前面加</a:t>
            </a:r>
            <a:r>
              <a:rPr lang="en-US" altLang="zh-CN" dirty="0" smtClean="0"/>
              <a:t>&amp;</a:t>
            </a:r>
            <a:r>
              <a:rPr lang="zh-CN" altLang="en-US" dirty="0"/>
              <a:t> </a:t>
            </a:r>
            <a:r>
              <a:rPr lang="zh-CN" altLang="en-US" dirty="0" smtClean="0"/>
              <a:t>使其变为可修改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意义？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修改参数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减少复制带来的开销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尤其对占用空间大、结构复杂的变量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88470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85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出现的问题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875181"/>
          </a:xfrm>
        </p:spPr>
        <p:txBody>
          <a:bodyPr/>
          <a:lstStyle/>
          <a:p>
            <a:r>
              <a:rPr lang="zh-CN" altLang="en-US" dirty="0" smtClean="0"/>
              <a:t>抄袭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有些同学交上来的作业一模一样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编程题不可以</a:t>
            </a:r>
            <a:r>
              <a:rPr lang="en-US" altLang="zh-CN" dirty="0" smtClean="0"/>
              <a:t>ctrl-c ctrl-v</a:t>
            </a:r>
          </a:p>
          <a:p>
            <a:r>
              <a:rPr lang="zh-CN" altLang="en-US" dirty="0" smtClean="0"/>
              <a:t>不能编译，错误非常明显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樊毅翔 杨</a:t>
            </a:r>
            <a:r>
              <a:rPr lang="zh-CN" altLang="en-US" dirty="0"/>
              <a:t>啸</a:t>
            </a:r>
            <a:r>
              <a:rPr lang="zh-CN" altLang="en-US" dirty="0" smtClean="0"/>
              <a:t>宇 迟</a:t>
            </a:r>
            <a:r>
              <a:rPr lang="zh-CN" altLang="en-US" dirty="0"/>
              <a:t>鹰</a:t>
            </a:r>
            <a:r>
              <a:rPr lang="zh-CN" altLang="en-US" dirty="0" smtClean="0"/>
              <a:t>石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660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数组：保存同一类型的多个变量</a:t>
            </a:r>
            <a:endParaRPr lang="en-US" altLang="zh-CN" dirty="0"/>
          </a:p>
          <a:p>
            <a:r>
              <a:rPr lang="zh-CN" altLang="en-US" dirty="0" smtClean="0"/>
              <a:t>可以通过下标访问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结构体：保存不同类型的变量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391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333494"/>
          </a:xfrm>
        </p:spPr>
        <p:txBody>
          <a:bodyPr/>
          <a:lstStyle/>
          <a:p>
            <a:r>
              <a:rPr lang="zh-CN" altLang="en-US" dirty="0" smtClean="0"/>
              <a:t>结构体是一种自定义变量类型</a:t>
            </a:r>
            <a:endParaRPr lang="en-US" altLang="zh-CN" dirty="0" smtClean="0"/>
          </a:p>
          <a:p>
            <a:r>
              <a:rPr lang="zh-CN" altLang="en-US" dirty="0" smtClean="0"/>
              <a:t>结构体是若干基本类型变量的组合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使用结构体的步骤：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定义结构体类型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定义结构体变量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82560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定义结构体类型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582519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score{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chinese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math;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english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关键字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r>
              <a:rPr lang="zh-CN" altLang="en-US" dirty="0" smtClean="0"/>
              <a:t>类型名称 </a:t>
            </a:r>
            <a:r>
              <a:rPr lang="en-US" altLang="zh-CN" dirty="0" smtClean="0"/>
              <a:t>score</a:t>
            </a:r>
            <a:endParaRPr lang="en-US" altLang="zh-CN" dirty="0"/>
          </a:p>
          <a:p>
            <a:r>
              <a:rPr lang="zh-CN" altLang="en-US" dirty="0" smtClean="0"/>
              <a:t>注意：结尾的分号不能少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380661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定义结构体变量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957459"/>
          </a:xfrm>
        </p:spPr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score </a:t>
            </a:r>
            <a:r>
              <a:rPr lang="en-US" altLang="zh-CN" dirty="0" err="1" smtClean="0"/>
              <a:t>myScore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truct</a:t>
            </a:r>
            <a:r>
              <a:rPr lang="zh-CN" altLang="en-US" dirty="0" smtClean="0"/>
              <a:t>可以省略，写成：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score </a:t>
            </a:r>
            <a:r>
              <a:rPr lang="en-US" altLang="zh-CN" dirty="0" err="1" smtClean="0"/>
              <a:t>myScore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847839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6" cy="664797"/>
          </a:xfrm>
        </p:spPr>
        <p:txBody>
          <a:bodyPr/>
          <a:lstStyle/>
          <a:p>
            <a:r>
              <a:rPr lang="zh-CN" altLang="en-US" dirty="0" smtClean="0"/>
              <a:t>将自定义类型和基本类型同等对待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769989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Student{</a:t>
            </a:r>
          </a:p>
          <a:p>
            <a:r>
              <a:rPr lang="en-US" altLang="zh-CN" dirty="0"/>
              <a:t>	char name[10];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chemeClr val="accent5">
                    <a:lumMod val="90000"/>
                  </a:schemeClr>
                </a:solidFill>
              </a:rPr>
              <a:t>score </a:t>
            </a:r>
            <a:r>
              <a:rPr lang="en-US" altLang="zh-CN" dirty="0" err="1">
                <a:solidFill>
                  <a:schemeClr val="accent5">
                    <a:lumMod val="90000"/>
                  </a:schemeClr>
                </a:solidFill>
              </a:rPr>
              <a:t>stu_score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xuehao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788935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访问成员变量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score{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chinese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math;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english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smtClean="0"/>
              <a:t>. . .</a:t>
            </a:r>
          </a:p>
          <a:p>
            <a:r>
              <a:rPr lang="en-US" altLang="zh-CN" dirty="0" smtClean="0"/>
              <a:t>// in main() :</a:t>
            </a:r>
          </a:p>
          <a:p>
            <a:r>
              <a:rPr lang="en-US" altLang="zh-CN" dirty="0" smtClean="0"/>
              <a:t>score t;</a:t>
            </a:r>
          </a:p>
          <a:p>
            <a:r>
              <a:rPr lang="en-US" altLang="zh-CN" dirty="0" err="1" smtClean="0"/>
              <a:t>t.chinese</a:t>
            </a:r>
            <a:r>
              <a:rPr lang="en-US" altLang="zh-CN" dirty="0" smtClean="0"/>
              <a:t> = 90;</a:t>
            </a:r>
          </a:p>
          <a:p>
            <a:r>
              <a:rPr lang="en-US" altLang="zh-CN" dirty="0" err="1" smtClean="0"/>
              <a:t>t.math</a:t>
            </a:r>
            <a:r>
              <a:rPr lang="en-US" altLang="zh-CN" dirty="0" smtClean="0"/>
              <a:t> = 92;</a:t>
            </a:r>
          </a:p>
          <a:p>
            <a:r>
              <a:rPr lang="en-US" altLang="zh-CN" dirty="0" err="1" smtClean="0"/>
              <a:t>t.english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t.math</a:t>
            </a:r>
            <a:r>
              <a:rPr lang="en-US" altLang="zh-CN" dirty="0" smtClean="0"/>
              <a:t> – 5;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12709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681507"/>
            <a:ext cx="11151916" cy="4130361"/>
          </a:xfrm>
        </p:spPr>
        <p:txBody>
          <a:bodyPr/>
          <a:lstStyle/>
          <a:p>
            <a:r>
              <a:rPr lang="zh-CN" altLang="en-US" dirty="0" smtClean="0"/>
              <a:t>指针的指针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**a;</a:t>
            </a:r>
          </a:p>
          <a:p>
            <a:r>
              <a:rPr lang="zh-CN" altLang="en-US" dirty="0" smtClean="0"/>
              <a:t>结构体数组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score </a:t>
            </a:r>
            <a:r>
              <a:rPr lang="en-US" altLang="zh-CN" dirty="0" err="1" smtClean="0"/>
              <a:t>scoreList</a:t>
            </a:r>
            <a:r>
              <a:rPr lang="en-US" altLang="zh-CN" dirty="0" smtClean="0"/>
              <a:t>[100];</a:t>
            </a:r>
          </a:p>
          <a:p>
            <a:pPr lvl="1"/>
            <a:r>
              <a:rPr lang="en-US" altLang="zh-CN" dirty="0" err="1" smtClean="0"/>
              <a:t>scoreList</a:t>
            </a:r>
            <a:r>
              <a:rPr lang="en-US" altLang="zh-CN" dirty="0" smtClean="0"/>
              <a:t>[5].</a:t>
            </a:r>
            <a:r>
              <a:rPr lang="en-US" altLang="zh-CN" dirty="0" err="1" smtClean="0"/>
              <a:t>chinese</a:t>
            </a:r>
            <a:r>
              <a:rPr lang="en-US" altLang="zh-CN" dirty="0" smtClean="0"/>
              <a:t> = 100;</a:t>
            </a:r>
          </a:p>
          <a:p>
            <a:r>
              <a:rPr lang="zh-CN" altLang="en-US" dirty="0" smtClean="0"/>
              <a:t>结构体指针</a:t>
            </a:r>
            <a:r>
              <a:rPr lang="en-US" altLang="zh-CN" dirty="0" smtClean="0"/>
              <a:t> score *p;</a:t>
            </a:r>
          </a:p>
          <a:p>
            <a:pPr lvl="1"/>
            <a:r>
              <a:rPr lang="en-US" altLang="zh-CN" dirty="0" smtClean="0"/>
              <a:t>(*p).</a:t>
            </a:r>
            <a:r>
              <a:rPr lang="en-US" altLang="zh-CN" dirty="0" err="1" smtClean="0"/>
              <a:t>chinese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p-&gt;</a:t>
            </a:r>
            <a:r>
              <a:rPr lang="en-US" altLang="zh-CN" dirty="0" err="1" smtClean="0"/>
              <a:t>chinese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800349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507831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www.tsinsen.com</a:t>
            </a:r>
            <a:endParaRPr lang="en-US" altLang="zh-CN" dirty="0" smtClean="0"/>
          </a:p>
          <a:p>
            <a:r>
              <a:rPr lang="en-US" altLang="zh-CN" dirty="0" smtClean="0"/>
              <a:t>A1000</a:t>
            </a:r>
          </a:p>
          <a:p>
            <a:r>
              <a:rPr lang="en-US" altLang="zh-CN" dirty="0" smtClean="0"/>
              <a:t>A1005</a:t>
            </a:r>
          </a:p>
          <a:p>
            <a:r>
              <a:rPr lang="en-US" altLang="zh-CN" dirty="0" smtClean="0"/>
              <a:t>A1006</a:t>
            </a:r>
          </a:p>
          <a:p>
            <a:r>
              <a:rPr lang="en-US" altLang="zh-CN" dirty="0" smtClean="0"/>
              <a:t>A1017</a:t>
            </a:r>
          </a:p>
          <a:p>
            <a:r>
              <a:rPr lang="en-US" altLang="zh-CN" dirty="0" smtClean="0"/>
              <a:t>A1093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291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出现的问题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875181"/>
          </a:xfrm>
        </p:spPr>
        <p:txBody>
          <a:bodyPr/>
          <a:lstStyle/>
          <a:p>
            <a:r>
              <a:rPr lang="zh-CN" altLang="en-US" dirty="0" smtClean="0"/>
              <a:t>多余的输出</a:t>
            </a:r>
            <a:endParaRPr lang="en-US" altLang="zh-CN" dirty="0" smtClean="0"/>
          </a:p>
          <a:p>
            <a:pPr lvl="1"/>
            <a:r>
              <a:rPr lang="zh-CN" altLang="en-US" dirty="0"/>
              <a:t>请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…… </a:t>
            </a:r>
            <a:r>
              <a:rPr lang="zh-CN" altLang="en-US" dirty="0" smtClean="0"/>
              <a:t>结果为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/>
              <a:t>多余</a:t>
            </a:r>
            <a:r>
              <a:rPr lang="zh-CN" altLang="en-US" dirty="0" smtClean="0"/>
              <a:t>的暂停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system(“pause”)</a:t>
            </a:r>
          </a:p>
          <a:p>
            <a:pPr lvl="1"/>
            <a:r>
              <a:rPr lang="en-US" altLang="zh-CN" dirty="0" err="1" smtClean="0"/>
              <a:t>getch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自</a:t>
            </a:r>
            <a:r>
              <a:rPr lang="zh-CN" altLang="en-US" dirty="0" smtClean="0"/>
              <a:t>创算法</a:t>
            </a:r>
            <a:endParaRPr lang="en-US" altLang="zh-CN" dirty="0" smtClean="0"/>
          </a:p>
          <a:p>
            <a:pPr lvl="1"/>
            <a:r>
              <a:rPr lang="zh-CN" altLang="en-US" dirty="0"/>
              <a:t>课</a:t>
            </a:r>
            <a:r>
              <a:rPr lang="zh-CN" altLang="en-US" dirty="0" smtClean="0"/>
              <a:t>上已经讲过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的标准写法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759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Code::Blocks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2" y="1488257"/>
            <a:ext cx="6792945" cy="4973817"/>
          </a:xfrm>
        </p:spPr>
      </p:pic>
    </p:spTree>
    <p:extLst>
      <p:ext uri="{BB962C8B-B14F-4D97-AF65-F5344CB8AC3E}">
        <p14:creationId xmlns:p14="http://schemas.microsoft.com/office/powerpoint/2010/main" val="257097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(Community version)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218795"/>
          </a:xfrm>
        </p:spPr>
        <p:txBody>
          <a:bodyPr/>
          <a:lstStyle/>
          <a:p>
            <a:r>
              <a:rPr lang="en-US" altLang="zh-CN" dirty="0"/>
              <a:t>https://www.visualstudio.com/zh-hans/downloads/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703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218795"/>
          </a:xfrm>
        </p:spPr>
        <p:txBody>
          <a:bodyPr/>
          <a:lstStyle/>
          <a:p>
            <a:r>
              <a:rPr lang="en-US" altLang="zh-CN" dirty="0"/>
              <a:t>http://blog.csdn.net/c_duoduo/article/details/51615381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88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DBAA"/>
      </a:accent5>
      <a:accent6>
        <a:srgbClr val="009DD9"/>
      </a:accent6>
      <a:hlink>
        <a:srgbClr val="0000A6"/>
      </a:hlink>
      <a:folHlink>
        <a:srgbClr val="0071BC"/>
      </a:folHlink>
    </a:clrScheme>
    <a:fontScheme name="White with Consolas font for code slides">
      <a:majorFont>
        <a:latin typeface="Segoe UI Light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04.微软官方出品windows8风格动画PPT《WINDOWS_AZURE》</Template>
  <TotalTime>1391</TotalTime>
  <Words>914</Words>
  <Application>Microsoft Office PowerPoint</Application>
  <PresentationFormat>宽屏</PresentationFormat>
  <Paragraphs>389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等线</vt:lpstr>
      <vt:lpstr>宋体</vt:lpstr>
      <vt:lpstr>Arial</vt:lpstr>
      <vt:lpstr>Cambria Math</vt:lpstr>
      <vt:lpstr>Consolas</vt:lpstr>
      <vt:lpstr>Segoe UI</vt:lpstr>
      <vt:lpstr>Segoe UI Light</vt:lpstr>
      <vt:lpstr>Wingdings</vt:lpstr>
      <vt:lpstr>MS1444_Windows Azure Template 16x9_r08a</vt:lpstr>
      <vt:lpstr>White with Consolas font for code slides</vt:lpstr>
      <vt:lpstr>程序设计基础</vt:lpstr>
      <vt:lpstr>作业点评</vt:lpstr>
      <vt:lpstr>计算最大公因数 程序框架</vt:lpstr>
      <vt:lpstr>字典排序 读入字符串</vt:lpstr>
      <vt:lpstr>出现的问题</vt:lpstr>
      <vt:lpstr>出现的问题</vt:lpstr>
      <vt:lpstr>Code::Blocks</vt:lpstr>
      <vt:lpstr>Visual Studio (Community version)</vt:lpstr>
      <vt:lpstr>Visual Studio Code</vt:lpstr>
      <vt:lpstr>Learn to use search engines</vt:lpstr>
      <vt:lpstr>指针、函数与参数传递</vt:lpstr>
      <vt:lpstr>指针</vt:lpstr>
      <vt:lpstr>指针</vt:lpstr>
      <vt:lpstr>取地址 取内容</vt:lpstr>
      <vt:lpstr>取地址 取内容</vt:lpstr>
      <vt:lpstr>给指针赋值</vt:lpstr>
      <vt:lpstr>给指针赋值</vt:lpstr>
      <vt:lpstr>给指针赋值</vt:lpstr>
      <vt:lpstr>指针</vt:lpstr>
      <vt:lpstr>In the memory</vt:lpstr>
      <vt:lpstr>In the memory</vt:lpstr>
      <vt:lpstr>In the memory</vt:lpstr>
      <vt:lpstr>In the memory</vt:lpstr>
      <vt:lpstr>In the memory</vt:lpstr>
      <vt:lpstr>总结：指针</vt:lpstr>
      <vt:lpstr>函数与参数传递</vt:lpstr>
      <vt:lpstr>回顾：函数</vt:lpstr>
      <vt:lpstr>例子：定义函数</vt:lpstr>
      <vt:lpstr>例子：定义函数</vt:lpstr>
      <vt:lpstr>例子：定义函数</vt:lpstr>
      <vt:lpstr>例子：定义函数</vt:lpstr>
      <vt:lpstr>例子：定义函数</vt:lpstr>
      <vt:lpstr>参数传递：值传递</vt:lpstr>
      <vt:lpstr>例子：参数传递</vt:lpstr>
      <vt:lpstr>例子：参数传递</vt:lpstr>
      <vt:lpstr>为什么？</vt:lpstr>
      <vt:lpstr>为什么？</vt:lpstr>
      <vt:lpstr>为什么？</vt:lpstr>
      <vt:lpstr>为什么？</vt:lpstr>
      <vt:lpstr>如何在函数中实现对参数变量的修改</vt:lpstr>
      <vt:lpstr>方法1：传递指针</vt:lpstr>
      <vt:lpstr>为什么？</vt:lpstr>
      <vt:lpstr>为什么？</vt:lpstr>
      <vt:lpstr>为什么？</vt:lpstr>
      <vt:lpstr>为什么？</vt:lpstr>
      <vt:lpstr>如何在函数中实现对参数变量的修改</vt:lpstr>
      <vt:lpstr>方法2：引用传参</vt:lpstr>
      <vt:lpstr>方法2：引用传参</vt:lpstr>
      <vt:lpstr>结构体</vt:lpstr>
      <vt:lpstr>回顾：数组</vt:lpstr>
      <vt:lpstr>结构体</vt:lpstr>
      <vt:lpstr>定义结构体类型</vt:lpstr>
      <vt:lpstr>定义结构体变量</vt:lpstr>
      <vt:lpstr>将自定义类型和基本类型同等对待</vt:lpstr>
      <vt:lpstr>访问成员变量</vt:lpstr>
      <vt:lpstr>新类型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段清楠</dc:creator>
  <cp:lastModifiedBy>段清楠</cp:lastModifiedBy>
  <cp:revision>950</cp:revision>
  <dcterms:created xsi:type="dcterms:W3CDTF">2017-03-06T02:44:40Z</dcterms:created>
  <dcterms:modified xsi:type="dcterms:W3CDTF">2017-04-06T06:14:21Z</dcterms:modified>
</cp:coreProperties>
</file>