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60"/>
  </p:notesMasterIdLst>
  <p:sldIdLst>
    <p:sldId id="256" r:id="rId3"/>
    <p:sldId id="310" r:id="rId4"/>
    <p:sldId id="29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02" r:id="rId13"/>
    <p:sldId id="311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30" r:id="rId31"/>
    <p:sldId id="331" r:id="rId32"/>
    <p:sldId id="333" r:id="rId33"/>
    <p:sldId id="332" r:id="rId34"/>
    <p:sldId id="329" r:id="rId35"/>
    <p:sldId id="336" r:id="rId36"/>
    <p:sldId id="337" r:id="rId37"/>
    <p:sldId id="338" r:id="rId38"/>
    <p:sldId id="339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0" r:id="rId48"/>
    <p:sldId id="350" r:id="rId49"/>
    <p:sldId id="351" r:id="rId50"/>
    <p:sldId id="349" r:id="rId51"/>
    <p:sldId id="352" r:id="rId52"/>
    <p:sldId id="354" r:id="rId53"/>
    <p:sldId id="355" r:id="rId54"/>
    <p:sldId id="353" r:id="rId55"/>
    <p:sldId id="356" r:id="rId56"/>
    <p:sldId id="357" r:id="rId57"/>
    <p:sldId id="358" r:id="rId58"/>
    <p:sldId id="359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9610FD-F26B-4221-8F92-15FC07F89772}">
          <p14:sldIdLst>
            <p14:sldId id="256"/>
            <p14:sldId id="310"/>
            <p14:sldId id="292"/>
          </p14:sldIdLst>
        </p14:section>
        <p14:section name="结构体" id="{1FE4FC2D-04C9-4D24-966A-98E624F510B0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02"/>
          </p14:sldIdLst>
        </p14:section>
        <p14:section name="动态内存管理" id="{EF196628-29F1-4020-86C8-9FEF5E09D503}">
          <p14:sldIdLst>
            <p14:sldId id="311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链表" id="{F5A3B838-C67F-47BE-9DB3-C8C98E465267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30"/>
            <p14:sldId id="331"/>
            <p14:sldId id="333"/>
            <p14:sldId id="332"/>
            <p14:sldId id="329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0"/>
            <p14:sldId id="350"/>
            <p14:sldId id="351"/>
            <p14:sldId id="349"/>
            <p14:sldId id="352"/>
            <p14:sldId id="354"/>
            <p14:sldId id="355"/>
            <p14:sldId id="353"/>
            <p14:sldId id="356"/>
            <p14:sldId id="357"/>
            <p14:sldId id="358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段清楠" initials="段清楠" lastIdx="1" clrIdx="0">
    <p:extLst>
      <p:ext uri="{19B8F6BF-5375-455C-9EA6-DF929625EA0E}">
        <p15:presenceInfo xmlns:p15="http://schemas.microsoft.com/office/powerpoint/2012/main" userId="b69885a270bcf2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29" autoAdjust="0"/>
  </p:normalViewPr>
  <p:slideViewPr>
    <p:cSldViewPr snapToGrid="0">
      <p:cViewPr varScale="1">
        <p:scale>
          <a:sx n="81" d="100"/>
          <a:sy n="81" d="100"/>
        </p:scale>
        <p:origin x="727" y="31"/>
      </p:cViewPr>
      <p:guideLst/>
    </p:cSldViewPr>
  </p:slideViewPr>
  <p:outlineViewPr>
    <p:cViewPr>
      <p:scale>
        <a:sx n="33" d="100"/>
        <a:sy n="33" d="100"/>
      </p:scale>
      <p:origin x="0" y="-33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commentAuthors" Target="commentAuthor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FEBA7-831F-432F-B4CF-711E73506EA3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058A5-99D3-4F97-95B4-EF3C178D0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51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398" y="1847970"/>
            <a:ext cx="9143206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398" y="3602038"/>
            <a:ext cx="9143206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2612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39291" y="1714500"/>
            <a:ext cx="4031873" cy="29781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797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7474" y="495300"/>
            <a:ext cx="2243691" cy="4197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262" y="495300"/>
            <a:ext cx="3588675" cy="41973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56333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248" y="495301"/>
            <a:ext cx="11151916" cy="7477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5953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398" y="1847970"/>
            <a:ext cx="9143206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398" y="3602038"/>
            <a:ext cx="9143206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1878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19736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67" y="3731479"/>
            <a:ext cx="10515163" cy="83099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67" y="4589464"/>
            <a:ext cx="10515163" cy="33239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557674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248" y="1905000"/>
            <a:ext cx="5498944" cy="1619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32" y="1905000"/>
            <a:ext cx="5500532" cy="16192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4795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365126"/>
            <a:ext cx="10515163" cy="6647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007" y="2172676"/>
            <a:ext cx="5157543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007" y="2505075"/>
            <a:ext cx="5157543" cy="158504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20" y="2172676"/>
            <a:ext cx="5182950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20" y="2505075"/>
            <a:ext cx="5182950" cy="158504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46785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347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4629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7578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950" y="987426"/>
            <a:ext cx="6172220" cy="20005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63771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950" y="987426"/>
            <a:ext cx="6172220" cy="4431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Consolas" panose="020B0609020204030204" pitchFamily="49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8505402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5819" y="1905000"/>
            <a:ext cx="2665345" cy="16192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11596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11976" y="228600"/>
            <a:ext cx="2659190" cy="3295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46888" y="228600"/>
            <a:ext cx="1585049" cy="32956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489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67" y="3731479"/>
            <a:ext cx="10515163" cy="83099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67" y="4589464"/>
            <a:ext cx="10515163" cy="33239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76913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248" y="1714500"/>
            <a:ext cx="5498944" cy="29781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32" y="1714500"/>
            <a:ext cx="5500532" cy="29781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3487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365126"/>
            <a:ext cx="10515163" cy="7478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007" y="2172676"/>
            <a:ext cx="5157543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007" y="2505075"/>
            <a:ext cx="5157543" cy="297927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20" y="2172676"/>
            <a:ext cx="5182950" cy="3323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20" y="2505075"/>
            <a:ext cx="5182950" cy="297927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76806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586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39677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950" y="987426"/>
            <a:ext cx="6172220" cy="20005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370539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1171004"/>
            <a:ext cx="3931674" cy="88639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950" y="987426"/>
            <a:ext cx="6172220" cy="4431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Segoe UI" panose="020B0502040204020203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1674" cy="2215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80551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9248" y="495301"/>
            <a:ext cx="11151916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zh-CN" smtClean="0">
              <a:sym typeface="Arial" panose="020B0604020202020204" pitchFamily="34" charset="0"/>
            </a:endParaRP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248" y="1714500"/>
            <a:ext cx="11151916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Segoe UI" panose="020B0502040204020203" pitchFamily="34" charset="0"/>
              </a:rPr>
              <a:t>编辑母版文本样式</a:t>
            </a:r>
          </a:p>
          <a:p>
            <a:pPr lvl="1"/>
            <a:r>
              <a:rPr lang="zh-CN" altLang="en-US" smtClean="0">
                <a:sym typeface="Segoe UI" panose="020B0502040204020203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Segoe UI" panose="020B0502040204020203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Segoe UI" panose="020B0502040204020203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Segoe UI" panose="020B0502040204020203" pitchFamily="34" charset="0"/>
              </a:rPr>
              <a:t>第五级</a:t>
            </a:r>
            <a:endParaRPr lang="zh-CN" altLang="zh-CN" smtClean="0">
              <a:sym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4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 kern="1200">
          <a:solidFill>
            <a:schemeClr val="bg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2pPr>
      <a:lvl3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3pPr>
      <a:lvl4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4pPr>
      <a:lvl5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5pPr>
      <a:lvl6pPr marL="13716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6pPr>
      <a:lvl7pPr marL="18288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7pPr>
      <a:lvl8pPr marL="22860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8pPr>
      <a:lvl9pPr marL="27432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9pPr>
    </p:titleStyle>
    <p:bodyStyle>
      <a:lvl1pPr marL="460375" indent="-4603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44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1pPr>
      <a:lvl2pPr marL="855663" indent="-3952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40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2pPr>
      <a:lvl3pPr marL="1258888" indent="-40163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3pPr>
      <a:lvl4pPr marL="1604963" indent="-3444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4pPr>
      <a:lvl5pPr marL="1941513" indent="-3349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  <a:sym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/>
          </p:cNvSpPr>
          <p:nvPr/>
        </p:nvSpPr>
        <p:spPr bwMode="auto">
          <a:xfrm>
            <a:off x="1" y="0"/>
            <a:ext cx="30805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bevel/>
                <a:headEnd/>
                <a:tailEnd/>
              </a14:hiddenLine>
            </a:ext>
          </a:extLst>
        </p:spPr>
        <p:txBody>
          <a:bodyPr lIns="91436" tIns="45718" rIns="91436" bIns="45718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200" smtClean="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051" name="Rectangle 4"/>
          <p:cNvSpPr>
            <a:spLocks/>
          </p:cNvSpPr>
          <p:nvPr/>
        </p:nvSpPr>
        <p:spPr bwMode="auto">
          <a:xfrm>
            <a:off x="1" y="0"/>
            <a:ext cx="121920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bevel/>
                <a:headEnd/>
                <a:tailEnd/>
              </a14:hiddenLine>
            </a:ext>
          </a:extLst>
        </p:spPr>
        <p:txBody>
          <a:bodyPr lIns="91436" tIns="45718" rIns="91436" bIns="45718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200" smtClean="0">
              <a:solidFill>
                <a:srgbClr val="FFFFFF"/>
              </a:solidFill>
              <a:latin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05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9248" y="228601"/>
            <a:ext cx="11151916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zh-CN" smtClean="0">
              <a:sym typeface="Arial" panose="020B0604020202020204" pitchFamily="34" charset="0"/>
            </a:endParaRPr>
          </a:p>
        </p:txBody>
      </p:sp>
      <p:sp>
        <p:nvSpPr>
          <p:cNvPr id="205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248" y="1905000"/>
            <a:ext cx="11151916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>
                <a:sym typeface="Consolas" panose="020B0609020204030204" pitchFamily="49" charset="0"/>
              </a:rPr>
              <a:t>编辑母版文本样式</a:t>
            </a:r>
          </a:p>
          <a:p>
            <a:pPr lvl="1"/>
            <a:r>
              <a:rPr lang="zh-CN" altLang="en-US" smtClean="0">
                <a:sym typeface="Consolas" panose="020B0609020204030204" pitchFamily="49" charset="0"/>
              </a:rPr>
              <a:t>第二级</a:t>
            </a:r>
          </a:p>
          <a:p>
            <a:pPr lvl="2"/>
            <a:r>
              <a:rPr lang="zh-CN" altLang="en-US" smtClean="0">
                <a:sym typeface="Consolas" panose="020B0609020204030204" pitchFamily="49" charset="0"/>
              </a:rPr>
              <a:t>第三级</a:t>
            </a:r>
          </a:p>
          <a:p>
            <a:pPr lvl="3"/>
            <a:r>
              <a:rPr lang="zh-CN" altLang="en-US" smtClean="0">
                <a:sym typeface="Consolas" panose="020B0609020204030204" pitchFamily="49" charset="0"/>
              </a:rPr>
              <a:t>第四级</a:t>
            </a:r>
          </a:p>
          <a:p>
            <a:pPr lvl="4"/>
            <a:r>
              <a:rPr lang="zh-CN" altLang="en-US" smtClean="0">
                <a:sym typeface="Consolas" panose="020B0609020204030204" pitchFamily="49" charset="0"/>
              </a:rPr>
              <a:t>第五级</a:t>
            </a:r>
            <a:endParaRPr lang="zh-CN" altLang="zh-CN" smtClean="0"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52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kern="1200">
          <a:solidFill>
            <a:schemeClr val="bg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2pPr>
      <a:lvl3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3pPr>
      <a:lvl4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4pPr>
      <a:lvl5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5pPr>
      <a:lvl6pPr marL="13716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6pPr>
      <a:lvl7pPr marL="18288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7pPr>
      <a:lvl8pPr marL="22860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8pPr>
      <a:lvl9pPr marL="27432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Segoe UI Light" panose="020B0502040204020203" pitchFamily="34" charset="0"/>
          <a:cs typeface="Segoe UI" panose="020B0502040204020203" pitchFamily="34" charset="0"/>
          <a:sym typeface="Arial" panose="020B0604020202020204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1pPr>
      <a:lvl2pPr marL="384175" indent="-63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2pPr>
      <a:lvl3pPr marL="762000" indent="-63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3pPr>
      <a:lvl4pPr marL="1093788" indent="793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4pPr>
      <a:lvl5pPr marL="14255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+mn-lt"/>
          <a:ea typeface="+mn-ea"/>
          <a:cs typeface="+mn-cs"/>
          <a:sym typeface="Consolas" panose="020B06090202040302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398" y="2678966"/>
            <a:ext cx="9143206" cy="830997"/>
          </a:xfrm>
        </p:spPr>
        <p:txBody>
          <a:bodyPr/>
          <a:lstStyle/>
          <a:p>
            <a:r>
              <a:rPr lang="zh-CN" altLang="en-US" dirty="0" smtClean="0"/>
              <a:t>程序设计基础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687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访问成员变量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4395049"/>
          </a:xfrm>
        </p:spPr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score{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chinese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math;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english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 smtClean="0"/>
              <a:t>. . .</a:t>
            </a:r>
          </a:p>
          <a:p>
            <a:r>
              <a:rPr lang="en-US" altLang="zh-CN" dirty="0" smtClean="0"/>
              <a:t>// in main() :</a:t>
            </a:r>
          </a:p>
          <a:p>
            <a:r>
              <a:rPr lang="en-US" altLang="zh-CN" dirty="0" smtClean="0"/>
              <a:t>score t;</a:t>
            </a:r>
          </a:p>
          <a:p>
            <a:r>
              <a:rPr lang="en-US" altLang="zh-CN" dirty="0" err="1" smtClean="0"/>
              <a:t>t.chinese</a:t>
            </a:r>
            <a:r>
              <a:rPr lang="en-US" altLang="zh-CN" dirty="0" smtClean="0"/>
              <a:t> = 90;</a:t>
            </a:r>
          </a:p>
          <a:p>
            <a:r>
              <a:rPr lang="en-US" altLang="zh-CN" dirty="0" err="1" smtClean="0"/>
              <a:t>t.math</a:t>
            </a:r>
            <a:r>
              <a:rPr lang="en-US" altLang="zh-CN" dirty="0" smtClean="0"/>
              <a:t> = 92;</a:t>
            </a:r>
          </a:p>
          <a:p>
            <a:r>
              <a:rPr lang="en-US" altLang="zh-CN" dirty="0" err="1" smtClean="0"/>
              <a:t>t.english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t.math</a:t>
            </a:r>
            <a:r>
              <a:rPr lang="en-US" altLang="zh-CN" dirty="0" smtClean="0"/>
              <a:t> – 5;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1270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681507"/>
            <a:ext cx="11151916" cy="4130361"/>
          </a:xfrm>
        </p:spPr>
        <p:txBody>
          <a:bodyPr/>
          <a:lstStyle/>
          <a:p>
            <a:r>
              <a:rPr lang="zh-CN" altLang="en-US" dirty="0" smtClean="0"/>
              <a:t>指针的指针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**a;</a:t>
            </a:r>
          </a:p>
          <a:p>
            <a:r>
              <a:rPr lang="zh-CN" altLang="en-US" dirty="0" smtClean="0"/>
              <a:t>结构体数组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score </a:t>
            </a:r>
            <a:r>
              <a:rPr lang="en-US" altLang="zh-CN" dirty="0" err="1" smtClean="0"/>
              <a:t>scoreList</a:t>
            </a:r>
            <a:r>
              <a:rPr lang="en-US" altLang="zh-CN" dirty="0" smtClean="0"/>
              <a:t>[100];</a:t>
            </a:r>
          </a:p>
          <a:p>
            <a:pPr lvl="1"/>
            <a:r>
              <a:rPr lang="en-US" altLang="zh-CN" dirty="0" err="1" smtClean="0"/>
              <a:t>scoreList</a:t>
            </a:r>
            <a:r>
              <a:rPr lang="en-US" altLang="zh-CN" dirty="0" smtClean="0"/>
              <a:t>[5].</a:t>
            </a:r>
            <a:r>
              <a:rPr lang="en-US" altLang="zh-CN" dirty="0" err="1" smtClean="0"/>
              <a:t>chinese</a:t>
            </a:r>
            <a:r>
              <a:rPr lang="en-US" altLang="zh-CN" dirty="0" smtClean="0"/>
              <a:t> = 100;</a:t>
            </a:r>
          </a:p>
          <a:p>
            <a:r>
              <a:rPr lang="zh-CN" altLang="en-US" dirty="0" smtClean="0"/>
              <a:t>结构体指针</a:t>
            </a:r>
            <a:r>
              <a:rPr lang="en-US" altLang="zh-CN" dirty="0" smtClean="0"/>
              <a:t> score *p;</a:t>
            </a:r>
          </a:p>
          <a:p>
            <a:pPr lvl="1"/>
            <a:r>
              <a:rPr lang="en-US" altLang="zh-CN" dirty="0" smtClean="0"/>
              <a:t>(*p).</a:t>
            </a:r>
            <a:r>
              <a:rPr lang="en-US" altLang="zh-CN" dirty="0" err="1" smtClean="0"/>
              <a:t>chinese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p-&gt;</a:t>
            </a:r>
            <a:r>
              <a:rPr lang="en-US" altLang="zh-CN" dirty="0" err="1" smtClean="0"/>
              <a:t>chinese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800349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动态内存管理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46259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delete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1354217"/>
          </a:xfrm>
        </p:spPr>
        <p:txBody>
          <a:bodyPr/>
          <a:lstStyle/>
          <a:p>
            <a:r>
              <a:rPr lang="zh-CN" altLang="en-US" dirty="0" smtClean="0"/>
              <a:t>用途：动态申请和释放内存空间</a:t>
            </a:r>
            <a:endParaRPr lang="en-US" altLang="zh-CN" dirty="0" smtClean="0"/>
          </a:p>
          <a:p>
            <a:r>
              <a:rPr lang="zh-CN" altLang="en-US" dirty="0"/>
              <a:t>管理</a:t>
            </a:r>
            <a:r>
              <a:rPr lang="zh-CN" altLang="en-US" dirty="0" smtClean="0"/>
              <a:t>“堆内存”，与栈空间不同，相对较大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185614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3939540"/>
          </a:xfrm>
        </p:spPr>
        <p:txBody>
          <a:bodyPr/>
          <a:lstStyle/>
          <a:p>
            <a:r>
              <a:rPr lang="en-US" altLang="zh-CN" dirty="0" smtClean="0"/>
              <a:t>new &lt;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&gt;</a:t>
            </a:r>
          </a:p>
          <a:p>
            <a:pPr lvl="1"/>
            <a:r>
              <a:rPr lang="zh-CN" altLang="en-US" dirty="0" smtClean="0"/>
              <a:t>返回：一个该类型的指针，指向已经分配好的空间</a:t>
            </a:r>
            <a:endParaRPr lang="en-US" altLang="zh-CN" dirty="0" smtClean="0"/>
          </a:p>
          <a:p>
            <a:r>
              <a:rPr lang="en-US" altLang="zh-CN" dirty="0" smtClean="0"/>
              <a:t>delete &lt;</a:t>
            </a:r>
            <a:r>
              <a:rPr lang="zh-CN" altLang="en-US" dirty="0" smtClean="0"/>
              <a:t>指针</a:t>
            </a:r>
            <a:r>
              <a:rPr lang="en-US" altLang="zh-CN" dirty="0"/>
              <a:t>&gt;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释放指针指向的空间</a:t>
            </a:r>
            <a:endParaRPr lang="en-US" altLang="zh-CN" dirty="0" smtClean="0"/>
          </a:p>
          <a:p>
            <a:pPr lvl="1"/>
            <a:r>
              <a:rPr lang="zh-CN" altLang="en-US" dirty="0"/>
              <a:t>类型必须正确</a:t>
            </a:r>
          </a:p>
        </p:txBody>
      </p:sp>
    </p:spTree>
    <p:extLst>
      <p:ext uri="{BB962C8B-B14F-4D97-AF65-F5344CB8AC3E}">
        <p14:creationId xmlns:p14="http://schemas.microsoft.com/office/powerpoint/2010/main" val="92869859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099036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申请的内存必须用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释放</a:t>
            </a:r>
            <a:endParaRPr lang="en-US" altLang="zh-CN" dirty="0" smtClean="0"/>
          </a:p>
          <a:p>
            <a:r>
              <a:rPr lang="zh-CN" altLang="en-US" dirty="0" smtClean="0"/>
              <a:t>不释放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内存泄漏</a:t>
            </a:r>
            <a:endParaRPr lang="en-US" altLang="zh-CN" dirty="0" smtClean="0"/>
          </a:p>
          <a:p>
            <a:r>
              <a:rPr lang="zh-CN" altLang="en-US" dirty="0" smtClean="0"/>
              <a:t>只能释放一次，重复释放导致错误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240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动态生成数组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3453253"/>
          </a:xfrm>
        </p:spPr>
        <p:txBody>
          <a:bodyPr/>
          <a:lstStyle/>
          <a:p>
            <a:r>
              <a:rPr lang="en-US" altLang="zh-CN" dirty="0" smtClean="0"/>
              <a:t>new &lt;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&gt;[</a:t>
            </a:r>
            <a:r>
              <a:rPr lang="zh-CN" altLang="en-US" dirty="0" smtClean="0"/>
              <a:t>整数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如：</a:t>
            </a:r>
            <a:r>
              <a:rPr lang="en-US" altLang="zh-CN" dirty="0" smtClean="0"/>
              <a:t>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[5]</a:t>
            </a:r>
          </a:p>
          <a:p>
            <a:pPr lvl="1"/>
            <a:r>
              <a:rPr lang="zh-CN" altLang="en-US" dirty="0" smtClean="0"/>
              <a:t>可以写变量</a:t>
            </a:r>
            <a:endParaRPr lang="en-US" altLang="zh-CN" dirty="0" smtClean="0"/>
          </a:p>
          <a:p>
            <a:r>
              <a:rPr lang="en-US" altLang="zh-CN" dirty="0" smtClean="0"/>
              <a:t>delete[] &lt;</a:t>
            </a:r>
            <a:r>
              <a:rPr lang="zh-CN" altLang="en-US" dirty="0" smtClean="0"/>
              <a:t>指针</a:t>
            </a:r>
            <a:r>
              <a:rPr lang="en-US" altLang="zh-CN" dirty="0" smtClean="0"/>
              <a:t>&gt;</a:t>
            </a:r>
          </a:p>
          <a:p>
            <a:pPr lvl="1"/>
            <a:r>
              <a:rPr lang="zh-CN" altLang="en-US" dirty="0" smtClean="0"/>
              <a:t>如：</a:t>
            </a:r>
            <a:r>
              <a:rPr lang="en-US" altLang="zh-CN" dirty="0" smtClean="0"/>
              <a:t>delete[] p;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734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4395049"/>
          </a:xfrm>
        </p:spPr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main(){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*a = 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*a = 6;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 = *a;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	</a:t>
            </a:r>
            <a:r>
              <a:rPr lang="en-US" altLang="zh-CN" dirty="0" smtClean="0"/>
              <a:t>*a = 7;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(“%d %d\n”, b, *a);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delete a;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return 0;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运行</a:t>
            </a:r>
            <a:r>
              <a:rPr lang="zh-CN" altLang="en-US" dirty="0" smtClean="0"/>
              <a:t>结果：</a:t>
            </a:r>
            <a:r>
              <a:rPr lang="en-US" altLang="zh-CN" dirty="0" smtClean="0"/>
              <a:t>6 7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558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4395049"/>
          </a:xfrm>
        </p:spPr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main(){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 = 10;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//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a[x];	ERROR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*a = 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[x];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x;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	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delete []a;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return 0;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7503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为什么要动态管理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3588675"/>
          </a:xfrm>
        </p:spPr>
        <p:txBody>
          <a:bodyPr/>
          <a:lstStyle/>
          <a:p>
            <a:r>
              <a:rPr lang="zh-CN" altLang="en-US" dirty="0" smtClean="0"/>
              <a:t>灵活性：可以根据需要申请内存</a:t>
            </a:r>
            <a:endParaRPr lang="en-US" altLang="zh-CN" dirty="0" smtClean="0"/>
          </a:p>
          <a:p>
            <a:r>
              <a:rPr lang="zh-CN" altLang="en-US" dirty="0" smtClean="0"/>
              <a:t>适合于事先不知道需要多少内存的情况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缺点：慢！</a:t>
            </a:r>
            <a:endParaRPr lang="en-US" altLang="zh-CN" dirty="0" smtClean="0"/>
          </a:p>
          <a:p>
            <a:r>
              <a:rPr lang="zh-CN" altLang="en-US" dirty="0" smtClean="0"/>
              <a:t>因此，能静态申请还是要静态申请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8440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1083" y="2711959"/>
            <a:ext cx="10108278" cy="830997"/>
          </a:xfrm>
        </p:spPr>
        <p:txBody>
          <a:bodyPr/>
          <a:lstStyle/>
          <a:p>
            <a:r>
              <a:rPr lang="zh-CN" altLang="en-US" dirty="0" smtClean="0"/>
              <a:t>结构体、动态内存管理与链表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191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Linked 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28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062651"/>
          </a:xfrm>
        </p:spPr>
        <p:txBody>
          <a:bodyPr/>
          <a:lstStyle/>
          <a:p>
            <a:r>
              <a:rPr lang="zh-CN" altLang="en-US" dirty="0" smtClean="0"/>
              <a:t>和数组一样基础的结构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基本概念：由许多链表节点组成，每个节点保存数据和指向下一节点的指针</a:t>
            </a:r>
            <a:endParaRPr lang="en-US" altLang="zh-CN" dirty="0"/>
          </a:p>
          <a:p>
            <a:r>
              <a:rPr lang="zh-CN" altLang="en-US" dirty="0" smtClean="0"/>
              <a:t>遗憾的是，链表没有向数组一样成为内置的数据类型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749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088795" y="2328421"/>
            <a:ext cx="3393650" cy="1654404"/>
            <a:chOff x="1088795" y="2328421"/>
            <a:chExt cx="3393650" cy="1654404"/>
          </a:xfrm>
        </p:grpSpPr>
        <p:sp>
          <p:nvSpPr>
            <p:cNvPr id="4" name="矩形 3"/>
            <p:cNvSpPr/>
            <p:nvPr/>
          </p:nvSpPr>
          <p:spPr bwMode="auto">
            <a:xfrm>
              <a:off x="1088796" y="2328421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1088795" y="2879889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088795" y="3431357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pointer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3" name="肘形连接符 12"/>
            <p:cNvCxnSpPr>
              <a:stCxn id="6" idx="3"/>
            </p:cNvCxnSpPr>
            <p:nvPr/>
          </p:nvCxnSpPr>
          <p:spPr bwMode="auto">
            <a:xfrm flipV="1">
              <a:off x="2795046" y="2604155"/>
              <a:ext cx="1687399" cy="1102936"/>
            </a:xfrm>
            <a:prstGeom prst="bentConnector3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4491871" y="2328421"/>
            <a:ext cx="3393650" cy="1654404"/>
            <a:chOff x="1088795" y="2328421"/>
            <a:chExt cx="3393650" cy="1654404"/>
          </a:xfrm>
        </p:grpSpPr>
        <p:sp>
          <p:nvSpPr>
            <p:cNvPr id="21" name="矩形 20"/>
            <p:cNvSpPr/>
            <p:nvPr/>
          </p:nvSpPr>
          <p:spPr bwMode="auto">
            <a:xfrm>
              <a:off x="1088796" y="2328421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1088795" y="2879889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1088795" y="3431357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pointer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4" name="肘形连接符 23"/>
            <p:cNvCxnSpPr>
              <a:stCxn id="23" idx="3"/>
            </p:cNvCxnSpPr>
            <p:nvPr/>
          </p:nvCxnSpPr>
          <p:spPr bwMode="auto">
            <a:xfrm flipV="1">
              <a:off x="2795046" y="2604155"/>
              <a:ext cx="1687399" cy="1102936"/>
            </a:xfrm>
            <a:prstGeom prst="bentConnector3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7904374" y="2328421"/>
            <a:ext cx="3393650" cy="1654404"/>
            <a:chOff x="1088795" y="2328421"/>
            <a:chExt cx="3393650" cy="1654404"/>
          </a:xfrm>
        </p:grpSpPr>
        <p:sp>
          <p:nvSpPr>
            <p:cNvPr id="26" name="矩形 25"/>
            <p:cNvSpPr/>
            <p:nvPr/>
          </p:nvSpPr>
          <p:spPr bwMode="auto">
            <a:xfrm>
              <a:off x="1088796" y="2328421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1088795" y="2879889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1088795" y="3431357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pointer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9" name="肘形连接符 28"/>
            <p:cNvCxnSpPr>
              <a:stCxn id="28" idx="3"/>
            </p:cNvCxnSpPr>
            <p:nvPr/>
          </p:nvCxnSpPr>
          <p:spPr bwMode="auto">
            <a:xfrm flipV="1">
              <a:off x="2795046" y="2604155"/>
              <a:ext cx="1687399" cy="1102936"/>
            </a:xfrm>
            <a:prstGeom prst="bentConnector3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824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088795" y="2328421"/>
            <a:ext cx="3393650" cy="1654404"/>
            <a:chOff x="1088795" y="2328421"/>
            <a:chExt cx="3393650" cy="1654404"/>
          </a:xfrm>
        </p:grpSpPr>
        <p:sp>
          <p:nvSpPr>
            <p:cNvPr id="4" name="矩形 3"/>
            <p:cNvSpPr/>
            <p:nvPr/>
          </p:nvSpPr>
          <p:spPr bwMode="auto">
            <a:xfrm>
              <a:off x="1088796" y="2328421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1088795" y="2879889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088795" y="3431357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pointer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3" name="肘形连接符 12"/>
            <p:cNvCxnSpPr>
              <a:stCxn id="6" idx="3"/>
            </p:cNvCxnSpPr>
            <p:nvPr/>
          </p:nvCxnSpPr>
          <p:spPr bwMode="auto">
            <a:xfrm flipV="1">
              <a:off x="2795046" y="2604155"/>
              <a:ext cx="1687399" cy="1102936"/>
            </a:xfrm>
            <a:prstGeom prst="bentConnector3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4491871" y="2328421"/>
            <a:ext cx="3393650" cy="1654404"/>
            <a:chOff x="1088795" y="2328421"/>
            <a:chExt cx="3393650" cy="1654404"/>
          </a:xfrm>
        </p:grpSpPr>
        <p:sp>
          <p:nvSpPr>
            <p:cNvPr id="21" name="矩形 20"/>
            <p:cNvSpPr/>
            <p:nvPr/>
          </p:nvSpPr>
          <p:spPr bwMode="auto">
            <a:xfrm>
              <a:off x="1088796" y="2328421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1088795" y="2879889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1088795" y="3431357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pointer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4" name="肘形连接符 23"/>
            <p:cNvCxnSpPr>
              <a:stCxn id="23" idx="3"/>
            </p:cNvCxnSpPr>
            <p:nvPr/>
          </p:nvCxnSpPr>
          <p:spPr bwMode="auto">
            <a:xfrm flipV="1">
              <a:off x="2795046" y="2604155"/>
              <a:ext cx="1687399" cy="1102936"/>
            </a:xfrm>
            <a:prstGeom prst="bentConnector3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7904374" y="2328421"/>
            <a:ext cx="3393650" cy="1654404"/>
            <a:chOff x="1088795" y="2328421"/>
            <a:chExt cx="3393650" cy="1654404"/>
          </a:xfrm>
        </p:grpSpPr>
        <p:sp>
          <p:nvSpPr>
            <p:cNvPr id="26" name="矩形 25"/>
            <p:cNvSpPr/>
            <p:nvPr/>
          </p:nvSpPr>
          <p:spPr bwMode="auto">
            <a:xfrm>
              <a:off x="1088796" y="2328421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1088795" y="2879889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1088795" y="3431357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pointer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9" name="肘形连接符 28"/>
            <p:cNvCxnSpPr>
              <a:stCxn id="28" idx="3"/>
            </p:cNvCxnSpPr>
            <p:nvPr/>
          </p:nvCxnSpPr>
          <p:spPr bwMode="auto">
            <a:xfrm flipV="1">
              <a:off x="2795046" y="2604155"/>
              <a:ext cx="1687399" cy="1102936"/>
            </a:xfrm>
            <a:prstGeom prst="bentConnector3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9" name="直接箭头连接符 8"/>
          <p:cNvCxnSpPr/>
          <p:nvPr/>
        </p:nvCxnSpPr>
        <p:spPr bwMode="auto">
          <a:xfrm>
            <a:off x="1965488" y="1696826"/>
            <a:ext cx="0" cy="63159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158739" y="1612999"/>
            <a:ext cx="1588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head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489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1354217"/>
          </a:xfrm>
        </p:spPr>
        <p:txBody>
          <a:bodyPr/>
          <a:lstStyle/>
          <a:p>
            <a:r>
              <a:rPr lang="zh-CN" altLang="en-US" dirty="0" smtClean="0"/>
              <a:t>是一个结构体</a:t>
            </a:r>
            <a:endParaRPr lang="en-US" altLang="zh-CN" dirty="0" smtClean="0"/>
          </a:p>
          <a:p>
            <a:r>
              <a:rPr lang="zh-CN" altLang="en-US" dirty="0" smtClean="0"/>
              <a:t>包含数据和指针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755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通常定义方式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2769989"/>
          </a:xfrm>
        </p:spPr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Node{</a:t>
            </a:r>
          </a:p>
          <a:p>
            <a:r>
              <a:rPr lang="en-US" altLang="zh-CN" dirty="0" smtClean="0"/>
              <a:t>	double data;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Node * next;</a:t>
            </a:r>
          </a:p>
          <a:p>
            <a:r>
              <a:rPr lang="en-US" altLang="zh-CN" dirty="0" smtClean="0"/>
              <a:t>};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一个保存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类型数据的链表</a:t>
            </a:r>
            <a:endParaRPr lang="en-US" altLang="zh-CN" dirty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这个要定义在所有函数外面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61899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链表：头节点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3588675"/>
          </a:xfrm>
        </p:spPr>
        <p:txBody>
          <a:bodyPr/>
          <a:lstStyle/>
          <a:p>
            <a:r>
              <a:rPr lang="zh-CN" altLang="en-US" dirty="0" smtClean="0"/>
              <a:t>必须有一个可直接访问的位置</a:t>
            </a:r>
            <a:endParaRPr lang="en-US" altLang="zh-CN" dirty="0" smtClean="0"/>
          </a:p>
          <a:p>
            <a:r>
              <a:rPr lang="zh-CN" altLang="en-US" dirty="0"/>
              <a:t>链表</a:t>
            </a:r>
            <a:r>
              <a:rPr lang="zh-CN" altLang="en-US" dirty="0" smtClean="0"/>
              <a:t>头</a:t>
            </a:r>
            <a:r>
              <a:rPr lang="en-US" altLang="zh-CN" dirty="0" smtClean="0"/>
              <a:t>(head)</a:t>
            </a:r>
          </a:p>
          <a:p>
            <a:r>
              <a:rPr lang="zh-CN" altLang="en-US" dirty="0" smtClean="0"/>
              <a:t>程序通常有保存有指向头节点的指针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访问其他节点？顺着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链走下去即可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070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例子：一个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2363724"/>
          </a:xfrm>
        </p:spPr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Node{</a:t>
            </a:r>
          </a:p>
          <a:p>
            <a:r>
              <a:rPr lang="en-US" altLang="zh-CN" dirty="0"/>
              <a:t>	double data;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struct</a:t>
            </a:r>
            <a:r>
              <a:rPr lang="en-US" altLang="zh-CN" dirty="0"/>
              <a:t> Node * next;</a:t>
            </a:r>
          </a:p>
          <a:p>
            <a:r>
              <a:rPr lang="en-US" altLang="zh-CN" dirty="0" smtClean="0"/>
              <a:t>};</a:t>
            </a:r>
          </a:p>
          <a:p>
            <a:endParaRPr lang="en-US" altLang="zh-CN" dirty="0"/>
          </a:p>
          <a:p>
            <a:r>
              <a:rPr lang="en-US" altLang="zh-CN" dirty="0" smtClean="0"/>
              <a:t>Node * head;</a:t>
            </a:r>
          </a:p>
        </p:txBody>
      </p:sp>
    </p:spTree>
    <p:extLst>
      <p:ext uri="{BB962C8B-B14F-4D97-AF65-F5344CB8AC3E}">
        <p14:creationId xmlns:p14="http://schemas.microsoft.com/office/powerpoint/2010/main" val="2422180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例子：一个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2696123"/>
          </a:xfrm>
        </p:spPr>
        <p:txBody>
          <a:bodyPr/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在某一节点后插入节点</a:t>
            </a:r>
            <a:endParaRPr lang="en-US" altLang="zh-CN" dirty="0" smtClean="0"/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insertAfter</a:t>
            </a:r>
            <a:r>
              <a:rPr lang="en-US" altLang="zh-CN" dirty="0" smtClean="0"/>
              <a:t>(Node * node, double x){</a:t>
            </a:r>
            <a:br>
              <a:rPr lang="en-US" altLang="zh-CN" dirty="0" smtClean="0"/>
            </a:br>
            <a:r>
              <a:rPr lang="en-US" altLang="zh-CN" dirty="0" smtClean="0"/>
              <a:t>	Node * </a:t>
            </a:r>
            <a:r>
              <a:rPr lang="en-US" altLang="zh-CN" dirty="0" err="1" smtClean="0"/>
              <a:t>newNode</a:t>
            </a:r>
            <a:r>
              <a:rPr lang="en-US" altLang="zh-CN" dirty="0" smtClean="0"/>
              <a:t> = new Node;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newNode</a:t>
            </a:r>
            <a:r>
              <a:rPr lang="en-US" altLang="zh-CN" dirty="0" smtClean="0"/>
              <a:t>-&gt;data = x;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newNode</a:t>
            </a:r>
            <a:r>
              <a:rPr lang="en-US" altLang="zh-CN" dirty="0" smtClean="0"/>
              <a:t>-&gt;next = node-&gt;next;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node-&gt;next = </a:t>
            </a:r>
            <a:r>
              <a:rPr lang="en-US" altLang="zh-CN" dirty="0" err="1" smtClean="0"/>
              <a:t>newNode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0240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</a:t>
            </a:r>
            <a:r>
              <a:rPr lang="en-US" altLang="zh-CN" dirty="0"/>
              <a:t>double</a:t>
            </a:r>
            <a:r>
              <a:rPr lang="zh-CN" altLang="en-US" dirty="0"/>
              <a:t>链表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158737" y="1949365"/>
            <a:ext cx="1706251" cy="1519699"/>
            <a:chOff x="933253" y="1949365"/>
            <a:chExt cx="1706251" cy="1519699"/>
          </a:xfrm>
        </p:grpSpPr>
        <p:sp>
          <p:nvSpPr>
            <p:cNvPr id="8" name="矩形 7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345391" y="1949365"/>
              <a:ext cx="8819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node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811624" y="2366128"/>
            <a:ext cx="1706251" cy="1102936"/>
            <a:chOff x="933253" y="2366128"/>
            <a:chExt cx="1706251" cy="1102936"/>
          </a:xfrm>
        </p:grpSpPr>
        <p:sp>
          <p:nvSpPr>
            <p:cNvPr id="26" name="矩形 25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30" name="直接箭头连接符 29"/>
          <p:cNvCxnSpPr>
            <a:stCxn id="9" idx="3"/>
            <a:endCxn id="26" idx="1"/>
          </p:cNvCxnSpPr>
          <p:nvPr/>
        </p:nvCxnSpPr>
        <p:spPr bwMode="auto">
          <a:xfrm flipV="1">
            <a:off x="3864988" y="2641862"/>
            <a:ext cx="1946636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45"/>
          <p:cNvCxnSpPr/>
          <p:nvPr/>
        </p:nvCxnSpPr>
        <p:spPr bwMode="auto">
          <a:xfrm flipV="1">
            <a:off x="212101" y="2641862"/>
            <a:ext cx="1946636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箭头连接符 46"/>
          <p:cNvCxnSpPr/>
          <p:nvPr/>
        </p:nvCxnSpPr>
        <p:spPr bwMode="auto">
          <a:xfrm flipV="1">
            <a:off x="7517875" y="2641862"/>
            <a:ext cx="1946636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04566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作业点评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60939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529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</a:t>
            </a:r>
            <a:r>
              <a:rPr lang="en-US" altLang="zh-CN" dirty="0"/>
              <a:t>double</a:t>
            </a:r>
            <a:r>
              <a:rPr lang="zh-CN" altLang="en-US" dirty="0"/>
              <a:t>链表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158737" y="1949365"/>
            <a:ext cx="1706251" cy="1519699"/>
            <a:chOff x="933253" y="1949365"/>
            <a:chExt cx="1706251" cy="1519699"/>
          </a:xfrm>
        </p:grpSpPr>
        <p:sp>
          <p:nvSpPr>
            <p:cNvPr id="8" name="矩形 7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345391" y="1949365"/>
              <a:ext cx="8819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node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811624" y="2366128"/>
            <a:ext cx="1706251" cy="1102936"/>
            <a:chOff x="933253" y="2366128"/>
            <a:chExt cx="1706251" cy="1102936"/>
          </a:xfrm>
        </p:grpSpPr>
        <p:sp>
          <p:nvSpPr>
            <p:cNvPr id="26" name="矩形 25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30" name="直接箭头连接符 29"/>
          <p:cNvCxnSpPr>
            <a:stCxn id="9" idx="3"/>
            <a:endCxn id="26" idx="1"/>
          </p:cNvCxnSpPr>
          <p:nvPr/>
        </p:nvCxnSpPr>
        <p:spPr bwMode="auto">
          <a:xfrm flipV="1">
            <a:off x="3864988" y="2641862"/>
            <a:ext cx="1946636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45"/>
          <p:cNvCxnSpPr/>
          <p:nvPr/>
        </p:nvCxnSpPr>
        <p:spPr bwMode="auto">
          <a:xfrm flipV="1">
            <a:off x="212101" y="2641862"/>
            <a:ext cx="1946636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箭头连接符 46"/>
          <p:cNvCxnSpPr/>
          <p:nvPr/>
        </p:nvCxnSpPr>
        <p:spPr bwMode="auto">
          <a:xfrm flipV="1">
            <a:off x="7517875" y="2641862"/>
            <a:ext cx="1946636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" name="组合 12"/>
          <p:cNvGrpSpPr/>
          <p:nvPr/>
        </p:nvGrpSpPr>
        <p:grpSpPr>
          <a:xfrm>
            <a:off x="3864988" y="4592178"/>
            <a:ext cx="1706251" cy="1519699"/>
            <a:chOff x="933253" y="1949365"/>
            <a:chExt cx="1706251" cy="1519699"/>
          </a:xfrm>
        </p:grpSpPr>
        <p:sp>
          <p:nvSpPr>
            <p:cNvPr id="14" name="矩形 13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32380" y="194936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</a:rPr>
                <a:t>新节点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158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</a:t>
            </a:r>
            <a:r>
              <a:rPr lang="en-US" altLang="zh-CN" dirty="0"/>
              <a:t>double</a:t>
            </a:r>
            <a:r>
              <a:rPr lang="zh-CN" altLang="en-US" dirty="0"/>
              <a:t>链表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158737" y="1949365"/>
            <a:ext cx="1706251" cy="1519699"/>
            <a:chOff x="933253" y="1949365"/>
            <a:chExt cx="1706251" cy="1519699"/>
          </a:xfrm>
        </p:grpSpPr>
        <p:sp>
          <p:nvSpPr>
            <p:cNvPr id="8" name="矩形 7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345391" y="1949365"/>
              <a:ext cx="8819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node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811624" y="2366128"/>
            <a:ext cx="1706251" cy="1102936"/>
            <a:chOff x="933253" y="2366128"/>
            <a:chExt cx="1706251" cy="1102936"/>
          </a:xfrm>
        </p:grpSpPr>
        <p:sp>
          <p:nvSpPr>
            <p:cNvPr id="26" name="矩形 25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30" name="直接箭头连接符 29"/>
          <p:cNvCxnSpPr>
            <a:stCxn id="9" idx="3"/>
            <a:endCxn id="26" idx="1"/>
          </p:cNvCxnSpPr>
          <p:nvPr/>
        </p:nvCxnSpPr>
        <p:spPr bwMode="auto">
          <a:xfrm flipV="1">
            <a:off x="3864988" y="2641862"/>
            <a:ext cx="1946636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45"/>
          <p:cNvCxnSpPr/>
          <p:nvPr/>
        </p:nvCxnSpPr>
        <p:spPr bwMode="auto">
          <a:xfrm flipV="1">
            <a:off x="212101" y="2641862"/>
            <a:ext cx="1946636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箭头连接符 46"/>
          <p:cNvCxnSpPr/>
          <p:nvPr/>
        </p:nvCxnSpPr>
        <p:spPr bwMode="auto">
          <a:xfrm flipV="1">
            <a:off x="7517875" y="2641862"/>
            <a:ext cx="1946636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" name="组合 12"/>
          <p:cNvGrpSpPr/>
          <p:nvPr/>
        </p:nvGrpSpPr>
        <p:grpSpPr>
          <a:xfrm>
            <a:off x="3864988" y="4592178"/>
            <a:ext cx="1706251" cy="1519699"/>
            <a:chOff x="933253" y="1949365"/>
            <a:chExt cx="1706251" cy="1519699"/>
          </a:xfrm>
        </p:grpSpPr>
        <p:sp>
          <p:nvSpPr>
            <p:cNvPr id="14" name="矩形 13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32380" y="194936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</a:rPr>
                <a:t>新节点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8" name="曲线连接符 27"/>
          <p:cNvCxnSpPr>
            <a:stCxn id="15" idx="3"/>
            <a:endCxn id="26" idx="1"/>
          </p:cNvCxnSpPr>
          <p:nvPr/>
        </p:nvCxnSpPr>
        <p:spPr bwMode="auto">
          <a:xfrm flipV="1">
            <a:off x="5571239" y="2641862"/>
            <a:ext cx="240385" cy="319428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文本框 36"/>
          <p:cNvSpPr txBox="1"/>
          <p:nvPr/>
        </p:nvSpPr>
        <p:spPr>
          <a:xfrm>
            <a:off x="6353666" y="4421771"/>
            <a:ext cx="4736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</a:rPr>
              <a:t>newNode</a:t>
            </a:r>
            <a:r>
              <a:rPr lang="en-US" altLang="zh-CN" sz="2400" dirty="0" smtClean="0">
                <a:solidFill>
                  <a:schemeClr val="bg1"/>
                </a:solidFill>
              </a:rPr>
              <a:t>-&gt;next = node-&gt;next;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72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</a:t>
            </a:r>
            <a:r>
              <a:rPr lang="en-US" altLang="zh-CN" dirty="0"/>
              <a:t>double</a:t>
            </a:r>
            <a:r>
              <a:rPr lang="zh-CN" altLang="en-US" dirty="0"/>
              <a:t>链表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158737" y="1949365"/>
            <a:ext cx="1706251" cy="1519699"/>
            <a:chOff x="933253" y="1949365"/>
            <a:chExt cx="1706251" cy="1519699"/>
          </a:xfrm>
        </p:grpSpPr>
        <p:sp>
          <p:nvSpPr>
            <p:cNvPr id="8" name="矩形 7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345391" y="1949365"/>
              <a:ext cx="8819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node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811624" y="2366128"/>
            <a:ext cx="1706251" cy="1102936"/>
            <a:chOff x="933253" y="2366128"/>
            <a:chExt cx="1706251" cy="1102936"/>
          </a:xfrm>
        </p:grpSpPr>
        <p:sp>
          <p:nvSpPr>
            <p:cNvPr id="26" name="矩形 25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 bwMode="auto">
          <a:xfrm flipV="1">
            <a:off x="212101" y="2641862"/>
            <a:ext cx="1946636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箭头连接符 46"/>
          <p:cNvCxnSpPr/>
          <p:nvPr/>
        </p:nvCxnSpPr>
        <p:spPr bwMode="auto">
          <a:xfrm flipV="1">
            <a:off x="7517875" y="2641862"/>
            <a:ext cx="1946636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" name="组合 12"/>
          <p:cNvGrpSpPr/>
          <p:nvPr/>
        </p:nvGrpSpPr>
        <p:grpSpPr>
          <a:xfrm>
            <a:off x="3864988" y="4592178"/>
            <a:ext cx="1706251" cy="1519699"/>
            <a:chOff x="933253" y="1949365"/>
            <a:chExt cx="1706251" cy="1519699"/>
          </a:xfrm>
        </p:grpSpPr>
        <p:sp>
          <p:nvSpPr>
            <p:cNvPr id="14" name="矩形 13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32380" y="194936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</a:rPr>
                <a:t>新节点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" name="曲线连接符 5"/>
          <p:cNvCxnSpPr>
            <a:stCxn id="9" idx="3"/>
            <a:endCxn id="14" idx="1"/>
          </p:cNvCxnSpPr>
          <p:nvPr/>
        </p:nvCxnSpPr>
        <p:spPr bwMode="auto">
          <a:xfrm>
            <a:off x="3864988" y="3193330"/>
            <a:ext cx="12700" cy="2091345"/>
          </a:xfrm>
          <a:prstGeom prst="curvedConnector5">
            <a:avLst>
              <a:gd name="adj1" fmla="val 6179378"/>
              <a:gd name="adj2" fmla="val 50451"/>
              <a:gd name="adj3" fmla="val -652474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曲线连接符 28"/>
          <p:cNvCxnSpPr/>
          <p:nvPr/>
        </p:nvCxnSpPr>
        <p:spPr bwMode="auto">
          <a:xfrm flipV="1">
            <a:off x="5571239" y="2641862"/>
            <a:ext cx="240385" cy="319428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文本框 30"/>
          <p:cNvSpPr txBox="1"/>
          <p:nvPr/>
        </p:nvSpPr>
        <p:spPr>
          <a:xfrm>
            <a:off x="6353666" y="4421771"/>
            <a:ext cx="4736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node-&gt;next =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newNode</a:t>
            </a:r>
            <a:r>
              <a:rPr lang="en-US" altLang="zh-CN" sz="2400" dirty="0" smtClean="0">
                <a:solidFill>
                  <a:schemeClr val="bg1"/>
                </a:solidFill>
              </a:rPr>
              <a:t>;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53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例子：一个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4801314"/>
          </a:xfrm>
        </p:spPr>
        <p:txBody>
          <a:bodyPr/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在链表尾部添加节点</a:t>
            </a:r>
            <a:endParaRPr lang="en-US" altLang="zh-CN" dirty="0" smtClean="0"/>
          </a:p>
          <a:p>
            <a:r>
              <a:rPr lang="en-US" altLang="zh-CN" dirty="0" smtClean="0"/>
              <a:t>void append(double x){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struct</a:t>
            </a:r>
            <a:r>
              <a:rPr lang="en-US" altLang="zh-CN" dirty="0"/>
              <a:t> Node *</a:t>
            </a:r>
            <a:r>
              <a:rPr lang="en-US" altLang="zh-CN" dirty="0" err="1"/>
              <a:t>newNode</a:t>
            </a:r>
            <a:r>
              <a:rPr lang="en-US" altLang="zh-CN" dirty="0"/>
              <a:t> = new Node;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newNode</a:t>
            </a:r>
            <a:r>
              <a:rPr lang="en-US" altLang="zh-CN" dirty="0"/>
              <a:t>-&gt;data = x;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newNode</a:t>
            </a:r>
            <a:r>
              <a:rPr lang="en-US" altLang="zh-CN" dirty="0"/>
              <a:t>-&gt;next = NULL</a:t>
            </a:r>
            <a:r>
              <a:rPr lang="en-US" altLang="zh-CN" dirty="0" smtClean="0"/>
              <a:t>;	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Node *p = head;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while(p-&gt;next){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p = p-&gt;next;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p-&gt;next = </a:t>
            </a:r>
            <a:r>
              <a:rPr lang="en-US" altLang="zh-CN" dirty="0" err="1" smtClean="0"/>
              <a:t>newNode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/>
              <a:t>有</a:t>
            </a:r>
            <a:r>
              <a:rPr lang="zh-CN" altLang="en-US" dirty="0" smtClean="0"/>
              <a:t>什么问题？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4869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例子：一个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4395049"/>
          </a:xfrm>
        </p:spPr>
        <p:txBody>
          <a:bodyPr/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在链表尾部添加节点</a:t>
            </a:r>
            <a:endParaRPr lang="en-US" altLang="zh-CN" dirty="0" smtClean="0"/>
          </a:p>
          <a:p>
            <a:r>
              <a:rPr lang="en-US" altLang="zh-CN" dirty="0" smtClean="0"/>
              <a:t>void append(double x){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/>
              <a:t>struct</a:t>
            </a:r>
            <a:r>
              <a:rPr lang="en-US" altLang="zh-CN" dirty="0"/>
              <a:t> Node *</a:t>
            </a:r>
            <a:r>
              <a:rPr lang="en-US" altLang="zh-CN" dirty="0" err="1"/>
              <a:t>newNode</a:t>
            </a:r>
            <a:r>
              <a:rPr lang="en-US" altLang="zh-CN" dirty="0"/>
              <a:t> = new Node;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newNode</a:t>
            </a:r>
            <a:r>
              <a:rPr lang="en-US" altLang="zh-CN" dirty="0"/>
              <a:t>-&gt;data = x;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newNode</a:t>
            </a:r>
            <a:r>
              <a:rPr lang="en-US" altLang="zh-CN" dirty="0"/>
              <a:t>-&gt;next = NULL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Node *p = head;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while(</a:t>
            </a:r>
            <a:r>
              <a:rPr lang="en-US" altLang="zh-CN" dirty="0" smtClean="0">
                <a:solidFill>
                  <a:srgbClr val="FFC000"/>
                </a:solidFill>
              </a:rPr>
              <a:t>p-&gt;next</a:t>
            </a:r>
            <a:r>
              <a:rPr lang="en-US" altLang="zh-CN" dirty="0" smtClean="0"/>
              <a:t>){	//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head == NULL? ...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p = p-&gt;next;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p-&gt;next = </a:t>
            </a:r>
            <a:r>
              <a:rPr lang="en-US" altLang="zh-CN" dirty="0" err="1" smtClean="0"/>
              <a:t>newNode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84971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例子：一个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6020110"/>
          </a:xfrm>
        </p:spPr>
        <p:txBody>
          <a:bodyPr/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在链表尾部添加节点</a:t>
            </a:r>
            <a:endParaRPr lang="en-US" altLang="zh-CN" dirty="0" smtClean="0"/>
          </a:p>
          <a:p>
            <a:r>
              <a:rPr lang="en-US" altLang="zh-CN" dirty="0" smtClean="0"/>
              <a:t>void append(double x){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/>
              <a:t>struct</a:t>
            </a:r>
            <a:r>
              <a:rPr lang="en-US" altLang="zh-CN" dirty="0"/>
              <a:t> Node *</a:t>
            </a:r>
            <a:r>
              <a:rPr lang="en-US" altLang="zh-CN" dirty="0" err="1"/>
              <a:t>newNode</a:t>
            </a:r>
            <a:r>
              <a:rPr lang="en-US" altLang="zh-CN" dirty="0"/>
              <a:t> = new Node;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newNode</a:t>
            </a:r>
            <a:r>
              <a:rPr lang="en-US" altLang="zh-CN" dirty="0"/>
              <a:t>-&gt;data = x;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newNode</a:t>
            </a:r>
            <a:r>
              <a:rPr lang="en-US" altLang="zh-CN" dirty="0"/>
              <a:t>-&gt;next = NULL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Node *p = head;</a:t>
            </a:r>
          </a:p>
          <a:p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7575"/>
                </a:solidFill>
              </a:rPr>
              <a:t>if(head == NULL){</a:t>
            </a:r>
          </a:p>
          <a:p>
            <a:r>
              <a:rPr lang="en-US" altLang="zh-CN" dirty="0">
                <a:solidFill>
                  <a:srgbClr val="FF7575"/>
                </a:solidFill>
              </a:rPr>
              <a:t>	</a:t>
            </a:r>
            <a:r>
              <a:rPr lang="en-US" altLang="zh-CN" dirty="0" smtClean="0">
                <a:solidFill>
                  <a:srgbClr val="FF7575"/>
                </a:solidFill>
              </a:rPr>
              <a:t>	head = </a:t>
            </a:r>
            <a:r>
              <a:rPr lang="en-US" altLang="zh-CN" dirty="0" err="1" smtClean="0">
                <a:solidFill>
                  <a:srgbClr val="FF7575"/>
                </a:solidFill>
              </a:rPr>
              <a:t>newNode</a:t>
            </a:r>
            <a:r>
              <a:rPr lang="en-US" altLang="zh-CN" dirty="0" smtClean="0">
                <a:solidFill>
                  <a:srgbClr val="FF7575"/>
                </a:solidFill>
              </a:rPr>
              <a:t>;</a:t>
            </a:r>
          </a:p>
          <a:p>
            <a:r>
              <a:rPr lang="en-US" altLang="zh-CN" dirty="0">
                <a:solidFill>
                  <a:srgbClr val="FF7575"/>
                </a:solidFill>
              </a:rPr>
              <a:t>	</a:t>
            </a:r>
            <a:r>
              <a:rPr lang="en-US" altLang="zh-CN" dirty="0" smtClean="0">
                <a:solidFill>
                  <a:srgbClr val="FF7575"/>
                </a:solidFill>
              </a:rPr>
              <a:t>	return;</a:t>
            </a:r>
          </a:p>
          <a:p>
            <a:r>
              <a:rPr lang="en-US" altLang="zh-CN" dirty="0" smtClean="0">
                <a:solidFill>
                  <a:srgbClr val="FF7575"/>
                </a:solidFill>
              </a:rPr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while(</a:t>
            </a:r>
            <a:r>
              <a:rPr lang="en-US" altLang="zh-CN" dirty="0" smtClean="0">
                <a:solidFill>
                  <a:srgbClr val="FFC000"/>
                </a:solidFill>
              </a:rPr>
              <a:t>p-&gt;next</a:t>
            </a:r>
            <a:r>
              <a:rPr lang="en-US" altLang="zh-CN" dirty="0" smtClean="0"/>
              <a:t>){	//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head == NULL? ...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p = p-&gt;next;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p-&gt;next = </a:t>
            </a:r>
            <a:r>
              <a:rPr lang="en-US" altLang="zh-CN" dirty="0" err="1" smtClean="0"/>
              <a:t>newNode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16010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</a:t>
            </a:r>
            <a:r>
              <a:rPr lang="en-US" altLang="zh-CN" dirty="0"/>
              <a:t>double</a:t>
            </a:r>
            <a:r>
              <a:rPr lang="zh-CN" altLang="en-US" dirty="0"/>
              <a:t>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1957459"/>
          </a:xfrm>
        </p:spPr>
        <p:txBody>
          <a:bodyPr/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删除某节点之后的一个节点</a:t>
            </a:r>
            <a:endParaRPr lang="en-US" altLang="zh-CN" dirty="0" smtClean="0"/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removeAfter</a:t>
            </a:r>
            <a:r>
              <a:rPr lang="en-US" altLang="zh-CN" dirty="0" smtClean="0"/>
              <a:t>(Node *p){</a:t>
            </a:r>
          </a:p>
          <a:p>
            <a:r>
              <a:rPr lang="en-US" altLang="zh-CN" dirty="0" smtClean="0"/>
              <a:t>	p-&gt;next = p-&gt;next-&gt;next;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delete p-&gt;next;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608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</a:t>
            </a:r>
            <a:r>
              <a:rPr lang="en-US" altLang="zh-CN" dirty="0"/>
              <a:t>double</a:t>
            </a:r>
            <a:r>
              <a:rPr lang="zh-CN" altLang="en-US" dirty="0"/>
              <a:t>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3176254"/>
          </a:xfrm>
        </p:spPr>
        <p:txBody>
          <a:bodyPr/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删除某节点之后的一个节点</a:t>
            </a:r>
            <a:endParaRPr lang="en-US" altLang="zh-CN" dirty="0" smtClean="0"/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removeAfter</a:t>
            </a:r>
            <a:r>
              <a:rPr lang="en-US" altLang="zh-CN" dirty="0" smtClean="0"/>
              <a:t>(Node *p){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Node *q = p-&gt;next;</a:t>
            </a:r>
          </a:p>
          <a:p>
            <a:r>
              <a:rPr lang="en-US" altLang="zh-CN" dirty="0"/>
              <a:t>	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if(!(q))	// 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不是必需，但总要设法确保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p-&gt;next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不为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NULL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	return;</a:t>
            </a:r>
          </a:p>
          <a:p>
            <a:r>
              <a:rPr lang="en-US" altLang="zh-CN" dirty="0" smtClean="0"/>
              <a:t>	p-&gt;next = p-&gt;next-&gt;next;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delete q;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7553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</a:t>
            </a:r>
            <a:r>
              <a:rPr lang="en-US" altLang="zh-CN" dirty="0"/>
              <a:t>double</a:t>
            </a:r>
            <a:r>
              <a:rPr lang="zh-CN" altLang="en-US" dirty="0"/>
              <a:t>链表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158737" y="1949365"/>
            <a:ext cx="1706251" cy="1519699"/>
            <a:chOff x="933253" y="1949365"/>
            <a:chExt cx="1706251" cy="1519699"/>
          </a:xfrm>
        </p:grpSpPr>
        <p:sp>
          <p:nvSpPr>
            <p:cNvPr id="8" name="矩形 7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03475" y="1949365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p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920791" y="2366128"/>
            <a:ext cx="1706251" cy="1102936"/>
            <a:chOff x="933253" y="2366128"/>
            <a:chExt cx="1706251" cy="1102936"/>
          </a:xfrm>
        </p:grpSpPr>
        <p:sp>
          <p:nvSpPr>
            <p:cNvPr id="26" name="矩形 25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659277" y="2366128"/>
            <a:ext cx="1706251" cy="1102936"/>
            <a:chOff x="933253" y="2366128"/>
            <a:chExt cx="1706251" cy="1102936"/>
          </a:xfrm>
        </p:grpSpPr>
        <p:sp>
          <p:nvSpPr>
            <p:cNvPr id="15" name="矩形 14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5" name="直接箭头连接符 4"/>
          <p:cNvCxnSpPr>
            <a:stCxn id="9" idx="3"/>
            <a:endCxn id="26" idx="1"/>
          </p:cNvCxnSpPr>
          <p:nvPr/>
        </p:nvCxnSpPr>
        <p:spPr bwMode="auto">
          <a:xfrm flipV="1">
            <a:off x="3864988" y="2641862"/>
            <a:ext cx="1055803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>
            <a:stCxn id="27" idx="3"/>
            <a:endCxn id="15" idx="1"/>
          </p:cNvCxnSpPr>
          <p:nvPr/>
        </p:nvCxnSpPr>
        <p:spPr bwMode="auto">
          <a:xfrm flipV="1">
            <a:off x="6627042" y="2641862"/>
            <a:ext cx="1032235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/>
          <p:nvPr/>
        </p:nvCxnSpPr>
        <p:spPr bwMode="auto">
          <a:xfrm flipV="1">
            <a:off x="9377310" y="2641862"/>
            <a:ext cx="1032235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/>
          <p:nvPr/>
        </p:nvCxnSpPr>
        <p:spPr bwMode="auto">
          <a:xfrm flipV="1">
            <a:off x="1126502" y="2641862"/>
            <a:ext cx="1032235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06816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</a:t>
            </a:r>
            <a:r>
              <a:rPr lang="en-US" altLang="zh-CN" dirty="0"/>
              <a:t>double</a:t>
            </a:r>
            <a:r>
              <a:rPr lang="zh-CN" altLang="en-US" dirty="0"/>
              <a:t>链表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158737" y="1949365"/>
            <a:ext cx="1706251" cy="1519699"/>
            <a:chOff x="933253" y="1949365"/>
            <a:chExt cx="1706251" cy="1519699"/>
          </a:xfrm>
        </p:grpSpPr>
        <p:sp>
          <p:nvSpPr>
            <p:cNvPr id="8" name="矩形 7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03475" y="1949365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p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920791" y="2366128"/>
            <a:ext cx="1706251" cy="1102936"/>
            <a:chOff x="933253" y="2366128"/>
            <a:chExt cx="1706251" cy="1102936"/>
          </a:xfrm>
        </p:grpSpPr>
        <p:sp>
          <p:nvSpPr>
            <p:cNvPr id="26" name="矩形 25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659277" y="2366128"/>
            <a:ext cx="1706251" cy="1102936"/>
            <a:chOff x="933253" y="2366128"/>
            <a:chExt cx="1706251" cy="1102936"/>
          </a:xfrm>
        </p:grpSpPr>
        <p:sp>
          <p:nvSpPr>
            <p:cNvPr id="15" name="矩形 14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5" name="直接箭头连接符 4"/>
          <p:cNvCxnSpPr>
            <a:stCxn id="9" idx="3"/>
            <a:endCxn id="26" idx="1"/>
          </p:cNvCxnSpPr>
          <p:nvPr/>
        </p:nvCxnSpPr>
        <p:spPr bwMode="auto">
          <a:xfrm flipV="1">
            <a:off x="3864988" y="2641862"/>
            <a:ext cx="1055803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>
            <a:stCxn id="27" idx="3"/>
            <a:endCxn id="15" idx="1"/>
          </p:cNvCxnSpPr>
          <p:nvPr/>
        </p:nvCxnSpPr>
        <p:spPr bwMode="auto">
          <a:xfrm flipV="1">
            <a:off x="6627042" y="2641862"/>
            <a:ext cx="1032235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/>
          <p:nvPr/>
        </p:nvCxnSpPr>
        <p:spPr bwMode="auto">
          <a:xfrm flipV="1">
            <a:off x="9377310" y="2641862"/>
            <a:ext cx="1032235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/>
          <p:nvPr/>
        </p:nvCxnSpPr>
        <p:spPr bwMode="auto">
          <a:xfrm flipV="1">
            <a:off x="1126502" y="2641862"/>
            <a:ext cx="1032235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下箭头 1"/>
          <p:cNvSpPr/>
          <p:nvPr/>
        </p:nvSpPr>
        <p:spPr bwMode="auto">
          <a:xfrm flipH="1" flipV="1">
            <a:off x="5561813" y="3662135"/>
            <a:ext cx="424206" cy="856415"/>
          </a:xfrm>
          <a:prstGeom prst="downArrow">
            <a:avLst>
              <a:gd name="adj1" fmla="val 30000"/>
              <a:gd name="adj2" fmla="val 50000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8253" y="46709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要删除的节点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024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结构体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struct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858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</a:t>
            </a:r>
            <a:r>
              <a:rPr lang="en-US" altLang="zh-CN" dirty="0"/>
              <a:t>double</a:t>
            </a:r>
            <a:r>
              <a:rPr lang="zh-CN" altLang="en-US" dirty="0"/>
              <a:t>链表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158737" y="1949365"/>
            <a:ext cx="1706251" cy="1519699"/>
            <a:chOff x="933253" y="1949365"/>
            <a:chExt cx="1706251" cy="1519699"/>
          </a:xfrm>
        </p:grpSpPr>
        <p:sp>
          <p:nvSpPr>
            <p:cNvPr id="8" name="矩形 7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03475" y="1949365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p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920791" y="2366128"/>
            <a:ext cx="1706251" cy="1102936"/>
            <a:chOff x="933253" y="2366128"/>
            <a:chExt cx="1706251" cy="1102936"/>
          </a:xfrm>
        </p:grpSpPr>
        <p:sp>
          <p:nvSpPr>
            <p:cNvPr id="26" name="矩形 25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659277" y="2366128"/>
            <a:ext cx="1706251" cy="1102936"/>
            <a:chOff x="933253" y="2366128"/>
            <a:chExt cx="1706251" cy="1102936"/>
          </a:xfrm>
        </p:grpSpPr>
        <p:sp>
          <p:nvSpPr>
            <p:cNvPr id="15" name="矩形 14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5" name="直接箭头连接符 4"/>
          <p:cNvCxnSpPr>
            <a:stCxn id="9" idx="3"/>
            <a:endCxn id="15" idx="1"/>
          </p:cNvCxnSpPr>
          <p:nvPr/>
        </p:nvCxnSpPr>
        <p:spPr bwMode="auto">
          <a:xfrm flipV="1">
            <a:off x="3864988" y="2641862"/>
            <a:ext cx="3794289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>
            <a:stCxn id="27" idx="3"/>
            <a:endCxn id="15" idx="1"/>
          </p:cNvCxnSpPr>
          <p:nvPr/>
        </p:nvCxnSpPr>
        <p:spPr bwMode="auto">
          <a:xfrm flipV="1">
            <a:off x="6627042" y="2641862"/>
            <a:ext cx="1032235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/>
          <p:nvPr/>
        </p:nvCxnSpPr>
        <p:spPr bwMode="auto">
          <a:xfrm flipV="1">
            <a:off x="9377310" y="2641862"/>
            <a:ext cx="1032235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/>
          <p:nvPr/>
        </p:nvCxnSpPr>
        <p:spPr bwMode="auto">
          <a:xfrm flipV="1">
            <a:off x="1126502" y="2641862"/>
            <a:ext cx="1032235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下箭头 1"/>
          <p:cNvSpPr/>
          <p:nvPr/>
        </p:nvSpPr>
        <p:spPr bwMode="auto">
          <a:xfrm flipH="1" flipV="1">
            <a:off x="5561813" y="3662135"/>
            <a:ext cx="424206" cy="856415"/>
          </a:xfrm>
          <a:prstGeom prst="downArrow">
            <a:avLst>
              <a:gd name="adj1" fmla="val 30000"/>
              <a:gd name="adj2" fmla="val 50000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8253" y="46709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要删除的节点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897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</a:t>
            </a:r>
            <a:r>
              <a:rPr lang="en-US" altLang="zh-CN" dirty="0"/>
              <a:t>double</a:t>
            </a:r>
            <a:r>
              <a:rPr lang="zh-CN" altLang="en-US" dirty="0"/>
              <a:t>链表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158737" y="1949365"/>
            <a:ext cx="1706251" cy="1519699"/>
            <a:chOff x="933253" y="1949365"/>
            <a:chExt cx="1706251" cy="1519699"/>
          </a:xfrm>
        </p:grpSpPr>
        <p:sp>
          <p:nvSpPr>
            <p:cNvPr id="8" name="矩形 7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03475" y="1949365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p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920791" y="2366128"/>
            <a:ext cx="1706251" cy="1102936"/>
            <a:chOff x="933253" y="2366128"/>
            <a:chExt cx="1706251" cy="1102936"/>
          </a:xfrm>
        </p:grpSpPr>
        <p:sp>
          <p:nvSpPr>
            <p:cNvPr id="26" name="矩形 25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sng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sng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strike="sngStrike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sng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659277" y="2366128"/>
            <a:ext cx="1706251" cy="1102936"/>
            <a:chOff x="933253" y="2366128"/>
            <a:chExt cx="1706251" cy="1102936"/>
          </a:xfrm>
        </p:grpSpPr>
        <p:sp>
          <p:nvSpPr>
            <p:cNvPr id="15" name="矩形 14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5" name="直接箭头连接符 4"/>
          <p:cNvCxnSpPr>
            <a:stCxn id="9" idx="3"/>
            <a:endCxn id="15" idx="1"/>
          </p:cNvCxnSpPr>
          <p:nvPr/>
        </p:nvCxnSpPr>
        <p:spPr bwMode="auto">
          <a:xfrm flipV="1">
            <a:off x="3864988" y="2641862"/>
            <a:ext cx="3794289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/>
          <p:nvPr/>
        </p:nvCxnSpPr>
        <p:spPr bwMode="auto">
          <a:xfrm flipV="1">
            <a:off x="9377310" y="2641862"/>
            <a:ext cx="1032235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/>
          <p:nvPr/>
        </p:nvCxnSpPr>
        <p:spPr bwMode="auto">
          <a:xfrm flipV="1">
            <a:off x="1126502" y="2641862"/>
            <a:ext cx="1032235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下箭头 1"/>
          <p:cNvSpPr/>
          <p:nvPr/>
        </p:nvSpPr>
        <p:spPr bwMode="auto">
          <a:xfrm flipH="1" flipV="1">
            <a:off x="5561813" y="3662135"/>
            <a:ext cx="424206" cy="856415"/>
          </a:xfrm>
          <a:prstGeom prst="downArrow">
            <a:avLst>
              <a:gd name="adj1" fmla="val 30000"/>
              <a:gd name="adj2" fmla="val 50000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8253" y="46709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要删除的节点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87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</a:t>
            </a:r>
            <a:r>
              <a:rPr lang="en-US" altLang="zh-CN" dirty="0"/>
              <a:t>double</a:t>
            </a:r>
            <a:r>
              <a:rPr lang="zh-CN" altLang="en-US" dirty="0"/>
              <a:t>链表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158737" y="1949365"/>
            <a:ext cx="1706251" cy="1519699"/>
            <a:chOff x="933253" y="1949365"/>
            <a:chExt cx="1706251" cy="1519699"/>
          </a:xfrm>
        </p:grpSpPr>
        <p:sp>
          <p:nvSpPr>
            <p:cNvPr id="8" name="矩形 7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03475" y="1949365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p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920791" y="2366128"/>
            <a:ext cx="1706251" cy="1102936"/>
            <a:chOff x="933253" y="2366128"/>
            <a:chExt cx="1706251" cy="1102936"/>
          </a:xfrm>
        </p:grpSpPr>
        <p:sp>
          <p:nvSpPr>
            <p:cNvPr id="26" name="矩形 25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sng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sng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strike="sngStrike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sng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659277" y="2366128"/>
            <a:ext cx="1706251" cy="1102936"/>
            <a:chOff x="933253" y="2366128"/>
            <a:chExt cx="1706251" cy="1102936"/>
          </a:xfrm>
        </p:grpSpPr>
        <p:sp>
          <p:nvSpPr>
            <p:cNvPr id="15" name="矩形 14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5" name="直接箭头连接符 4"/>
          <p:cNvCxnSpPr>
            <a:stCxn id="9" idx="3"/>
            <a:endCxn id="15" idx="1"/>
          </p:cNvCxnSpPr>
          <p:nvPr/>
        </p:nvCxnSpPr>
        <p:spPr bwMode="auto">
          <a:xfrm flipV="1">
            <a:off x="3864988" y="2641862"/>
            <a:ext cx="3794289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/>
          <p:nvPr/>
        </p:nvCxnSpPr>
        <p:spPr bwMode="auto">
          <a:xfrm flipV="1">
            <a:off x="9377310" y="2641862"/>
            <a:ext cx="1032235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/>
          <p:nvPr/>
        </p:nvCxnSpPr>
        <p:spPr bwMode="auto">
          <a:xfrm flipV="1">
            <a:off x="1126502" y="2641862"/>
            <a:ext cx="1032235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下箭头 1"/>
          <p:cNvSpPr/>
          <p:nvPr/>
        </p:nvSpPr>
        <p:spPr bwMode="auto">
          <a:xfrm flipH="1" flipV="1">
            <a:off x="5561813" y="3662135"/>
            <a:ext cx="424206" cy="856415"/>
          </a:xfrm>
          <a:prstGeom prst="downArrow">
            <a:avLst>
              <a:gd name="adj1" fmla="val 30000"/>
              <a:gd name="adj2" fmla="val 50000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8253" y="46709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要删除的节点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08829" y="3817855"/>
            <a:ext cx="50477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思考：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removeAfter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要删除某个节点，需要拿到什么？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前一个节点的指针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为什么？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688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</a:t>
            </a:r>
            <a:r>
              <a:rPr lang="en-US" altLang="zh-CN" dirty="0"/>
              <a:t>double</a:t>
            </a:r>
            <a:r>
              <a:rPr lang="zh-CN" altLang="en-US" dirty="0"/>
              <a:t>链表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920791" y="2366128"/>
            <a:ext cx="1706251" cy="1102936"/>
            <a:chOff x="933253" y="2366128"/>
            <a:chExt cx="1706251" cy="1102936"/>
          </a:xfrm>
        </p:grpSpPr>
        <p:sp>
          <p:nvSpPr>
            <p:cNvPr id="26" name="矩形 25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659277" y="2366128"/>
            <a:ext cx="1706251" cy="1102936"/>
            <a:chOff x="933253" y="2366128"/>
            <a:chExt cx="1706251" cy="1102936"/>
          </a:xfrm>
        </p:grpSpPr>
        <p:sp>
          <p:nvSpPr>
            <p:cNvPr id="15" name="矩形 14"/>
            <p:cNvSpPr/>
            <p:nvPr/>
          </p:nvSpPr>
          <p:spPr bwMode="auto">
            <a:xfrm>
              <a:off x="933253" y="2366128"/>
              <a:ext cx="1706251" cy="5514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933253" y="2917596"/>
              <a:ext cx="1706251" cy="551468"/>
            </a:xfrm>
            <a:prstGeom prst="rect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19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next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5" name="直接箭头连接符 4"/>
          <p:cNvCxnSpPr>
            <a:endCxn id="26" idx="1"/>
          </p:cNvCxnSpPr>
          <p:nvPr/>
        </p:nvCxnSpPr>
        <p:spPr bwMode="auto">
          <a:xfrm>
            <a:off x="3864990" y="2641862"/>
            <a:ext cx="105580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>
            <a:stCxn id="27" idx="3"/>
            <a:endCxn id="15" idx="1"/>
          </p:cNvCxnSpPr>
          <p:nvPr/>
        </p:nvCxnSpPr>
        <p:spPr bwMode="auto">
          <a:xfrm flipV="1">
            <a:off x="6627042" y="2641862"/>
            <a:ext cx="1032235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/>
          <p:nvPr/>
        </p:nvCxnSpPr>
        <p:spPr bwMode="auto">
          <a:xfrm flipV="1">
            <a:off x="9377310" y="2641862"/>
            <a:ext cx="1032235" cy="5514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下箭头 1"/>
          <p:cNvSpPr/>
          <p:nvPr/>
        </p:nvSpPr>
        <p:spPr bwMode="auto">
          <a:xfrm flipH="1" flipV="1">
            <a:off x="5561813" y="3662135"/>
            <a:ext cx="424206" cy="856415"/>
          </a:xfrm>
          <a:prstGeom prst="downArrow">
            <a:avLst>
              <a:gd name="adj1" fmla="val 30000"/>
              <a:gd name="adj2" fmla="val 50000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8253" y="46709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要删除的节点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08126" y="2396765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head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008829" y="3817855"/>
            <a:ext cx="2601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思考：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如果要删除头节点</a:t>
            </a:r>
            <a:r>
              <a:rPr lang="en-US" altLang="zh-CN" dirty="0" smtClean="0">
                <a:solidFill>
                  <a:schemeClr val="bg1"/>
                </a:solidFill>
              </a:rPr>
              <a:t>……</a:t>
            </a:r>
            <a:r>
              <a:rPr lang="zh-CN" altLang="en-US" dirty="0" smtClean="0">
                <a:solidFill>
                  <a:schemeClr val="bg1"/>
                </a:solidFill>
              </a:rPr>
              <a:t>？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76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</a:t>
            </a:r>
            <a:r>
              <a:rPr lang="en-US" altLang="zh-CN" dirty="0"/>
              <a:t>double</a:t>
            </a:r>
            <a:r>
              <a:rPr lang="zh-CN" altLang="en-US" dirty="0"/>
              <a:t>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2363724"/>
          </a:xfrm>
        </p:spPr>
        <p:txBody>
          <a:bodyPr/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removeHead</a:t>
            </a:r>
            <a:r>
              <a:rPr lang="en-US" altLang="zh-CN" dirty="0" smtClean="0"/>
              <a:t>(){</a:t>
            </a:r>
          </a:p>
          <a:p>
            <a:r>
              <a:rPr lang="en-US" altLang="zh-CN" dirty="0" smtClean="0"/>
              <a:t>	if(head != NULL){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delete head;</a:t>
            </a:r>
          </a:p>
          <a:p>
            <a:r>
              <a:rPr lang="en-US" altLang="zh-CN" dirty="0" smtClean="0"/>
              <a:t>		head = </a:t>
            </a:r>
            <a:r>
              <a:rPr lang="en-US" altLang="zh-CN" dirty="0"/>
              <a:t>head-&gt;next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811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473777" y="3087278"/>
            <a:ext cx="1753386" cy="3629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</a:t>
            </a:r>
            <a:r>
              <a:rPr lang="en-US" altLang="zh-CN" dirty="0"/>
              <a:t>double</a:t>
            </a:r>
            <a:r>
              <a:rPr lang="zh-CN" altLang="en-US" dirty="0"/>
              <a:t>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2363724"/>
          </a:xfrm>
        </p:spPr>
        <p:txBody>
          <a:bodyPr/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removeHead</a:t>
            </a:r>
            <a:r>
              <a:rPr lang="en-US" altLang="zh-CN" dirty="0" smtClean="0"/>
              <a:t>(){</a:t>
            </a:r>
          </a:p>
          <a:p>
            <a:r>
              <a:rPr lang="en-US" altLang="zh-CN" dirty="0" smtClean="0"/>
              <a:t>	if(head != NULL){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delete head;</a:t>
            </a:r>
          </a:p>
          <a:p>
            <a:r>
              <a:rPr lang="en-US" altLang="zh-CN" dirty="0" smtClean="0"/>
              <a:t>		head = </a:t>
            </a:r>
            <a:r>
              <a:rPr lang="en-US" altLang="zh-CN" dirty="0">
                <a:solidFill>
                  <a:srgbClr val="FF0000"/>
                </a:solidFill>
              </a:rPr>
              <a:t>head-&gt;next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843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</a:t>
            </a:r>
            <a:r>
              <a:rPr lang="en-US" altLang="zh-CN" dirty="0"/>
              <a:t>double</a:t>
            </a:r>
            <a:r>
              <a:rPr lang="zh-CN" altLang="en-US" dirty="0"/>
              <a:t>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2769989"/>
          </a:xfrm>
        </p:spPr>
        <p:txBody>
          <a:bodyPr/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removeHead</a:t>
            </a:r>
            <a:r>
              <a:rPr lang="en-US" altLang="zh-CN" dirty="0" smtClean="0"/>
              <a:t>(){</a:t>
            </a:r>
          </a:p>
          <a:p>
            <a:r>
              <a:rPr lang="en-US" altLang="zh-CN" dirty="0" smtClean="0"/>
              <a:t>	if(head != NULL){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Node *p = head;</a:t>
            </a:r>
          </a:p>
          <a:p>
            <a:r>
              <a:rPr lang="en-US" altLang="zh-CN" dirty="0" smtClean="0"/>
              <a:t>		head = head-&gt;next;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delete p;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531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</a:t>
            </a:r>
            <a:r>
              <a:rPr lang="en-US" altLang="zh-CN" dirty="0"/>
              <a:t>double</a:t>
            </a:r>
            <a:r>
              <a:rPr lang="zh-CN" altLang="en-US" dirty="0"/>
              <a:t>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3988784"/>
          </a:xfrm>
        </p:spPr>
        <p:txBody>
          <a:bodyPr/>
          <a:lstStyle/>
          <a:p>
            <a:r>
              <a:rPr lang="zh-CN" altLang="en-US" dirty="0" smtClean="0"/>
              <a:t>查找第一个等于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的节点</a:t>
            </a:r>
            <a:endParaRPr lang="en-US" altLang="zh-CN" dirty="0" smtClean="0"/>
          </a:p>
          <a:p>
            <a:r>
              <a:rPr lang="en-US" altLang="zh-CN" dirty="0" smtClean="0"/>
              <a:t>Node * find(double x){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Node *p = head;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while(p != NULL){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if(p-&gt;data == x)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return p;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p = p-&gt;next;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return NULL;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605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代码片段：删除等于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07037"/>
            <a:ext cx="11151916" cy="4678204"/>
          </a:xfrm>
        </p:spPr>
        <p:txBody>
          <a:bodyPr/>
          <a:lstStyle/>
          <a:p>
            <a:r>
              <a:rPr lang="en-US" altLang="zh-CN" sz="2000" dirty="0" smtClean="0"/>
              <a:t>	Node *</a:t>
            </a:r>
            <a:r>
              <a:rPr lang="en-US" altLang="zh-CN" sz="2000" dirty="0" err="1" smtClean="0"/>
              <a:t>pprev</a:t>
            </a:r>
            <a:r>
              <a:rPr lang="en-US" altLang="zh-CN" sz="2000" dirty="0" smtClean="0"/>
              <a:t> = NULL; bool flag = false;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for(Node *p = head; p != NULL; p = p-&gt;next){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if(p-&gt;data == x){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	break;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	flag = true;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}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pprev</a:t>
            </a:r>
            <a:r>
              <a:rPr lang="en-US" altLang="zh-CN" sz="2000" dirty="0" smtClean="0"/>
              <a:t> = p;</a:t>
            </a:r>
          </a:p>
          <a:p>
            <a:r>
              <a:rPr lang="en-US" altLang="zh-CN" sz="2000" dirty="0" smtClean="0"/>
              <a:t>	}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if(flag){</a:t>
            </a:r>
          </a:p>
          <a:p>
            <a:r>
              <a:rPr lang="en-US" altLang="zh-CN" sz="2000" dirty="0" smtClean="0"/>
              <a:t>		if(</a:t>
            </a:r>
            <a:r>
              <a:rPr lang="en-US" altLang="zh-CN" sz="2000" dirty="0" err="1" smtClean="0"/>
              <a:t>pprev</a:t>
            </a:r>
            <a:r>
              <a:rPr lang="en-US" altLang="zh-CN" sz="2000" dirty="0" smtClean="0"/>
              <a:t> != NULL)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removeAfter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pprev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else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removeHead</a:t>
            </a:r>
            <a:r>
              <a:rPr lang="en-US" altLang="zh-CN" sz="2000" dirty="0" smtClean="0"/>
              <a:t>();	</a:t>
            </a:r>
            <a:endParaRPr lang="en-US" altLang="zh-CN" sz="2000" dirty="0"/>
          </a:p>
          <a:p>
            <a:r>
              <a:rPr lang="en-US" altLang="zh-CN" sz="2000" dirty="0" smtClean="0"/>
              <a:t>	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52266901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双向链表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2640723"/>
          </a:xfrm>
        </p:spPr>
        <p:txBody>
          <a:bodyPr/>
          <a:lstStyle/>
          <a:p>
            <a:r>
              <a:rPr lang="zh-CN" altLang="en-US" dirty="0" smtClean="0"/>
              <a:t>只用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指针不方便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删除中间元素必须找到前一个节点的指针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如果要先查找元素，再删除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查找时必须记录当前节点的前一个的指针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314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回顾：数组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3588675"/>
          </a:xfrm>
        </p:spPr>
        <p:txBody>
          <a:bodyPr/>
          <a:lstStyle/>
          <a:p>
            <a:r>
              <a:rPr lang="zh-CN" altLang="en-US" dirty="0" smtClean="0"/>
              <a:t>数组：保存同一类型的多个变量</a:t>
            </a:r>
            <a:endParaRPr lang="en-US" altLang="zh-CN" dirty="0"/>
          </a:p>
          <a:p>
            <a:r>
              <a:rPr lang="zh-CN" altLang="en-US" dirty="0" smtClean="0"/>
              <a:t>可以通过下标访问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结构体：保存不同类型的变量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391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双向链表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875181"/>
          </a:xfrm>
        </p:spPr>
        <p:txBody>
          <a:bodyPr/>
          <a:lstStyle/>
          <a:p>
            <a:r>
              <a:rPr lang="zh-CN" altLang="en-US" dirty="0" smtClean="0"/>
              <a:t>双向链表：除了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指针，再增加</a:t>
            </a:r>
            <a:r>
              <a:rPr lang="en-US" altLang="zh-CN" dirty="0" err="1" smtClean="0"/>
              <a:t>prev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Node{</a:t>
            </a:r>
          </a:p>
          <a:p>
            <a:pPr marL="460375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data;</a:t>
            </a:r>
          </a:p>
          <a:p>
            <a:pPr marL="460375" lvl="1" indent="0">
              <a:buNone/>
            </a:pPr>
            <a:r>
              <a:rPr lang="en-US" altLang="zh-CN" dirty="0" smtClean="0"/>
              <a:t>Node *</a:t>
            </a:r>
            <a:r>
              <a:rPr lang="en-US" altLang="zh-CN" dirty="0" err="1" smtClean="0"/>
              <a:t>prev</a:t>
            </a:r>
            <a:r>
              <a:rPr lang="en-US" altLang="zh-CN" dirty="0" smtClean="0"/>
              <a:t>;</a:t>
            </a:r>
          </a:p>
          <a:p>
            <a:pPr marL="460375" lvl="1" indent="0">
              <a:buNone/>
            </a:pPr>
            <a:r>
              <a:rPr lang="en-US" altLang="zh-CN" dirty="0" smtClean="0"/>
              <a:t>Node *next;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878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双向链表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3914918"/>
          </a:xfrm>
        </p:spPr>
        <p:txBody>
          <a:bodyPr/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在某一节点后插入节点</a:t>
            </a:r>
            <a:endParaRPr lang="en-US" altLang="zh-CN" dirty="0" smtClean="0"/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insertAfter</a:t>
            </a:r>
            <a:r>
              <a:rPr lang="en-US" altLang="zh-CN" dirty="0" smtClean="0"/>
              <a:t>(Node * node, double x){</a:t>
            </a:r>
            <a:br>
              <a:rPr lang="en-US" altLang="zh-CN" dirty="0" smtClean="0"/>
            </a:br>
            <a:r>
              <a:rPr lang="en-US" altLang="zh-CN" dirty="0" smtClean="0"/>
              <a:t>	Node * </a:t>
            </a:r>
            <a:r>
              <a:rPr lang="en-US" altLang="zh-CN" dirty="0" err="1" smtClean="0"/>
              <a:t>newNode</a:t>
            </a:r>
            <a:r>
              <a:rPr lang="en-US" altLang="zh-CN" dirty="0" smtClean="0"/>
              <a:t> = new Node;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newNode</a:t>
            </a:r>
            <a:r>
              <a:rPr lang="en-US" altLang="zh-CN" dirty="0" smtClean="0"/>
              <a:t>-&gt;data = x;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newNode</a:t>
            </a:r>
            <a:r>
              <a:rPr lang="en-US" altLang="zh-CN" dirty="0" smtClean="0"/>
              <a:t>-&gt;next = node-&gt;next;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newNode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prev</a:t>
            </a:r>
            <a:r>
              <a:rPr lang="en-US" altLang="zh-CN" dirty="0" smtClean="0"/>
              <a:t> = node;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if(node-&gt;next)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node-&gt;next-&gt;</a:t>
            </a:r>
            <a:r>
              <a:rPr lang="en-US" altLang="zh-CN" dirty="0" err="1" smtClean="0"/>
              <a:t>prev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newNode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node-&gt;next = </a:t>
            </a:r>
            <a:r>
              <a:rPr lang="en-US" altLang="zh-CN" dirty="0" err="1" smtClean="0"/>
              <a:t>newNode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1567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双向链表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3102388"/>
          </a:xfrm>
        </p:spPr>
        <p:txBody>
          <a:bodyPr/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删除节点</a:t>
            </a:r>
            <a:endParaRPr lang="en-US" altLang="zh-CN" dirty="0" smtClean="0"/>
          </a:p>
          <a:p>
            <a:r>
              <a:rPr lang="en-US" altLang="zh-CN" dirty="0" smtClean="0"/>
              <a:t>void remove(Node * node){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if(node-&gt;</a:t>
            </a:r>
            <a:r>
              <a:rPr lang="en-US" altLang="zh-CN" dirty="0" err="1" smtClean="0"/>
              <a:t>prev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node-&gt;</a:t>
            </a:r>
            <a:r>
              <a:rPr lang="en-US" altLang="zh-CN" dirty="0" err="1" smtClean="0"/>
              <a:t>prev</a:t>
            </a:r>
            <a:r>
              <a:rPr lang="en-US" altLang="zh-CN" dirty="0" smtClean="0"/>
              <a:t>-&gt;next = node-&gt;next;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if(node-&gt;next)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node-&gt;next-&gt;</a:t>
            </a:r>
            <a:r>
              <a:rPr lang="en-US" altLang="zh-CN" dirty="0" err="1" smtClean="0"/>
              <a:t>prev</a:t>
            </a:r>
            <a:r>
              <a:rPr lang="en-US" altLang="zh-CN" dirty="0" smtClean="0"/>
              <a:t> = node-&gt;</a:t>
            </a:r>
            <a:r>
              <a:rPr lang="en-US" altLang="zh-CN" dirty="0" err="1" smtClean="0"/>
              <a:t>prev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delete node;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4444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1354217"/>
          </a:xfrm>
        </p:spPr>
        <p:txBody>
          <a:bodyPr/>
          <a:lstStyle/>
          <a:p>
            <a:r>
              <a:rPr lang="en-US" altLang="zh-CN" dirty="0" smtClean="0"/>
              <a:t>A1026</a:t>
            </a:r>
          </a:p>
          <a:p>
            <a:r>
              <a:rPr lang="en-US" altLang="zh-CN" dirty="0" smtClean="0"/>
              <a:t>A1099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183763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5152180"/>
          </a:xfrm>
        </p:spPr>
        <p:txBody>
          <a:bodyPr/>
          <a:lstStyle/>
          <a:p>
            <a:r>
              <a:rPr lang="zh-CN" altLang="en-US" sz="3600" dirty="0" smtClean="0"/>
              <a:t>实现一个保存浮点数的链表（单链表和双向链表均可）</a:t>
            </a:r>
            <a:endParaRPr lang="en-US" altLang="zh-CN" sz="3600" dirty="0" smtClean="0"/>
          </a:p>
          <a:p>
            <a:r>
              <a:rPr lang="zh-CN" altLang="en-US" sz="3600" dirty="0" smtClean="0"/>
              <a:t>链表中的元素维持从小到大的顺序</a:t>
            </a:r>
            <a:endParaRPr lang="en-US" altLang="zh-CN" sz="3600" dirty="0" smtClean="0"/>
          </a:p>
          <a:p>
            <a:r>
              <a:rPr lang="zh-CN" altLang="en-US" sz="3600" dirty="0" smtClean="0"/>
              <a:t>输入有多行，有以下四种：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 P		</a:t>
            </a:r>
            <a:r>
              <a:rPr lang="zh-CN" altLang="en-US" sz="3600" dirty="0" smtClean="0"/>
              <a:t>按顺序打印当前链表内容，以空格隔开，随后换行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 I n		</a:t>
            </a:r>
            <a:r>
              <a:rPr lang="zh-CN" altLang="en-US" sz="3600" dirty="0" smtClean="0"/>
              <a:t>把一个数</a:t>
            </a:r>
            <a:r>
              <a:rPr lang="en-US" altLang="zh-CN" sz="3600" dirty="0" smtClean="0"/>
              <a:t>n</a:t>
            </a:r>
            <a:r>
              <a:rPr lang="zh-CN" altLang="en-US" sz="3600" dirty="0" smtClean="0"/>
              <a:t>插入链表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 D n		</a:t>
            </a:r>
            <a:r>
              <a:rPr lang="zh-CN" altLang="en-US" sz="3600" dirty="0" smtClean="0"/>
              <a:t>把一个数</a:t>
            </a:r>
            <a:r>
              <a:rPr lang="en-US" altLang="zh-CN" sz="3600" dirty="0" smtClean="0"/>
              <a:t>n</a:t>
            </a:r>
            <a:r>
              <a:rPr lang="zh-CN" altLang="en-US" sz="3600" dirty="0" smtClean="0"/>
              <a:t>从链表中删除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    #			</a:t>
            </a:r>
            <a:r>
              <a:rPr lang="zh-CN" altLang="en-US" sz="3600" dirty="0" smtClean="0"/>
              <a:t>结束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42049982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1354217"/>
          </a:xfrm>
        </p:spPr>
        <p:txBody>
          <a:bodyPr/>
          <a:lstStyle/>
          <a:p>
            <a:r>
              <a:rPr lang="zh-CN" altLang="en-US" dirty="0" smtClean="0"/>
              <a:t>删除时，保证删除的都是链表中已有的元素</a:t>
            </a:r>
            <a:endParaRPr lang="en-US" altLang="zh-CN" dirty="0" smtClean="0"/>
          </a:p>
          <a:p>
            <a:r>
              <a:rPr lang="zh-CN" altLang="en-US" dirty="0" smtClean="0"/>
              <a:t>删除时如有多个重复元素，删除其中一个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42896487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4395049"/>
          </a:xfrm>
        </p:spPr>
        <p:txBody>
          <a:bodyPr/>
          <a:lstStyle/>
          <a:p>
            <a:r>
              <a:rPr lang="zh-CN" altLang="en-US" dirty="0" smtClean="0"/>
              <a:t>输入：</a:t>
            </a:r>
            <a:endParaRPr lang="en-US" altLang="zh-CN" dirty="0" smtClean="0"/>
          </a:p>
          <a:p>
            <a:r>
              <a:rPr lang="en-US" altLang="zh-CN" dirty="0" smtClean="0"/>
              <a:t>I 5.6</a:t>
            </a:r>
          </a:p>
          <a:p>
            <a:r>
              <a:rPr lang="en-US" altLang="zh-CN" dirty="0" smtClean="0"/>
              <a:t>I 3.77</a:t>
            </a:r>
          </a:p>
          <a:p>
            <a:r>
              <a:rPr lang="en-US" altLang="zh-CN" dirty="0" smtClean="0"/>
              <a:t>I 5.3</a:t>
            </a:r>
          </a:p>
          <a:p>
            <a:r>
              <a:rPr lang="en-US" altLang="zh-CN" dirty="0" smtClean="0"/>
              <a:t>P</a:t>
            </a:r>
          </a:p>
          <a:p>
            <a:r>
              <a:rPr lang="en-US" altLang="zh-CN" dirty="0" smtClean="0"/>
              <a:t>D 5.6</a:t>
            </a:r>
          </a:p>
          <a:p>
            <a:r>
              <a:rPr lang="en-US" altLang="zh-CN" dirty="0" smtClean="0"/>
              <a:t>P</a:t>
            </a:r>
          </a:p>
          <a:p>
            <a:r>
              <a:rPr lang="en-US" altLang="zh-CN" dirty="0" smtClean="0"/>
              <a:t>#</a:t>
            </a:r>
          </a:p>
          <a:p>
            <a:r>
              <a:rPr lang="zh-CN" altLang="en-US" dirty="0" smtClean="0"/>
              <a:t>输出：</a:t>
            </a:r>
            <a:endParaRPr lang="en-US" altLang="zh-CN" dirty="0" smtClean="0"/>
          </a:p>
          <a:p>
            <a:r>
              <a:rPr lang="en-US" altLang="zh-CN" dirty="0" smtClean="0"/>
              <a:t>3.77 5.3 5.6</a:t>
            </a:r>
          </a:p>
          <a:p>
            <a:r>
              <a:rPr lang="en-US" altLang="zh-CN" dirty="0" smtClean="0"/>
              <a:t>3.77 5.3</a:t>
            </a:r>
          </a:p>
        </p:txBody>
      </p:sp>
    </p:spTree>
    <p:extLst>
      <p:ext uri="{BB962C8B-B14F-4D97-AF65-F5344CB8AC3E}">
        <p14:creationId xmlns:p14="http://schemas.microsoft.com/office/powerpoint/2010/main" val="933763601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课堂演讲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609398"/>
          </a:xfrm>
        </p:spPr>
        <p:txBody>
          <a:bodyPr/>
          <a:lstStyle/>
          <a:p>
            <a:r>
              <a:rPr lang="zh-CN" altLang="en-US" dirty="0" smtClean="0"/>
              <a:t>栈与队列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66568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48" y="1714500"/>
            <a:ext cx="11151916" cy="4333494"/>
          </a:xfrm>
        </p:spPr>
        <p:txBody>
          <a:bodyPr/>
          <a:lstStyle/>
          <a:p>
            <a:r>
              <a:rPr lang="zh-CN" altLang="en-US" dirty="0" smtClean="0"/>
              <a:t>结构体是一种自定义变量类型</a:t>
            </a:r>
            <a:endParaRPr lang="en-US" altLang="zh-CN" dirty="0" smtClean="0"/>
          </a:p>
          <a:p>
            <a:r>
              <a:rPr lang="zh-CN" altLang="en-US" dirty="0" smtClean="0"/>
              <a:t>结构体是若干基本类型变量的组合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使用结构体的步骤：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定义结构体类型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定义结构体变量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382560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定义结构体类型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3582519"/>
          </a:xfrm>
        </p:spPr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score{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chinese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math;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english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关键字 </a:t>
            </a:r>
            <a:r>
              <a:rPr lang="en-US" altLang="zh-CN" dirty="0" err="1" smtClean="0"/>
              <a:t>struct</a:t>
            </a:r>
            <a:endParaRPr lang="en-US" altLang="zh-CN" dirty="0" smtClean="0"/>
          </a:p>
          <a:p>
            <a:r>
              <a:rPr lang="zh-CN" altLang="en-US" dirty="0" smtClean="0"/>
              <a:t>类型名称 </a:t>
            </a:r>
            <a:r>
              <a:rPr lang="en-US" altLang="zh-CN" dirty="0" smtClean="0"/>
              <a:t>score</a:t>
            </a:r>
            <a:endParaRPr lang="en-US" altLang="zh-CN" dirty="0"/>
          </a:p>
          <a:p>
            <a:r>
              <a:rPr lang="zh-CN" altLang="en-US" dirty="0" smtClean="0"/>
              <a:t>注意：结尾的分号不能少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380661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定义结构体变量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1957459"/>
          </a:xfrm>
        </p:spPr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score </a:t>
            </a:r>
            <a:r>
              <a:rPr lang="en-US" altLang="zh-CN" dirty="0" err="1" smtClean="0"/>
              <a:t>myScore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truct</a:t>
            </a:r>
            <a:r>
              <a:rPr lang="zh-CN" altLang="en-US" dirty="0" smtClean="0"/>
              <a:t>可以省略，写成：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score </a:t>
            </a:r>
            <a:r>
              <a:rPr lang="en-US" altLang="zh-CN" dirty="0" err="1" smtClean="0"/>
              <a:t>myScore</a:t>
            </a:r>
            <a:r>
              <a:rPr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584783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6" cy="664797"/>
          </a:xfrm>
        </p:spPr>
        <p:txBody>
          <a:bodyPr/>
          <a:lstStyle/>
          <a:p>
            <a:r>
              <a:rPr lang="zh-CN" altLang="en-US" dirty="0" smtClean="0"/>
              <a:t>将自定义类型和基本类型同等对待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9248" y="1905000"/>
            <a:ext cx="11151916" cy="2769989"/>
          </a:xfrm>
        </p:spPr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Student{</a:t>
            </a:r>
          </a:p>
          <a:p>
            <a:r>
              <a:rPr lang="en-US" altLang="zh-CN" dirty="0"/>
              <a:t>	char name[10];</a:t>
            </a:r>
          </a:p>
          <a:p>
            <a:r>
              <a:rPr lang="en-US" altLang="zh-CN" dirty="0"/>
              <a:t>	</a:t>
            </a:r>
            <a:r>
              <a:rPr lang="en-US" altLang="zh-CN" dirty="0" smtClean="0">
                <a:solidFill>
                  <a:schemeClr val="accent5">
                    <a:lumMod val="90000"/>
                  </a:schemeClr>
                </a:solidFill>
              </a:rPr>
              <a:t>score </a:t>
            </a:r>
            <a:r>
              <a:rPr lang="en-US" altLang="zh-CN" dirty="0" err="1">
                <a:solidFill>
                  <a:schemeClr val="accent5">
                    <a:lumMod val="90000"/>
                  </a:schemeClr>
                </a:solidFill>
              </a:rPr>
              <a:t>stu_score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xuehao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};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788935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S1444_Windows Azure Template 16x9_r08a">
  <a:themeElements>
    <a:clrScheme name="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FFFFFF"/>
      </a:accent3>
      <a:accent4>
        <a:srgbClr val="212121"/>
      </a:accent4>
      <a:accent5>
        <a:srgbClr val="FFC4AA"/>
      </a:accent5>
      <a:accent6>
        <a:srgbClr val="009DD9"/>
      </a:accent6>
      <a:hlink>
        <a:srgbClr val="FFFFFF"/>
      </a:hlink>
      <a:folHlink>
        <a:srgbClr val="00AEEF"/>
      </a:folHlink>
    </a:clrScheme>
    <a:fontScheme name="MS1444_Windows Azure Template 16x9_r08a">
      <a:majorFont>
        <a:latin typeface="Segoe UI Light"/>
        <a:ea typeface=""/>
        <a:cs typeface="Segoe UI"/>
      </a:majorFont>
      <a:minorFont>
        <a:latin typeface="Segoe UI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with Consolas font for code slides">
  <a:themeElements>
    <a:clrScheme name="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BE00"/>
      </a:accent1>
      <a:accent2>
        <a:srgbClr val="00AEEF"/>
      </a:accent2>
      <a:accent3>
        <a:srgbClr val="FFFFFF"/>
      </a:accent3>
      <a:accent4>
        <a:srgbClr val="212121"/>
      </a:accent4>
      <a:accent5>
        <a:srgbClr val="FFDBAA"/>
      </a:accent5>
      <a:accent6>
        <a:srgbClr val="009DD9"/>
      </a:accent6>
      <a:hlink>
        <a:srgbClr val="0000A6"/>
      </a:hlink>
      <a:folHlink>
        <a:srgbClr val="0071BC"/>
      </a:folHlink>
    </a:clrScheme>
    <a:fontScheme name="White with Consolas font for code slides">
      <a:majorFont>
        <a:latin typeface="Segoe UI Light"/>
        <a:ea typeface=""/>
        <a:cs typeface="Segoe UI"/>
      </a:majorFont>
      <a:minorFont>
        <a:latin typeface="Consolas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9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04.微软官方出品windows8风格动画PPT《WINDOWS_AZURE》</Template>
  <TotalTime>2186</TotalTime>
  <Words>966</Words>
  <Application>Microsoft Office PowerPoint</Application>
  <PresentationFormat>宽屏</PresentationFormat>
  <Paragraphs>423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65" baseType="lpstr">
      <vt:lpstr>等线</vt:lpstr>
      <vt:lpstr>宋体</vt:lpstr>
      <vt:lpstr>Arial</vt:lpstr>
      <vt:lpstr>Consolas</vt:lpstr>
      <vt:lpstr>Segoe UI</vt:lpstr>
      <vt:lpstr>Segoe UI Light</vt:lpstr>
      <vt:lpstr>MS1444_Windows Azure Template 16x9_r08a</vt:lpstr>
      <vt:lpstr>White with Consolas font for code slides</vt:lpstr>
      <vt:lpstr>程序设计基础</vt:lpstr>
      <vt:lpstr>结构体、动态内存管理与链表</vt:lpstr>
      <vt:lpstr>作业点评</vt:lpstr>
      <vt:lpstr>结构体</vt:lpstr>
      <vt:lpstr>回顾：数组</vt:lpstr>
      <vt:lpstr>结构体</vt:lpstr>
      <vt:lpstr>定义结构体类型</vt:lpstr>
      <vt:lpstr>定义结构体变量</vt:lpstr>
      <vt:lpstr>将自定义类型和基本类型同等对待</vt:lpstr>
      <vt:lpstr>访问成员变量</vt:lpstr>
      <vt:lpstr>其他类型</vt:lpstr>
      <vt:lpstr>动态内存管理</vt:lpstr>
      <vt:lpstr>new和delete</vt:lpstr>
      <vt:lpstr>用法</vt:lpstr>
      <vt:lpstr>注意事项</vt:lpstr>
      <vt:lpstr>动态生成数组</vt:lpstr>
      <vt:lpstr>例子</vt:lpstr>
      <vt:lpstr>例子</vt:lpstr>
      <vt:lpstr>为什么要动态管理</vt:lpstr>
      <vt:lpstr>链表</vt:lpstr>
      <vt:lpstr>链表</vt:lpstr>
      <vt:lpstr>链表</vt:lpstr>
      <vt:lpstr>链表</vt:lpstr>
      <vt:lpstr>节点</vt:lpstr>
      <vt:lpstr>通常定义方式</vt:lpstr>
      <vt:lpstr>链表：头节点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例子：一个double链表</vt:lpstr>
      <vt:lpstr>代码片段：删除等于x的节点</vt:lpstr>
      <vt:lpstr>双向链表</vt:lpstr>
      <vt:lpstr>双向链表</vt:lpstr>
      <vt:lpstr>双向链表</vt:lpstr>
      <vt:lpstr>双向链表</vt:lpstr>
      <vt:lpstr>作业</vt:lpstr>
      <vt:lpstr>作业</vt:lpstr>
      <vt:lpstr>作业</vt:lpstr>
      <vt:lpstr>例子</vt:lpstr>
      <vt:lpstr>课堂演讲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段清楠</dc:creator>
  <cp:lastModifiedBy>段清楠</cp:lastModifiedBy>
  <cp:revision>1125</cp:revision>
  <dcterms:created xsi:type="dcterms:W3CDTF">2017-03-06T02:44:40Z</dcterms:created>
  <dcterms:modified xsi:type="dcterms:W3CDTF">2017-04-20T06:21:48Z</dcterms:modified>
</cp:coreProperties>
</file>