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6"/>
  </p:notesMasterIdLst>
  <p:sldIdLst>
    <p:sldId id="256" r:id="rId3"/>
    <p:sldId id="257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84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4" r:id="rId25"/>
    <p:sldId id="303" r:id="rId26"/>
    <p:sldId id="306" r:id="rId27"/>
    <p:sldId id="307" r:id="rId28"/>
    <p:sldId id="305" r:id="rId29"/>
    <p:sldId id="308" r:id="rId30"/>
    <p:sldId id="309" r:id="rId31"/>
    <p:sldId id="312" r:id="rId32"/>
    <p:sldId id="310" r:id="rId33"/>
    <p:sldId id="311" r:id="rId34"/>
    <p:sldId id="31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610FD-F26B-4221-8F92-15FC07F89772}">
          <p14:sldIdLst>
            <p14:sldId id="256"/>
            <p14:sldId id="257"/>
            <p14:sldId id="283"/>
          </p14:sldIdLst>
        </p14:section>
        <p14:section name="递归" id="{E50AD87C-C9FB-4E32-9656-0CB927D620E1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84"/>
            <p14:sldId id="293"/>
            <p14:sldId id="294"/>
          </p14:sldIdLst>
        </p14:section>
        <p14:section name="复杂度" id="{DE2D646F-51B9-457C-BB25-8AEDA7648B28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6"/>
            <p14:sldId id="307"/>
            <p14:sldId id="305"/>
            <p14:sldId id="308"/>
            <p14:sldId id="309"/>
            <p14:sldId id="312"/>
            <p14:sldId id="310"/>
            <p14:sldId id="311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FEBA7-831F-432F-B4CF-711E73506EA3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058A5-99D3-4F97-95B4-EF3C178D0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1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1847970"/>
            <a:ext cx="9143206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398" y="3602038"/>
            <a:ext cx="9143206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2612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39291" y="1714500"/>
            <a:ext cx="4031873" cy="29781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797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7474" y="495300"/>
            <a:ext cx="2243691" cy="4197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262" y="495300"/>
            <a:ext cx="3588675" cy="41973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633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248" y="495301"/>
            <a:ext cx="11151916" cy="7477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5953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1847970"/>
            <a:ext cx="9143206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398" y="3602038"/>
            <a:ext cx="9143206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878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9736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67" y="3731479"/>
            <a:ext cx="10515163" cy="8309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67" y="4589464"/>
            <a:ext cx="10515163" cy="33239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557674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248" y="1905000"/>
            <a:ext cx="5498944" cy="1619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32" y="1905000"/>
            <a:ext cx="5500532" cy="1619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795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365126"/>
            <a:ext cx="10515163" cy="6647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007" y="2172676"/>
            <a:ext cx="5157543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007" y="2505075"/>
            <a:ext cx="5157543" cy="158504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20" y="2172676"/>
            <a:ext cx="5182950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20" y="2505075"/>
            <a:ext cx="5182950" cy="158504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6785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347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4629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7578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950" y="987426"/>
            <a:ext cx="6172220" cy="2000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63771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950" y="987426"/>
            <a:ext cx="617222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onsolas" panose="020B0609020204030204" pitchFamily="49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850540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5819" y="1905000"/>
            <a:ext cx="2665345" cy="16192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1596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1976" y="228600"/>
            <a:ext cx="2659190" cy="3295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46888" y="228600"/>
            <a:ext cx="1585049" cy="32956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489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67" y="3731479"/>
            <a:ext cx="10515163" cy="8309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67" y="4589464"/>
            <a:ext cx="10515163" cy="33239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7691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248" y="1714500"/>
            <a:ext cx="5498944" cy="29781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32" y="1714500"/>
            <a:ext cx="5500532" cy="29781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487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365126"/>
            <a:ext cx="10515163" cy="7478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007" y="2172676"/>
            <a:ext cx="5157543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007" y="2505075"/>
            <a:ext cx="5157543" cy="29792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20" y="2172676"/>
            <a:ext cx="5182950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20" y="2505075"/>
            <a:ext cx="5182950" cy="29792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7680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586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3967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950" y="987426"/>
            <a:ext cx="6172220" cy="2000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37053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950" y="987426"/>
            <a:ext cx="617222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Segoe UI" panose="020B0502040204020203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8055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248" y="495301"/>
            <a:ext cx="11151916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248" y="1714500"/>
            <a:ext cx="1115191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Segoe UI" panose="020B0502040204020203" pitchFamily="34" charset="0"/>
              </a:rPr>
              <a:t>编辑母版文本样式</a:t>
            </a:r>
          </a:p>
          <a:p>
            <a:pPr lvl="1"/>
            <a:r>
              <a:rPr lang="zh-CN" altLang="en-US" smtClean="0">
                <a:sym typeface="Segoe UI" panose="020B0502040204020203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Segoe UI" panose="020B0502040204020203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Segoe UI" panose="020B0502040204020203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Segoe UI" panose="020B0502040204020203" pitchFamily="34" charset="0"/>
              </a:rPr>
              <a:t>第五级</a:t>
            </a:r>
            <a:endParaRPr lang="zh-CN" altLang="zh-CN" smtClean="0"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 kern="1200">
          <a:solidFill>
            <a:schemeClr val="bg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3716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8288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2860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7432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marL="460375" indent="-4603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44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1pPr>
      <a:lvl2pPr marL="855663" indent="-3952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40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2pPr>
      <a:lvl3pPr marL="1258888" indent="-40163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3pPr>
      <a:lvl4pPr marL="1604963" indent="-3444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4pPr>
      <a:lvl5pPr marL="1941513" indent="-3349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/>
          </p:cNvSpPr>
          <p:nvPr/>
        </p:nvSpPr>
        <p:spPr bwMode="auto">
          <a:xfrm>
            <a:off x="1" y="0"/>
            <a:ext cx="30805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bevel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200" smtClean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051" name="Rectangle 4"/>
          <p:cNvSpPr>
            <a:spLocks/>
          </p:cNvSpPr>
          <p:nvPr/>
        </p:nvSpPr>
        <p:spPr bwMode="auto">
          <a:xfrm>
            <a:off x="1" y="0"/>
            <a:ext cx="121920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bevel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200" smtClean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05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248" y="228601"/>
            <a:ext cx="11151916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205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248" y="1905000"/>
            <a:ext cx="11151916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Consolas" panose="020B0609020204030204" pitchFamily="49" charset="0"/>
              </a:rPr>
              <a:t>编辑母版文本样式</a:t>
            </a:r>
          </a:p>
          <a:p>
            <a:pPr lvl="1"/>
            <a:r>
              <a:rPr lang="zh-CN" altLang="en-US" smtClean="0">
                <a:sym typeface="Consolas" panose="020B0609020204030204" pitchFamily="49" charset="0"/>
              </a:rPr>
              <a:t>第二级</a:t>
            </a:r>
          </a:p>
          <a:p>
            <a:pPr lvl="2"/>
            <a:r>
              <a:rPr lang="zh-CN" altLang="en-US" smtClean="0">
                <a:sym typeface="Consolas" panose="020B0609020204030204" pitchFamily="49" charset="0"/>
              </a:rPr>
              <a:t>第三级</a:t>
            </a:r>
          </a:p>
          <a:p>
            <a:pPr lvl="3"/>
            <a:r>
              <a:rPr lang="zh-CN" altLang="en-US" smtClean="0">
                <a:sym typeface="Consolas" panose="020B0609020204030204" pitchFamily="49" charset="0"/>
              </a:rPr>
              <a:t>第四级</a:t>
            </a:r>
          </a:p>
          <a:p>
            <a:pPr lvl="4"/>
            <a:r>
              <a:rPr lang="zh-CN" altLang="en-US" smtClean="0">
                <a:sym typeface="Consolas" panose="020B0609020204030204" pitchFamily="49" charset="0"/>
              </a:rPr>
              <a:t>第五级</a:t>
            </a:r>
            <a:endParaRPr lang="zh-CN" altLang="zh-CN" smtClean="0"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2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bg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3716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8288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2860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7432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1pPr>
      <a:lvl2pPr marL="384175" indent="-63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2pPr>
      <a:lvl3pPr marL="762000" indent="-63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3pPr>
      <a:lvl4pPr marL="1093788" indent="793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4pPr>
      <a:lvl5pPr marL="1425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2678966"/>
            <a:ext cx="9143206" cy="830997"/>
          </a:xfrm>
        </p:spPr>
        <p:txBody>
          <a:bodyPr/>
          <a:lstStyle/>
          <a:p>
            <a:r>
              <a:rPr lang="zh-CN" altLang="en-US" dirty="0" smtClean="0"/>
              <a:t>程序设计基础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687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 there’re too many function calls…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520964"/>
          </a:xfrm>
        </p:spPr>
        <p:txBody>
          <a:bodyPr/>
          <a:lstStyle/>
          <a:p>
            <a:r>
              <a:rPr lang="en-US" altLang="zh-CN" dirty="0" smtClean="0"/>
              <a:t>The stack size keeps growing</a:t>
            </a:r>
          </a:p>
          <a:p>
            <a:r>
              <a:rPr lang="en-US" altLang="zh-CN" dirty="0" smtClean="0"/>
              <a:t>Often happens in recursion</a:t>
            </a:r>
          </a:p>
          <a:p>
            <a:r>
              <a:rPr lang="en-US" altLang="zh-CN" dirty="0" smtClean="0"/>
              <a:t>The stack memory is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</a:t>
            </a:r>
          </a:p>
          <a:p>
            <a:r>
              <a:rPr lang="en-US" altLang="zh-CN" dirty="0" smtClean="0"/>
              <a:t>Causes some errors</a:t>
            </a:r>
          </a:p>
          <a:p>
            <a:pPr lvl="1"/>
            <a:r>
              <a:rPr lang="en-US" altLang="zh-CN" dirty="0" smtClean="0"/>
              <a:t>www.stackoverflow.com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059158" y="2795384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fun1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059158" y="3926600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fun1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059158" y="3521249"/>
            <a:ext cx="1230198" cy="4053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059158" y="5057816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fun1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9059158" y="4652465"/>
            <a:ext cx="1230198" cy="4053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48261" y="5657671"/>
            <a:ext cx="251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.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399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 </a:t>
            </a:r>
            <a:r>
              <a:rPr lang="en-US" altLang="zh-CN" dirty="0" err="1"/>
              <a:t>recrusion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354217"/>
          </a:xfrm>
        </p:spPr>
        <p:txBody>
          <a:bodyPr/>
          <a:lstStyle/>
          <a:p>
            <a:r>
              <a:rPr lang="zh-CN" altLang="en-US" dirty="0" smtClean="0"/>
              <a:t>总结：控制递归的层数</a:t>
            </a:r>
            <a:endParaRPr lang="en-US" altLang="zh-CN" dirty="0" smtClean="0"/>
          </a:p>
          <a:p>
            <a:r>
              <a:rPr lang="zh-CN" altLang="en-US" dirty="0"/>
              <a:t>过多</a:t>
            </a:r>
            <a:r>
              <a:rPr lang="zh-CN" altLang="en-US" dirty="0" smtClean="0"/>
              <a:t>的函数调用导致错误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039305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Hanoi</a:t>
            </a:r>
            <a:r>
              <a:rPr lang="zh-CN" altLang="en-US" dirty="0" smtClean="0"/>
              <a:t>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843855"/>
          </a:xfrm>
        </p:spPr>
        <p:txBody>
          <a:bodyPr/>
          <a:lstStyle/>
          <a:p>
            <a:r>
              <a:rPr lang="zh-CN" altLang="en-US" dirty="0" smtClean="0"/>
              <a:t>三根柱子</a:t>
            </a:r>
            <a:r>
              <a:rPr lang="en-US" altLang="zh-CN" dirty="0" smtClean="0"/>
              <a:t> A B C</a:t>
            </a:r>
          </a:p>
          <a:p>
            <a:r>
              <a:rPr lang="en-US" altLang="zh-CN" dirty="0" smtClean="0"/>
              <a:t>64</a:t>
            </a:r>
            <a:r>
              <a:rPr lang="zh-CN" altLang="en-US" dirty="0" smtClean="0"/>
              <a:t>个圆片，从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移动到</a:t>
            </a:r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必须小的摞在大的上面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次只能移动一片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579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4395049"/>
          </a:xfrm>
        </p:spPr>
        <p:txBody>
          <a:bodyPr/>
          <a:lstStyle/>
          <a:p>
            <a:r>
              <a:rPr lang="en-US" altLang="zh-CN" dirty="0" smtClean="0"/>
              <a:t>move(source, target, middle, number){</a:t>
            </a:r>
          </a:p>
          <a:p>
            <a:r>
              <a:rPr lang="en-US" altLang="zh-CN" dirty="0" smtClean="0"/>
              <a:t>	if(number == 1){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just move it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else{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move(source, middle, target, number - 1);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move(source, target, middle, 1);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move(middle, target, source, number - 1);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/>
              <a:t>原</a:t>
            </a:r>
            <a:r>
              <a:rPr lang="zh-CN" altLang="en-US" dirty="0" smtClean="0"/>
              <a:t>问题： </a:t>
            </a:r>
            <a:r>
              <a:rPr lang="en-US" altLang="zh-CN" dirty="0" smtClean="0"/>
              <a:t>move(A, C, B, 64)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13890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其他用递归解决的问题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582519"/>
          </a:xfrm>
        </p:spPr>
        <p:txBody>
          <a:bodyPr/>
          <a:lstStyle/>
          <a:p>
            <a:r>
              <a:rPr lang="en-US" altLang="zh-CN" dirty="0" smtClean="0"/>
              <a:t>	//</a:t>
            </a:r>
            <a:r>
              <a:rPr lang="zh-CN" altLang="en-US" dirty="0" smtClean="0"/>
              <a:t>辗转相除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if(y == 0)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x;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else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(y, </a:t>
            </a:r>
            <a:r>
              <a:rPr lang="en-US" altLang="zh-CN" dirty="0" err="1" smtClean="0"/>
              <a:t>x%y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// LCM(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= x*y/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72137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Complexity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0959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354217"/>
          </a:xfrm>
        </p:spPr>
        <p:txBody>
          <a:bodyPr/>
          <a:lstStyle/>
          <a:p>
            <a:r>
              <a:rPr lang="zh-CN" altLang="en-US" dirty="0" smtClean="0"/>
              <a:t>程序执行需要多少时间？</a:t>
            </a:r>
            <a:endParaRPr lang="en-US" altLang="zh-CN" dirty="0" smtClean="0"/>
          </a:p>
          <a:p>
            <a:r>
              <a:rPr lang="zh-CN" altLang="en-US" dirty="0"/>
              <a:t>需要多少</a:t>
            </a:r>
            <a:r>
              <a:rPr lang="zh-CN" altLang="en-US" dirty="0" smtClean="0"/>
              <a:t>空间（内存）？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53269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062651"/>
          </a:xfrm>
        </p:spPr>
        <p:txBody>
          <a:bodyPr/>
          <a:lstStyle/>
          <a:p>
            <a:r>
              <a:rPr lang="zh-CN" altLang="en-US" dirty="0" smtClean="0"/>
              <a:t>衡量程序执行指令的数量</a:t>
            </a:r>
            <a:endParaRPr lang="en-US" altLang="zh-CN" dirty="0" smtClean="0"/>
          </a:p>
          <a:p>
            <a:r>
              <a:rPr lang="zh-CN" altLang="en-US" dirty="0" smtClean="0"/>
              <a:t>问题：选择排序需要执行多少指令？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每次赋值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每次比较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大约在</a:t>
            </a:r>
            <a:r>
              <a:rPr lang="en-US" altLang="zh-CN" dirty="0" smtClean="0"/>
              <a:t>n(n-1)/2 </a:t>
            </a:r>
            <a:r>
              <a:rPr lang="zh-CN" altLang="en-US" dirty="0" smtClean="0"/>
              <a:t>到 </a:t>
            </a:r>
            <a:r>
              <a:rPr lang="en-US" altLang="zh-CN" dirty="0"/>
              <a:t>n(n-1</a:t>
            </a:r>
            <a:r>
              <a:rPr lang="en-US" altLang="zh-CN" dirty="0" smtClean="0"/>
              <a:t>)*2</a:t>
            </a:r>
          </a:p>
          <a:p>
            <a:pPr lvl="1"/>
            <a:r>
              <a:rPr lang="zh-CN" altLang="en-US" dirty="0" smtClean="0"/>
              <a:t>另一方面，读入和输出数据各需要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34949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</a:t>
            </a:r>
            <a:r>
              <a:rPr lang="zh-CN" altLang="en-US" dirty="0" smtClean="0"/>
              <a:t>时间复杂度与大</a:t>
            </a:r>
            <a:r>
              <a:rPr lang="en-US" altLang="zh-CN" dirty="0" smtClean="0"/>
              <a:t>O</a:t>
            </a:r>
            <a:r>
              <a:rPr lang="zh-CN" altLang="en-US" dirty="0" smtClean="0"/>
              <a:t>记号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604337"/>
          </a:xfrm>
        </p:spPr>
        <p:txBody>
          <a:bodyPr/>
          <a:lstStyle/>
          <a:p>
            <a:r>
              <a:rPr lang="zh-CN" altLang="en-US" dirty="0" smtClean="0"/>
              <a:t>我们关心当数据规模增长时，程序执行时间增长的速度</a:t>
            </a:r>
            <a:endParaRPr lang="en-US" altLang="zh-CN" dirty="0" smtClean="0"/>
          </a:p>
          <a:p>
            <a:r>
              <a:rPr lang="zh-CN" altLang="en-US" dirty="0" smtClean="0"/>
              <a:t>当数据量变为原来的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倍，程序执行时间变为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倍？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1.5</a:t>
            </a:r>
            <a:r>
              <a:rPr lang="zh-CN" altLang="en-US" dirty="0" smtClean="0"/>
              <a:t>倍？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倍？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26506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</a:t>
            </a:r>
            <a:r>
              <a:rPr lang="zh-CN" altLang="en-US" dirty="0" smtClean="0"/>
              <a:t>时间复杂度与大</a:t>
            </a:r>
            <a:r>
              <a:rPr lang="en-US" altLang="zh-CN" dirty="0" smtClean="0"/>
              <a:t>O</a:t>
            </a:r>
            <a:r>
              <a:rPr lang="zh-CN" altLang="en-US" dirty="0" smtClean="0"/>
              <a:t>记号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9248" y="1714500"/>
                <a:ext cx="11151916" cy="4834593"/>
              </a:xfrm>
            </p:spPr>
            <p:txBody>
              <a:bodyPr/>
              <a:lstStyle/>
              <a:p>
                <a:r>
                  <a:rPr lang="zh-CN" altLang="en-US" dirty="0" smtClean="0"/>
                  <a:t>这由操作数量中和数据规模有关的项决定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如：操作次数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+17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只由复杂度最高的一项决定，使用大</a:t>
                </a:r>
                <a:r>
                  <a:rPr lang="en-US" altLang="zh-CN" dirty="0" smtClean="0"/>
                  <a:t>O</a:t>
                </a:r>
                <a:r>
                  <a:rPr lang="zh-CN" altLang="en-US" dirty="0" smtClean="0"/>
                  <a:t>记号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+5∗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+17 ~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1999778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248" y="1714500"/>
                <a:ext cx="11151916" cy="4834593"/>
              </a:xfrm>
              <a:blipFill>
                <a:blip r:embed="rId2"/>
                <a:stretch>
                  <a:fillRect l="-3388" t="-6810" r="-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2963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作业点评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099036"/>
          </a:xfrm>
        </p:spPr>
        <p:txBody>
          <a:bodyPr/>
          <a:lstStyle/>
          <a:p>
            <a:r>
              <a:rPr lang="zh-CN" altLang="en-US" dirty="0" smtClean="0"/>
              <a:t>张耀丹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/>
              <a:t>李</a:t>
            </a:r>
            <a:r>
              <a:rPr lang="zh-CN" altLang="en-US" dirty="0" smtClean="0"/>
              <a:t>恩泽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 </a:t>
            </a:r>
            <a:r>
              <a:rPr lang="zh-CN" altLang="en-US" dirty="0" smtClean="0"/>
              <a:t>其余</a:t>
            </a:r>
            <a:r>
              <a:rPr lang="en-US" altLang="zh-CN" dirty="0" smtClean="0"/>
              <a:t>presentation error</a:t>
            </a:r>
          </a:p>
          <a:p>
            <a:r>
              <a:rPr lang="zh-CN" altLang="en-US" dirty="0" smtClean="0"/>
              <a:t>马皓然  输出多余信息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63630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</a:t>
            </a:r>
            <a:r>
              <a:rPr lang="zh-CN" altLang="en-US" dirty="0" smtClean="0"/>
              <a:t>时间</a:t>
            </a:r>
            <a:r>
              <a:rPr lang="zh-CN" altLang="en-US" dirty="0"/>
              <a:t>复杂度与大</a:t>
            </a:r>
            <a:r>
              <a:rPr lang="en-US" altLang="zh-CN" dirty="0"/>
              <a:t>O</a:t>
            </a:r>
            <a:r>
              <a:rPr lang="zh-CN" altLang="en-US" dirty="0"/>
              <a:t>记号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9248" y="1714500"/>
                <a:ext cx="11151916" cy="2882712"/>
              </a:xfrm>
            </p:spPr>
            <p:txBody>
              <a:bodyPr/>
              <a:lstStyle/>
              <a:p>
                <a:r>
                  <a:rPr lang="zh-CN" altLang="en-US" dirty="0" smtClean="0"/>
                  <a:t>冒泡排序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选择排序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是什么？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这里是待排序的数据个数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248" y="1714500"/>
                <a:ext cx="11151916" cy="2882712"/>
              </a:xfrm>
              <a:blipFill>
                <a:blip r:embed="rId2"/>
                <a:stretch>
                  <a:fillRect l="-3388" t="-9937" b="-7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18897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</a:t>
            </a:r>
            <a:r>
              <a:rPr lang="zh-CN" altLang="en-US" dirty="0" smtClean="0"/>
              <a:t>空间复杂度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9248" y="1714500"/>
                <a:ext cx="11151916" cy="3453253"/>
              </a:xfrm>
            </p:spPr>
            <p:txBody>
              <a:bodyPr/>
              <a:lstStyle/>
              <a:p>
                <a:r>
                  <a:rPr lang="zh-CN" altLang="en-US" dirty="0" smtClean="0"/>
                  <a:t>一般不像时间复杂度那样关注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比赛中运行时间的限制往往更加紧迫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对于冒泡排序和选择排序，其空间复杂度都是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即用来存储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个数的空间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248" y="1714500"/>
                <a:ext cx="11151916" cy="3453253"/>
              </a:xfrm>
              <a:blipFill>
                <a:blip r:embed="rId2"/>
                <a:stretch>
                  <a:fillRect l="-3388" t="-9524" r="-2568" b="-7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5886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递归计算斐波那契数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2363724"/>
          </a:xfrm>
        </p:spPr>
        <p:txBody>
          <a:bodyPr/>
          <a:lstStyle/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fib(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if(n &lt;= 1)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1;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else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fib(n - 1) + fib(n - 2);</a:t>
            </a:r>
          </a:p>
          <a:p>
            <a:r>
              <a:rPr lang="en-US" altLang="zh-CN" dirty="0" smtClean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54665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递归计算斐波那契数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176254"/>
          </a:xfrm>
        </p:spPr>
        <p:txBody>
          <a:bodyPr/>
          <a:lstStyle/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fib(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if(n &lt;= 1)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1;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else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fib(n - 1) + fib(n - 2);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复杂度是什么？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89445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递归计算</a:t>
            </a:r>
            <a:r>
              <a:rPr lang="zh-CN" altLang="en-US" dirty="0" smtClean="0"/>
              <a:t>斐波那契数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复杂度分析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640723"/>
          </a:xfrm>
        </p:spPr>
        <p:txBody>
          <a:bodyPr/>
          <a:lstStyle/>
          <a:p>
            <a:r>
              <a:rPr lang="zh-CN" altLang="en-US" dirty="0" smtClean="0"/>
              <a:t>递归调用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fib(n) = fib(n-1) + fib(n-2);</a:t>
            </a:r>
          </a:p>
          <a:p>
            <a:r>
              <a:rPr lang="zh-CN" altLang="en-US" dirty="0" smtClean="0"/>
              <a:t>计算</a:t>
            </a:r>
            <a:r>
              <a:rPr lang="en-US" altLang="zh-CN" dirty="0" smtClean="0"/>
              <a:t>fib(n)</a:t>
            </a:r>
            <a:r>
              <a:rPr lang="zh-CN" altLang="en-US" dirty="0" smtClean="0"/>
              <a:t>的次数 </a:t>
            </a:r>
            <a:r>
              <a:rPr lang="en-US" altLang="zh-CN" dirty="0" smtClean="0"/>
              <a:t>=</a:t>
            </a:r>
            <a:r>
              <a:rPr lang="zh-CN" altLang="en-US" dirty="0"/>
              <a:t>计算</a:t>
            </a:r>
            <a:r>
              <a:rPr lang="en-US" altLang="zh-CN" dirty="0" smtClean="0"/>
              <a:t>fib(n-1)</a:t>
            </a:r>
            <a:r>
              <a:rPr lang="zh-CN" altLang="en-US" dirty="0"/>
              <a:t>的</a:t>
            </a:r>
            <a:r>
              <a:rPr lang="zh-CN" altLang="en-US" dirty="0" smtClean="0"/>
              <a:t>次数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+</a:t>
            </a:r>
            <a:r>
              <a:rPr lang="zh-CN" altLang="en-US" dirty="0"/>
              <a:t>计算</a:t>
            </a:r>
            <a:r>
              <a:rPr lang="en-US" altLang="zh-CN" dirty="0" smtClean="0"/>
              <a:t>fib(n-2)</a:t>
            </a:r>
            <a:r>
              <a:rPr lang="zh-CN" altLang="en-US" dirty="0"/>
              <a:t>的</a:t>
            </a:r>
            <a:r>
              <a:rPr lang="zh-CN" altLang="en-US" dirty="0" smtClean="0"/>
              <a:t>次数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415552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递归计算</a:t>
            </a:r>
            <a:r>
              <a:rPr lang="zh-CN" altLang="en-US" dirty="0" smtClean="0"/>
              <a:t>斐波那契数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复杂度分析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588675"/>
          </a:xfrm>
        </p:spPr>
        <p:txBody>
          <a:bodyPr/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Comp(n)</a:t>
            </a:r>
            <a:r>
              <a:rPr lang="zh-CN" altLang="en-US" dirty="0" smtClean="0"/>
              <a:t>表示计算</a:t>
            </a:r>
            <a:r>
              <a:rPr lang="en-US" altLang="zh-CN" dirty="0" smtClean="0"/>
              <a:t>fib(n)</a:t>
            </a:r>
            <a:r>
              <a:rPr lang="zh-CN" altLang="en-US" dirty="0" smtClean="0"/>
              <a:t>的次数</a:t>
            </a:r>
            <a:endParaRPr lang="en-US" altLang="zh-CN" dirty="0" smtClean="0"/>
          </a:p>
          <a:p>
            <a:r>
              <a:rPr lang="en-US" altLang="zh-CN" dirty="0" smtClean="0"/>
              <a:t>Comp(n) = Comp(n-1) + Comp(n-2)</a:t>
            </a:r>
          </a:p>
          <a:p>
            <a:r>
              <a:rPr lang="en-US" altLang="zh-CN" dirty="0" smtClean="0"/>
              <a:t>Comp(0) = Comp(1) = 1</a:t>
            </a:r>
          </a:p>
          <a:p>
            <a:endParaRPr lang="en-US" altLang="zh-CN" dirty="0"/>
          </a:p>
          <a:p>
            <a:r>
              <a:rPr lang="zh-CN" altLang="en-US" dirty="0" smtClean="0"/>
              <a:t>一个有趣的结论：</a:t>
            </a:r>
            <a:r>
              <a:rPr lang="en-US" altLang="zh-CN" dirty="0" smtClean="0"/>
              <a:t>Comp(n) = fib(n)</a:t>
            </a:r>
          </a:p>
        </p:txBody>
      </p:sp>
    </p:spTree>
    <p:extLst>
      <p:ext uri="{BB962C8B-B14F-4D97-AF65-F5344CB8AC3E}">
        <p14:creationId xmlns:p14="http://schemas.microsoft.com/office/powerpoint/2010/main" val="240160158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递归计算</a:t>
            </a:r>
            <a:r>
              <a:rPr lang="zh-CN" altLang="en-US" dirty="0" smtClean="0"/>
              <a:t>斐波那契数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复杂度分析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9" y="1808767"/>
            <a:ext cx="10209220" cy="39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5183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递归计算斐波那契数</a:t>
            </a:r>
            <a:r>
              <a:rPr lang="en-US" altLang="zh-CN" dirty="0"/>
              <a:t>——</a:t>
            </a:r>
            <a:r>
              <a:rPr lang="zh-CN" altLang="en-US" dirty="0"/>
              <a:t>复杂度分析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9248" y="1714500"/>
                <a:ext cx="11151916" cy="2772554"/>
              </a:xfrm>
            </p:spPr>
            <p:txBody>
              <a:bodyPr/>
              <a:lstStyle/>
              <a:p>
                <a:r>
                  <a:rPr lang="en-US" altLang="zh-CN" dirty="0" smtClean="0"/>
                  <a:t>Comp(n)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在大</a:t>
                </a:r>
                <a:r>
                  <a:rPr lang="en-US" altLang="zh-CN" dirty="0" smtClean="0"/>
                  <a:t>O</a:t>
                </a:r>
                <a:r>
                  <a:rPr lang="zh-CN" altLang="en-US" dirty="0" smtClean="0"/>
                  <a:t>记号中，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e>
                                </m:d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是等价的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指数级复杂度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248" y="1714500"/>
                <a:ext cx="11151916" cy="2772554"/>
              </a:xfrm>
              <a:blipFill>
                <a:blip r:embed="rId2"/>
                <a:stretch>
                  <a:fillRect l="-3388" t="-11648" b="-12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2981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思考：如何加速？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640723"/>
          </a:xfrm>
        </p:spPr>
        <p:txBody>
          <a:bodyPr/>
          <a:lstStyle/>
          <a:p>
            <a:r>
              <a:rPr lang="zh-CN" altLang="en-US" dirty="0" smtClean="0"/>
              <a:t>可以对较小的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，提前手工计算</a:t>
            </a:r>
            <a:r>
              <a:rPr lang="en-US" altLang="zh-CN" dirty="0" smtClean="0"/>
              <a:t>fib(n)</a:t>
            </a:r>
            <a:r>
              <a:rPr lang="zh-CN" altLang="en-US" dirty="0" smtClean="0"/>
              <a:t>并记录下来，存在数组中，使用时直接查表</a:t>
            </a:r>
            <a:endParaRPr lang="en-US" altLang="zh-CN" dirty="0" smtClean="0"/>
          </a:p>
          <a:p>
            <a:pPr lvl="1"/>
            <a:r>
              <a:rPr lang="zh-CN" altLang="en-US" dirty="0"/>
              <a:t>此</a:t>
            </a:r>
            <a:r>
              <a:rPr lang="zh-CN" altLang="en-US" dirty="0" smtClean="0"/>
              <a:t>为“打表法”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表不改变复杂度的本质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67711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684359"/>
          </a:xfrm>
        </p:spPr>
        <p:txBody>
          <a:bodyPr/>
          <a:lstStyle/>
          <a:p>
            <a:r>
              <a:rPr lang="zh-CN" altLang="en-US" dirty="0" smtClean="0"/>
              <a:t>基本思想：分治</a:t>
            </a:r>
            <a:endParaRPr lang="en-US" altLang="zh-CN" dirty="0" smtClean="0"/>
          </a:p>
          <a:p>
            <a:r>
              <a:rPr lang="zh-CN" altLang="en-US" dirty="0" smtClean="0"/>
              <a:t>将一个大问题划分成几个小问题</a:t>
            </a:r>
            <a:endParaRPr lang="en-US" altLang="zh-CN" dirty="0" smtClean="0"/>
          </a:p>
          <a:p>
            <a:r>
              <a:rPr lang="zh-CN" altLang="en-US" dirty="0" smtClean="0"/>
              <a:t>每一次挑出一个</a:t>
            </a:r>
            <a:r>
              <a:rPr lang="en-US" altLang="zh-CN" dirty="0" smtClean="0"/>
              <a:t>pivot</a:t>
            </a:r>
          </a:p>
          <a:p>
            <a:pPr lvl="1"/>
            <a:r>
              <a:rPr lang="zh-CN" altLang="en-US" dirty="0" smtClean="0"/>
              <a:t>做到：小于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都在它左边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都在它右边 （从小到大）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快速排序：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左边的和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右边的部分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09456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398" y="2678966"/>
            <a:ext cx="9143206" cy="830997"/>
          </a:xfrm>
        </p:spPr>
        <p:txBody>
          <a:bodyPr/>
          <a:lstStyle/>
          <a:p>
            <a:r>
              <a:rPr lang="zh-CN" altLang="en-US" dirty="0" smtClean="0"/>
              <a:t>递归、复杂度与快速排序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3396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58885"/>
            <a:ext cx="11151916" cy="4819781"/>
          </a:xfrm>
        </p:spPr>
        <p:txBody>
          <a:bodyPr/>
          <a:lstStyle/>
          <a:p>
            <a:r>
              <a:rPr lang="en-US" altLang="zh-CN" sz="1800" dirty="0" smtClean="0"/>
              <a:t>	quicksort(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l,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r){</a:t>
            </a:r>
          </a:p>
          <a:p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= l, j = r, pivot = data[l];</a:t>
            </a:r>
          </a:p>
          <a:p>
            <a:r>
              <a:rPr lang="en-US" altLang="zh-CN" sz="1800" dirty="0" smtClean="0"/>
              <a:t>		while(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&lt; j){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	while(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&lt; j &amp;&amp; data[j] &gt;= x)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		--j;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	if(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&lt; j)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		data[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++] = data[j];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	</a:t>
            </a:r>
            <a:r>
              <a:rPr lang="en-US" altLang="zh-CN" sz="1800" dirty="0"/>
              <a:t>while(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j &amp;&amp; data[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</a:t>
            </a:r>
            <a:r>
              <a:rPr lang="en-US" altLang="zh-CN" sz="1800" dirty="0" smtClean="0"/>
              <a:t>&lt;= </a:t>
            </a:r>
            <a:r>
              <a:rPr lang="en-US" altLang="zh-CN" sz="1800" dirty="0"/>
              <a:t>x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		++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	</a:t>
            </a:r>
            <a:r>
              <a:rPr lang="en-US" altLang="zh-CN" sz="1800" dirty="0"/>
              <a:t>if(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j)</a:t>
            </a:r>
          </a:p>
          <a:p>
            <a:r>
              <a:rPr lang="en-US" altLang="zh-CN" sz="1800" dirty="0"/>
              <a:t>				</a:t>
            </a:r>
            <a:r>
              <a:rPr lang="en-US" altLang="zh-CN" sz="1800" dirty="0" smtClean="0"/>
              <a:t>data[j--] </a:t>
            </a:r>
            <a:r>
              <a:rPr lang="en-US" altLang="zh-CN" sz="1800" dirty="0"/>
              <a:t>= </a:t>
            </a:r>
            <a:r>
              <a:rPr lang="en-US" altLang="zh-CN" sz="1800" dirty="0" smtClean="0"/>
              <a:t>data[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];</a:t>
            </a:r>
            <a:endParaRPr lang="en-US" altLang="zh-CN" sz="1800" dirty="0"/>
          </a:p>
          <a:p>
            <a:r>
              <a:rPr lang="en-US" altLang="zh-CN" sz="1800" dirty="0" smtClean="0"/>
              <a:t>		}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s[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 = pivot;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quicksort(l, i-1);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	quicksort(i+1, r);</a:t>
            </a:r>
          </a:p>
          <a:p>
            <a:r>
              <a:rPr lang="en-US" altLang="zh-CN" sz="1800" dirty="0" smtClean="0"/>
              <a:t>	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5815748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099036"/>
          </a:xfrm>
        </p:spPr>
        <p:txBody>
          <a:bodyPr/>
          <a:lstStyle/>
          <a:p>
            <a:r>
              <a:rPr lang="zh-CN" altLang="en-US" dirty="0" smtClean="0"/>
              <a:t>计算本息</a:t>
            </a:r>
            <a:endParaRPr lang="en-US" altLang="zh-CN" dirty="0" smtClean="0"/>
          </a:p>
          <a:p>
            <a:r>
              <a:rPr lang="zh-CN" altLang="en-US" dirty="0" smtClean="0"/>
              <a:t>输入一行，三个浮点数 本金 利率 存款年数</a:t>
            </a:r>
            <a:endParaRPr lang="en-US" altLang="zh-CN" dirty="0" smtClean="0"/>
          </a:p>
          <a:p>
            <a:r>
              <a:rPr lang="zh-CN" altLang="en-US" dirty="0" smtClean="0"/>
              <a:t>输出一行，一个浮点数，本息和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05182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099036"/>
          </a:xfrm>
        </p:spPr>
        <p:txBody>
          <a:bodyPr/>
          <a:lstStyle/>
          <a:p>
            <a:r>
              <a:rPr lang="zh-CN" altLang="en-US" dirty="0" smtClean="0"/>
              <a:t>最大公因数</a:t>
            </a:r>
            <a:endParaRPr lang="en-US" altLang="zh-CN" dirty="0" smtClean="0"/>
          </a:p>
          <a:p>
            <a:r>
              <a:rPr lang="zh-CN" altLang="en-US" dirty="0" smtClean="0"/>
              <a:t>输入一行，两个整数</a:t>
            </a:r>
            <a:r>
              <a:rPr lang="en-US" altLang="zh-CN" dirty="0" err="1" smtClean="0"/>
              <a:t>a,b</a:t>
            </a:r>
            <a:endParaRPr lang="en-US" altLang="zh-CN" dirty="0" smtClean="0"/>
          </a:p>
          <a:p>
            <a:r>
              <a:rPr lang="zh-CN" altLang="en-US" dirty="0" smtClean="0"/>
              <a:t>输出一行，一个整数，它们的最大公因数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01136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333494"/>
          </a:xfrm>
        </p:spPr>
        <p:txBody>
          <a:bodyPr/>
          <a:lstStyle/>
          <a:p>
            <a:r>
              <a:rPr lang="zh-CN" altLang="en-US" dirty="0" smtClean="0"/>
              <a:t>字典排序</a:t>
            </a:r>
            <a:endParaRPr lang="en-US" altLang="zh-CN" dirty="0" smtClean="0"/>
          </a:p>
          <a:p>
            <a:r>
              <a:rPr lang="zh-CN" altLang="en-US" dirty="0" smtClean="0"/>
              <a:t>输入第一行，</a:t>
            </a:r>
            <a:r>
              <a:rPr lang="zh-CN" altLang="en-US" dirty="0"/>
              <a:t>一个</a:t>
            </a:r>
            <a:r>
              <a:rPr lang="zh-CN" altLang="en-US" dirty="0" smtClean="0"/>
              <a:t>整数</a:t>
            </a:r>
            <a:r>
              <a:rPr lang="en-US" altLang="zh-CN" dirty="0" smtClean="0"/>
              <a:t>n</a:t>
            </a:r>
            <a:endParaRPr lang="en-US" altLang="zh-CN" dirty="0"/>
          </a:p>
          <a:p>
            <a:r>
              <a:rPr lang="zh-CN" altLang="en-US" dirty="0" smtClean="0"/>
              <a:t>接下来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行，每行一个单词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输出：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行一个单词，为按字典序排序的单词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8554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recursion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7321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 </a:t>
            </a:r>
            <a:r>
              <a:rPr lang="en-US" altLang="zh-CN" dirty="0" err="1"/>
              <a:t>recrusion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609398"/>
          </a:xfrm>
        </p:spPr>
        <p:txBody>
          <a:bodyPr/>
          <a:lstStyle/>
          <a:p>
            <a:r>
              <a:rPr lang="zh-CN" altLang="en-US" dirty="0" smtClean="0"/>
              <a:t>函数调用其自身称为递归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80381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 示例：计算阶乘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176254"/>
          </a:xfrm>
        </p:spPr>
        <p:txBody>
          <a:bodyPr/>
          <a:lstStyle/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n){</a:t>
            </a:r>
          </a:p>
          <a:p>
            <a:r>
              <a:rPr lang="en-US" altLang="zh-CN" dirty="0" smtClean="0"/>
              <a:t>		if(n &lt; 0)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-1;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if(n &lt; 2)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1;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else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n*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(n-1);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7724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happens in a function call?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708434"/>
          </a:xfrm>
        </p:spPr>
        <p:txBody>
          <a:bodyPr/>
          <a:lstStyle/>
          <a:p>
            <a:r>
              <a:rPr lang="en-US" altLang="zh-CN" dirty="0" smtClean="0"/>
              <a:t>Push arguments into the stack</a:t>
            </a:r>
          </a:p>
          <a:p>
            <a:r>
              <a:rPr lang="en-US" altLang="zh-CN" dirty="0" smtClean="0"/>
              <a:t>Push current address into the stack</a:t>
            </a:r>
          </a:p>
          <a:p>
            <a:r>
              <a:rPr lang="en-US" altLang="zh-CN" dirty="0" smtClean="0"/>
              <a:t>Create a new ‘frame’ to store variables in the new function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3219253" y="4531487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fun1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19253" y="5662703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fun2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219253" y="5257352"/>
            <a:ext cx="1230198" cy="4053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H="1">
            <a:off x="4449451" y="5484996"/>
            <a:ext cx="1168924" cy="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825763" y="5257352"/>
            <a:ext cx="33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fun1</a:t>
            </a:r>
            <a:r>
              <a:rPr lang="zh-CN" altLang="en-US" sz="2800" dirty="0" smtClean="0">
                <a:solidFill>
                  <a:schemeClr val="bg1"/>
                </a:solidFill>
              </a:rPr>
              <a:t>中执行地址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2125744" y="4531487"/>
            <a:ext cx="0" cy="190702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40005" y="4894419"/>
            <a:ext cx="128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The stack grows this way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H="1">
            <a:off x="4449451" y="5106741"/>
            <a:ext cx="1583704" cy="471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33154" y="4750431"/>
            <a:ext cx="3945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fun2</a:t>
            </a:r>
            <a:r>
              <a:rPr lang="zh-CN" altLang="en-US" sz="2800" dirty="0" smtClean="0">
                <a:solidFill>
                  <a:schemeClr val="bg1"/>
                </a:solidFill>
              </a:rPr>
              <a:t>的参数 由</a:t>
            </a:r>
            <a:r>
              <a:rPr lang="en-US" altLang="zh-CN" sz="2800" dirty="0" smtClean="0">
                <a:solidFill>
                  <a:schemeClr val="bg1"/>
                </a:solidFill>
              </a:rPr>
              <a:t>fun1</a:t>
            </a:r>
            <a:r>
              <a:rPr lang="zh-CN" altLang="en-US" sz="2800" dirty="0" smtClean="0">
                <a:solidFill>
                  <a:schemeClr val="bg1"/>
                </a:solidFill>
              </a:rPr>
              <a:t>提供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29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happens in a return statement?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099036"/>
          </a:xfrm>
        </p:spPr>
        <p:txBody>
          <a:bodyPr/>
          <a:lstStyle/>
          <a:p>
            <a:r>
              <a:rPr lang="en-US" altLang="zh-CN" dirty="0" smtClean="0"/>
              <a:t>Clear current stack frame</a:t>
            </a:r>
          </a:p>
          <a:p>
            <a:r>
              <a:rPr lang="en-US" altLang="zh-CN" dirty="0" smtClean="0"/>
              <a:t>Read the return address and jump</a:t>
            </a:r>
          </a:p>
          <a:p>
            <a:r>
              <a:rPr lang="en-US" altLang="zh-CN" dirty="0" smtClean="0"/>
              <a:t>Continue executing in fun1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503574" y="4185500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fun1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503574" y="5316716"/>
            <a:ext cx="1230198" cy="7258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fun2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03574" y="4911365"/>
            <a:ext cx="1230198" cy="40535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>
            <a:endCxn id="6" idx="3"/>
          </p:cNvCxnSpPr>
          <p:nvPr/>
        </p:nvCxnSpPr>
        <p:spPr bwMode="auto">
          <a:xfrm flipH="1">
            <a:off x="2733772" y="5114040"/>
            <a:ext cx="1168924" cy="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10084" y="4911365"/>
            <a:ext cx="33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fun1</a:t>
            </a:r>
            <a:r>
              <a:rPr lang="zh-CN" altLang="en-US" sz="2800" dirty="0" smtClean="0">
                <a:solidFill>
                  <a:schemeClr val="bg1"/>
                </a:solidFill>
              </a:rPr>
              <a:t>中执行地址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89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1551194"/>
          </a:xfrm>
        </p:spPr>
        <p:txBody>
          <a:bodyPr/>
          <a:lstStyle/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(“Hello, world!\n”);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return 0;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541282" y="3784861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541282" y="4916077"/>
            <a:ext cx="1230198" cy="72586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41282" y="4510726"/>
            <a:ext cx="1230198" cy="4053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>
            <a:endCxn id="6" idx="3"/>
          </p:cNvCxnSpPr>
          <p:nvPr/>
        </p:nvCxnSpPr>
        <p:spPr bwMode="auto">
          <a:xfrm flipH="1">
            <a:off x="2771480" y="4713401"/>
            <a:ext cx="1168924" cy="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47792" y="4510726"/>
            <a:ext cx="33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main</a:t>
            </a:r>
            <a:r>
              <a:rPr lang="zh-CN" altLang="en-US" sz="2800" dirty="0" smtClean="0">
                <a:solidFill>
                  <a:schemeClr val="bg1"/>
                </a:solidFill>
              </a:rPr>
              <a:t>中执行地址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1349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S1444_Windows Azure Template 16x9_r08a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C4AA"/>
      </a:accent5>
      <a:accent6>
        <a:srgbClr val="009DD9"/>
      </a:accent6>
      <a:hlink>
        <a:srgbClr val="FFFFFF"/>
      </a:hlink>
      <a:folHlink>
        <a:srgbClr val="00AEEF"/>
      </a:folHlink>
    </a:clrScheme>
    <a:fontScheme name="MS1444_Windows Azure Template 16x9_r08a">
      <a:majorFont>
        <a:latin typeface="Segoe UI Light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with Consolas font for code slides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BE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DBAA"/>
      </a:accent5>
      <a:accent6>
        <a:srgbClr val="009DD9"/>
      </a:accent6>
      <a:hlink>
        <a:srgbClr val="0000A6"/>
      </a:hlink>
      <a:folHlink>
        <a:srgbClr val="0071BC"/>
      </a:folHlink>
    </a:clrScheme>
    <a:fontScheme name="White with Consolas font for code slides">
      <a:majorFont>
        <a:latin typeface="Segoe UI Light"/>
        <a:ea typeface=""/>
        <a:cs typeface="Segoe UI"/>
      </a:majorFont>
      <a:minorFont>
        <a:latin typeface="Consolas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04.微软官方出品windows8风格动画PPT《WINDOWS_AZURE》</Template>
  <TotalTime>1004</TotalTime>
  <Words>640</Words>
  <Application>Microsoft Office PowerPoint</Application>
  <PresentationFormat>宽屏</PresentationFormat>
  <Paragraphs>193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等线</vt:lpstr>
      <vt:lpstr>宋体</vt:lpstr>
      <vt:lpstr>Arial</vt:lpstr>
      <vt:lpstr>Cambria Math</vt:lpstr>
      <vt:lpstr>Consolas</vt:lpstr>
      <vt:lpstr>Segoe UI</vt:lpstr>
      <vt:lpstr>Segoe UI Light</vt:lpstr>
      <vt:lpstr>MS1444_Windows Azure Template 16x9_r08a</vt:lpstr>
      <vt:lpstr>White with Consolas font for code slides</vt:lpstr>
      <vt:lpstr>程序设计基础</vt:lpstr>
      <vt:lpstr>作业点评</vt:lpstr>
      <vt:lpstr>递归、复杂度与快速排序</vt:lpstr>
      <vt:lpstr>递归</vt:lpstr>
      <vt:lpstr>递归 recrusion</vt:lpstr>
      <vt:lpstr>递归 示例：计算阶乘</vt:lpstr>
      <vt:lpstr>What happens in a function call?</vt:lpstr>
      <vt:lpstr>What happens in a return statement?</vt:lpstr>
      <vt:lpstr>PowerPoint 演示文稿</vt:lpstr>
      <vt:lpstr>If there’re too many function calls…</vt:lpstr>
      <vt:lpstr>递归 recrusion</vt:lpstr>
      <vt:lpstr>Hanoi塔</vt:lpstr>
      <vt:lpstr>伪代码</vt:lpstr>
      <vt:lpstr>其他用递归解决的问题</vt:lpstr>
      <vt:lpstr>复杂度</vt:lpstr>
      <vt:lpstr>复杂度</vt:lpstr>
      <vt:lpstr>时间复杂度</vt:lpstr>
      <vt:lpstr>渐进时间复杂度与大O记号</vt:lpstr>
      <vt:lpstr>渐进时间复杂度与大O记号</vt:lpstr>
      <vt:lpstr>渐进时间复杂度与大O记号</vt:lpstr>
      <vt:lpstr>渐进空间复杂度</vt:lpstr>
      <vt:lpstr>递归计算斐波那契数</vt:lpstr>
      <vt:lpstr>递归计算斐波那契数</vt:lpstr>
      <vt:lpstr>递归计算斐波那契数——复杂度分析</vt:lpstr>
      <vt:lpstr>递归计算斐波那契数——复杂度分析</vt:lpstr>
      <vt:lpstr>递归计算斐波那契数——复杂度分析</vt:lpstr>
      <vt:lpstr>递归计算斐波那契数——复杂度分析</vt:lpstr>
      <vt:lpstr>思考：如何加速？</vt:lpstr>
      <vt:lpstr>快速排序</vt:lpstr>
      <vt:lpstr>PowerPoint 演示文稿</vt:lpstr>
      <vt:lpstr>作业1</vt:lpstr>
      <vt:lpstr>作业2</vt:lpstr>
      <vt:lpstr>作业3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段清楠</dc:creator>
  <cp:lastModifiedBy>段清楠</cp:lastModifiedBy>
  <cp:revision>660</cp:revision>
  <dcterms:created xsi:type="dcterms:W3CDTF">2017-03-06T02:44:40Z</dcterms:created>
  <dcterms:modified xsi:type="dcterms:W3CDTF">2017-03-30T05:14:21Z</dcterms:modified>
</cp:coreProperties>
</file>