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256" r:id="rId3"/>
    <p:sldId id="275" r:id="rId4"/>
    <p:sldId id="274" r:id="rId5"/>
    <p:sldId id="273" r:id="rId6"/>
    <p:sldId id="260" r:id="rId7"/>
    <p:sldId id="264" r:id="rId8"/>
    <p:sldId id="258" r:id="rId9"/>
    <p:sldId id="265" r:id="rId10"/>
    <p:sldId id="259" r:id="rId11"/>
    <p:sldId id="263" r:id="rId12"/>
    <p:sldId id="257" r:id="rId13"/>
    <p:sldId id="261" r:id="rId14"/>
    <p:sldId id="266" r:id="rId15"/>
    <p:sldId id="267" r:id="rId16"/>
    <p:sldId id="286" r:id="rId17"/>
    <p:sldId id="268" r:id="rId18"/>
    <p:sldId id="270" r:id="rId19"/>
    <p:sldId id="262" r:id="rId20"/>
    <p:sldId id="269" r:id="rId21"/>
    <p:sldId id="271" r:id="rId22"/>
    <p:sldId id="276" r:id="rId23"/>
    <p:sldId id="277" r:id="rId24"/>
    <p:sldId id="272" r:id="rId25"/>
    <p:sldId id="278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EBA7-831F-432F-B4CF-711E73506EA3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58A5-99D3-4F97-95B4-EF3C178D0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每周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小时是不够的，课下练习很重要。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058A5-99D3-4F97-95B4-EF3C178D0B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5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何谓预编译？编译之前会被处理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058A5-99D3-4F97-95B4-EF3C178D0B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2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参数就像数学里的自变量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058A5-99D3-4F97-95B4-EF3C178D0B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8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超出可表示的范围会导致溢出</a:t>
            </a:r>
            <a:r>
              <a:rPr lang="en-US" altLang="zh-CN" dirty="0" smtClean="0"/>
              <a:t>(Overflow)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058A5-99D3-4F97-95B4-EF3C178D0B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3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涉及进制转换（小学奥数内容）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058A5-99D3-4F97-95B4-EF3C178D0B5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0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261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39291" y="1714500"/>
            <a:ext cx="4031873" cy="2978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97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7474" y="495300"/>
            <a:ext cx="2243691" cy="4197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262" y="495300"/>
            <a:ext cx="3588675" cy="41973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633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9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87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973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5767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905000"/>
            <a:ext cx="5498944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905000"/>
            <a:ext cx="5500532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95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6647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78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47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462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57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377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onsolas" panose="020B0609020204030204" pitchFamily="49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505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5819" y="1905000"/>
            <a:ext cx="2665345" cy="16192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59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1976" y="228600"/>
            <a:ext cx="2659190" cy="329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6888" y="228600"/>
            <a:ext cx="1585049" cy="32956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48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691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714500"/>
            <a:ext cx="5498944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714500"/>
            <a:ext cx="5500532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487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747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0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96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7053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Segoe UI" panose="020B0502040204020203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805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495301"/>
            <a:ext cx="1115191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714500"/>
            <a:ext cx="1115191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Segoe UI" panose="020B0502040204020203" pitchFamily="34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Segoe UI" panose="020B0502040204020203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Segoe UI" panose="020B0502040204020203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Segoe UI" panose="020B0502040204020203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Segoe UI" panose="020B0502040204020203" pitchFamily="34" charset="0"/>
              </a:rPr>
              <a:t>第五级</a:t>
            </a:r>
            <a:endParaRPr lang="zh-CN" altLang="zh-CN" smtClean="0"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/>
          </p:cNvSpPr>
          <p:nvPr/>
        </p:nvSpPr>
        <p:spPr bwMode="auto">
          <a:xfrm>
            <a:off x="1" y="0"/>
            <a:ext cx="30805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1" name="Rectangle 4"/>
          <p:cNvSpPr>
            <a:spLocks/>
          </p:cNvSpPr>
          <p:nvPr/>
        </p:nvSpPr>
        <p:spPr bwMode="auto">
          <a:xfrm>
            <a:off x="1" y="0"/>
            <a:ext cx="1219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228601"/>
            <a:ext cx="11151916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905000"/>
            <a:ext cx="1115191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Consolas" panose="020B0609020204030204" pitchFamily="49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Consolas" panose="020B0609020204030204" pitchFamily="49" charset="0"/>
              </a:rPr>
              <a:t>第二级</a:t>
            </a:r>
          </a:p>
          <a:p>
            <a:pPr lvl="2"/>
            <a:r>
              <a:rPr lang="zh-CN" altLang="en-US" smtClean="0">
                <a:sym typeface="Consolas" panose="020B0609020204030204" pitchFamily="49" charset="0"/>
              </a:rPr>
              <a:t>第三级</a:t>
            </a:r>
          </a:p>
          <a:p>
            <a:pPr lvl="3"/>
            <a:r>
              <a:rPr lang="zh-CN" altLang="en-US" smtClean="0">
                <a:sym typeface="Consolas" panose="020B0609020204030204" pitchFamily="49" charset="0"/>
              </a:rPr>
              <a:t>第四级</a:t>
            </a:r>
          </a:p>
          <a:p>
            <a:pPr lvl="4"/>
            <a:r>
              <a:rPr lang="zh-CN" altLang="en-US" smtClean="0">
                <a:sym typeface="Consolas" panose="020B0609020204030204" pitchFamily="49" charset="0"/>
              </a:rPr>
              <a:t>第五级</a:t>
            </a:r>
            <a:endParaRPr lang="zh-CN" altLang="zh-CN" smtClean="0"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1pPr>
      <a:lvl2pPr marL="384175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2pPr>
      <a:lvl3pPr marL="762000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3pPr>
      <a:lvl4pPr marL="1093788" indent="79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4pPr>
      <a:lvl5pPr marL="1425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68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如何写程序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 to write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051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Your first C program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764381"/>
          </a:xfrm>
        </p:spPr>
        <p:txBody>
          <a:bodyPr/>
          <a:lstStyle/>
          <a:p>
            <a:r>
              <a:rPr lang="en-US" altLang="zh-CN" sz="3600" dirty="0" smtClean="0"/>
              <a:t>#include &lt;</a:t>
            </a:r>
            <a:r>
              <a:rPr lang="en-US" altLang="zh-CN" sz="3600" dirty="0" err="1" smtClean="0"/>
              <a:t>stdio.h</a:t>
            </a:r>
            <a:r>
              <a:rPr lang="en-US" altLang="zh-CN" sz="3600" dirty="0" smtClean="0"/>
              <a:t>&gt;</a:t>
            </a:r>
          </a:p>
          <a:p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main(){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err="1" smtClean="0"/>
              <a:t>printf</a:t>
            </a:r>
            <a:r>
              <a:rPr lang="en-US" altLang="zh-CN" sz="3600" dirty="0" smtClean="0"/>
              <a:t>(“Hello, world!\n”)</a:t>
            </a:r>
            <a:r>
              <a:rPr lang="en-US" altLang="zh-CN" sz="36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3600" dirty="0" smtClean="0"/>
              <a:t>	return 0</a:t>
            </a:r>
            <a:r>
              <a:rPr lang="en-US" altLang="zh-CN" sz="36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3600" dirty="0" smtClean="0"/>
              <a:t>}</a:t>
            </a:r>
          </a:p>
          <a:p>
            <a:r>
              <a:rPr lang="zh-CN" altLang="en-US" sz="3600" dirty="0" smtClean="0"/>
              <a:t>好的编程风格：</a:t>
            </a:r>
            <a:endParaRPr lang="en-US" altLang="zh-CN" sz="3600" dirty="0" smtClean="0"/>
          </a:p>
          <a:p>
            <a:r>
              <a:rPr lang="zh-CN" altLang="en-US" sz="3600" dirty="0" smtClean="0"/>
              <a:t>左大括号不要另起一行</a:t>
            </a:r>
            <a:endParaRPr lang="en-US" altLang="zh-CN" sz="3600" dirty="0" smtClean="0"/>
          </a:p>
          <a:p>
            <a:r>
              <a:rPr lang="zh-CN" altLang="en-US" sz="3600" dirty="0" smtClean="0"/>
              <a:t>运算符左右加空格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32061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注释与缩进</a:t>
            </a:r>
            <a:r>
              <a:rPr lang="en-US" altLang="zh-CN" dirty="0" smtClean="0"/>
              <a:t> Comment &amp; Indent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单行注释的例子，到行尾都是注释部分</a:t>
            </a:r>
            <a:endParaRPr lang="en-US" altLang="zh-CN" dirty="0" smtClean="0"/>
          </a:p>
          <a:p>
            <a:r>
              <a:rPr lang="en-US" altLang="zh-CN" dirty="0" smtClean="0"/>
              <a:t>/*</a:t>
            </a:r>
            <a:r>
              <a:rPr lang="zh-CN" altLang="en-US" dirty="0" smtClean="0"/>
              <a:t>多行注释的例子，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这里也是注释</a:t>
            </a:r>
            <a:endParaRPr lang="en-US" altLang="zh-CN" dirty="0" smtClean="0"/>
          </a:p>
          <a:p>
            <a:r>
              <a:rPr lang="zh-CN" altLang="en-US" dirty="0" smtClean="0"/>
              <a:t>直到第一个</a:t>
            </a:r>
            <a:r>
              <a:rPr lang="en-US" altLang="zh-CN" dirty="0" smtClean="0"/>
              <a:t>*/</a:t>
            </a:r>
          </a:p>
          <a:p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缩进是每一行代码开头处的空白空间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缩进用于控制程序的层次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使程序更加易于读懂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编译器并不检查缩进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//Google Coding Style </a:t>
            </a:r>
            <a:r>
              <a:rPr lang="zh-CN" altLang="en-US" dirty="0" smtClean="0"/>
              <a:t>规定每一级缩进由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个空格组成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7654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预编译指令：</a:t>
            </a:r>
            <a:r>
              <a:rPr lang="en-US" altLang="zh-CN" dirty="0" smtClean="0"/>
              <a:t>#include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062651"/>
          </a:xfrm>
        </p:spPr>
        <p:txBody>
          <a:bodyPr/>
          <a:lstStyle/>
          <a:p>
            <a:r>
              <a:rPr lang="zh-CN" altLang="en-US" dirty="0" smtClean="0"/>
              <a:t>站在巨人的肩膀上</a:t>
            </a:r>
            <a:endParaRPr lang="en-US" altLang="zh-CN" dirty="0" smtClean="0"/>
          </a:p>
          <a:p>
            <a:r>
              <a:rPr lang="zh-CN" altLang="en-US" dirty="0" smtClean="0"/>
              <a:t>用于包含头文件</a:t>
            </a:r>
            <a:r>
              <a:rPr lang="en-US" altLang="zh-CN" dirty="0" smtClean="0"/>
              <a:t>(*.h)</a:t>
            </a:r>
          </a:p>
          <a:p>
            <a:r>
              <a:rPr lang="zh-CN" altLang="en-US" dirty="0" smtClean="0"/>
              <a:t>标准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库文件：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string.h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库文件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 &lt;vector&gt; &lt;queue&gt; &lt;algorithm&gt;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693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 </a:t>
            </a:r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752070"/>
          </a:xfrm>
        </p:spPr>
        <p:txBody>
          <a:bodyPr/>
          <a:lstStyle/>
          <a:p>
            <a:r>
              <a:rPr lang="zh-CN" altLang="en-US" dirty="0" smtClean="0"/>
              <a:t>什么是函数？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输入到输出的对应关系</a:t>
            </a:r>
            <a:endParaRPr lang="en-US" altLang="zh-CN" dirty="0" smtClean="0"/>
          </a:p>
          <a:p>
            <a:pPr lvl="1"/>
            <a:r>
              <a:rPr lang="zh-CN" altLang="en-US" dirty="0"/>
              <a:t>输入可以有多</a:t>
            </a:r>
            <a:r>
              <a:rPr lang="zh-CN" altLang="en-US" dirty="0" smtClean="0"/>
              <a:t>个，输出只能有一个，且必须唯一确定</a:t>
            </a:r>
            <a:endParaRPr lang="en-US" altLang="zh-CN" dirty="0" smtClean="0"/>
          </a:p>
          <a:p>
            <a:r>
              <a:rPr lang="en-US" altLang="zh-CN" dirty="0" smtClean="0"/>
              <a:t>5+3-2*6  </a:t>
            </a:r>
            <a:r>
              <a:rPr lang="en-US" altLang="zh-CN" dirty="0" smtClean="0">
                <a:sym typeface="Wingdings" panose="05000000000000000000" pitchFamily="2" charset="2"/>
              </a:rPr>
              <a:t> add(5, sub(3, </a:t>
            </a:r>
            <a:r>
              <a:rPr lang="en-US" altLang="zh-CN" dirty="0" err="1" smtClean="0">
                <a:sym typeface="Wingdings" panose="05000000000000000000" pitchFamily="2" charset="2"/>
              </a:rPr>
              <a:t>mult</a:t>
            </a:r>
            <a:r>
              <a:rPr lang="en-US" altLang="zh-CN" dirty="0" smtClean="0">
                <a:sym typeface="Wingdings" panose="05000000000000000000" pitchFamily="2" charset="2"/>
              </a:rPr>
              <a:t>(2, 6)))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每个</a:t>
            </a:r>
            <a:r>
              <a:rPr lang="zh-CN" altLang="en-US" dirty="0" smtClean="0">
                <a:sym typeface="Wingdings" panose="05000000000000000000" pitchFamily="2" charset="2"/>
              </a:rPr>
              <a:t>函数是执行某件事的过程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sym typeface="Wingdings" panose="05000000000000000000" pitchFamily="2" charset="2"/>
              </a:rPr>
              <a:t>ain</a:t>
            </a:r>
            <a:r>
              <a:rPr lang="zh-CN" altLang="en-US" dirty="0" smtClean="0">
                <a:sym typeface="Wingdings" panose="05000000000000000000" pitchFamily="2" charset="2"/>
              </a:rPr>
              <a:t>函数不可或缺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603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 </a:t>
            </a:r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04337"/>
          </a:xfrm>
        </p:spPr>
        <p:txBody>
          <a:bodyPr/>
          <a:lstStyle/>
          <a:p>
            <a:r>
              <a:rPr lang="en-US" altLang="zh-CN" dirty="0" smtClean="0"/>
              <a:t> C/C++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可以接受多个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en-US" altLang="zh-CN" dirty="0" smtClean="0">
                <a:solidFill>
                  <a:srgbClr val="FF0000"/>
                </a:solidFill>
              </a:rPr>
              <a:t>(argument)</a:t>
            </a:r>
          </a:p>
          <a:p>
            <a:pPr lvl="1"/>
            <a:r>
              <a:rPr lang="zh-CN" altLang="en-US" dirty="0" smtClean="0"/>
              <a:t>可以不接受任何参数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可以有一个返回值</a:t>
            </a:r>
            <a:r>
              <a:rPr lang="en-US" altLang="zh-CN" dirty="0" smtClean="0"/>
              <a:t>(return value)</a:t>
            </a:r>
          </a:p>
          <a:p>
            <a:pPr lvl="2"/>
            <a:r>
              <a:rPr lang="zh-CN" altLang="en-US" dirty="0" smtClean="0"/>
              <a:t>可以是整数、字符等，也可以是复合的数据类型</a:t>
            </a:r>
            <a:endParaRPr lang="en-US" altLang="zh-CN" dirty="0" smtClean="0"/>
          </a:p>
          <a:p>
            <a:pPr lvl="1"/>
            <a:r>
              <a:rPr lang="zh-CN" altLang="en-US" dirty="0"/>
              <a:t>也</a:t>
            </a:r>
            <a:r>
              <a:rPr lang="zh-CN" altLang="en-US" dirty="0" smtClean="0"/>
              <a:t>可以不返回任何值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23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974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 </a:t>
            </a:r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875181"/>
          </a:xfrm>
        </p:spPr>
        <p:txBody>
          <a:bodyPr/>
          <a:lstStyle/>
          <a:p>
            <a:r>
              <a:rPr lang="zh-CN" altLang="en-US" dirty="0" smtClean="0"/>
              <a:t>数学上的自变量、因变量</a:t>
            </a:r>
            <a:endParaRPr lang="en-US" altLang="zh-CN" dirty="0" smtClean="0"/>
          </a:p>
          <a:p>
            <a:r>
              <a:rPr lang="zh-CN" altLang="en-US" dirty="0" smtClean="0"/>
              <a:t>用于存储数据</a:t>
            </a:r>
            <a:endParaRPr lang="en-US" altLang="zh-CN" dirty="0"/>
          </a:p>
          <a:p>
            <a:r>
              <a:rPr lang="zh-CN" altLang="en-US" dirty="0" smtClean="0"/>
              <a:t>哪些类型的数据？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整数、小数（浮点数）、字符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以及它们的组合</a:t>
            </a:r>
            <a:endParaRPr lang="en-US" altLang="zh-CN" dirty="0"/>
          </a:p>
          <a:p>
            <a:r>
              <a:rPr lang="zh-CN" altLang="en-US" dirty="0" smtClean="0"/>
              <a:t>存在哪里？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寄存器、内存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8295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基本变量类型 </a:t>
            </a:r>
            <a:r>
              <a:rPr lang="en-US" altLang="zh-CN" dirty="0" smtClean="0"/>
              <a:t>Basic Data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8051435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保留字：</a:t>
            </a:r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short long char float double unsigned signed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/*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整数 </a:t>
            </a:r>
            <a:r>
              <a:rPr lang="en-US" altLang="zh-CN" dirty="0" smtClean="0"/>
              <a:t>-2147483648~2147483647 		4 Bytes </a:t>
            </a:r>
            <a:r>
              <a:rPr lang="en-US" altLang="zh-CN" dirty="0"/>
              <a:t>	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无符号整数 </a:t>
            </a:r>
            <a:r>
              <a:rPr lang="en-US" altLang="zh-CN" dirty="0" smtClean="0"/>
              <a:t>0~4294967293		4 Bytes</a:t>
            </a:r>
          </a:p>
          <a:p>
            <a:r>
              <a:rPr lang="en-US" altLang="zh-CN" dirty="0" smtClean="0"/>
              <a:t>	char</a:t>
            </a:r>
            <a:r>
              <a:rPr lang="zh-CN" altLang="en-US" dirty="0" smtClean="0"/>
              <a:t>：整数</a:t>
            </a:r>
            <a:r>
              <a:rPr lang="en-US" altLang="zh-CN" dirty="0" smtClean="0"/>
              <a:t> -128~127					1 Byte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：浮点数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存储方式类似于科学记数法，可表示的范围很大但精度有限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		4 Bytes</a:t>
            </a:r>
          </a:p>
          <a:p>
            <a:r>
              <a:rPr lang="en-US" altLang="zh-CN" dirty="0" smtClean="0"/>
              <a:t>	double: </a:t>
            </a:r>
            <a:r>
              <a:rPr lang="zh-CN" altLang="en-US" dirty="0" smtClean="0"/>
              <a:t>浮点数 精度比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大约高一倍</a:t>
            </a:r>
            <a:r>
              <a:rPr lang="en-US" altLang="zh-CN" dirty="0" smtClean="0"/>
              <a:t>		8 Bytes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所有类型默认是</a:t>
            </a:r>
            <a:r>
              <a:rPr lang="en-US" altLang="zh-CN" dirty="0" smtClean="0"/>
              <a:t>signed, 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之后最大值大约增加一倍</a:t>
            </a:r>
            <a:r>
              <a:rPr lang="en-US" altLang="zh-CN" dirty="0" smtClean="0"/>
              <a:t>(</a:t>
            </a:r>
            <a:r>
              <a:rPr lang="zh-CN" altLang="en-US" dirty="0" smtClean="0"/>
              <a:t>为什么？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另外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表示空类型（用于指定函数的空返回值）</a:t>
            </a:r>
            <a:endParaRPr lang="en-US" altLang="zh-CN" dirty="0"/>
          </a:p>
          <a:p>
            <a:r>
              <a:rPr lang="en-US" altLang="zh-CN" dirty="0" smtClean="0"/>
              <a:t>*/</a:t>
            </a:r>
            <a:r>
              <a:rPr lang="en-US" altLang="zh-CN" dirty="0"/>
              <a:t>	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050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739759"/>
          </a:xfrm>
        </p:spPr>
        <p:txBody>
          <a:bodyPr/>
          <a:lstStyle/>
          <a:p>
            <a:r>
              <a:rPr lang="zh-CN" altLang="en-US" dirty="0" smtClean="0"/>
              <a:t>为何计算机可以用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表示这么多种数据？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编码：补码、移码、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课下可自己探究数据的存储方式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bool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/>
              <a:t>仅</a:t>
            </a:r>
            <a:r>
              <a:rPr lang="zh-CN" altLang="en-US" dirty="0" smtClean="0"/>
              <a:t>可取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两个值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占</a:t>
            </a:r>
            <a:r>
              <a:rPr lang="en-US" altLang="zh-CN" dirty="0" smtClean="0"/>
              <a:t>1 Byte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30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19248" y="2496925"/>
            <a:ext cx="11151916" cy="2585323"/>
          </a:xfrm>
        </p:spPr>
        <p:txBody>
          <a:bodyPr/>
          <a:lstStyle/>
          <a:p>
            <a:pPr marL="395288" lvl="1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段清楠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95288" lvl="1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年毕业于北京五中分校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95288" lvl="1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年毕业于北京五中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95288" lvl="1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就读于清华大学计算机系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298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619643"/>
            <a:ext cx="11151916" cy="5047536"/>
          </a:xfrm>
        </p:spPr>
        <p:txBody>
          <a:bodyPr/>
          <a:lstStyle/>
          <a:p>
            <a:r>
              <a:rPr lang="zh-CN" altLang="en-US" sz="3200" dirty="0" smtClean="0"/>
              <a:t>格式：</a:t>
            </a:r>
            <a:r>
              <a:rPr lang="en-US" altLang="zh-CN" sz="3200" dirty="0" smtClean="0"/>
              <a:t>&lt;</a:t>
            </a:r>
            <a:r>
              <a:rPr lang="zh-CN" altLang="en-US" sz="3200" dirty="0" smtClean="0"/>
              <a:t>类型说明符</a:t>
            </a:r>
            <a:r>
              <a:rPr lang="en-US" altLang="zh-CN" sz="3200" dirty="0" smtClean="0"/>
              <a:t>&gt;&lt;</a:t>
            </a:r>
            <a:r>
              <a:rPr lang="zh-CN" altLang="en-US" sz="3200" dirty="0" smtClean="0"/>
              <a:t>标识符</a:t>
            </a:r>
            <a:r>
              <a:rPr lang="en-US" altLang="zh-CN" sz="3200" dirty="0" smtClean="0"/>
              <a:t>&gt;</a:t>
            </a:r>
          </a:p>
          <a:p>
            <a:r>
              <a:rPr lang="zh-CN" altLang="en-US" sz="3200" dirty="0" smtClean="0"/>
              <a:t>类型说明符</a:t>
            </a:r>
            <a:r>
              <a:rPr lang="en-US" altLang="zh-CN" sz="3200" dirty="0" smtClean="0"/>
              <a:t>——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, char, double…</a:t>
            </a:r>
          </a:p>
          <a:p>
            <a:r>
              <a:rPr lang="zh-CN" altLang="en-US" sz="3200" dirty="0" smtClean="0"/>
              <a:t>标识符：变量、常量、函数的名字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字母、数字、下划线组成，不能以数字开头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不能和其他已经使用的名字冲突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mapCount</a:t>
            </a:r>
            <a:r>
              <a:rPr lang="en-US" altLang="zh-CN" sz="2800" dirty="0" smtClean="0"/>
              <a:t>, class8_students_num</a:t>
            </a:r>
          </a:p>
          <a:p>
            <a:r>
              <a:rPr lang="zh-CN" altLang="en-US" sz="3200" dirty="0" smtClean="0"/>
              <a:t>不要起容易混淆的名字给自己带来麻烦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X, x		——C</a:t>
            </a:r>
            <a:r>
              <a:rPr lang="zh-CN" altLang="en-US" sz="2800" dirty="0" smtClean="0"/>
              <a:t>语言大小写敏感</a:t>
            </a:r>
            <a:endParaRPr lang="en-US" altLang="zh-CN" sz="2800" dirty="0" smtClean="0"/>
          </a:p>
          <a:p>
            <a:r>
              <a:rPr lang="zh-CN" altLang="en-US" sz="3200" dirty="0" smtClean="0"/>
              <a:t>不要起没有含义的名字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a, b, c, a1, a2</a:t>
            </a:r>
          </a:p>
        </p:txBody>
      </p:sp>
    </p:spTree>
    <p:extLst>
      <p:ext uri="{BB962C8B-B14F-4D97-AF65-F5344CB8AC3E}">
        <p14:creationId xmlns:p14="http://schemas.microsoft.com/office/powerpoint/2010/main" val="743551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351413"/>
          </a:xfrm>
        </p:spPr>
        <p:txBody>
          <a:bodyPr/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子曰：“未知生，焉知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死。”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——《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论语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r>
              <a:rPr lang="zh-CN" altLang="en-US" sz="4000" dirty="0" smtClean="0">
                <a:latin typeface="+mn-ea"/>
              </a:rPr>
              <a:t>经过</a:t>
            </a:r>
            <a:r>
              <a:rPr lang="zh-CN" altLang="en-US" sz="4000" dirty="0">
                <a:latin typeface="+mn-ea"/>
              </a:rPr>
              <a:t>定义</a:t>
            </a:r>
            <a:r>
              <a:rPr lang="zh-CN" altLang="en-US" sz="4000" dirty="0" smtClean="0">
                <a:latin typeface="+mn-ea"/>
              </a:rPr>
              <a:t>的变量可以使用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作用</a:t>
            </a:r>
            <a:r>
              <a:rPr lang="zh-CN" altLang="en-US" sz="4000" dirty="0" smtClean="0">
                <a:latin typeface="+mn-ea"/>
              </a:rPr>
              <a:t>范围：从定义的位置开始，通常限定在一个大括号内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18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</a:t>
            </a:r>
            <a:r>
              <a:rPr lang="en-US" altLang="zh-CN" dirty="0" smtClean="0"/>
              <a:t>——</a:t>
            </a:r>
            <a:r>
              <a:rPr lang="zh-CN" altLang="en-US" dirty="0"/>
              <a:t>作用域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c;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可访问</a:t>
            </a:r>
            <a:r>
              <a:rPr lang="en-US" altLang="zh-CN" dirty="0" smtClean="0"/>
              <a:t>a, c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b;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可访问</a:t>
            </a:r>
            <a:r>
              <a:rPr lang="en-US" altLang="zh-CN" dirty="0" smtClean="0"/>
              <a:t>a, b, c</a:t>
            </a:r>
            <a:r>
              <a:rPr lang="zh-CN" altLang="en-US" dirty="0" smtClean="0"/>
              <a:t>，全局变量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被屏蔽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b;	//</a:t>
            </a:r>
            <a:r>
              <a:rPr lang="zh-CN" altLang="en-US" dirty="0" smtClean="0"/>
              <a:t>报错：重复定义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只能访问</a:t>
            </a:r>
            <a:r>
              <a:rPr lang="en-US" altLang="zh-CN" dirty="0" smtClean="0"/>
              <a:t>a,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61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表达式与运算符（部分）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Expression &amp; 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700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二元</a:t>
            </a:r>
            <a:endParaRPr lang="en-US" altLang="zh-CN" dirty="0" smtClean="0"/>
          </a:p>
          <a:p>
            <a:r>
              <a:rPr lang="zh-CN" altLang="en-US" dirty="0" smtClean="0"/>
              <a:t>左端：左值（通常是某个变量）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端：某个表达式</a:t>
            </a:r>
            <a:endParaRPr lang="en-US" altLang="zh-CN" dirty="0" smtClean="0"/>
          </a:p>
          <a:p>
            <a:r>
              <a:rPr lang="zh-CN" altLang="en-US" dirty="0" smtClean="0"/>
              <a:t>整个表达式的值：就是所赋的值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122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333494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a, b, c;</a:t>
            </a:r>
            <a:endParaRPr lang="en-US" altLang="zh-CN" dirty="0"/>
          </a:p>
          <a:p>
            <a:r>
              <a:rPr lang="en-US" altLang="zh-CN" dirty="0" smtClean="0"/>
              <a:t>a = 1+4;			</a:t>
            </a:r>
            <a:r>
              <a:rPr lang="zh-CN" altLang="en-US" dirty="0" smtClean="0"/>
              <a:t>整个表达式的值为</a:t>
            </a:r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b = 19 / 5;		</a:t>
            </a:r>
            <a:r>
              <a:rPr lang="zh-CN" altLang="en-US" dirty="0"/>
              <a:t>整个表达式的值</a:t>
            </a:r>
            <a:r>
              <a:rPr lang="zh-CN" altLang="en-US" dirty="0" smtClean="0"/>
              <a:t>为</a:t>
            </a:r>
            <a:r>
              <a:rPr lang="en-US" altLang="zh-CN" dirty="0"/>
              <a:t>3</a:t>
            </a:r>
            <a:endParaRPr lang="en-US" altLang="zh-CN" dirty="0" smtClean="0"/>
          </a:p>
          <a:p>
            <a:r>
              <a:rPr lang="en-US" altLang="zh-CN" dirty="0" smtClean="0"/>
              <a:t>c = a = 7;		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c = (a = 7)</a:t>
            </a:r>
          </a:p>
          <a:p>
            <a:r>
              <a:rPr lang="en-US" altLang="zh-CN" dirty="0" smtClean="0"/>
              <a:t>x + 1 = x * 6		</a:t>
            </a:r>
            <a:r>
              <a:rPr lang="zh-CN" altLang="en-US" dirty="0" smtClean="0"/>
              <a:t>报错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17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r>
              <a:rPr lang="en-US" altLang="zh-CN" dirty="0" smtClean="0"/>
              <a:t> + - * / 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843855"/>
          </a:xfrm>
        </p:spPr>
        <p:txBody>
          <a:bodyPr/>
          <a:lstStyle/>
          <a:p>
            <a:r>
              <a:rPr lang="zh-CN" altLang="en-US" dirty="0" smtClean="0"/>
              <a:t>加减乘除 取余数</a:t>
            </a:r>
            <a:endParaRPr lang="en-US" altLang="zh-CN" dirty="0" smtClean="0"/>
          </a:p>
          <a:p>
            <a:r>
              <a:rPr lang="zh-CN" altLang="en-US" dirty="0"/>
              <a:t>二元运算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优先级与算术中相同</a:t>
            </a:r>
            <a:endParaRPr lang="en-US" altLang="zh-CN" dirty="0" smtClean="0"/>
          </a:p>
          <a:p>
            <a:r>
              <a:rPr lang="zh-CN" altLang="en-US" dirty="0"/>
              <a:t>整个表达式</a:t>
            </a:r>
            <a:r>
              <a:rPr lang="zh-CN" altLang="en-US" dirty="0" smtClean="0"/>
              <a:t>的值：算术结果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812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小括号</a:t>
            </a:r>
            <a:r>
              <a:rPr lang="en-US" altLang="zh-CN" dirty="0" smtClean="0"/>
              <a:t> 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963614"/>
          </a:xfrm>
        </p:spPr>
        <p:txBody>
          <a:bodyPr/>
          <a:lstStyle/>
          <a:p>
            <a:r>
              <a:rPr lang="zh-CN" altLang="en-US" dirty="0" smtClean="0"/>
              <a:t>括号内的运算优先级最高</a:t>
            </a:r>
            <a:endParaRPr lang="en-US" altLang="zh-CN" dirty="0" smtClean="0"/>
          </a:p>
          <a:p>
            <a:r>
              <a:rPr lang="zh-CN" altLang="en-US" dirty="0" smtClean="0"/>
              <a:t>小括号可以直接嵌套，中括号和大括号用处与此不同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5618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r>
              <a:rPr lang="en-US" altLang="zh-CN" dirty="0" smtClean="0"/>
              <a:t> &amp;&amp; || 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265783"/>
          </a:xfrm>
        </p:spPr>
        <p:txBody>
          <a:bodyPr/>
          <a:lstStyle/>
          <a:p>
            <a:r>
              <a:rPr lang="en-US" altLang="zh-CN" dirty="0" smtClean="0"/>
              <a:t>&amp;&amp; </a:t>
            </a:r>
            <a:r>
              <a:rPr lang="zh-CN" altLang="en-US" dirty="0" smtClean="0"/>
              <a:t>逻辑与 二元运算</a:t>
            </a:r>
            <a:r>
              <a:rPr lang="zh-CN" altLang="en-US" dirty="0"/>
              <a:t>符</a:t>
            </a:r>
            <a:endParaRPr lang="en-US" altLang="zh-CN" dirty="0" smtClean="0"/>
          </a:p>
          <a:p>
            <a:r>
              <a:rPr lang="en-US" altLang="zh-CN" dirty="0" smtClean="0"/>
              <a:t>|| </a:t>
            </a:r>
            <a:r>
              <a:rPr lang="zh-CN" altLang="en-US" dirty="0" smtClean="0"/>
              <a:t>逻辑或</a:t>
            </a:r>
            <a:r>
              <a:rPr lang="en-US" altLang="zh-CN" dirty="0" smtClean="0"/>
              <a:t>	</a:t>
            </a:r>
            <a:r>
              <a:rPr lang="zh-CN" altLang="en-US" dirty="0" smtClean="0"/>
              <a:t>二元运算符</a:t>
            </a:r>
            <a:endParaRPr lang="en-US" altLang="zh-CN" dirty="0" smtClean="0"/>
          </a:p>
          <a:p>
            <a:r>
              <a:rPr lang="en-US" altLang="zh-CN" dirty="0" smtClean="0"/>
              <a:t>! </a:t>
            </a:r>
            <a:r>
              <a:rPr lang="zh-CN" altLang="en-US" dirty="0" smtClean="0"/>
              <a:t>逻辑非</a:t>
            </a:r>
            <a:r>
              <a:rPr lang="en-US" altLang="zh-CN" dirty="0" smtClean="0"/>
              <a:t>	</a:t>
            </a:r>
            <a:r>
              <a:rPr lang="zh-CN" altLang="en-US" dirty="0" smtClean="0"/>
              <a:t>一元运算符</a:t>
            </a:r>
            <a:endParaRPr lang="en-US" altLang="zh-CN" dirty="0" smtClean="0"/>
          </a:p>
          <a:p>
            <a:r>
              <a:rPr lang="zh-CN" altLang="en-US" dirty="0"/>
              <a:t>整个表达式的值：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 smtClean="0"/>
              <a:t>false</a:t>
            </a:r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60375" lvl="1" indent="0">
              <a:buNone/>
            </a:pPr>
            <a:r>
              <a:rPr lang="en-US" altLang="zh-CN" dirty="0" smtClean="0"/>
              <a:t>(a &gt; 5) || (b &gt; a &amp;&amp; a &gt; 3) || !(c &lt; 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920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比较运算符</a:t>
            </a:r>
            <a:r>
              <a:rPr lang="en-US" altLang="zh-CN" dirty="0" smtClean="0"/>
              <a:t> &gt; &lt; == &gt;= &lt;=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均为二元运算符</a:t>
            </a:r>
            <a:endParaRPr lang="en-US" altLang="zh-CN" dirty="0" smtClean="0"/>
          </a:p>
          <a:p>
            <a:r>
              <a:rPr lang="zh-CN" altLang="en-US" dirty="0" smtClean="0"/>
              <a:t>整个表达式的值：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false</a:t>
            </a:r>
          </a:p>
          <a:p>
            <a:r>
              <a:rPr lang="zh-CN" altLang="en-US" dirty="0" smtClean="0"/>
              <a:t>注意不要混用</a:t>
            </a:r>
            <a:r>
              <a:rPr lang="en-US" altLang="zh-CN" dirty="0" smtClean="0"/>
              <a:t>=</a:t>
            </a:r>
            <a:r>
              <a:rPr lang="zh-CN" altLang="en-US" dirty="0" smtClean="0"/>
              <a:t>和</a:t>
            </a:r>
            <a:r>
              <a:rPr lang="en-US" altLang="zh-CN" dirty="0" smtClean="0"/>
              <a:t>==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94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453253"/>
          </a:xfrm>
        </p:spPr>
        <p:txBody>
          <a:bodyPr/>
          <a:lstStyle/>
          <a:p>
            <a:r>
              <a:rPr lang="zh-CN" altLang="en-US" dirty="0" smtClean="0"/>
              <a:t>上课时间：每周四</a:t>
            </a:r>
            <a:r>
              <a:rPr lang="en-US" altLang="zh-CN" dirty="0" smtClean="0"/>
              <a:t>16:00-17:00</a:t>
            </a:r>
            <a:endParaRPr lang="en-US" altLang="zh-CN" dirty="0"/>
          </a:p>
          <a:p>
            <a:r>
              <a:rPr lang="zh-CN" altLang="en-US" dirty="0" smtClean="0"/>
              <a:t>答疑：每周课后</a:t>
            </a:r>
            <a:endParaRPr lang="en-US" altLang="zh-CN" dirty="0" smtClean="0"/>
          </a:p>
          <a:p>
            <a:r>
              <a:rPr lang="zh-CN" altLang="en-US" dirty="0" smtClean="0"/>
              <a:t>作业提交：无特殊情况，每周日中午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前发到邮箱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duanqn_own_1@yeah.net</a:t>
            </a:r>
          </a:p>
        </p:txBody>
      </p:sp>
    </p:spTree>
    <p:extLst>
      <p:ext uri="{BB962C8B-B14F-4D97-AF65-F5344CB8AC3E}">
        <p14:creationId xmlns:p14="http://schemas.microsoft.com/office/powerpoint/2010/main" val="2509964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</a:t>
            </a:r>
            <a:r>
              <a:rPr lang="en-US" altLang="zh-CN" dirty="0" smtClean="0"/>
              <a:t> &amp; | ~ ^ &lt;&lt; &gt;&gt;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615518"/>
            <a:ext cx="11151916" cy="5078313"/>
          </a:xfrm>
        </p:spPr>
        <p:txBody>
          <a:bodyPr/>
          <a:lstStyle/>
          <a:p>
            <a:r>
              <a:rPr lang="en-US" altLang="zh-CN" dirty="0" smtClean="0"/>
              <a:t>&amp; </a:t>
            </a:r>
            <a:r>
              <a:rPr lang="zh-CN" altLang="en-US" dirty="0" smtClean="0"/>
              <a:t>按位与</a:t>
            </a:r>
            <a:endParaRPr lang="en-US" altLang="zh-CN" dirty="0" smtClean="0"/>
          </a:p>
          <a:p>
            <a:r>
              <a:rPr lang="en-US" altLang="zh-CN" dirty="0" smtClean="0"/>
              <a:t>| </a:t>
            </a:r>
            <a:r>
              <a:rPr lang="zh-CN" altLang="en-US" dirty="0"/>
              <a:t>按</a:t>
            </a:r>
            <a:r>
              <a:rPr lang="zh-CN" altLang="en-US" dirty="0" smtClean="0"/>
              <a:t>位或</a:t>
            </a:r>
            <a:endParaRPr lang="en-US" altLang="zh-CN" dirty="0" smtClean="0"/>
          </a:p>
          <a:p>
            <a:r>
              <a:rPr lang="en-US" altLang="zh-CN" dirty="0" smtClean="0"/>
              <a:t>~ </a:t>
            </a:r>
            <a:r>
              <a:rPr lang="zh-CN" altLang="en-US" dirty="0"/>
              <a:t>按</a:t>
            </a:r>
            <a:r>
              <a:rPr lang="zh-CN" altLang="en-US" dirty="0" smtClean="0"/>
              <a:t>位取反</a:t>
            </a:r>
            <a:endParaRPr lang="zh-CN" altLang="en-US" dirty="0"/>
          </a:p>
          <a:p>
            <a:r>
              <a:rPr lang="en-US" altLang="zh-CN" dirty="0" smtClean="0"/>
              <a:t>&lt;&lt; </a:t>
            </a:r>
            <a:r>
              <a:rPr lang="zh-CN" altLang="en-US" dirty="0" smtClean="0"/>
              <a:t>按位左移</a:t>
            </a:r>
            <a:endParaRPr lang="en-US" altLang="zh-CN" dirty="0" smtClean="0"/>
          </a:p>
          <a:p>
            <a:r>
              <a:rPr lang="en-US" altLang="zh-CN" dirty="0" smtClean="0"/>
              <a:t>&gt;&gt; </a:t>
            </a:r>
            <a:r>
              <a:rPr lang="zh-CN" altLang="en-US" dirty="0" smtClean="0"/>
              <a:t>按位右移</a:t>
            </a:r>
            <a:endParaRPr lang="en-US" altLang="zh-CN" dirty="0" smtClean="0"/>
          </a:p>
          <a:p>
            <a:r>
              <a:rPr lang="zh-CN" altLang="en-US" dirty="0"/>
              <a:t>整个</a:t>
            </a:r>
            <a:r>
              <a:rPr lang="zh-CN" altLang="en-US" dirty="0" smtClean="0"/>
              <a:t>表达式的值：运算结果</a:t>
            </a:r>
            <a:endParaRPr lang="en-US" altLang="zh-CN" dirty="0" smtClean="0"/>
          </a:p>
          <a:p>
            <a:r>
              <a:rPr lang="zh-CN" altLang="en-US" dirty="0" smtClean="0"/>
              <a:t>例： </a:t>
            </a:r>
            <a:r>
              <a:rPr lang="en-US" altLang="zh-CN" dirty="0" smtClean="0"/>
              <a:t>5&amp;11  </a:t>
            </a:r>
            <a:r>
              <a:rPr lang="zh-CN" altLang="en-US" dirty="0" smtClean="0"/>
              <a:t>结果为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40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语言不</a:t>
            </a:r>
            <a:r>
              <a:rPr lang="zh-CN" altLang="en-US" dirty="0"/>
              <a:t>提供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843855"/>
          </a:xfrm>
        </p:spPr>
        <p:txBody>
          <a:bodyPr/>
          <a:lstStyle/>
          <a:p>
            <a:r>
              <a:rPr lang="zh-CN" altLang="en-US" dirty="0" smtClean="0"/>
              <a:t>乘方运算符</a:t>
            </a:r>
            <a:endParaRPr lang="en-US" altLang="zh-CN" dirty="0" smtClean="0"/>
          </a:p>
          <a:p>
            <a:r>
              <a:rPr lang="zh-CN" altLang="en-US" dirty="0"/>
              <a:t>开方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对数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/>
              <a:t>以上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718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打星号的题目供学有余力的同学选做</a:t>
            </a:r>
            <a:endParaRPr lang="en-US" altLang="zh-CN" dirty="0" smtClean="0"/>
          </a:p>
          <a:p>
            <a:r>
              <a:rPr lang="zh-CN" altLang="en-US" dirty="0" smtClean="0"/>
              <a:t>鼓励上网搜索，鼓励互相交流</a:t>
            </a:r>
            <a:endParaRPr lang="en-US" altLang="zh-CN" dirty="0" smtClean="0"/>
          </a:p>
          <a:p>
            <a:r>
              <a:rPr lang="zh-CN" altLang="en-US" dirty="0" smtClean="0"/>
              <a:t>此类问题百</a:t>
            </a:r>
            <a:r>
              <a:rPr lang="zh-CN" altLang="en-US" dirty="0"/>
              <a:t>度</a:t>
            </a:r>
            <a:r>
              <a:rPr lang="zh-CN" altLang="en-US" dirty="0" smtClean="0"/>
              <a:t>百科质量通常</a:t>
            </a:r>
            <a:r>
              <a:rPr lang="zh-CN" altLang="en-US" smtClean="0"/>
              <a:t>不高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1687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843855"/>
          </a:xfrm>
        </p:spPr>
        <p:txBody>
          <a:bodyPr/>
          <a:lstStyle/>
          <a:p>
            <a:r>
              <a:rPr lang="en-US" altLang="zh-CN" dirty="0" smtClean="0"/>
              <a:t>C++ Primer</a:t>
            </a:r>
          </a:p>
          <a:p>
            <a:r>
              <a:rPr lang="zh-CN" altLang="en-US" dirty="0" smtClean="0"/>
              <a:t>吴文虎 徐明星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程序设计基础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谭浩强 </a:t>
            </a:r>
            <a:r>
              <a:rPr lang="en-US" altLang="zh-CN" dirty="0" smtClean="0"/>
              <a:t>《C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算法导论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802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何为编程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96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453253"/>
          </a:xfrm>
        </p:spPr>
        <p:txBody>
          <a:bodyPr/>
          <a:lstStyle/>
          <a:p>
            <a:r>
              <a:rPr lang="zh-CN" altLang="en-US" dirty="0" smtClean="0"/>
              <a:t>工具：编程语言</a:t>
            </a:r>
            <a:endParaRPr lang="en-US" altLang="zh-CN" dirty="0" smtClean="0"/>
          </a:p>
          <a:p>
            <a:r>
              <a:rPr lang="zh-CN" altLang="en-US" dirty="0" smtClean="0"/>
              <a:t>产品：程序（软件）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环境：</a:t>
            </a:r>
            <a:r>
              <a:rPr lang="zh-CN" altLang="en-US" strike="sngStrike" dirty="0" smtClean="0"/>
              <a:t>记事本</a:t>
            </a:r>
            <a:r>
              <a:rPr lang="zh-CN" altLang="en-US" dirty="0" smtClean="0"/>
              <a:t>  集成开发环境</a:t>
            </a:r>
            <a:r>
              <a:rPr lang="en-US" altLang="zh-CN" dirty="0" smtClean="0"/>
              <a:t>(IDE)</a:t>
            </a:r>
          </a:p>
          <a:p>
            <a:pPr lvl="1"/>
            <a:r>
              <a:rPr lang="zh-CN" altLang="en-US" dirty="0" smtClean="0"/>
              <a:t>推荐：</a:t>
            </a:r>
            <a:r>
              <a:rPr lang="en-US" altLang="zh-CN" dirty="0" smtClean="0"/>
              <a:t>Code::Blocks</a:t>
            </a:r>
          </a:p>
          <a:p>
            <a:pPr lvl="1"/>
            <a:r>
              <a:rPr lang="zh-CN" altLang="en-US" dirty="0"/>
              <a:t>不要</a:t>
            </a:r>
            <a:r>
              <a:rPr lang="zh-CN" altLang="en-US" dirty="0" smtClean="0"/>
              <a:t>依赖自动补全和调试（比赛中没有）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454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5078313"/>
          </a:xfrm>
        </p:spPr>
        <p:txBody>
          <a:bodyPr/>
          <a:lstStyle/>
          <a:p>
            <a:r>
              <a:rPr lang="zh-CN" altLang="en-US" dirty="0" smtClean="0"/>
              <a:t>机器语言</a:t>
            </a:r>
            <a:r>
              <a:rPr lang="en-US" altLang="zh-CN" dirty="0" smtClean="0"/>
              <a:t>		——platform specific</a:t>
            </a:r>
          </a:p>
          <a:p>
            <a:r>
              <a:rPr lang="zh-CN" altLang="en-US" dirty="0" smtClean="0"/>
              <a:t>汇编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movl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$1</a:t>
            </a:r>
          </a:p>
          <a:p>
            <a:r>
              <a:rPr lang="en-US" altLang="zh-CN" dirty="0" smtClean="0"/>
              <a:t>C		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a = 1;</a:t>
            </a:r>
            <a:endParaRPr lang="en-US" altLang="zh-CN" dirty="0" smtClean="0"/>
          </a:p>
          <a:p>
            <a:r>
              <a:rPr lang="en-US" altLang="zh-CN" dirty="0" smtClean="0"/>
              <a:t>C++			</a:t>
            </a:r>
          </a:p>
          <a:p>
            <a:r>
              <a:rPr lang="en-US" altLang="zh-CN" dirty="0" smtClean="0"/>
              <a:t>Java			——platform independent</a:t>
            </a:r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4432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807470"/>
          </a:xfrm>
        </p:spPr>
        <p:txBody>
          <a:bodyPr/>
          <a:lstStyle/>
          <a:p>
            <a:r>
              <a:rPr lang="zh-CN" altLang="en-US" dirty="0"/>
              <a:t>勤</a:t>
            </a:r>
            <a:r>
              <a:rPr lang="zh-CN" altLang="en-US" dirty="0" smtClean="0"/>
              <a:t>动手，多做题</a:t>
            </a:r>
            <a:endParaRPr lang="en-US" altLang="zh-CN" dirty="0" smtClean="0"/>
          </a:p>
          <a:p>
            <a:r>
              <a:rPr lang="zh-CN" altLang="en-US" dirty="0" smtClean="0"/>
              <a:t>不要害怕困难</a:t>
            </a:r>
            <a:endParaRPr lang="en-US" altLang="zh-CN" dirty="0" smtClean="0"/>
          </a:p>
          <a:p>
            <a:r>
              <a:rPr lang="zh-CN" altLang="en-US" dirty="0" smtClean="0"/>
              <a:t>曰</a:t>
            </a:r>
            <a:r>
              <a:rPr lang="zh-CN" altLang="en-US" dirty="0"/>
              <a:t>：</a:t>
            </a:r>
            <a:r>
              <a:rPr lang="zh-CN" altLang="en-US" dirty="0" smtClean="0"/>
              <a:t>“</a:t>
            </a:r>
            <a:r>
              <a:rPr lang="zh-CN" altLang="en-US" dirty="0"/>
              <a:t>不为者与不能者</a:t>
            </a:r>
            <a:r>
              <a:rPr lang="zh-CN" altLang="en-US" dirty="0" smtClean="0"/>
              <a:t>之形何以</a:t>
            </a:r>
            <a:r>
              <a:rPr lang="zh-CN" altLang="en-US" dirty="0"/>
              <a:t>异？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曰</a:t>
            </a:r>
            <a:r>
              <a:rPr lang="zh-CN" altLang="en-US" dirty="0"/>
              <a:t>：“挟太山以超</a:t>
            </a:r>
            <a:r>
              <a:rPr lang="zh-CN" altLang="en-US" dirty="0" smtClean="0"/>
              <a:t>北海，</a:t>
            </a:r>
            <a:r>
              <a:rPr lang="zh-CN" altLang="en-US" dirty="0"/>
              <a:t>语人曰‘我不能’，是诚不能也。为长者折枝，语人曰‘我不能’，是不为也，非不能也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zh-CN" dirty="0" smtClean="0"/>
              <a:t>——《</a:t>
            </a:r>
            <a:r>
              <a:rPr lang="zh-CN" altLang="en-US" dirty="0" smtClean="0"/>
              <a:t>孟子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7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897"/>
          </a:xfrm>
        </p:spPr>
        <p:txBody>
          <a:bodyPr/>
          <a:lstStyle/>
          <a:p>
            <a:r>
              <a:rPr lang="en-US" altLang="zh-CN" dirty="0" smtClean="0"/>
              <a:t>From source code to software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333494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语言是编译型语言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编译比较慢，执行比较快</a:t>
            </a:r>
            <a:endParaRPr lang="en-US" altLang="zh-CN" dirty="0" smtClean="0"/>
          </a:p>
          <a:p>
            <a:r>
              <a:rPr lang="zh-CN" altLang="en-US" dirty="0" smtClean="0"/>
              <a:t>目前编译器通常可以直接生成可执行程序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084082" y="2950590"/>
            <a:ext cx="2069184" cy="9096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Source Code</a:t>
            </a:r>
          </a:p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(*.c/*.</a:t>
            </a:r>
            <a:r>
              <a:rPr lang="en-US" altLang="zh-CN" sz="24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cpp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647414" y="2950590"/>
            <a:ext cx="2069184" cy="9096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Object File</a:t>
            </a:r>
          </a:p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(*.o)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408709" y="2950590"/>
            <a:ext cx="2069184" cy="9096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Binary File</a:t>
            </a:r>
          </a:p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(*.exe)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 bwMode="auto">
          <a:xfrm>
            <a:off x="3153266" y="3405433"/>
            <a:ext cx="14941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 bwMode="auto">
          <a:xfrm>
            <a:off x="6716598" y="3405433"/>
            <a:ext cx="1692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451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DBAA"/>
      </a:accent5>
      <a:accent6>
        <a:srgbClr val="009DD9"/>
      </a:accent6>
      <a:hlink>
        <a:srgbClr val="0000A6"/>
      </a:hlink>
      <a:folHlink>
        <a:srgbClr val="0071BC"/>
      </a:folHlink>
    </a:clrScheme>
    <a:fontScheme name="White with Consolas font for code slides">
      <a:majorFont>
        <a:latin typeface="Segoe UI Light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04.微软官方出品windows8风格动画PPT《WINDOWS_AZURE》</Template>
  <TotalTime>315</TotalTime>
  <Words>892</Words>
  <Application>Microsoft Office PowerPoint</Application>
  <PresentationFormat>宽屏</PresentationFormat>
  <Paragraphs>214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华文楷体</vt:lpstr>
      <vt:lpstr>宋体</vt:lpstr>
      <vt:lpstr>Arial</vt:lpstr>
      <vt:lpstr>Consolas</vt:lpstr>
      <vt:lpstr>Segoe UI</vt:lpstr>
      <vt:lpstr>Segoe UI Light</vt:lpstr>
      <vt:lpstr>Wingdings</vt:lpstr>
      <vt:lpstr>MS1444_Windows Azure Template 16x9_r08a</vt:lpstr>
      <vt:lpstr>White with Consolas font for code slides</vt:lpstr>
      <vt:lpstr>程序设计基础</vt:lpstr>
      <vt:lpstr>个人简介</vt:lpstr>
      <vt:lpstr>课程信息</vt:lpstr>
      <vt:lpstr>参考书</vt:lpstr>
      <vt:lpstr>何为编程</vt:lpstr>
      <vt:lpstr>编程</vt:lpstr>
      <vt:lpstr>Programming languages</vt:lpstr>
      <vt:lpstr>如何学习编程</vt:lpstr>
      <vt:lpstr>From source code to software</vt:lpstr>
      <vt:lpstr>如何写程序</vt:lpstr>
      <vt:lpstr>Your first C program</vt:lpstr>
      <vt:lpstr>注释与缩进 Comment &amp; Indent</vt:lpstr>
      <vt:lpstr>预编译指令：#include</vt:lpstr>
      <vt:lpstr>函数 Function</vt:lpstr>
      <vt:lpstr>函数 Function</vt:lpstr>
      <vt:lpstr>变量</vt:lpstr>
      <vt:lpstr>变量 Variable</vt:lpstr>
      <vt:lpstr>基本变量类型 Basic Data Types</vt:lpstr>
      <vt:lpstr>PowerPoint 演示文稿</vt:lpstr>
      <vt:lpstr>变量的定义</vt:lpstr>
      <vt:lpstr>变量的定义——作用域</vt:lpstr>
      <vt:lpstr>变量的定义——作用域</vt:lpstr>
      <vt:lpstr>表达式与运算符（部分）</vt:lpstr>
      <vt:lpstr>赋值运算符 =</vt:lpstr>
      <vt:lpstr>赋值运算符 =</vt:lpstr>
      <vt:lpstr>算术运算符 + - * / %</vt:lpstr>
      <vt:lpstr>小括号 ()</vt:lpstr>
      <vt:lpstr>逻辑运算符 &amp;&amp; || !</vt:lpstr>
      <vt:lpstr>比较运算符 &gt; &lt; == &gt;= &lt;=</vt:lpstr>
      <vt:lpstr>位运算符 &amp; | ~ ^ &lt;&lt; &gt;&gt;</vt:lpstr>
      <vt:lpstr>C语言不提供……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段清楠</dc:creator>
  <cp:lastModifiedBy>段清楠</cp:lastModifiedBy>
  <cp:revision>197</cp:revision>
  <dcterms:created xsi:type="dcterms:W3CDTF">2017-03-06T02:44:40Z</dcterms:created>
  <dcterms:modified xsi:type="dcterms:W3CDTF">2017-03-16T02:13:33Z</dcterms:modified>
</cp:coreProperties>
</file>