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36"/>
  </p:notesMasterIdLst>
  <p:sldIdLst>
    <p:sldId id="256" r:id="rId4"/>
    <p:sldId id="277" r:id="rId5"/>
    <p:sldId id="278" r:id="rId6"/>
    <p:sldId id="281" r:id="rId7"/>
    <p:sldId id="282" r:id="rId8"/>
    <p:sldId id="260" r:id="rId9"/>
    <p:sldId id="258" r:id="rId10"/>
    <p:sldId id="262" r:id="rId11"/>
    <p:sldId id="280" r:id="rId12"/>
    <p:sldId id="279" r:id="rId13"/>
    <p:sldId id="264" r:id="rId14"/>
    <p:sldId id="265" r:id="rId15"/>
    <p:sldId id="267" r:id="rId16"/>
    <p:sldId id="276" r:id="rId17"/>
    <p:sldId id="263" r:id="rId18"/>
    <p:sldId id="266" r:id="rId19"/>
    <p:sldId id="268" r:id="rId20"/>
    <p:sldId id="286" r:id="rId21"/>
    <p:sldId id="273" r:id="rId22"/>
    <p:sldId id="274" r:id="rId23"/>
    <p:sldId id="275" r:id="rId24"/>
    <p:sldId id="271" r:id="rId25"/>
    <p:sldId id="272" r:id="rId26"/>
    <p:sldId id="283" r:id="rId27"/>
    <p:sldId id="284" r:id="rId28"/>
    <p:sldId id="285" r:id="rId29"/>
    <p:sldId id="287" r:id="rId30"/>
    <p:sldId id="270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EBA7-831F-432F-B4CF-711E73506EA3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58A5-99D3-4F97-95B4-EF3C178D0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f, c;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请输入华氏温度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("%f", &amp;f);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= (f - 32) * 5 / 9;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对应的摄氏温度是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:%.2f\n", c);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ADFD47-59B3-43F9-997C-CB04194525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95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26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39291" y="1714500"/>
            <a:ext cx="4031873" cy="2978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97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7474" y="495300"/>
            <a:ext cx="2243691" cy="419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262" y="495300"/>
            <a:ext cx="3588675" cy="4197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7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973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5767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905000"/>
            <a:ext cx="5498944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905000"/>
            <a:ext cx="5500532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9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6647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8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7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46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7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377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onsolas" panose="020B0609020204030204" pitchFamily="49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05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5819" y="1905000"/>
            <a:ext cx="2665345" cy="16192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59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1976" y="228600"/>
            <a:ext cx="2659190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6888" y="228600"/>
            <a:ext cx="1585049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4894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/>
            <a:fld id="{D3228B4B-518E-4829-977B-33160967944E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0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08E72C9C-B286-4762-BA71-030FE092895B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3D61DFE6-2149-4889-A39F-2E86B8BEF26E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6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76776983-8D6A-4B90-88B1-EFF11056C128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27C484AD-4561-4DCA-8806-5E9A6F07F71E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6827BFA4-E0FC-4617-9FA0-6E61B2E7DA93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691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1304439E-22C1-40FD-8948-98F2F10ACE84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A5240818-13BC-4C94-8492-C1626EF045B4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81F88BFC-E3C4-4664-AB71-44D3D9BDFD91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5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04ACCB4B-636C-40E0-9C52-11B5DF12563C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F70DD909-8F84-41E0-8B0C-F95435C6A037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4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457200"/>
            <a:fld id="{D43C46FA-9607-4B09-BD16-105C2B60A26B}" type="slidenum">
              <a:rPr lang="en-US" altLang="zh-CN" smtClean="0">
                <a:solidFill>
                  <a:srgbClr val="000000"/>
                </a:solidFill>
              </a:rPr>
              <a:pPr defTabSz="457200"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714500"/>
            <a:ext cx="5498944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714500"/>
            <a:ext cx="5500532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487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747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96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7053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Segoe UI" panose="020B0502040204020203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805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1" y="0"/>
            <a:ext cx="30805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1" y="0"/>
            <a:ext cx="1219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228601"/>
            <a:ext cx="11151916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905000"/>
            <a:ext cx="1115191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Consolas" panose="020B0609020204030204" pitchFamily="49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Consolas" panose="020B0609020204030204" pitchFamily="49" charset="0"/>
              </a:rPr>
              <a:t>第二级</a:t>
            </a:r>
          </a:p>
          <a:p>
            <a:pPr lvl="2"/>
            <a:r>
              <a:rPr lang="zh-CN" altLang="en-US" smtClean="0">
                <a:sym typeface="Consolas" panose="020B0609020204030204" pitchFamily="49" charset="0"/>
              </a:rPr>
              <a:t>第三级</a:t>
            </a:r>
          </a:p>
          <a:p>
            <a:pPr lvl="3"/>
            <a:r>
              <a:rPr lang="zh-CN" altLang="en-US" smtClean="0">
                <a:sym typeface="Consolas" panose="020B0609020204030204" pitchFamily="49" charset="0"/>
              </a:rPr>
              <a:t>第四级</a:t>
            </a:r>
          </a:p>
          <a:p>
            <a:pPr lvl="4"/>
            <a:r>
              <a:rPr lang="zh-CN" altLang="en-US" smtClean="0">
                <a:sym typeface="Consolas" panose="020B0609020204030204" pitchFamily="49" charset="0"/>
              </a:rPr>
              <a:t>第五级</a:t>
            </a:r>
            <a:endParaRPr lang="zh-CN" altLang="zh-CN" smtClean="0"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384175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2pPr>
      <a:lvl3pPr marL="762000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3pPr>
      <a:lvl4pPr marL="1093788" indent="79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4pPr>
      <a:lvl5pPr marL="1425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2D32C1-7002-4FFF-8A9B-34E071875E3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scanf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(“Please input 2 integers:\n”);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temp1, temp2;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(“%d %d”, &amp;temp1, &amp;temp2);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/* Be careful with </a:t>
            </a:r>
            <a:r>
              <a:rPr lang="en-US" altLang="zh-CN" dirty="0" err="1" smtClean="0"/>
              <a:t>scanf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What if you write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(“%d, %d”, </a:t>
            </a:r>
            <a:r>
              <a:rPr lang="en-US" altLang="zh-CN" dirty="0"/>
              <a:t>&amp;temp1, &amp;temp2</a:t>
            </a:r>
            <a:r>
              <a:rPr lang="en-US" altLang="zh-CN" dirty="0" smtClean="0"/>
              <a:t>) ?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Your program will be expecting a comma between 2 integers</a:t>
            </a:r>
          </a:p>
          <a:p>
            <a:r>
              <a:rPr lang="en-US" altLang="zh-CN" dirty="0" smtClean="0"/>
              <a:t>	*/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280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热身练习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输入一个华氏温度，要求输出摄氏温度。公式为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−32)</m:t>
                    </m:r>
                  </m:oMath>
                </a14:m>
                <a:r>
                  <a:rPr lang="zh-CN" altLang="en-US" dirty="0" smtClean="0"/>
                  <a:t>，输入输出要有文字说明，取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位小数。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01" t="-1857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8E72C9C-B286-4762-BA71-030FE092895B}" type="slidenum">
              <a:rPr lang="en-US" altLang="zh-CN">
                <a:solidFill>
                  <a:srgbClr val="000000"/>
                </a:solidFill>
              </a:rPr>
              <a:pPr defTabSz="457200"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074" y="3779838"/>
            <a:ext cx="5562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609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974" y="1714500"/>
            <a:ext cx="11151916" cy="3262432"/>
          </a:xfrm>
        </p:spPr>
        <p:txBody>
          <a:bodyPr/>
          <a:lstStyle/>
          <a:p>
            <a:r>
              <a:rPr lang="zh-CN" altLang="en-US" dirty="0" smtClean="0"/>
              <a:t>并非所有事情都是可以提前知道的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程序如果只处理固定的计算，那么计算机就是一个高级计算器</a:t>
            </a:r>
            <a:endParaRPr lang="en-US" altLang="zh-CN" dirty="0" smtClean="0"/>
          </a:p>
          <a:p>
            <a:pPr lvl="1"/>
            <a:r>
              <a:rPr lang="zh-CN" altLang="en-US" dirty="0"/>
              <a:t>分支结构让</a:t>
            </a:r>
            <a:r>
              <a:rPr lang="zh-CN" altLang="en-US" dirty="0" smtClean="0"/>
              <a:t>程序拥有逻辑</a:t>
            </a:r>
            <a:endParaRPr lang="en-US" altLang="zh-CN" dirty="0" smtClean="0"/>
          </a:p>
          <a:p>
            <a:r>
              <a:rPr lang="zh-CN" altLang="en-US" dirty="0"/>
              <a:t>分支</a:t>
            </a:r>
            <a:r>
              <a:rPr lang="zh-CN" altLang="en-US" dirty="0" smtClean="0"/>
              <a:t>结构：运行时判断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724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何为真假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385542"/>
          </a:xfrm>
        </p:spPr>
        <p:txBody>
          <a:bodyPr/>
          <a:lstStyle/>
          <a:p>
            <a:r>
              <a:rPr lang="en-US" altLang="zh-CN" dirty="0" smtClean="0"/>
              <a:t>bool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true/false</a:t>
            </a:r>
          </a:p>
          <a:p>
            <a:pPr lvl="1"/>
            <a:r>
              <a:rPr lang="zh-CN" altLang="en-US" dirty="0" smtClean="0"/>
              <a:t>各种比较运算符和逻辑运算符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为假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smtClean="0"/>
              <a:t>为真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60424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smtClean="0"/>
              <a:t>if(Expression){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//Do something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//Executed if Expression is </a:t>
            </a:r>
            <a:r>
              <a:rPr lang="en-US" altLang="zh-CN" b="1" u="sng" dirty="0" smtClean="0"/>
              <a:t>true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else{</a:t>
            </a:r>
          </a:p>
          <a:p>
            <a:r>
              <a:rPr lang="en-US" altLang="zh-CN" dirty="0" smtClean="0"/>
              <a:t>	//Do something</a:t>
            </a:r>
          </a:p>
          <a:p>
            <a:r>
              <a:rPr lang="en-US" altLang="zh-CN" dirty="0" smtClean="0"/>
              <a:t>	//</a:t>
            </a:r>
            <a:r>
              <a:rPr lang="en-US" altLang="zh-CN" dirty="0"/>
              <a:t>Executed if Expression is </a:t>
            </a:r>
            <a:r>
              <a:rPr lang="en-US" altLang="zh-CN" b="1" u="sng" dirty="0" smtClean="0"/>
              <a:t>false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else</a:t>
            </a:r>
            <a:r>
              <a:rPr lang="zh-CN" altLang="en-US" dirty="0" smtClean="0"/>
              <a:t>子句可以省略</a:t>
            </a:r>
            <a:endParaRPr lang="en-US" altLang="zh-CN" dirty="0"/>
          </a:p>
          <a:p>
            <a:r>
              <a:rPr lang="en-US" altLang="zh-CN" dirty="0" smtClean="0"/>
              <a:t>Always keep your coding styles!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508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can write like this… but don’t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551194"/>
          </a:xfrm>
        </p:spPr>
        <p:txBody>
          <a:bodyPr/>
          <a:lstStyle/>
          <a:p>
            <a:r>
              <a:rPr lang="en-US" altLang="zh-CN" dirty="0" smtClean="0"/>
              <a:t>if(Expression)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A_Single_Statement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lse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A_Single_Statement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138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的嵌套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smtClean="0"/>
              <a:t>if(Expression_1){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else if(Expression_2){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//……</a:t>
            </a:r>
          </a:p>
          <a:p>
            <a:r>
              <a:rPr lang="en-US" altLang="zh-CN" dirty="0" smtClean="0"/>
              <a:t>else{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835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练习：判断闰年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739759"/>
          </a:xfrm>
        </p:spPr>
        <p:txBody>
          <a:bodyPr/>
          <a:lstStyle/>
          <a:p>
            <a:r>
              <a:rPr lang="zh-CN" altLang="en-US" dirty="0" smtClean="0"/>
              <a:t>写这样一个程序：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接受一个整数输入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如果该年份是闰年，输出</a:t>
            </a:r>
            <a:r>
              <a:rPr lang="en-US" altLang="zh-CN" dirty="0" smtClean="0"/>
              <a:t>yes</a:t>
            </a:r>
          </a:p>
          <a:p>
            <a:pPr lvl="1"/>
            <a:r>
              <a:rPr lang="zh-CN" altLang="en-US" dirty="0" smtClean="0"/>
              <a:t>否则输出</a:t>
            </a:r>
            <a:r>
              <a:rPr lang="en-US" altLang="zh-CN" dirty="0" smtClean="0"/>
              <a:t>no</a:t>
            </a:r>
          </a:p>
          <a:p>
            <a:r>
              <a:rPr lang="zh-CN" altLang="en-US" dirty="0" smtClean="0"/>
              <a:t>什么是闰年</a:t>
            </a:r>
            <a:endParaRPr lang="en-US" altLang="zh-CN" dirty="0" smtClean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被</a:t>
            </a:r>
            <a:r>
              <a:rPr lang="en-US" altLang="zh-CN" dirty="0" smtClean="0"/>
              <a:t>4</a:t>
            </a:r>
            <a:r>
              <a:rPr lang="zh-CN" altLang="en-US" dirty="0" smtClean="0"/>
              <a:t>整除，但不能被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整除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或者能被</a:t>
            </a:r>
            <a:r>
              <a:rPr lang="en-US" altLang="zh-CN" dirty="0" smtClean="0"/>
              <a:t>400</a:t>
            </a:r>
            <a:r>
              <a:rPr lang="zh-CN" altLang="en-US" dirty="0"/>
              <a:t>整除</a:t>
            </a:r>
          </a:p>
        </p:txBody>
      </p:sp>
    </p:spTree>
    <p:extLst>
      <p:ext uri="{BB962C8B-B14F-4D97-AF65-F5344CB8AC3E}">
        <p14:creationId xmlns:p14="http://schemas.microsoft.com/office/powerpoint/2010/main" val="1902747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：</a:t>
            </a:r>
            <a:r>
              <a:rPr lang="zh-CN" altLang="en-US" dirty="0" smtClean="0"/>
              <a:t>自增、自减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07470"/>
          </a:xfrm>
        </p:spPr>
        <p:txBody>
          <a:bodyPr/>
          <a:lstStyle/>
          <a:p>
            <a:r>
              <a:rPr lang="zh-CN" altLang="en-US" dirty="0" smtClean="0"/>
              <a:t>如何理解</a:t>
            </a:r>
            <a:r>
              <a:rPr lang="en-US" altLang="zh-CN" dirty="0" smtClean="0"/>
              <a:t> a = a + 1</a:t>
            </a:r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是赋值，不是“等于”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先计算右侧的值，再赋给左侧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计算右侧的值时，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的值并未改变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a=a+1</a:t>
            </a:r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右侧，值为</a:t>
            </a:r>
            <a:r>
              <a:rPr lang="en-US" altLang="zh-CN" dirty="0" smtClean="0"/>
              <a:t>6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赋给左侧的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6295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作业点评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708434"/>
          </a:xfrm>
        </p:spPr>
        <p:txBody>
          <a:bodyPr/>
          <a:lstStyle/>
          <a:p>
            <a:r>
              <a:rPr lang="zh-CN" altLang="en-US" dirty="0" smtClean="0"/>
              <a:t>请以附件提交，不要直接写在正文里</a:t>
            </a:r>
            <a:endParaRPr lang="en-US" altLang="zh-CN" dirty="0" smtClean="0"/>
          </a:p>
          <a:p>
            <a:r>
              <a:rPr lang="zh-CN" altLang="en-US" dirty="0" smtClean="0"/>
              <a:t>提交：张耀丹、李恩泽、金宏睿、迟鹰石、杨啸宇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628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：</a:t>
            </a:r>
            <a:r>
              <a:rPr lang="zh-CN" altLang="en-US" dirty="0" smtClean="0"/>
              <a:t>自增、自减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988784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 = 5;</a:t>
            </a:r>
          </a:p>
          <a:p>
            <a:r>
              <a:rPr lang="en-US" altLang="zh-CN" dirty="0" smtClean="0"/>
              <a:t>++a;			// a == 6</a:t>
            </a:r>
          </a:p>
          <a:p>
            <a:r>
              <a:rPr lang="en-US" altLang="zh-CN" dirty="0" smtClean="0"/>
              <a:t>a++;			// a == 7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b;</a:t>
            </a:r>
          </a:p>
          <a:p>
            <a:r>
              <a:rPr lang="en-US" altLang="zh-CN" dirty="0" smtClean="0"/>
              <a:t>b = a++;		// a == 8, b == 7</a:t>
            </a:r>
          </a:p>
          <a:p>
            <a:r>
              <a:rPr lang="en-US" altLang="zh-CN" dirty="0" smtClean="0"/>
              <a:t>b = ++a;		// a == 9, b == 9</a:t>
            </a:r>
          </a:p>
          <a:p>
            <a:endParaRPr lang="en-US" altLang="zh-CN" dirty="0" smtClean="0"/>
          </a:p>
          <a:p>
            <a:r>
              <a:rPr lang="zh-CN" altLang="en-US" dirty="0"/>
              <a:t>前</a:t>
            </a:r>
            <a:r>
              <a:rPr lang="zh-CN" altLang="en-US" dirty="0" smtClean="0"/>
              <a:t>置：表示立即执行自增</a:t>
            </a:r>
            <a:endParaRPr lang="en-US" altLang="zh-CN" dirty="0" smtClean="0"/>
          </a:p>
          <a:p>
            <a:r>
              <a:rPr lang="zh-CN" altLang="en-US" dirty="0"/>
              <a:t>后</a:t>
            </a:r>
            <a:r>
              <a:rPr lang="zh-CN" altLang="en-US" dirty="0" smtClean="0"/>
              <a:t>置：表示等待整个表达式计算完成后自增</a:t>
            </a:r>
            <a:r>
              <a:rPr lang="en-US" altLang="zh-CN" dirty="0" smtClean="0"/>
              <a:t>	——</a:t>
            </a:r>
            <a:r>
              <a:rPr lang="zh-CN" altLang="en-US" dirty="0" smtClean="0"/>
              <a:t>与优先级没有关系</a:t>
            </a:r>
            <a:endParaRPr lang="en-US" altLang="zh-CN" dirty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的语义与此同理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46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思考：如何交换两个变量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01314"/>
          </a:xfrm>
        </p:spPr>
        <p:txBody>
          <a:bodyPr/>
          <a:lstStyle/>
          <a:p>
            <a:r>
              <a:rPr lang="en-US" altLang="zh-CN" dirty="0" smtClean="0"/>
              <a:t>a = b;</a:t>
            </a:r>
          </a:p>
          <a:p>
            <a:r>
              <a:rPr lang="en-US" altLang="zh-CN" dirty="0" smtClean="0"/>
              <a:t>b = a;</a:t>
            </a:r>
          </a:p>
          <a:p>
            <a:endParaRPr lang="en-US" altLang="zh-CN" dirty="0"/>
          </a:p>
          <a:p>
            <a:r>
              <a:rPr lang="en-US" altLang="zh-CN" dirty="0" smtClean="0"/>
              <a:t>t = b;</a:t>
            </a:r>
          </a:p>
          <a:p>
            <a:r>
              <a:rPr lang="en-US" altLang="zh-CN" dirty="0" smtClean="0"/>
              <a:t>b = a;</a:t>
            </a:r>
          </a:p>
          <a:p>
            <a:r>
              <a:rPr lang="en-US" altLang="zh-CN" dirty="0" smtClean="0"/>
              <a:t>a = t;</a:t>
            </a:r>
          </a:p>
          <a:p>
            <a:endParaRPr lang="en-US" altLang="zh-CN" dirty="0"/>
          </a:p>
          <a:p>
            <a:r>
              <a:rPr lang="en-US" altLang="zh-CN" dirty="0" smtClean="0"/>
              <a:t>a = a + b;</a:t>
            </a:r>
          </a:p>
          <a:p>
            <a:r>
              <a:rPr lang="en-US" altLang="zh-CN" dirty="0" smtClean="0"/>
              <a:t>b = a – b;</a:t>
            </a:r>
          </a:p>
          <a:p>
            <a:r>
              <a:rPr lang="en-US" altLang="zh-CN" dirty="0" smtClean="0"/>
              <a:t>a = a – b;</a:t>
            </a:r>
          </a:p>
          <a:p>
            <a:endParaRPr lang="en-US" altLang="zh-CN" dirty="0"/>
          </a:p>
          <a:p>
            <a:r>
              <a:rPr lang="en-US" altLang="zh-CN" dirty="0" smtClean="0"/>
              <a:t>a ^= (b ^= (a ^= b))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73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smtClean="0"/>
              <a:t>while(Expression){		</a:t>
            </a:r>
            <a:r>
              <a:rPr lang="en-US" altLang="zh-CN" dirty="0" smtClean="0">
                <a:sym typeface="Wingdings" panose="05000000000000000000" pitchFamily="2" charset="2"/>
              </a:rPr>
              <a:t> jump here </a:t>
            </a:r>
            <a:endParaRPr lang="en-US" altLang="zh-CN" dirty="0" smtClean="0"/>
          </a:p>
          <a:p>
            <a:r>
              <a:rPr lang="en-US" altLang="zh-CN" dirty="0" smtClean="0"/>
              <a:t>	//Do something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//Executed if Expression is </a:t>
            </a:r>
            <a:r>
              <a:rPr lang="en-US" altLang="zh-CN" b="1" u="sng" dirty="0" smtClean="0"/>
              <a:t>true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//This block is called ‘loop body’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//jump to ‘while’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每次执行前检查表达式的值，为真则进入循环体执行</a:t>
            </a:r>
            <a:endParaRPr lang="en-US" altLang="zh-CN" dirty="0"/>
          </a:p>
          <a:p>
            <a:r>
              <a:rPr lang="zh-CN" altLang="en-US" dirty="0" smtClean="0"/>
              <a:t>通常在循环体中要进行一些影响表达式的操作，否则导致“死循环”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454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while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sum = 0;</a:t>
            </a:r>
          </a:p>
          <a:p>
            <a:r>
              <a:rPr lang="en-US" altLang="zh-CN" dirty="0" smtClean="0"/>
              <a:t>while(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11){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sum +=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	//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 sum = sum +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		//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34872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常见实现：用计数器变量控制循环次数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748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776145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460375" lvl="1" indent="0">
              <a:buNone/>
            </a:pPr>
            <a:r>
              <a:rPr lang="en-US" altLang="zh-CN" dirty="0" smtClean="0"/>
              <a:t>break;</a:t>
            </a:r>
          </a:p>
          <a:p>
            <a:r>
              <a:rPr lang="zh-CN" altLang="en-US" dirty="0" smtClean="0"/>
              <a:t>功能：跳出循环</a:t>
            </a:r>
            <a:endParaRPr lang="en-US" altLang="zh-CN" dirty="0" smtClean="0"/>
          </a:p>
          <a:p>
            <a:r>
              <a:rPr lang="zh-CN" altLang="en-US" dirty="0" smtClean="0"/>
              <a:t>要求：必须在循环内部使用，否则报错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698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806018"/>
            <a:ext cx="11151916" cy="4678204"/>
          </a:xfrm>
        </p:spPr>
        <p:txBody>
          <a:bodyPr/>
          <a:lstStyle/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math.h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bool </a:t>
            </a:r>
            <a:r>
              <a:rPr lang="en-US" altLang="zh-CN" sz="2000" dirty="0" err="1" smtClean="0"/>
              <a:t>isPrime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2;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bool res = true;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if(x &lt;= 1)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return false;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while(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&lt;= </a:t>
            </a:r>
            <a:r>
              <a:rPr lang="en-US" altLang="zh-CN" sz="2000" dirty="0" err="1" smtClean="0"/>
              <a:t>sqrt</a:t>
            </a:r>
            <a:r>
              <a:rPr lang="en-US" altLang="zh-CN" sz="2000" dirty="0" smtClean="0"/>
              <a:t>(x)){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if(x %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== 0){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res = false;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break;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}</a:t>
            </a:r>
          </a:p>
          <a:p>
            <a:r>
              <a:rPr lang="en-US" altLang="zh-CN" sz="2000" dirty="0" smtClean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return res;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0394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776145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460375" lvl="1" indent="0">
              <a:buNone/>
            </a:pPr>
            <a:r>
              <a:rPr lang="en-US" altLang="zh-CN" dirty="0" smtClean="0"/>
              <a:t>continue;</a:t>
            </a:r>
          </a:p>
          <a:p>
            <a:r>
              <a:rPr lang="zh-CN" altLang="en-US" dirty="0" smtClean="0"/>
              <a:t>功能：结束本次循环，开始下一次循环过程</a:t>
            </a:r>
            <a:endParaRPr lang="en-US" altLang="zh-CN" dirty="0" smtClean="0"/>
          </a:p>
          <a:p>
            <a:r>
              <a:rPr lang="zh-CN" altLang="en-US" dirty="0" smtClean="0"/>
              <a:t>要求：必须在循环内部使用，否则报错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78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一般人如何使用循环？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用计数器变量控制循环次数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计数变量每次加一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每次循环前判断变量的值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817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548938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marL="460375" lvl="1" indent="0">
              <a:buNone/>
            </a:pPr>
            <a:r>
              <a:rPr lang="en-US" altLang="zh-CN" dirty="0" smtClean="0"/>
              <a:t>for(</a:t>
            </a:r>
            <a:r>
              <a:rPr lang="zh-CN" altLang="en-US" dirty="0" smtClean="0"/>
              <a:t>初始化语句</a:t>
            </a:r>
            <a:r>
              <a:rPr lang="en-US" altLang="zh-CN" dirty="0" smtClean="0"/>
              <a:t>; </a:t>
            </a:r>
            <a:r>
              <a:rPr lang="zh-CN" altLang="en-US" dirty="0"/>
              <a:t>循环条件</a:t>
            </a:r>
            <a:r>
              <a:rPr lang="en-US" altLang="zh-CN" dirty="0" smtClean="0"/>
              <a:t>; </a:t>
            </a:r>
            <a:r>
              <a:rPr lang="zh-CN" altLang="en-US" dirty="0" smtClean="0"/>
              <a:t>循环后语句</a:t>
            </a:r>
            <a:r>
              <a:rPr lang="en-US" altLang="zh-CN" dirty="0" smtClean="0"/>
              <a:t>){ }</a:t>
            </a:r>
            <a:endParaRPr lang="en-US" altLang="zh-CN" dirty="0"/>
          </a:p>
          <a:p>
            <a:pPr marL="460375" lvl="1" indent="0">
              <a:buNone/>
            </a:pPr>
            <a:endParaRPr lang="en-US" altLang="zh-CN" dirty="0"/>
          </a:p>
          <a:p>
            <a:pPr marL="460375" lvl="1" indent="0">
              <a:buNone/>
            </a:pPr>
            <a:r>
              <a:rPr lang="zh-CN" altLang="en-US" dirty="0" smtClean="0"/>
              <a:t>初始化语句：循环开始前执行</a:t>
            </a:r>
            <a:endParaRPr lang="en-US" altLang="zh-CN" dirty="0" smtClean="0"/>
          </a:p>
          <a:p>
            <a:pPr marL="460375" lvl="1" indent="0">
              <a:buNone/>
            </a:pPr>
            <a:r>
              <a:rPr lang="zh-CN" altLang="en-US" dirty="0" smtClean="0"/>
              <a:t>循环条件：每次循环前判断，如果为真进入循环，否则跳出循环</a:t>
            </a:r>
            <a:endParaRPr lang="en-US" altLang="zh-CN" dirty="0" smtClean="0"/>
          </a:p>
          <a:p>
            <a:pPr marL="460375" lvl="1" indent="0">
              <a:buNone/>
            </a:pPr>
            <a:r>
              <a:rPr lang="zh-CN" altLang="en-US" dirty="0"/>
              <a:t>循环后</a:t>
            </a:r>
            <a:r>
              <a:rPr lang="zh-CN" altLang="en-US" dirty="0" smtClean="0"/>
              <a:t>语句：每一次循环之后执行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663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作业点评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708434"/>
          </a:xfrm>
        </p:spPr>
        <p:txBody>
          <a:bodyPr/>
          <a:lstStyle/>
          <a:p>
            <a:r>
              <a:rPr lang="zh-CN" altLang="en-US" dirty="0"/>
              <a:t>补</a:t>
            </a:r>
            <a:r>
              <a:rPr lang="zh-CN" altLang="en-US" dirty="0" smtClean="0"/>
              <a:t>码：表示数的一种方式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非负数：补码就是它的二进制表示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负数：二进制表示后按位取反，再加一</a:t>
            </a:r>
            <a:endParaRPr lang="en-US" altLang="zh-CN" dirty="0" smtClean="0"/>
          </a:p>
          <a:p>
            <a:r>
              <a:rPr lang="zh-CN" altLang="en-US" dirty="0" smtClean="0"/>
              <a:t>目前计算机使用的是补码存储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26501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68" y="602136"/>
            <a:ext cx="4360564" cy="5879510"/>
          </a:xfrm>
        </p:spPr>
      </p:pic>
    </p:spTree>
    <p:extLst>
      <p:ext uri="{BB962C8B-B14F-4D97-AF65-F5344CB8AC3E}">
        <p14:creationId xmlns:p14="http://schemas.microsoft.com/office/powerpoint/2010/main" val="18960486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062651"/>
          </a:xfrm>
        </p:spPr>
        <p:txBody>
          <a:bodyPr/>
          <a:lstStyle/>
          <a:p>
            <a:r>
              <a:rPr lang="en-US" altLang="zh-CN" dirty="0" smtClean="0"/>
              <a:t>A+B problem</a:t>
            </a:r>
          </a:p>
          <a:p>
            <a:pPr lvl="1"/>
            <a:r>
              <a:rPr lang="zh-CN" altLang="en-US" dirty="0" smtClean="0"/>
              <a:t>输入两个数，输出它们的和</a:t>
            </a:r>
            <a:endParaRPr lang="en-US" altLang="zh-CN" dirty="0" smtClean="0"/>
          </a:p>
          <a:p>
            <a:r>
              <a:rPr lang="zh-CN" altLang="en-US" dirty="0" smtClean="0"/>
              <a:t>分解质因数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输入一个数，将其分解质因数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输出格式如：</a:t>
            </a:r>
            <a:endParaRPr lang="en-US" altLang="zh-CN" dirty="0" smtClean="0"/>
          </a:p>
          <a:p>
            <a:pPr marL="460375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12 = 2*2*3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6356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609398"/>
          </a:xfrm>
        </p:spPr>
        <p:txBody>
          <a:bodyPr/>
          <a:lstStyle/>
          <a:p>
            <a:r>
              <a:rPr lang="zh-CN" altLang="en-US" dirty="0" smtClean="0"/>
              <a:t>提交源代码</a:t>
            </a:r>
            <a:r>
              <a:rPr lang="en-US" altLang="zh-CN" dirty="0" smtClean="0"/>
              <a:t>(*.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713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672048"/>
          </a:xfrm>
        </p:spPr>
        <p:txBody>
          <a:bodyPr/>
          <a:lstStyle/>
          <a:p>
            <a:r>
              <a:rPr lang="zh-CN" altLang="en-US" dirty="0" smtClean="0"/>
              <a:t>哪些是合法的变量名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	a1</a:t>
            </a:r>
          </a:p>
          <a:p>
            <a:pPr lvl="1"/>
            <a:r>
              <a:rPr lang="en-US" altLang="zh-CN" dirty="0" smtClean="0"/>
              <a:t>B	</a:t>
            </a:r>
            <a:r>
              <a:rPr lang="en-US" altLang="zh-CN" dirty="0" err="1" smtClean="0"/>
              <a:t>countStudent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	__A__</a:t>
            </a:r>
          </a:p>
          <a:p>
            <a:pPr lvl="1"/>
            <a:r>
              <a:rPr lang="en-US" altLang="zh-CN" dirty="0" smtClean="0"/>
              <a:t>D	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	_$5</a:t>
            </a:r>
          </a:p>
          <a:p>
            <a:pPr lvl="1"/>
            <a:r>
              <a:rPr lang="en-US" altLang="zh-CN" dirty="0" smtClean="0"/>
              <a:t>F	4days</a:t>
            </a:r>
          </a:p>
        </p:txBody>
      </p:sp>
    </p:spTree>
    <p:extLst>
      <p:ext uri="{BB962C8B-B14F-4D97-AF65-F5344CB8AC3E}">
        <p14:creationId xmlns:p14="http://schemas.microsoft.com/office/powerpoint/2010/main" val="1776653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请写出各变量的值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a, b, c, d;</a:t>
            </a:r>
          </a:p>
          <a:p>
            <a:r>
              <a:rPr lang="en-US" altLang="zh-CN" dirty="0" smtClean="0"/>
              <a:t>a = 5 / 2;</a:t>
            </a:r>
          </a:p>
          <a:p>
            <a:r>
              <a:rPr lang="en-US" altLang="zh-CN" dirty="0" smtClean="0"/>
              <a:t>b = 13 ^ 2;</a:t>
            </a:r>
          </a:p>
          <a:p>
            <a:r>
              <a:rPr lang="en-US" altLang="zh-CN" dirty="0" smtClean="0"/>
              <a:t>c = 2100 + 57;</a:t>
            </a:r>
          </a:p>
          <a:p>
            <a:r>
              <a:rPr lang="en-US" altLang="zh-CN" dirty="0" smtClean="0"/>
              <a:t>d = 7.5 * 5;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6406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 &amp;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96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scanf</a:t>
            </a:r>
            <a:r>
              <a:rPr lang="en-US" altLang="zh-CN" dirty="0"/>
              <a:t>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printf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317831"/>
          </a:xfrm>
        </p:spPr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个参数：格式化字符串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变量类型 </a:t>
            </a:r>
            <a:r>
              <a:rPr lang="en-US" altLang="zh-CN" dirty="0" smtClean="0"/>
              <a:t>%d %f %lf %</a:t>
            </a:r>
            <a:r>
              <a:rPr lang="en-US" altLang="zh-CN" dirty="0" err="1" smtClean="0"/>
              <a:t>lld</a:t>
            </a:r>
            <a:r>
              <a:rPr lang="en-US" altLang="zh-CN" dirty="0" smtClean="0"/>
              <a:t> %u %x %c %s…</a:t>
            </a:r>
          </a:p>
          <a:p>
            <a:pPr lvl="1"/>
            <a:r>
              <a:rPr lang="zh-CN" altLang="en-US" dirty="0" smtClean="0"/>
              <a:t>宽度控制</a:t>
            </a:r>
            <a:r>
              <a:rPr lang="en-US" altLang="zh-CN" dirty="0" smtClean="0"/>
              <a:t> %5d %10x</a:t>
            </a:r>
          </a:p>
          <a:p>
            <a:pPr lvl="1"/>
            <a:r>
              <a:rPr lang="zh-CN" altLang="en-US" dirty="0" smtClean="0"/>
              <a:t>精度控制</a:t>
            </a:r>
            <a:r>
              <a:rPr lang="en-US" altLang="zh-CN" dirty="0" smtClean="0"/>
              <a:t> %.2f</a:t>
            </a:r>
          </a:p>
          <a:p>
            <a:pPr lvl="1"/>
            <a:r>
              <a:rPr lang="zh-CN" altLang="en-US" dirty="0" smtClean="0"/>
              <a:t>其他：对齐控制、填充控制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54432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453253"/>
          </a:xfrm>
        </p:spPr>
        <p:txBody>
          <a:bodyPr/>
          <a:lstStyle/>
          <a:p>
            <a:r>
              <a:rPr lang="zh-CN" altLang="en-US" dirty="0" smtClean="0"/>
              <a:t>后续参数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个数与前面字符串中数量相同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类型必须能够对应</a:t>
            </a:r>
            <a:endParaRPr lang="en-US" altLang="zh-CN" dirty="0" smtClean="0"/>
          </a:p>
          <a:p>
            <a:r>
              <a:rPr lang="zh-CN" altLang="en-US" dirty="0" smtClean="0"/>
              <a:t>违背以上原则不会导致编译错误</a:t>
            </a:r>
            <a:endParaRPr lang="en-US" altLang="zh-CN" dirty="0" smtClean="0"/>
          </a:p>
          <a:p>
            <a:pPr lvl="1"/>
            <a:r>
              <a:rPr lang="zh-CN" altLang="en-US" dirty="0"/>
              <a:t>但会</a:t>
            </a:r>
            <a:r>
              <a:rPr lang="zh-CN" altLang="en-US" dirty="0" smtClean="0"/>
              <a:t>导致运行结果错误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838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062651"/>
          </a:xfrm>
        </p:spPr>
        <p:txBody>
          <a:bodyPr/>
          <a:lstStyle/>
          <a:p>
            <a:r>
              <a:rPr lang="zh-CN" altLang="en-US" dirty="0" smtClean="0"/>
              <a:t>后续参数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个数与前面字符串中数量相同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传入变量的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地址</a:t>
            </a:r>
            <a:endPara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zh-CN" altLang="en-US" dirty="0" smtClean="0"/>
              <a:t>在变量名前面写</a:t>
            </a:r>
            <a:r>
              <a:rPr lang="en-US" altLang="zh-CN" dirty="0" smtClean="0"/>
              <a:t>&amp;</a:t>
            </a:r>
          </a:p>
          <a:p>
            <a:r>
              <a:rPr lang="zh-CN" altLang="en-US" dirty="0" smtClean="0"/>
              <a:t>违背以上原则不会导致编译错误</a:t>
            </a:r>
            <a:endParaRPr lang="en-US" altLang="zh-CN" dirty="0" smtClean="0"/>
          </a:p>
          <a:p>
            <a:pPr lvl="1"/>
            <a:r>
              <a:rPr lang="zh-CN" altLang="en-US" dirty="0"/>
              <a:t>但会</a:t>
            </a:r>
            <a:r>
              <a:rPr lang="zh-CN" altLang="en-US" dirty="0" smtClean="0"/>
              <a:t>导致运行结果错误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9095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04.微软官方出品windows8风格动画PPT《WINDOWS_AZURE》</Template>
  <TotalTime>503</TotalTime>
  <Words>781</Words>
  <Application>Microsoft Office PowerPoint</Application>
  <PresentationFormat>宽屏</PresentationFormat>
  <Paragraphs>214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等线</vt:lpstr>
      <vt:lpstr>宋体</vt:lpstr>
      <vt:lpstr>Arial</vt:lpstr>
      <vt:lpstr>Calibri</vt:lpstr>
      <vt:lpstr>Cambria Math</vt:lpstr>
      <vt:lpstr>Consolas</vt:lpstr>
      <vt:lpstr>Segoe UI</vt:lpstr>
      <vt:lpstr>Segoe UI Light</vt:lpstr>
      <vt:lpstr>Times New Roman</vt:lpstr>
      <vt:lpstr>Verdana</vt:lpstr>
      <vt:lpstr>Wingdings</vt:lpstr>
      <vt:lpstr>MS1444_Windows Azure Template 16x9_r08a</vt:lpstr>
      <vt:lpstr>White with Consolas font for code slides</vt:lpstr>
      <vt:lpstr>9_Profile</vt:lpstr>
      <vt:lpstr>程序设计基础</vt:lpstr>
      <vt:lpstr>作业点评</vt:lpstr>
      <vt:lpstr>作业点评</vt:lpstr>
      <vt:lpstr>小测</vt:lpstr>
      <vt:lpstr>请写出各变量的值</vt:lpstr>
      <vt:lpstr>输入输出语句</vt:lpstr>
      <vt:lpstr>scanf &amp; printf</vt:lpstr>
      <vt:lpstr>printf</vt:lpstr>
      <vt:lpstr>scanf</vt:lpstr>
      <vt:lpstr>例：printf &amp; scanf</vt:lpstr>
      <vt:lpstr>热身练习</vt:lpstr>
      <vt:lpstr>分支结构</vt:lpstr>
      <vt:lpstr>分支结构</vt:lpstr>
      <vt:lpstr>何为真假</vt:lpstr>
      <vt:lpstr>if-else语句</vt:lpstr>
      <vt:lpstr>You can write like this… but don’t</vt:lpstr>
      <vt:lpstr>if的嵌套</vt:lpstr>
      <vt:lpstr>练习：判断闰年</vt:lpstr>
      <vt:lpstr>基础：自增、自减</vt:lpstr>
      <vt:lpstr>基础：自增、自减</vt:lpstr>
      <vt:lpstr>思考：如何交换两个变量</vt:lpstr>
      <vt:lpstr>while语句</vt:lpstr>
      <vt:lpstr>Example: while statement</vt:lpstr>
      <vt:lpstr>循环</vt:lpstr>
      <vt:lpstr>break语句</vt:lpstr>
      <vt:lpstr>break语句</vt:lpstr>
      <vt:lpstr>continue语句</vt:lpstr>
      <vt:lpstr>for语句</vt:lpstr>
      <vt:lpstr>for语句</vt:lpstr>
      <vt:lpstr>for语句</vt:lpstr>
      <vt:lpstr>作业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段清楠</dc:creator>
  <cp:lastModifiedBy>段清楠</cp:lastModifiedBy>
  <cp:revision>368</cp:revision>
  <dcterms:created xsi:type="dcterms:W3CDTF">2017-03-06T02:44:40Z</dcterms:created>
  <dcterms:modified xsi:type="dcterms:W3CDTF">2017-03-16T06:33:10Z</dcterms:modified>
</cp:coreProperties>
</file>