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30"/>
  </p:notesMasterIdLst>
  <p:sldIdLst>
    <p:sldId id="256" r:id="rId3"/>
    <p:sldId id="257" r:id="rId4"/>
    <p:sldId id="277" r:id="rId5"/>
    <p:sldId id="264" r:id="rId6"/>
    <p:sldId id="265" r:id="rId7"/>
    <p:sldId id="258" r:id="rId8"/>
    <p:sldId id="259" r:id="rId9"/>
    <p:sldId id="260" r:id="rId10"/>
    <p:sldId id="261" r:id="rId11"/>
    <p:sldId id="266" r:id="rId12"/>
    <p:sldId id="262" r:id="rId13"/>
    <p:sldId id="270" r:id="rId14"/>
    <p:sldId id="278" r:id="rId15"/>
    <p:sldId id="279" r:id="rId16"/>
    <p:sldId id="280" r:id="rId17"/>
    <p:sldId id="281" r:id="rId18"/>
    <p:sldId id="282" r:id="rId19"/>
    <p:sldId id="285" r:id="rId20"/>
    <p:sldId id="284" r:id="rId21"/>
    <p:sldId id="267" r:id="rId22"/>
    <p:sldId id="268" r:id="rId23"/>
    <p:sldId id="271" r:id="rId24"/>
    <p:sldId id="272" r:id="rId25"/>
    <p:sldId id="273" r:id="rId26"/>
    <p:sldId id="274" r:id="rId27"/>
    <p:sldId id="276" r:id="rId28"/>
    <p:sldId id="283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73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0FEBA7-831F-432F-B4CF-711E73506EA3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058A5-99D3-4F97-95B4-EF3C178D0B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519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398" y="1847970"/>
            <a:ext cx="9143206" cy="166199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398" y="3602038"/>
            <a:ext cx="9143206" cy="33239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82612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39291" y="1714500"/>
            <a:ext cx="4031873" cy="29781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67973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27474" y="495300"/>
            <a:ext cx="2243691" cy="41973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43262" y="495300"/>
            <a:ext cx="3588675" cy="41973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56333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9248" y="495301"/>
            <a:ext cx="11151916" cy="7477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55953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398" y="1847970"/>
            <a:ext cx="9143206" cy="166199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398" y="3602038"/>
            <a:ext cx="9143206" cy="33239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18784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19736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67" y="3731479"/>
            <a:ext cx="10515163" cy="83099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67" y="4589464"/>
            <a:ext cx="10515163" cy="332399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5557674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9248" y="1905000"/>
            <a:ext cx="5498944" cy="16192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0632" y="1905000"/>
            <a:ext cx="5500532" cy="16192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47950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07" y="365126"/>
            <a:ext cx="10515163" cy="66479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007" y="2172676"/>
            <a:ext cx="5157543" cy="3323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007" y="2505075"/>
            <a:ext cx="5157543" cy="158504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20" y="2172676"/>
            <a:ext cx="5182950" cy="3323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20" y="2505075"/>
            <a:ext cx="5182950" cy="158504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46785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43472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746299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075789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07" y="1171004"/>
            <a:ext cx="3931674" cy="88639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950" y="987426"/>
            <a:ext cx="6172220" cy="200054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07" y="2057400"/>
            <a:ext cx="3931674" cy="22159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063771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07" y="1171004"/>
            <a:ext cx="3931674" cy="88639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950" y="987426"/>
            <a:ext cx="6172220" cy="44319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>
                <a:sym typeface="Consolas" panose="020B0609020204030204" pitchFamily="49" charset="0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07" y="2057400"/>
            <a:ext cx="3931674" cy="22159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85054027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005819" y="1905000"/>
            <a:ext cx="2665345" cy="16192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11596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11976" y="228600"/>
            <a:ext cx="2659190" cy="32956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146888" y="228600"/>
            <a:ext cx="1585049" cy="32956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04894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67" y="3731479"/>
            <a:ext cx="10515163" cy="83099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67" y="4589464"/>
            <a:ext cx="10515163" cy="332399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076913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9248" y="1714500"/>
            <a:ext cx="5498944" cy="29781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0632" y="1714500"/>
            <a:ext cx="5500532" cy="29781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34873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07" y="365126"/>
            <a:ext cx="10515163" cy="74789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007" y="2172676"/>
            <a:ext cx="5157543" cy="3323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007" y="2505075"/>
            <a:ext cx="5157543" cy="297927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20" y="2172676"/>
            <a:ext cx="5182950" cy="3323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20" y="2505075"/>
            <a:ext cx="5182950" cy="297927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76806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5868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39677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07" y="1171004"/>
            <a:ext cx="3931674" cy="88639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950" y="987426"/>
            <a:ext cx="6172220" cy="200054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07" y="2057400"/>
            <a:ext cx="3931674" cy="22159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0370539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07" y="1171004"/>
            <a:ext cx="3931674" cy="88639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950" y="987426"/>
            <a:ext cx="6172220" cy="44319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>
                <a:sym typeface="Segoe UI" panose="020B0502040204020203" pitchFamily="34" charset="0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07" y="2057400"/>
            <a:ext cx="3931674" cy="22159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880551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19248" y="495301"/>
            <a:ext cx="11151916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zh-CN" smtClean="0">
              <a:sym typeface="Arial" panose="020B0604020202020204" pitchFamily="34" charset="0"/>
            </a:endParaRP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9248" y="1714500"/>
            <a:ext cx="11151916" cy="297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>
                <a:sym typeface="Segoe UI" panose="020B0502040204020203" pitchFamily="34" charset="0"/>
              </a:rPr>
              <a:t>编辑母版文本样式</a:t>
            </a:r>
          </a:p>
          <a:p>
            <a:pPr lvl="1"/>
            <a:r>
              <a:rPr lang="zh-CN" altLang="en-US" smtClean="0">
                <a:sym typeface="Segoe UI" panose="020B0502040204020203" pitchFamily="34" charset="0"/>
              </a:rPr>
              <a:t>第二级</a:t>
            </a:r>
          </a:p>
          <a:p>
            <a:pPr lvl="2"/>
            <a:r>
              <a:rPr lang="zh-CN" altLang="en-US" smtClean="0">
                <a:sym typeface="Segoe UI" panose="020B0502040204020203" pitchFamily="34" charset="0"/>
              </a:rPr>
              <a:t>第三级</a:t>
            </a:r>
          </a:p>
          <a:p>
            <a:pPr lvl="3"/>
            <a:r>
              <a:rPr lang="zh-CN" altLang="en-US" smtClean="0">
                <a:sym typeface="Segoe UI" panose="020B0502040204020203" pitchFamily="34" charset="0"/>
              </a:rPr>
              <a:t>第四级</a:t>
            </a:r>
          </a:p>
          <a:p>
            <a:pPr lvl="4"/>
            <a:r>
              <a:rPr lang="zh-CN" altLang="en-US" smtClean="0">
                <a:sym typeface="Segoe UI" panose="020B0502040204020203" pitchFamily="34" charset="0"/>
              </a:rPr>
              <a:t>第五级</a:t>
            </a:r>
            <a:endParaRPr lang="zh-CN" altLang="zh-CN" smtClean="0">
              <a:sym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043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fade/>
  </p:transition>
  <p:txStyles>
    <p:titleStyle>
      <a:lvl1pPr marL="9144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 kern="1200">
          <a:solidFill>
            <a:schemeClr val="bg1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marL="9144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2pPr>
      <a:lvl3pPr marL="9144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3pPr>
      <a:lvl4pPr marL="9144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4pPr>
      <a:lvl5pPr marL="9144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5pPr>
      <a:lvl6pPr marL="13716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6pPr>
      <a:lvl7pPr marL="18288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7pPr>
      <a:lvl8pPr marL="22860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8pPr>
      <a:lvl9pPr marL="27432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9pPr>
    </p:titleStyle>
    <p:bodyStyle>
      <a:lvl1pPr marL="460375" indent="-460375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92D050"/>
        </a:buClr>
        <a:buSzPct val="120000"/>
        <a:buFont typeface="Arial" panose="020B0604020202020204" pitchFamily="34" charset="0"/>
        <a:buChar char="•"/>
        <a:defRPr sz="4400" kern="1200">
          <a:solidFill>
            <a:schemeClr val="bg1"/>
          </a:solidFill>
          <a:latin typeface="+mn-lt"/>
          <a:ea typeface="+mn-ea"/>
          <a:cs typeface="+mn-cs"/>
          <a:sym typeface="Segoe UI" panose="020B0502040204020203" pitchFamily="34" charset="0"/>
        </a:defRPr>
      </a:lvl1pPr>
      <a:lvl2pPr marL="855663" indent="-395288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92D050"/>
        </a:buClr>
        <a:buSzPct val="120000"/>
        <a:buFont typeface="Arial" panose="020B0604020202020204" pitchFamily="34" charset="0"/>
        <a:buChar char="•"/>
        <a:defRPr sz="4000" kern="1200">
          <a:solidFill>
            <a:schemeClr val="bg1"/>
          </a:solidFill>
          <a:latin typeface="+mn-lt"/>
          <a:ea typeface="+mn-ea"/>
          <a:cs typeface="+mn-cs"/>
          <a:sym typeface="Segoe UI" panose="020B0502040204020203" pitchFamily="34" charset="0"/>
        </a:defRPr>
      </a:lvl2pPr>
      <a:lvl3pPr marL="1258888" indent="-401638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92D050"/>
        </a:buClr>
        <a:buSzPct val="120000"/>
        <a:buFont typeface="Arial" panose="020B0604020202020204" pitchFamily="34" charset="0"/>
        <a:buChar char="•"/>
        <a:defRPr sz="3600" kern="1200">
          <a:solidFill>
            <a:schemeClr val="bg1"/>
          </a:solidFill>
          <a:latin typeface="+mn-lt"/>
          <a:ea typeface="+mn-ea"/>
          <a:cs typeface="+mn-cs"/>
          <a:sym typeface="Segoe UI" panose="020B0502040204020203" pitchFamily="34" charset="0"/>
        </a:defRPr>
      </a:lvl3pPr>
      <a:lvl4pPr marL="1604963" indent="-344488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92D050"/>
        </a:buClr>
        <a:buSzPct val="120000"/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  <a:sym typeface="Segoe UI" panose="020B0502040204020203" pitchFamily="34" charset="0"/>
        </a:defRPr>
      </a:lvl4pPr>
      <a:lvl5pPr marL="1941513" indent="-334963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92D050"/>
        </a:buClr>
        <a:buSzPct val="120000"/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  <a:sym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/>
          </p:cNvSpPr>
          <p:nvPr/>
        </p:nvSpPr>
        <p:spPr bwMode="auto">
          <a:xfrm>
            <a:off x="1" y="0"/>
            <a:ext cx="30805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bevel/>
                <a:headEnd/>
                <a:tailEnd/>
              </a14:hiddenLine>
            </a:ext>
          </a:extLst>
        </p:spPr>
        <p:txBody>
          <a:bodyPr lIns="91436" tIns="45718" rIns="91436" bIns="45718" anchor="ctr"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200" smtClean="0">
              <a:solidFill>
                <a:srgbClr val="FFFFFF"/>
              </a:solidFill>
              <a:latin typeface="Segoe UI" panose="020B0502040204020203" pitchFamily="34" charset="0"/>
              <a:sym typeface="Segoe UI" panose="020B0502040204020203" pitchFamily="34" charset="0"/>
            </a:endParaRPr>
          </a:p>
        </p:txBody>
      </p:sp>
      <p:sp>
        <p:nvSpPr>
          <p:cNvPr id="2051" name="Rectangle 4"/>
          <p:cNvSpPr>
            <a:spLocks/>
          </p:cNvSpPr>
          <p:nvPr/>
        </p:nvSpPr>
        <p:spPr bwMode="auto">
          <a:xfrm>
            <a:off x="1" y="0"/>
            <a:ext cx="12192000" cy="14478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bevel/>
                <a:headEnd/>
                <a:tailEnd/>
              </a14:hiddenLine>
            </a:ext>
          </a:extLst>
        </p:spPr>
        <p:txBody>
          <a:bodyPr lIns="91436" tIns="45718" rIns="91436" bIns="45718" anchor="ctr"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200" smtClean="0">
              <a:solidFill>
                <a:srgbClr val="FFFFFF"/>
              </a:solidFill>
              <a:latin typeface="Segoe UI" panose="020B0502040204020203" pitchFamily="34" charset="0"/>
              <a:sym typeface="Segoe UI" panose="020B0502040204020203" pitchFamily="34" charset="0"/>
            </a:endParaRPr>
          </a:p>
        </p:txBody>
      </p:sp>
      <p:sp>
        <p:nvSpPr>
          <p:cNvPr id="2052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19248" y="228601"/>
            <a:ext cx="11151916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zh-CN" smtClean="0">
              <a:sym typeface="Arial" panose="020B0604020202020204" pitchFamily="34" charset="0"/>
            </a:endParaRPr>
          </a:p>
        </p:txBody>
      </p:sp>
      <p:sp>
        <p:nvSpPr>
          <p:cNvPr id="2053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9248" y="1905000"/>
            <a:ext cx="11151916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>
                <a:sym typeface="Consolas" panose="020B0609020204030204" pitchFamily="49" charset="0"/>
              </a:rPr>
              <a:t>编辑母版文本样式</a:t>
            </a:r>
          </a:p>
          <a:p>
            <a:pPr lvl="1"/>
            <a:r>
              <a:rPr lang="zh-CN" altLang="en-US" smtClean="0">
                <a:sym typeface="Consolas" panose="020B0609020204030204" pitchFamily="49" charset="0"/>
              </a:rPr>
              <a:t>第二级</a:t>
            </a:r>
          </a:p>
          <a:p>
            <a:pPr lvl="2"/>
            <a:r>
              <a:rPr lang="zh-CN" altLang="en-US" smtClean="0">
                <a:sym typeface="Consolas" panose="020B0609020204030204" pitchFamily="49" charset="0"/>
              </a:rPr>
              <a:t>第三级</a:t>
            </a:r>
          </a:p>
          <a:p>
            <a:pPr lvl="3"/>
            <a:r>
              <a:rPr lang="zh-CN" altLang="en-US" smtClean="0">
                <a:sym typeface="Consolas" panose="020B0609020204030204" pitchFamily="49" charset="0"/>
              </a:rPr>
              <a:t>第四级</a:t>
            </a:r>
          </a:p>
          <a:p>
            <a:pPr lvl="4"/>
            <a:r>
              <a:rPr lang="zh-CN" altLang="en-US" smtClean="0">
                <a:sym typeface="Consolas" panose="020B0609020204030204" pitchFamily="49" charset="0"/>
              </a:rPr>
              <a:t>第五级</a:t>
            </a:r>
            <a:endParaRPr lang="zh-CN" altLang="zh-CN" smtClean="0"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52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fade/>
  </p:transition>
  <p:txStyles>
    <p:titleStyle>
      <a:lvl1pPr marL="9144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 kern="1200">
          <a:solidFill>
            <a:schemeClr val="bg1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marL="9144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2pPr>
      <a:lvl3pPr marL="9144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3pPr>
      <a:lvl4pPr marL="9144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4pPr>
      <a:lvl5pPr marL="9144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5pPr>
      <a:lvl6pPr marL="13716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6pPr>
      <a:lvl7pPr marL="18288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7pPr>
      <a:lvl8pPr marL="22860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8pPr>
      <a:lvl9pPr marL="27432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9pPr>
    </p:titleStyle>
    <p:bodyStyle>
      <a:lvl1pPr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panose="020B0604020202020204" pitchFamily="34" charset="0"/>
        <a:defRPr sz="2400" kern="1200">
          <a:solidFill>
            <a:schemeClr val="bg1"/>
          </a:solidFill>
          <a:latin typeface="+mn-lt"/>
          <a:ea typeface="+mn-ea"/>
          <a:cs typeface="+mn-cs"/>
          <a:sym typeface="Consolas" panose="020B0609020204030204" pitchFamily="49" charset="0"/>
        </a:defRPr>
      </a:lvl1pPr>
      <a:lvl2pPr marL="384175" indent="-635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panose="020B0604020202020204" pitchFamily="34" charset="0"/>
        <a:defRPr sz="2000" kern="1200">
          <a:solidFill>
            <a:schemeClr val="bg1"/>
          </a:solidFill>
          <a:latin typeface="+mn-lt"/>
          <a:ea typeface="+mn-ea"/>
          <a:cs typeface="+mn-cs"/>
          <a:sym typeface="Consolas" panose="020B0609020204030204" pitchFamily="49" charset="0"/>
        </a:defRPr>
      </a:lvl2pPr>
      <a:lvl3pPr marL="762000" indent="-635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bg1"/>
          </a:solidFill>
          <a:latin typeface="+mn-lt"/>
          <a:ea typeface="+mn-ea"/>
          <a:cs typeface="+mn-cs"/>
          <a:sym typeface="Consolas" panose="020B0609020204030204" pitchFamily="49" charset="0"/>
        </a:defRPr>
      </a:lvl3pPr>
      <a:lvl4pPr marL="1093788" indent="7938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bg1"/>
          </a:solidFill>
          <a:latin typeface="+mn-lt"/>
          <a:ea typeface="+mn-ea"/>
          <a:cs typeface="+mn-cs"/>
          <a:sym typeface="Consolas" panose="020B0609020204030204" pitchFamily="49" charset="0"/>
        </a:defRPr>
      </a:lvl4pPr>
      <a:lvl5pPr marL="1425575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bg1"/>
          </a:solidFill>
          <a:latin typeface="+mn-lt"/>
          <a:ea typeface="+mn-ea"/>
          <a:cs typeface="+mn-cs"/>
          <a:sym typeface="Consolas" panose="020B06090202040302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398" y="2678966"/>
            <a:ext cx="9143206" cy="830997"/>
          </a:xfrm>
        </p:spPr>
        <p:txBody>
          <a:bodyPr/>
          <a:lstStyle/>
          <a:p>
            <a:r>
              <a:rPr lang="zh-CN" altLang="en-US" dirty="0" smtClean="0"/>
              <a:t>程序设计基础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06878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  <a:r>
              <a:rPr lang="zh-CN" altLang="en-US" dirty="0" smtClean="0"/>
              <a:t>数组：例子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19248" y="1905000"/>
            <a:ext cx="11151916" cy="1477328"/>
          </a:xfrm>
        </p:spPr>
        <p:txBody>
          <a:bodyPr/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a[100];	// 100 integers</a:t>
            </a:r>
          </a:p>
          <a:p>
            <a:r>
              <a:rPr lang="en-US" altLang="zh-CN" dirty="0" smtClean="0"/>
              <a:t>double score[50];	// 50 real numbers</a:t>
            </a:r>
          </a:p>
          <a:p>
            <a:r>
              <a:rPr lang="en-US" altLang="zh-CN" dirty="0" smtClean="0"/>
              <a:t>char string[100];	// array of char can be used to represent 					// strings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6256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</a:t>
            </a:r>
            <a:r>
              <a:rPr lang="zh-CN" altLang="en-US" dirty="0" smtClean="0"/>
              <a:t>数组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运算符</a:t>
            </a:r>
            <a:r>
              <a:rPr lang="en-US" altLang="zh-CN" dirty="0" smtClean="0"/>
              <a:t> []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4062651"/>
          </a:xfrm>
        </p:spPr>
        <p:txBody>
          <a:bodyPr/>
          <a:lstStyle/>
          <a:p>
            <a:r>
              <a:rPr lang="en-US" altLang="zh-CN" dirty="0" smtClean="0"/>
              <a:t>&lt;</a:t>
            </a:r>
            <a:r>
              <a:rPr lang="zh-CN" altLang="en-US" dirty="0" smtClean="0"/>
              <a:t>数组名</a:t>
            </a:r>
            <a:r>
              <a:rPr lang="en-US" altLang="zh-CN" dirty="0" smtClean="0"/>
              <a:t>&gt;[</a:t>
            </a:r>
            <a:r>
              <a:rPr lang="zh-CN" altLang="en-US" dirty="0"/>
              <a:t>下标</a:t>
            </a:r>
            <a:r>
              <a:rPr lang="en-US" altLang="zh-CN" dirty="0" smtClean="0"/>
              <a:t>]</a:t>
            </a:r>
          </a:p>
          <a:p>
            <a:pPr lvl="1"/>
            <a:r>
              <a:rPr lang="zh-CN" altLang="en-US" dirty="0" smtClean="0"/>
              <a:t>下标必须是整数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下标从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开始</a:t>
            </a:r>
            <a:endParaRPr lang="en-US" altLang="zh-CN" dirty="0" smtClean="0"/>
          </a:p>
          <a:p>
            <a:r>
              <a:rPr lang="zh-CN" altLang="en-US" dirty="0" smtClean="0"/>
              <a:t>如果定义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a[10];</a:t>
            </a:r>
          </a:p>
          <a:p>
            <a:pPr lvl="1"/>
            <a:r>
              <a:rPr lang="zh-CN" altLang="en-US" dirty="0" smtClean="0"/>
              <a:t>下标从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到</a:t>
            </a:r>
            <a:r>
              <a:rPr lang="en-US" altLang="zh-CN" dirty="0" smtClean="0"/>
              <a:t>9</a:t>
            </a:r>
          </a:p>
          <a:p>
            <a:pPr lvl="1"/>
            <a:r>
              <a:rPr lang="zh-CN" altLang="en-US" dirty="0" smtClean="0"/>
              <a:t>一共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个元素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55419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</a:t>
            </a:r>
            <a:r>
              <a:rPr lang="zh-CN" altLang="en-US" dirty="0" smtClean="0"/>
              <a:t>数组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运算符</a:t>
            </a:r>
            <a:r>
              <a:rPr lang="en-US" altLang="zh-CN" dirty="0" smtClean="0"/>
              <a:t> []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4942892"/>
          </a:xfrm>
        </p:spPr>
        <p:txBody>
          <a:bodyPr/>
          <a:lstStyle/>
          <a:p>
            <a:r>
              <a:rPr lang="zh-CN" altLang="en-US" dirty="0" smtClean="0"/>
              <a:t>如果下标超出给定范围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小于</a:t>
            </a:r>
            <a:r>
              <a:rPr lang="en-US" altLang="zh-CN" dirty="0" smtClean="0"/>
              <a:t>0</a:t>
            </a:r>
          </a:p>
          <a:p>
            <a:pPr lvl="1"/>
            <a:r>
              <a:rPr lang="zh-CN" altLang="en-US" dirty="0" smtClean="0"/>
              <a:t>大于</a:t>
            </a:r>
            <a:r>
              <a:rPr lang="en-US" altLang="zh-CN" dirty="0" smtClean="0"/>
              <a:t>’</a:t>
            </a:r>
            <a:r>
              <a:rPr lang="zh-CN" altLang="en-US" dirty="0" smtClean="0"/>
              <a:t>长度 </a:t>
            </a:r>
            <a:r>
              <a:rPr lang="en-US" altLang="zh-CN" dirty="0" smtClean="0"/>
              <a:t>- 1’</a:t>
            </a:r>
          </a:p>
          <a:p>
            <a:r>
              <a:rPr lang="zh-CN" altLang="en-US" dirty="0" smtClean="0"/>
              <a:t>称为下标越界</a:t>
            </a:r>
            <a:endParaRPr lang="en-US" altLang="zh-CN" dirty="0" smtClean="0"/>
          </a:p>
          <a:p>
            <a:r>
              <a:rPr lang="en-US" altLang="zh-CN" dirty="0" smtClean="0"/>
              <a:t>C</a:t>
            </a:r>
            <a:r>
              <a:rPr lang="zh-CN" altLang="en-US" dirty="0" smtClean="0"/>
              <a:t>语言通常不检查</a:t>
            </a:r>
            <a:endParaRPr lang="en-US" altLang="zh-CN" dirty="0" smtClean="0"/>
          </a:p>
          <a:p>
            <a:r>
              <a:rPr lang="zh-CN" altLang="en-US" dirty="0" smtClean="0"/>
              <a:t>可能导致程序异常行为（如执行顺序错乱）</a:t>
            </a:r>
            <a:endParaRPr lang="en-US" altLang="zh-CN" dirty="0" smtClean="0"/>
          </a:p>
          <a:p>
            <a:r>
              <a:rPr lang="zh-CN" altLang="en-US" dirty="0" smtClean="0"/>
              <a:t>因此一定注意下标范围！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99767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常量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Constant </a:t>
            </a:r>
            <a:r>
              <a:rPr lang="en-US" altLang="zh-CN" dirty="0"/>
              <a:t>V</a:t>
            </a:r>
            <a:r>
              <a:rPr lang="en-US" altLang="zh-CN" dirty="0" smtClean="0"/>
              <a:t>alues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99662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4198072"/>
          </a:xfrm>
        </p:spPr>
        <p:txBody>
          <a:bodyPr/>
          <a:lstStyle/>
          <a:p>
            <a:r>
              <a:rPr lang="zh-CN" altLang="en-US" dirty="0" smtClean="0"/>
              <a:t>整数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	50043	70u	</a:t>
            </a:r>
          </a:p>
          <a:p>
            <a:r>
              <a:rPr lang="zh-CN" altLang="en-US" dirty="0" smtClean="0"/>
              <a:t>字符</a:t>
            </a:r>
            <a:r>
              <a:rPr lang="en-US" altLang="zh-CN" dirty="0" smtClean="0"/>
              <a:t>	</a:t>
            </a:r>
            <a:r>
              <a:rPr lang="zh-CN" altLang="en-US" dirty="0" smtClean="0"/>
              <a:t>单引号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‘a’	‘\n’	‘\043’	‘\x65’</a:t>
            </a:r>
          </a:p>
          <a:p>
            <a:r>
              <a:rPr lang="zh-CN" altLang="en-US" dirty="0" smtClean="0"/>
              <a:t>字符串</a:t>
            </a:r>
            <a:r>
              <a:rPr lang="en-US" altLang="zh-CN" dirty="0"/>
              <a:t>	</a:t>
            </a:r>
            <a:r>
              <a:rPr lang="zh-CN" altLang="en-US" dirty="0" smtClean="0"/>
              <a:t>双引号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“Hello, world!\n”</a:t>
            </a:r>
          </a:p>
        </p:txBody>
      </p:sp>
    </p:spTree>
    <p:extLst>
      <p:ext uri="{BB962C8B-B14F-4D97-AF65-F5344CB8AC3E}">
        <p14:creationId xmlns:p14="http://schemas.microsoft.com/office/powerpoint/2010/main" val="33595499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字符串常量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4739759"/>
          </a:xfrm>
        </p:spPr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语言字符串以</a:t>
            </a:r>
            <a:r>
              <a:rPr lang="en-US" altLang="zh-CN" dirty="0" smtClean="0"/>
              <a:t>’\0’</a:t>
            </a:r>
            <a:r>
              <a:rPr lang="zh-CN" altLang="en-US" dirty="0" smtClean="0"/>
              <a:t>结束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‘\0’ == (char)0</a:t>
            </a:r>
          </a:p>
          <a:p>
            <a:r>
              <a:rPr lang="zh-CN" altLang="en-US" dirty="0" smtClean="0"/>
              <a:t>写出的字符串常量会自动补充</a:t>
            </a:r>
            <a:r>
              <a:rPr lang="en-US" altLang="zh-CN" dirty="0" smtClean="0"/>
              <a:t>’\0’</a:t>
            </a:r>
          </a:p>
          <a:p>
            <a:r>
              <a:rPr lang="zh-CN" altLang="en-US" dirty="0" smtClean="0"/>
              <a:t>如果用代码给字符数组赋值，希望得到字符串，请记得最后一个赋</a:t>
            </a:r>
            <a:r>
              <a:rPr lang="en-US" altLang="zh-CN" dirty="0" smtClean="0"/>
              <a:t>’\0’</a:t>
            </a:r>
          </a:p>
          <a:p>
            <a:r>
              <a:rPr lang="zh-CN" altLang="en-US" dirty="0" smtClean="0"/>
              <a:t>同时也请记住</a:t>
            </a:r>
            <a:r>
              <a:rPr lang="en-US" altLang="zh-CN" dirty="0" smtClean="0"/>
              <a:t>”hello”</a:t>
            </a:r>
            <a:r>
              <a:rPr lang="zh-CN" altLang="en-US" dirty="0" smtClean="0"/>
              <a:t>占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个字节，数组不要开小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857290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4807470"/>
          </a:xfrm>
        </p:spPr>
        <p:txBody>
          <a:bodyPr/>
          <a:lstStyle/>
          <a:p>
            <a:r>
              <a:rPr lang="en-US" altLang="zh-CN" dirty="0" smtClean="0"/>
              <a:t>#define</a:t>
            </a:r>
          </a:p>
          <a:p>
            <a:r>
              <a:rPr lang="zh-CN" altLang="en-US" dirty="0" smtClean="0"/>
              <a:t>预编译指令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相当于查找</a:t>
            </a:r>
            <a:r>
              <a:rPr lang="en-US" altLang="zh-CN" dirty="0" smtClean="0"/>
              <a:t>-</a:t>
            </a:r>
            <a:r>
              <a:rPr lang="zh-CN" altLang="en-US" dirty="0" smtClean="0"/>
              <a:t>替换，双引号内才不会替换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不仔细可能引发错误</a:t>
            </a:r>
            <a:endParaRPr lang="en-US" altLang="zh-CN" dirty="0"/>
          </a:p>
          <a:p>
            <a:r>
              <a:rPr lang="en-US" altLang="zh-CN" dirty="0" err="1" smtClean="0"/>
              <a:t>const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被</a:t>
            </a:r>
            <a:r>
              <a:rPr lang="en-US" altLang="zh-CN" dirty="0" err="1" smtClean="0"/>
              <a:t>const</a:t>
            </a:r>
            <a:r>
              <a:rPr lang="zh-CN" altLang="en-US" dirty="0" smtClean="0"/>
              <a:t>修饰的变量不可修改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const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MAXLENGTH = 100;</a:t>
            </a:r>
          </a:p>
        </p:txBody>
      </p:sp>
    </p:spTree>
    <p:extLst>
      <p:ext uri="{BB962C8B-B14F-4D97-AF65-F5344CB8AC3E}">
        <p14:creationId xmlns:p14="http://schemas.microsoft.com/office/powerpoint/2010/main" val="28761031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609398"/>
          </a:xfrm>
        </p:spPr>
        <p:txBody>
          <a:bodyPr/>
          <a:lstStyle/>
          <a:p>
            <a:r>
              <a:rPr lang="en-US" altLang="zh-CN" dirty="0" smtClean="0"/>
              <a:t>Avoid magic numbers</a:t>
            </a:r>
          </a:p>
        </p:txBody>
      </p:sp>
    </p:spTree>
    <p:extLst>
      <p:ext uri="{BB962C8B-B14F-4D97-AF65-F5344CB8AC3E}">
        <p14:creationId xmlns:p14="http://schemas.microsoft.com/office/powerpoint/2010/main" val="39182226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Functions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56595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2843855"/>
          </a:xfrm>
        </p:spPr>
        <p:txBody>
          <a:bodyPr/>
          <a:lstStyle/>
          <a:p>
            <a:r>
              <a:rPr lang="en-US" altLang="zh-CN" dirty="0" smtClean="0"/>
              <a:t>&lt;</a:t>
            </a:r>
            <a:r>
              <a:rPr lang="zh-CN" altLang="en-US" dirty="0" smtClean="0"/>
              <a:t>返回类型</a:t>
            </a:r>
            <a:r>
              <a:rPr lang="en-US" altLang="zh-CN" dirty="0" smtClean="0"/>
              <a:t>&gt; &lt;</a:t>
            </a:r>
            <a:r>
              <a:rPr lang="zh-CN" altLang="en-US" dirty="0" smtClean="0"/>
              <a:t>标识符</a:t>
            </a:r>
            <a:r>
              <a:rPr lang="en-US" altLang="zh-CN" dirty="0" smtClean="0"/>
              <a:t>&gt;(</a:t>
            </a:r>
            <a:r>
              <a:rPr lang="zh-CN" altLang="en-US" dirty="0" smtClean="0"/>
              <a:t>参数列表</a:t>
            </a:r>
            <a:r>
              <a:rPr lang="en-US" altLang="zh-CN" dirty="0" smtClean="0"/>
              <a:t>){</a:t>
            </a:r>
            <a:r>
              <a:rPr lang="zh-CN" altLang="en-US" dirty="0" smtClean="0"/>
              <a:t>函数体</a:t>
            </a:r>
            <a:r>
              <a:rPr lang="en-US" altLang="zh-CN" dirty="0" smtClean="0"/>
              <a:t>}</a:t>
            </a:r>
            <a:endParaRPr lang="en-US" altLang="zh-CN" dirty="0"/>
          </a:p>
          <a:p>
            <a:r>
              <a:rPr lang="zh-CN" altLang="en-US" dirty="0"/>
              <a:t>函数</a:t>
            </a:r>
            <a:r>
              <a:rPr lang="zh-CN" altLang="en-US" dirty="0" smtClean="0"/>
              <a:t>体顺序执行</a:t>
            </a:r>
            <a:endParaRPr lang="en-US" altLang="zh-CN" dirty="0" smtClean="0"/>
          </a:p>
          <a:p>
            <a:r>
              <a:rPr lang="zh-CN" altLang="en-US" dirty="0" smtClean="0"/>
              <a:t>其他函数和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函数没有太大区别</a:t>
            </a:r>
            <a:endParaRPr lang="en-US" altLang="zh-CN" dirty="0" smtClean="0"/>
          </a:p>
          <a:p>
            <a:r>
              <a:rPr lang="en-US" altLang="zh-CN" dirty="0" smtClean="0"/>
              <a:t>main</a:t>
            </a:r>
            <a:r>
              <a:rPr lang="zh-CN" altLang="en-US" dirty="0" smtClean="0"/>
              <a:t>函数只作为每个程序执行的起始点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309293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作业点评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4739759"/>
          </a:xfrm>
        </p:spPr>
        <p:txBody>
          <a:bodyPr/>
          <a:lstStyle/>
          <a:p>
            <a:r>
              <a:rPr lang="en-US" altLang="zh-CN" dirty="0" smtClean="0"/>
              <a:t>A+B </a:t>
            </a:r>
            <a:r>
              <a:rPr lang="zh-CN" altLang="en-US" dirty="0" smtClean="0"/>
              <a:t>闰年两题比较简单，不再详述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如果不会写一定问我或者其他同学</a:t>
            </a:r>
            <a:endParaRPr lang="en-US" altLang="zh-CN" dirty="0" smtClean="0"/>
          </a:p>
          <a:p>
            <a:r>
              <a:rPr lang="zh-CN" altLang="en-US" dirty="0"/>
              <a:t>分解</a:t>
            </a:r>
            <a:r>
              <a:rPr lang="zh-CN" altLang="en-US" dirty="0" smtClean="0"/>
              <a:t>质因数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马皓然的做法不对</a:t>
            </a:r>
            <a:endParaRPr lang="en-US" altLang="zh-CN" dirty="0" smtClean="0"/>
          </a:p>
          <a:p>
            <a:pPr lvl="1"/>
            <a:r>
              <a:rPr lang="zh-CN" altLang="en-US" dirty="0"/>
              <a:t>李</a:t>
            </a:r>
            <a:r>
              <a:rPr lang="zh-CN" altLang="en-US" dirty="0" smtClean="0"/>
              <a:t>恩泽的做法导致顺序不对</a:t>
            </a:r>
            <a:endParaRPr lang="en-US" altLang="zh-CN" dirty="0" smtClean="0"/>
          </a:p>
          <a:p>
            <a:pPr lvl="1"/>
            <a:r>
              <a:rPr lang="zh-CN" altLang="en-US" dirty="0"/>
              <a:t>关键</a:t>
            </a:r>
            <a:r>
              <a:rPr lang="zh-CN" altLang="en-US" dirty="0" smtClean="0"/>
              <a:t>在于试出一个因数之后从</a:t>
            </a:r>
            <a:r>
              <a:rPr lang="en-US" altLang="zh-CN" dirty="0" smtClean="0"/>
              <a:t>2</a:t>
            </a:r>
            <a:r>
              <a:rPr lang="zh-CN" altLang="en-US" dirty="0" smtClean="0"/>
              <a:t>重新开始试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这样保证都是质因数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36300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排序算法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sorting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7079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何为算法？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1354217"/>
          </a:xfrm>
        </p:spPr>
        <p:txBody>
          <a:bodyPr/>
          <a:lstStyle/>
          <a:p>
            <a:r>
              <a:rPr lang="zh-CN" altLang="en-US" dirty="0" smtClean="0"/>
              <a:t>高斯：</a:t>
            </a:r>
            <a:r>
              <a:rPr lang="en-US" altLang="zh-CN" dirty="0" smtClean="0"/>
              <a:t>1+2+3+…+100=?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408435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何为算法？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19248" y="1714500"/>
                <a:ext cx="11151916" cy="3588675"/>
              </a:xfrm>
            </p:spPr>
            <p:txBody>
              <a:bodyPr/>
              <a:lstStyle/>
              <a:p>
                <a:r>
                  <a:rPr lang="zh-CN" altLang="en-US" dirty="0" smtClean="0"/>
                  <a:t>秦九韶算法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计算多项式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5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7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+9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endParaRPr lang="en-US" altLang="zh-CN" b="0" dirty="0" smtClean="0"/>
              </a:p>
              <a:p>
                <a:r>
                  <a:rPr lang="en-US" altLang="zh-CN" b="0" dirty="0" smtClean="0"/>
                  <a:t>(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+7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+9)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减少</a:t>
                </a:r>
                <a:r>
                  <a:rPr lang="zh-CN" altLang="en-US" dirty="0" smtClean="0"/>
                  <a:t>了乘法次数，对计算机有实际意义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9248" y="1714500"/>
                <a:ext cx="11151916" cy="3588675"/>
              </a:xfrm>
              <a:blipFill>
                <a:blip r:embed="rId2"/>
                <a:stretch>
                  <a:fillRect l="-3388" t="-9168" b="-9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9937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排序算法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5078313"/>
          </a:xfrm>
        </p:spPr>
        <p:txBody>
          <a:bodyPr/>
          <a:lstStyle/>
          <a:p>
            <a:r>
              <a:rPr lang="zh-CN" altLang="en-US" dirty="0" smtClean="0"/>
              <a:t>冒泡排序</a:t>
            </a:r>
            <a:endParaRPr lang="en-US" altLang="zh-CN" dirty="0" smtClean="0"/>
          </a:p>
          <a:p>
            <a:r>
              <a:rPr lang="zh-CN" altLang="en-US" dirty="0" smtClean="0"/>
              <a:t>选择排序</a:t>
            </a:r>
            <a:endParaRPr lang="en-US" altLang="zh-CN" dirty="0" smtClean="0"/>
          </a:p>
          <a:p>
            <a:r>
              <a:rPr lang="zh-CN" altLang="en-US" dirty="0" smtClean="0"/>
              <a:t>插入排序</a:t>
            </a:r>
            <a:endParaRPr lang="en-US" altLang="zh-CN" dirty="0" smtClean="0"/>
          </a:p>
          <a:p>
            <a:r>
              <a:rPr lang="zh-CN" altLang="en-US" dirty="0" smtClean="0"/>
              <a:t>归并排序</a:t>
            </a:r>
            <a:endParaRPr lang="en-US" altLang="zh-CN" dirty="0" smtClean="0"/>
          </a:p>
          <a:p>
            <a:r>
              <a:rPr lang="zh-CN" altLang="en-US" dirty="0"/>
              <a:t>堆</a:t>
            </a:r>
            <a:r>
              <a:rPr lang="zh-CN" altLang="en-US" dirty="0" smtClean="0"/>
              <a:t>排序</a:t>
            </a:r>
            <a:endParaRPr lang="en-US" altLang="zh-CN" dirty="0" smtClean="0"/>
          </a:p>
          <a:p>
            <a:r>
              <a:rPr lang="zh-CN" altLang="en-US" dirty="0"/>
              <a:t>快速</a:t>
            </a:r>
            <a:r>
              <a:rPr lang="zh-CN" altLang="en-US" dirty="0" smtClean="0"/>
              <a:t>排序</a:t>
            </a:r>
            <a:endParaRPr lang="en-US" altLang="zh-CN" dirty="0" smtClean="0"/>
          </a:p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64109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冒泡排序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905000"/>
            <a:ext cx="11151916" cy="3176254"/>
          </a:xfrm>
        </p:spPr>
        <p:txBody>
          <a:bodyPr/>
          <a:lstStyle/>
          <a:p>
            <a:r>
              <a:rPr lang="en-US" altLang="zh-CN" dirty="0" smtClean="0"/>
              <a:t>//</a:t>
            </a:r>
            <a:r>
              <a:rPr lang="zh-CN" altLang="en-US" dirty="0" smtClean="0"/>
              <a:t>从小到大排序</a:t>
            </a:r>
            <a:endParaRPr lang="en-US" altLang="zh-CN" dirty="0" smtClean="0"/>
          </a:p>
          <a:p>
            <a:r>
              <a:rPr lang="en-US" altLang="zh-CN" dirty="0" smtClean="0"/>
              <a:t>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0;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&lt; n-1; 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){</a:t>
            </a:r>
          </a:p>
          <a:p>
            <a:r>
              <a:rPr lang="en-US" altLang="zh-CN" dirty="0" smtClean="0"/>
              <a:t>	for(j = 0; j &lt; n-1-i; ++j){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if(a[j] &gt; a[j+1]){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	swap(a[j], a[j+1]);	//</a:t>
            </a:r>
            <a:r>
              <a:rPr lang="zh-CN" altLang="en-US" dirty="0" smtClean="0"/>
              <a:t>前比后大，交换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}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17995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选择排序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905000"/>
            <a:ext cx="11151916" cy="3176254"/>
          </a:xfrm>
        </p:spPr>
        <p:txBody>
          <a:bodyPr/>
          <a:lstStyle/>
          <a:p>
            <a:r>
              <a:rPr lang="en-US" altLang="zh-CN" dirty="0" smtClean="0"/>
              <a:t>//</a:t>
            </a:r>
            <a:r>
              <a:rPr lang="zh-CN" altLang="en-US" dirty="0" smtClean="0"/>
              <a:t>从小到大排序</a:t>
            </a:r>
            <a:endParaRPr lang="en-US" altLang="zh-CN" dirty="0" smtClean="0"/>
          </a:p>
          <a:p>
            <a:r>
              <a:rPr lang="en-US" altLang="zh-CN" dirty="0" smtClean="0"/>
              <a:t>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0;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&lt; n-1; 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){</a:t>
            </a:r>
          </a:p>
          <a:p>
            <a:r>
              <a:rPr lang="en-US" altLang="zh-CN" dirty="0" smtClean="0"/>
              <a:t>	for(j = i+1; j &lt; n; ++j){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if(a[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&gt; a[j]){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	swap 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and a[j]	//</a:t>
            </a:r>
            <a:r>
              <a:rPr lang="zh-CN" altLang="en-US" dirty="0" smtClean="0"/>
              <a:t>前比后大，交换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}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83706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4130361"/>
          </a:xfrm>
        </p:spPr>
        <p:txBody>
          <a:bodyPr/>
          <a:lstStyle/>
          <a:p>
            <a:r>
              <a:rPr lang="zh-CN" altLang="en-US" dirty="0" smtClean="0"/>
              <a:t>编写程序实现从大到小排序</a:t>
            </a:r>
            <a:endParaRPr lang="en-US" altLang="zh-CN" dirty="0" smtClean="0"/>
          </a:p>
          <a:p>
            <a:r>
              <a:rPr lang="zh-CN" altLang="en-US" dirty="0" smtClean="0"/>
              <a:t>输入：</a:t>
            </a:r>
            <a:endParaRPr lang="en-US" altLang="zh-CN" dirty="0" smtClean="0"/>
          </a:p>
          <a:p>
            <a:pPr lvl="1"/>
            <a:r>
              <a:rPr lang="zh-CN" altLang="en-US" dirty="0"/>
              <a:t>第</a:t>
            </a:r>
            <a:r>
              <a:rPr lang="zh-CN" altLang="en-US" dirty="0" smtClean="0"/>
              <a:t>一行 一个整数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，表示数组长度</a:t>
            </a:r>
            <a:endParaRPr lang="en-US" altLang="zh-CN" dirty="0" smtClean="0"/>
          </a:p>
          <a:p>
            <a:pPr lvl="1"/>
            <a:r>
              <a:rPr lang="zh-CN" altLang="en-US" dirty="0"/>
              <a:t>第二</a:t>
            </a:r>
            <a:r>
              <a:rPr lang="zh-CN" altLang="en-US" dirty="0" smtClean="0"/>
              <a:t>行 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个整数，表示待排序数据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</a:t>
            </a:r>
            <a:r>
              <a:rPr lang="zh-CN" altLang="en-US" dirty="0" smtClean="0"/>
              <a:t>不超过</a:t>
            </a:r>
            <a:r>
              <a:rPr lang="en-US" altLang="zh-CN" dirty="0" smtClean="0"/>
              <a:t>200</a:t>
            </a:r>
            <a:r>
              <a:rPr lang="zh-CN" altLang="en-US" dirty="0" smtClean="0"/>
              <a:t>，整数间以空格分隔</a:t>
            </a:r>
            <a:endParaRPr lang="en-US" altLang="zh-CN" dirty="0" smtClean="0"/>
          </a:p>
          <a:p>
            <a:r>
              <a:rPr lang="zh-CN" altLang="en-US" dirty="0" smtClean="0"/>
              <a:t>输出：</a:t>
            </a:r>
            <a:r>
              <a:rPr lang="en-US" altLang="zh-CN" dirty="0" smtClean="0"/>
              <a:t>n</a:t>
            </a:r>
            <a:r>
              <a:rPr lang="zh-CN" altLang="en-US" dirty="0" smtClean="0"/>
              <a:t>行，从大到小排好序的序列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205421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1354217"/>
          </a:xfrm>
        </p:spPr>
        <p:txBody>
          <a:bodyPr/>
          <a:lstStyle/>
          <a:p>
            <a:r>
              <a:rPr lang="zh-CN" altLang="en-US" dirty="0" smtClean="0"/>
              <a:t>思考：用尽量多的排序算法完成本次作业</a:t>
            </a:r>
            <a:endParaRPr lang="en-US" altLang="zh-CN" dirty="0" smtClean="0"/>
          </a:p>
          <a:p>
            <a:r>
              <a:rPr lang="zh-CN" altLang="en-US" dirty="0" smtClean="0"/>
              <a:t>提交时可提交多个不同算法的版本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133969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3317831"/>
          </a:xfrm>
        </p:spPr>
        <p:txBody>
          <a:bodyPr/>
          <a:lstStyle/>
          <a:p>
            <a:r>
              <a:rPr lang="zh-CN" altLang="en-US" dirty="0"/>
              <a:t>编译</a:t>
            </a:r>
            <a:r>
              <a:rPr lang="zh-CN" altLang="en-US" dirty="0" smtClean="0"/>
              <a:t>错误一律不属于我解决的范围</a:t>
            </a:r>
            <a:endParaRPr lang="en-US" altLang="zh-CN" dirty="0" smtClean="0"/>
          </a:p>
          <a:p>
            <a:r>
              <a:rPr lang="zh-CN" altLang="en-US" dirty="0"/>
              <a:t>如果看不懂编译器的提示，可以问我，更好的办法是学英语或者上网</a:t>
            </a:r>
            <a:r>
              <a:rPr lang="zh-CN" altLang="en-US" dirty="0" smtClean="0"/>
              <a:t>搜索</a:t>
            </a:r>
            <a:endParaRPr lang="en-US" altLang="zh-CN" dirty="0" smtClean="0"/>
          </a:p>
          <a:p>
            <a:r>
              <a:rPr lang="zh-CN" altLang="en-US" dirty="0" smtClean="0"/>
              <a:t>代码题请不要提交无法编译的代码，这是对其他人的不尊重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412019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905000"/>
            <a:ext cx="11151916" cy="3176254"/>
          </a:xfrm>
        </p:spPr>
        <p:txBody>
          <a:bodyPr/>
          <a:lstStyle/>
          <a:p>
            <a:r>
              <a:rPr lang="en-US" altLang="zh-CN" dirty="0" smtClean="0"/>
              <a:t>//What is the value of j in the following program?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42;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main(){</a:t>
            </a:r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100;</a:t>
            </a:r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j =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	return 0;</a:t>
            </a:r>
          </a:p>
          <a:p>
            <a:r>
              <a:rPr lang="en-US" altLang="zh-CN" dirty="0" smtClean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40017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905000"/>
            <a:ext cx="11151916" cy="3176254"/>
          </a:xfrm>
        </p:spPr>
        <p:txBody>
          <a:bodyPr/>
          <a:lstStyle/>
          <a:p>
            <a:r>
              <a:rPr lang="en-US" altLang="zh-CN" dirty="0" smtClean="0"/>
              <a:t>//What is the value of j in the following program?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42;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main(){</a:t>
            </a:r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100;</a:t>
            </a:r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j =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	return 0;</a:t>
            </a:r>
          </a:p>
          <a:p>
            <a:r>
              <a:rPr lang="en-US" altLang="zh-CN" dirty="0" smtClean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53800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测验 </a:t>
            </a:r>
            <a:r>
              <a:rPr lang="en-US" altLang="zh-CN" dirty="0" smtClean="0"/>
              <a:t>20min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1218795"/>
          </a:xfrm>
        </p:spPr>
        <p:txBody>
          <a:bodyPr/>
          <a:lstStyle/>
          <a:p>
            <a:r>
              <a:rPr lang="zh-CN" altLang="en-US" dirty="0" smtClean="0"/>
              <a:t>写一个程序，输入一个正整数，如果是质数，输出</a:t>
            </a:r>
            <a:r>
              <a:rPr lang="en-US" altLang="zh-CN" dirty="0" smtClean="0"/>
              <a:t>yes</a:t>
            </a:r>
            <a:r>
              <a:rPr lang="zh-CN" altLang="en-US" dirty="0" smtClean="0"/>
              <a:t>，否则输出</a:t>
            </a:r>
            <a:r>
              <a:rPr lang="en-US" altLang="zh-CN" dirty="0" smtClean="0"/>
              <a:t>no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72819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array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93243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什么是数组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2640723"/>
          </a:xfrm>
        </p:spPr>
        <p:txBody>
          <a:bodyPr/>
          <a:lstStyle/>
          <a:p>
            <a:r>
              <a:rPr lang="zh-CN" altLang="en-US" dirty="0" smtClean="0"/>
              <a:t>同种类型的变量组成的集合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100</a:t>
            </a:r>
            <a:r>
              <a:rPr lang="zh-CN" altLang="en-US" dirty="0" smtClean="0"/>
              <a:t>个整数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50</a:t>
            </a:r>
            <a:r>
              <a:rPr lang="zh-CN" altLang="en-US" dirty="0" smtClean="0"/>
              <a:t>个浮点数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一个长度为</a:t>
            </a:r>
            <a:r>
              <a:rPr lang="en-US" altLang="zh-CN" dirty="0" smtClean="0"/>
              <a:t>200</a:t>
            </a:r>
            <a:r>
              <a:rPr lang="zh-CN" altLang="en-US" dirty="0" smtClean="0"/>
              <a:t>的字符串？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0154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定义数组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519248" y="1714500"/>
                <a:ext cx="11151916" cy="4875181"/>
              </a:xfrm>
            </p:spPr>
            <p:txBody>
              <a:bodyPr/>
              <a:lstStyle/>
              <a:p>
                <a:r>
                  <a:rPr lang="en-US" altLang="zh-CN" dirty="0" smtClean="0"/>
                  <a:t>&lt;</a:t>
                </a:r>
                <a:r>
                  <a:rPr lang="zh-CN" altLang="en-US" dirty="0" smtClean="0"/>
                  <a:t>类型说明符</a:t>
                </a:r>
                <a:r>
                  <a:rPr lang="en-US" altLang="zh-CN" dirty="0" smtClean="0"/>
                  <a:t>&gt; &lt;</a:t>
                </a:r>
                <a:r>
                  <a:rPr lang="zh-CN" altLang="en-US" dirty="0" smtClean="0"/>
                  <a:t>标识符</a:t>
                </a:r>
                <a:r>
                  <a:rPr lang="en-US" altLang="zh-CN" dirty="0" smtClean="0"/>
                  <a:t>&gt;[</a:t>
                </a:r>
                <a:r>
                  <a:rPr lang="zh-CN" altLang="en-US" dirty="0" smtClean="0"/>
                  <a:t>长度</a:t>
                </a:r>
                <a:r>
                  <a:rPr lang="en-US" altLang="zh-CN" dirty="0" smtClean="0"/>
                  <a:t>]</a:t>
                </a:r>
              </a:p>
              <a:p>
                <a:pPr lvl="1"/>
                <a:r>
                  <a:rPr lang="zh-CN" altLang="en-US" dirty="0" smtClean="0"/>
                  <a:t>长度必须是整数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长度必须是常量！！！</a:t>
                </a:r>
                <a:endParaRPr lang="en-US" altLang="zh-CN" dirty="0" smtClean="0"/>
              </a:p>
              <a:p>
                <a:r>
                  <a:rPr lang="en-US" altLang="zh-CN" dirty="0" err="1" smtClean="0"/>
                  <a:t>int</a:t>
                </a:r>
                <a:r>
                  <a:rPr lang="en-US" altLang="zh-CN" dirty="0" smtClean="0"/>
                  <a:t> a[n];	——</a:t>
                </a:r>
                <a:r>
                  <a:rPr lang="zh-CN" altLang="en-US" dirty="0" smtClean="0"/>
                  <a:t>有时不会报错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但几乎一定不会得到正确结果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如果题目说长度为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</m:t>
                    </m:r>
                  </m:oMath>
                </a14:m>
                <a:r>
                  <a:rPr lang="zh-CN" altLang="en-US" dirty="0" smtClean="0"/>
                  <a:t>怎么办？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直接</a:t>
                </a:r>
                <a:r>
                  <a:rPr lang="en-US" altLang="zh-CN" dirty="0" err="1" smtClean="0"/>
                  <a:t>int</a:t>
                </a:r>
                <a:r>
                  <a:rPr lang="en-US" altLang="zh-CN" dirty="0" smtClean="0"/>
                  <a:t> a[100];   </a:t>
                </a:r>
                <a:r>
                  <a:rPr lang="zh-CN" altLang="en-US" dirty="0" smtClean="0"/>
                  <a:t>保证数组不会过小即可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9248" y="1714500"/>
                <a:ext cx="11151916" cy="4875181"/>
              </a:xfrm>
              <a:blipFill>
                <a:blip r:embed="rId2"/>
                <a:stretch>
                  <a:fillRect l="-3388" t="-6750" b="-48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92543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S1444_Windows Azure Template 16x9_r08a">
  <a:themeElements>
    <a:clrScheme name="">
      <a:dk1>
        <a:srgbClr val="292929"/>
      </a:dk1>
      <a:lt1>
        <a:srgbClr val="FFFFFF"/>
      </a:lt1>
      <a:dk2>
        <a:srgbClr val="5F5F5F"/>
      </a:dk2>
      <a:lt2>
        <a:srgbClr val="DDDDDD"/>
      </a:lt2>
      <a:accent1>
        <a:srgbClr val="FF8A00"/>
      </a:accent1>
      <a:accent2>
        <a:srgbClr val="00AEEF"/>
      </a:accent2>
      <a:accent3>
        <a:srgbClr val="FFFFFF"/>
      </a:accent3>
      <a:accent4>
        <a:srgbClr val="212121"/>
      </a:accent4>
      <a:accent5>
        <a:srgbClr val="FFC4AA"/>
      </a:accent5>
      <a:accent6>
        <a:srgbClr val="009DD9"/>
      </a:accent6>
      <a:hlink>
        <a:srgbClr val="FFFFFF"/>
      </a:hlink>
      <a:folHlink>
        <a:srgbClr val="00AEEF"/>
      </a:folHlink>
    </a:clrScheme>
    <a:fontScheme name="MS1444_Windows Azure Template 16x9_r08a">
      <a:majorFont>
        <a:latin typeface="Segoe UI Light"/>
        <a:ea typeface=""/>
        <a:cs typeface="Segoe UI"/>
      </a:majorFont>
      <a:minorFont>
        <a:latin typeface="Segoe UI"/>
        <a:ea typeface=""/>
        <a:cs typeface="Segoe U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219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219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 with Consolas font for code slides">
  <a:themeElements>
    <a:clrScheme name="">
      <a:dk1>
        <a:srgbClr val="292929"/>
      </a:dk1>
      <a:lt1>
        <a:srgbClr val="FFFFFF"/>
      </a:lt1>
      <a:dk2>
        <a:srgbClr val="5F5F5F"/>
      </a:dk2>
      <a:lt2>
        <a:srgbClr val="DDDDDD"/>
      </a:lt2>
      <a:accent1>
        <a:srgbClr val="FFBE00"/>
      </a:accent1>
      <a:accent2>
        <a:srgbClr val="00AEEF"/>
      </a:accent2>
      <a:accent3>
        <a:srgbClr val="FFFFFF"/>
      </a:accent3>
      <a:accent4>
        <a:srgbClr val="212121"/>
      </a:accent4>
      <a:accent5>
        <a:srgbClr val="FFDBAA"/>
      </a:accent5>
      <a:accent6>
        <a:srgbClr val="009DD9"/>
      </a:accent6>
      <a:hlink>
        <a:srgbClr val="0000A6"/>
      </a:hlink>
      <a:folHlink>
        <a:srgbClr val="0071BC"/>
      </a:folHlink>
    </a:clrScheme>
    <a:fontScheme name="White with Consolas font for code slides">
      <a:majorFont>
        <a:latin typeface="Segoe UI Light"/>
        <a:ea typeface=""/>
        <a:cs typeface="Segoe UI"/>
      </a:majorFont>
      <a:minorFont>
        <a:latin typeface="Consolas"/>
        <a:ea typeface=""/>
        <a:cs typeface="Segoe U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219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219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04.微软官方出品windows8风格动画PPT《WINDOWS_AZURE》</Template>
  <TotalTime>682</TotalTime>
  <Words>594</Words>
  <Application>Microsoft Office PowerPoint</Application>
  <PresentationFormat>宽屏</PresentationFormat>
  <Paragraphs>143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等线</vt:lpstr>
      <vt:lpstr>宋体</vt:lpstr>
      <vt:lpstr>Arial</vt:lpstr>
      <vt:lpstr>Cambria Math</vt:lpstr>
      <vt:lpstr>Consolas</vt:lpstr>
      <vt:lpstr>Segoe UI</vt:lpstr>
      <vt:lpstr>Segoe UI Light</vt:lpstr>
      <vt:lpstr>MS1444_Windows Azure Template 16x9_r08a</vt:lpstr>
      <vt:lpstr>White with Consolas font for code slides</vt:lpstr>
      <vt:lpstr>程序设计基础</vt:lpstr>
      <vt:lpstr>作业点评</vt:lpstr>
      <vt:lpstr>关于作业</vt:lpstr>
      <vt:lpstr>测验</vt:lpstr>
      <vt:lpstr>测验</vt:lpstr>
      <vt:lpstr>测验 20min</vt:lpstr>
      <vt:lpstr>数组</vt:lpstr>
      <vt:lpstr>什么是数组</vt:lpstr>
      <vt:lpstr>定义数组</vt:lpstr>
      <vt:lpstr>定义数组：例子</vt:lpstr>
      <vt:lpstr>访问数组——运算符 []</vt:lpstr>
      <vt:lpstr>访问数组——运算符 []</vt:lpstr>
      <vt:lpstr>常量</vt:lpstr>
      <vt:lpstr>常量</vt:lpstr>
      <vt:lpstr>字符串常量</vt:lpstr>
      <vt:lpstr>常量</vt:lpstr>
      <vt:lpstr>常量</vt:lpstr>
      <vt:lpstr>函数</vt:lpstr>
      <vt:lpstr>函数</vt:lpstr>
      <vt:lpstr>排序算法</vt:lpstr>
      <vt:lpstr>何为算法？</vt:lpstr>
      <vt:lpstr>何为算法？</vt:lpstr>
      <vt:lpstr>排序算法</vt:lpstr>
      <vt:lpstr>冒泡排序</vt:lpstr>
      <vt:lpstr>选择排序</vt:lpstr>
      <vt:lpstr>作业</vt:lpstr>
      <vt:lpstr>作业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段清楠</dc:creator>
  <cp:lastModifiedBy>段清楠</cp:lastModifiedBy>
  <cp:revision>461</cp:revision>
  <dcterms:created xsi:type="dcterms:W3CDTF">2017-03-06T02:44:40Z</dcterms:created>
  <dcterms:modified xsi:type="dcterms:W3CDTF">2017-03-23T09:53:46Z</dcterms:modified>
</cp:coreProperties>
</file>