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0"/>
  </p:notesMasterIdLst>
  <p:sldIdLst>
    <p:sldId id="256" r:id="rId3"/>
    <p:sldId id="310" r:id="rId4"/>
    <p:sldId id="29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2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3" r:id="rId34"/>
    <p:sldId id="332" r:id="rId35"/>
    <p:sldId id="329" r:id="rId36"/>
    <p:sldId id="336" r:id="rId37"/>
    <p:sldId id="337" r:id="rId38"/>
    <p:sldId id="338" r:id="rId39"/>
    <p:sldId id="339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0" r:id="rId49"/>
    <p:sldId id="350" r:id="rId50"/>
    <p:sldId id="351" r:id="rId51"/>
    <p:sldId id="349" r:id="rId52"/>
    <p:sldId id="352" r:id="rId53"/>
    <p:sldId id="354" r:id="rId54"/>
    <p:sldId id="355" r:id="rId55"/>
    <p:sldId id="353" r:id="rId56"/>
    <p:sldId id="356" r:id="rId57"/>
    <p:sldId id="357" r:id="rId58"/>
    <p:sldId id="358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610FD-F26B-4221-8F92-15FC07F89772}">
          <p14:sldIdLst>
            <p14:sldId id="256"/>
            <p14:sldId id="310"/>
            <p14:sldId id="292"/>
          </p14:sldIdLst>
        </p14:section>
        <p14:section name="结构体" id="{1FE4FC2D-04C9-4D24-966A-98E624F510B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02"/>
          </p14:sldIdLst>
        </p14:section>
        <p14:section name="动态内存管理" id="{EF196628-29F1-4020-86C8-9FEF5E09D50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链表" id="{F5A3B838-C67F-47BE-9DB3-C8C98E465267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3"/>
            <p14:sldId id="332"/>
            <p14:sldId id="329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0"/>
            <p14:sldId id="350"/>
            <p14:sldId id="351"/>
            <p14:sldId id="349"/>
            <p14:sldId id="352"/>
            <p14:sldId id="354"/>
            <p14:sldId id="355"/>
            <p14:sldId id="353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段清楠" initials="段清楠" lastIdx="1" clrIdx="0">
    <p:extLst>
      <p:ext uri="{19B8F6BF-5375-455C-9EA6-DF929625EA0E}">
        <p15:presenceInfo xmlns:p15="http://schemas.microsoft.com/office/powerpoint/2012/main" userId="b69885a270bcf2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727" y="36"/>
      </p:cViewPr>
      <p:guideLst/>
    </p:cSldViewPr>
  </p:slideViewPr>
  <p:outlineViewPr>
    <p:cViewPr>
      <p:scale>
        <a:sx n="33" d="100"/>
        <a:sy n="33" d="100"/>
      </p:scale>
      <p:origin x="0" y="-3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访问成员变量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score{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smtClean="0"/>
              <a:t>. . .</a:t>
            </a:r>
          </a:p>
          <a:p>
            <a:r>
              <a:rPr lang="en-US" altLang="zh-CN" dirty="0" smtClean="0"/>
              <a:t>// in main() :</a:t>
            </a:r>
          </a:p>
          <a:p>
            <a:r>
              <a:rPr lang="en-US" altLang="zh-CN" dirty="0" smtClean="0"/>
              <a:t>score t;</a:t>
            </a:r>
          </a:p>
          <a:p>
            <a:r>
              <a:rPr lang="en-US" altLang="zh-CN" dirty="0" err="1" smtClean="0"/>
              <a:t>t.chinese</a:t>
            </a:r>
            <a:r>
              <a:rPr lang="en-US" altLang="zh-CN" dirty="0" smtClean="0"/>
              <a:t> = 90;</a:t>
            </a:r>
          </a:p>
          <a:p>
            <a:r>
              <a:rPr lang="en-US" altLang="zh-CN" dirty="0" err="1" smtClean="0"/>
              <a:t>t.math</a:t>
            </a:r>
            <a:r>
              <a:rPr lang="en-US" altLang="zh-CN" dirty="0" smtClean="0"/>
              <a:t> = 92;</a:t>
            </a:r>
          </a:p>
          <a:p>
            <a:r>
              <a:rPr lang="en-US" altLang="zh-CN" dirty="0" err="1" smtClean="0"/>
              <a:t>t.english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t.math</a:t>
            </a:r>
            <a:r>
              <a:rPr lang="en-US" altLang="zh-CN" dirty="0" smtClean="0"/>
              <a:t> – 5;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270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681507"/>
            <a:ext cx="11151916" cy="4130361"/>
          </a:xfrm>
        </p:spPr>
        <p:txBody>
          <a:bodyPr/>
          <a:lstStyle/>
          <a:p>
            <a:r>
              <a:rPr lang="zh-CN" altLang="en-US" dirty="0" smtClean="0"/>
              <a:t>指针的指针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**a;</a:t>
            </a:r>
          </a:p>
          <a:p>
            <a:r>
              <a:rPr lang="zh-CN" altLang="en-US" dirty="0" smtClean="0"/>
              <a:t>结构体数组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score </a:t>
            </a:r>
            <a:r>
              <a:rPr lang="en-US" altLang="zh-CN" dirty="0" err="1" smtClean="0"/>
              <a:t>scoreList</a:t>
            </a:r>
            <a:r>
              <a:rPr lang="en-US" altLang="zh-CN" dirty="0" smtClean="0"/>
              <a:t>[100];</a:t>
            </a:r>
          </a:p>
          <a:p>
            <a:pPr lvl="1"/>
            <a:r>
              <a:rPr lang="en-US" altLang="zh-CN" dirty="0" err="1" smtClean="0"/>
              <a:t>scoreList</a:t>
            </a:r>
            <a:r>
              <a:rPr lang="en-US" altLang="zh-CN" dirty="0" smtClean="0"/>
              <a:t>[5].</a:t>
            </a:r>
            <a:r>
              <a:rPr lang="en-US" altLang="zh-CN" dirty="0" err="1" smtClean="0"/>
              <a:t>chinese</a:t>
            </a:r>
            <a:r>
              <a:rPr lang="en-US" altLang="zh-CN" dirty="0" smtClean="0"/>
              <a:t> = 100;</a:t>
            </a:r>
          </a:p>
          <a:p>
            <a:r>
              <a:rPr lang="zh-CN" altLang="en-US" dirty="0" smtClean="0"/>
              <a:t>结构体指针</a:t>
            </a:r>
            <a:r>
              <a:rPr lang="en-US" altLang="zh-CN" dirty="0" smtClean="0"/>
              <a:t> score *p;</a:t>
            </a:r>
          </a:p>
          <a:p>
            <a:pPr lvl="1"/>
            <a:r>
              <a:rPr lang="en-US" altLang="zh-CN" dirty="0" smtClean="0"/>
              <a:t>(*p).</a:t>
            </a:r>
            <a:r>
              <a:rPr lang="en-US" altLang="zh-CN" dirty="0" err="1" smtClean="0"/>
              <a:t>chinese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p-&gt;</a:t>
            </a:r>
            <a:r>
              <a:rPr lang="en-US" altLang="zh-CN" dirty="0" err="1" smtClean="0"/>
              <a:t>chinese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80034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动态内存管理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62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用途：动态申请和释放内存空间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“堆内存”，与栈空间不同，相对较大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5454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用途：动态申请和释放内存空间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“堆内存”，与栈空间不同，相对较大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18561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939540"/>
          </a:xfrm>
        </p:spPr>
        <p:txBody>
          <a:bodyPr/>
          <a:lstStyle/>
          <a:p>
            <a:r>
              <a:rPr lang="en-US" altLang="zh-CN" dirty="0" smtClean="0"/>
              <a:t>new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返回：一个该类型的指针，指向已经分配好的空间</a:t>
            </a:r>
            <a:endParaRPr lang="en-US" altLang="zh-CN" dirty="0" smtClean="0"/>
          </a:p>
          <a:p>
            <a:r>
              <a:rPr lang="en-US" altLang="zh-CN" dirty="0" smtClean="0"/>
              <a:t>delete &lt;</a:t>
            </a:r>
            <a:r>
              <a:rPr lang="zh-CN" altLang="en-US" dirty="0" smtClean="0"/>
              <a:t>指针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释放指针指向的空间</a:t>
            </a:r>
            <a:endParaRPr lang="en-US" altLang="zh-CN" dirty="0" smtClean="0"/>
          </a:p>
          <a:p>
            <a:pPr lvl="1"/>
            <a:r>
              <a:rPr lang="zh-CN" altLang="en-US" dirty="0"/>
              <a:t>类型必须正确</a:t>
            </a:r>
          </a:p>
        </p:txBody>
      </p:sp>
    </p:spTree>
    <p:extLst>
      <p:ext uri="{BB962C8B-B14F-4D97-AF65-F5344CB8AC3E}">
        <p14:creationId xmlns:p14="http://schemas.microsoft.com/office/powerpoint/2010/main" val="9286985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申请的内存必须用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r>
              <a:rPr lang="zh-CN" altLang="en-US" dirty="0" smtClean="0"/>
              <a:t>不释放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r>
              <a:rPr lang="zh-CN" altLang="en-US" dirty="0" smtClean="0"/>
              <a:t>只能释放一次，重复释放导致错误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24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动态生成数组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453253"/>
          </a:xfrm>
        </p:spPr>
        <p:txBody>
          <a:bodyPr/>
          <a:lstStyle/>
          <a:p>
            <a:r>
              <a:rPr lang="en-US" altLang="zh-CN" dirty="0" smtClean="0"/>
              <a:t>new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&gt;[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[5]</a:t>
            </a:r>
          </a:p>
          <a:p>
            <a:pPr lvl="1"/>
            <a:r>
              <a:rPr lang="zh-CN" altLang="en-US" dirty="0" smtClean="0"/>
              <a:t>可以写变量</a:t>
            </a:r>
            <a:endParaRPr lang="en-US" altLang="zh-CN" dirty="0" smtClean="0"/>
          </a:p>
          <a:p>
            <a:r>
              <a:rPr lang="en-US" altLang="zh-CN" dirty="0" smtClean="0"/>
              <a:t>delete[] &lt;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delete[] 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734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*a = 6;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= *a;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*a = 7;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 %d\n”, b, *a);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a;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结果：</a:t>
            </a:r>
            <a:r>
              <a:rPr lang="en-US" altLang="zh-CN" dirty="0" smtClean="0"/>
              <a:t>6 7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558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10;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a[x];	ERROR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[x];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x;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[]a;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50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1083" y="2711959"/>
            <a:ext cx="10108278" cy="830997"/>
          </a:xfrm>
        </p:spPr>
        <p:txBody>
          <a:bodyPr/>
          <a:lstStyle/>
          <a:p>
            <a:r>
              <a:rPr lang="zh-CN" altLang="en-US" dirty="0" smtClean="0"/>
              <a:t>结构体、动态内存管理与链表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91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为什么要动态管理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灵活性：可以根据需要申请内存</a:t>
            </a:r>
            <a:endParaRPr lang="en-US" altLang="zh-CN" dirty="0" smtClean="0"/>
          </a:p>
          <a:p>
            <a:r>
              <a:rPr lang="zh-CN" altLang="en-US" dirty="0" smtClean="0"/>
              <a:t>适合于事先不知道需要多少内存的情况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缺点：慢！</a:t>
            </a:r>
            <a:endParaRPr lang="en-US" altLang="zh-CN" dirty="0" smtClean="0"/>
          </a:p>
          <a:p>
            <a:r>
              <a:rPr lang="zh-CN" altLang="en-US" dirty="0" smtClean="0"/>
              <a:t>因此，能静态申请还是要静态申请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8440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Linked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28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和数组一样基础的结构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基本概念：由许多链表节点组成，每个节点保存数据和指向下一节点的指针</a:t>
            </a:r>
            <a:endParaRPr lang="en-US" altLang="zh-CN" dirty="0"/>
          </a:p>
          <a:p>
            <a:r>
              <a:rPr lang="zh-CN" altLang="en-US" dirty="0" smtClean="0"/>
              <a:t>遗憾的是，链表没有向数组一样成为内置的数据类型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749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88795" y="2328421"/>
            <a:ext cx="3393650" cy="1654404"/>
            <a:chOff x="1088795" y="2328421"/>
            <a:chExt cx="3393650" cy="1654404"/>
          </a:xfrm>
        </p:grpSpPr>
        <p:sp>
          <p:nvSpPr>
            <p:cNvPr id="4" name="矩形 3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肘形连接符 12"/>
            <p:cNvCxnSpPr>
              <a:stCxn id="6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91871" y="2328421"/>
            <a:ext cx="3393650" cy="1654404"/>
            <a:chOff x="1088795" y="2328421"/>
            <a:chExt cx="3393650" cy="1654404"/>
          </a:xfrm>
        </p:grpSpPr>
        <p:sp>
          <p:nvSpPr>
            <p:cNvPr id="21" name="矩形 20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23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904374" y="2328421"/>
            <a:ext cx="3393650" cy="1654404"/>
            <a:chOff x="1088795" y="2328421"/>
            <a:chExt cx="3393650" cy="1654404"/>
          </a:xfrm>
        </p:grpSpPr>
        <p:sp>
          <p:nvSpPr>
            <p:cNvPr id="26" name="矩形 25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肘形连接符 28"/>
            <p:cNvCxnSpPr>
              <a:stCxn id="28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24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88795" y="2328421"/>
            <a:ext cx="3393650" cy="1654404"/>
            <a:chOff x="1088795" y="2328421"/>
            <a:chExt cx="3393650" cy="1654404"/>
          </a:xfrm>
        </p:grpSpPr>
        <p:sp>
          <p:nvSpPr>
            <p:cNvPr id="4" name="矩形 3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肘形连接符 12"/>
            <p:cNvCxnSpPr>
              <a:stCxn id="6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91871" y="2328421"/>
            <a:ext cx="3393650" cy="1654404"/>
            <a:chOff x="1088795" y="2328421"/>
            <a:chExt cx="3393650" cy="1654404"/>
          </a:xfrm>
        </p:grpSpPr>
        <p:sp>
          <p:nvSpPr>
            <p:cNvPr id="21" name="矩形 20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23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904374" y="2328421"/>
            <a:ext cx="3393650" cy="1654404"/>
            <a:chOff x="1088795" y="2328421"/>
            <a:chExt cx="3393650" cy="1654404"/>
          </a:xfrm>
        </p:grpSpPr>
        <p:sp>
          <p:nvSpPr>
            <p:cNvPr id="26" name="矩形 25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肘形连接符 28"/>
            <p:cNvCxnSpPr>
              <a:stCxn id="28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/>
          <p:cNvCxnSpPr/>
          <p:nvPr/>
        </p:nvCxnSpPr>
        <p:spPr bwMode="auto">
          <a:xfrm>
            <a:off x="1965488" y="1696826"/>
            <a:ext cx="0" cy="6315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58739" y="1612999"/>
            <a:ext cx="158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89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是一个结构体</a:t>
            </a:r>
            <a:endParaRPr lang="en-US" altLang="zh-CN" dirty="0" smtClean="0"/>
          </a:p>
          <a:p>
            <a:r>
              <a:rPr lang="zh-CN" altLang="en-US" dirty="0" smtClean="0"/>
              <a:t>包含数据和指针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5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通常定义方式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Node{</a:t>
            </a:r>
          </a:p>
          <a:p>
            <a:r>
              <a:rPr lang="en-US" altLang="zh-CN" dirty="0" smtClean="0"/>
              <a:t>	double data;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 next;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一个保存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类型数据的链表</a:t>
            </a:r>
            <a:endParaRPr lang="en-US" altLang="zh-CN" dirty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这个要定义在所有函数外面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18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链表：头节点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必须有一个可直接访问的位置</a:t>
            </a:r>
            <a:endParaRPr lang="en-US" altLang="zh-CN" dirty="0" smtClean="0"/>
          </a:p>
          <a:p>
            <a:r>
              <a:rPr lang="zh-CN" altLang="en-US" dirty="0"/>
              <a:t>链表</a:t>
            </a:r>
            <a:r>
              <a:rPr lang="zh-CN" altLang="en-US" dirty="0" smtClean="0"/>
              <a:t>头</a:t>
            </a:r>
            <a:r>
              <a:rPr lang="en-US" altLang="zh-CN" dirty="0" smtClean="0"/>
              <a:t>(head)</a:t>
            </a:r>
          </a:p>
          <a:p>
            <a:r>
              <a:rPr lang="zh-CN" altLang="en-US" dirty="0" smtClean="0"/>
              <a:t>程序通常有保存有指向头节点的指针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访问其他节点？顺着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链走下去即可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070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Node{</a:t>
            </a:r>
          </a:p>
          <a:p>
            <a:r>
              <a:rPr lang="en-US" altLang="zh-CN" dirty="0"/>
              <a:t>	double data;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 next;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smtClean="0"/>
              <a:t>Node * head;</a:t>
            </a:r>
          </a:p>
        </p:txBody>
      </p:sp>
    </p:spTree>
    <p:extLst>
      <p:ext uri="{BB962C8B-B14F-4D97-AF65-F5344CB8AC3E}">
        <p14:creationId xmlns:p14="http://schemas.microsoft.com/office/powerpoint/2010/main" val="2422180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696123"/>
          </a:xfrm>
        </p:spPr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在某一节点后插入节点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insertAfter</a:t>
            </a:r>
            <a:r>
              <a:rPr lang="en-US" altLang="zh-CN" dirty="0" smtClean="0"/>
              <a:t>(Node * node, double x){</a:t>
            </a:r>
            <a:br>
              <a:rPr lang="en-US" altLang="zh-CN" dirty="0" smtClean="0"/>
            </a:br>
            <a:r>
              <a:rPr lang="en-US" altLang="zh-CN" dirty="0" smtClean="0"/>
              <a:t>	Node *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-&gt;next = node-&gt;next;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240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2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4566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3864988" y="4592178"/>
            <a:ext cx="1706251" cy="1519699"/>
            <a:chOff x="933253" y="1949365"/>
            <a:chExt cx="1706251" cy="1519699"/>
          </a:xfrm>
        </p:grpSpPr>
        <p:sp>
          <p:nvSpPr>
            <p:cNvPr id="14" name="矩形 13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2380" y="19493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新节点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5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3864988" y="4592178"/>
            <a:ext cx="1706251" cy="1519699"/>
            <a:chOff x="933253" y="1949365"/>
            <a:chExt cx="1706251" cy="1519699"/>
          </a:xfrm>
        </p:grpSpPr>
        <p:sp>
          <p:nvSpPr>
            <p:cNvPr id="14" name="矩形 13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2380" y="19493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新节点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曲线连接符 27"/>
          <p:cNvCxnSpPr>
            <a:stCxn id="15" idx="3"/>
            <a:endCxn id="26" idx="1"/>
          </p:cNvCxnSpPr>
          <p:nvPr/>
        </p:nvCxnSpPr>
        <p:spPr bwMode="auto">
          <a:xfrm flipV="1">
            <a:off x="5571239" y="2641862"/>
            <a:ext cx="240385" cy="3194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6353666" y="4421771"/>
            <a:ext cx="473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newNode</a:t>
            </a:r>
            <a:r>
              <a:rPr lang="en-US" altLang="zh-CN" sz="2400" dirty="0" smtClean="0">
                <a:solidFill>
                  <a:schemeClr val="bg1"/>
                </a:solidFill>
              </a:rPr>
              <a:t>-&gt;next = node-&gt;next;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7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3864988" y="4592178"/>
            <a:ext cx="1706251" cy="1519699"/>
            <a:chOff x="933253" y="1949365"/>
            <a:chExt cx="1706251" cy="1519699"/>
          </a:xfrm>
        </p:grpSpPr>
        <p:sp>
          <p:nvSpPr>
            <p:cNvPr id="14" name="矩形 13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2380" y="19493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新节点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曲线连接符 5"/>
          <p:cNvCxnSpPr>
            <a:stCxn id="9" idx="3"/>
            <a:endCxn id="14" idx="1"/>
          </p:cNvCxnSpPr>
          <p:nvPr/>
        </p:nvCxnSpPr>
        <p:spPr bwMode="auto">
          <a:xfrm>
            <a:off x="3864988" y="3193330"/>
            <a:ext cx="12700" cy="2091345"/>
          </a:xfrm>
          <a:prstGeom prst="curvedConnector5">
            <a:avLst>
              <a:gd name="adj1" fmla="val 6179378"/>
              <a:gd name="adj2" fmla="val 50451"/>
              <a:gd name="adj3" fmla="val -652474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曲线连接符 28"/>
          <p:cNvCxnSpPr/>
          <p:nvPr/>
        </p:nvCxnSpPr>
        <p:spPr bwMode="auto">
          <a:xfrm flipV="1">
            <a:off x="5571239" y="2641862"/>
            <a:ext cx="240385" cy="3194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6353666" y="4421771"/>
            <a:ext cx="473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node-&gt;next =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newNode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53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801314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在链表尾部添加节点</a:t>
            </a:r>
            <a:endParaRPr lang="en-US" altLang="zh-CN" dirty="0" smtClean="0"/>
          </a:p>
          <a:p>
            <a:r>
              <a:rPr lang="en-US" altLang="zh-CN" dirty="0" smtClean="0"/>
              <a:t>void append(double x){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en-US" altLang="zh-CN" dirty="0" err="1"/>
              <a:t>newNode</a:t>
            </a:r>
            <a:r>
              <a:rPr lang="en-US" altLang="zh-CN" dirty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-&gt;next = NULL</a:t>
            </a:r>
            <a:r>
              <a:rPr lang="en-US" altLang="zh-CN" dirty="0" smtClean="0"/>
              <a:t>;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*p = head;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while(p-&gt;next){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有</a:t>
            </a:r>
            <a:r>
              <a:rPr lang="zh-CN" altLang="en-US" dirty="0" smtClean="0"/>
              <a:t>什么问题？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86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在链表尾部添加节点</a:t>
            </a:r>
            <a:endParaRPr lang="en-US" altLang="zh-CN" dirty="0" smtClean="0"/>
          </a:p>
          <a:p>
            <a:r>
              <a:rPr lang="en-US" altLang="zh-CN" dirty="0" smtClean="0"/>
              <a:t>void append(double x){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en-US" altLang="zh-CN" dirty="0" err="1"/>
              <a:t>newNode</a:t>
            </a:r>
            <a:r>
              <a:rPr lang="en-US" altLang="zh-CN" dirty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-&gt;next = NULL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*p = head;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</a:t>
            </a:r>
            <a:r>
              <a:rPr lang="en-US" altLang="zh-CN" dirty="0" smtClean="0">
                <a:solidFill>
                  <a:srgbClr val="FFC000"/>
                </a:solidFill>
              </a:rPr>
              <a:t>p-&gt;next</a:t>
            </a:r>
            <a:r>
              <a:rPr lang="en-US" altLang="zh-CN" dirty="0" smtClean="0"/>
              <a:t>){	//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head == NULL? ...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497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6020110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在链表尾部添加节点</a:t>
            </a:r>
            <a:endParaRPr lang="en-US" altLang="zh-CN" dirty="0" smtClean="0"/>
          </a:p>
          <a:p>
            <a:r>
              <a:rPr lang="en-US" altLang="zh-CN" dirty="0" smtClean="0"/>
              <a:t>void append(double x){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en-US" altLang="zh-CN" dirty="0" err="1"/>
              <a:t>newNode</a:t>
            </a:r>
            <a:r>
              <a:rPr lang="en-US" altLang="zh-CN" dirty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-&gt;next = NULL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*p = head;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7575"/>
                </a:solidFill>
              </a:rPr>
              <a:t>if(head == NULL){</a:t>
            </a:r>
          </a:p>
          <a:p>
            <a:r>
              <a:rPr lang="en-US" altLang="zh-CN" dirty="0">
                <a:solidFill>
                  <a:srgbClr val="FF7575"/>
                </a:solidFill>
              </a:rPr>
              <a:t>	</a:t>
            </a:r>
            <a:r>
              <a:rPr lang="en-US" altLang="zh-CN" dirty="0" smtClean="0">
                <a:solidFill>
                  <a:srgbClr val="FF7575"/>
                </a:solidFill>
              </a:rPr>
              <a:t>	head = </a:t>
            </a:r>
            <a:r>
              <a:rPr lang="en-US" altLang="zh-CN" dirty="0" err="1" smtClean="0">
                <a:solidFill>
                  <a:srgbClr val="FF7575"/>
                </a:solidFill>
              </a:rPr>
              <a:t>newNode</a:t>
            </a:r>
            <a:r>
              <a:rPr lang="en-US" altLang="zh-CN" dirty="0" smtClean="0">
                <a:solidFill>
                  <a:srgbClr val="FF7575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7575"/>
                </a:solidFill>
              </a:rPr>
              <a:t>	</a:t>
            </a:r>
            <a:r>
              <a:rPr lang="en-US" altLang="zh-CN" dirty="0" smtClean="0">
                <a:solidFill>
                  <a:srgbClr val="FF7575"/>
                </a:solidFill>
              </a:rPr>
              <a:t>	return;</a:t>
            </a:r>
          </a:p>
          <a:p>
            <a:r>
              <a:rPr lang="en-US" altLang="zh-CN" dirty="0" smtClean="0">
                <a:solidFill>
                  <a:srgbClr val="FF7575"/>
                </a:solidFill>
              </a:rPr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</a:t>
            </a:r>
            <a:r>
              <a:rPr lang="en-US" altLang="zh-CN" dirty="0" smtClean="0">
                <a:solidFill>
                  <a:srgbClr val="FFC000"/>
                </a:solidFill>
              </a:rPr>
              <a:t>p-&gt;next</a:t>
            </a:r>
            <a:r>
              <a:rPr lang="en-US" altLang="zh-CN" dirty="0" smtClean="0"/>
              <a:t>){	//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head == NULL? ...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601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删除某节点之后的一个节点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removeAfter</a:t>
            </a:r>
            <a:r>
              <a:rPr lang="en-US" altLang="zh-CN" dirty="0" smtClean="0"/>
              <a:t>(Node *p){</a:t>
            </a:r>
          </a:p>
          <a:p>
            <a:r>
              <a:rPr lang="en-US" altLang="zh-CN" dirty="0" smtClean="0"/>
              <a:t>	p-&gt;next = p-&gt;next-&gt;next;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p-&gt;next;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608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删除某节点之后的一个节点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removeAfter</a:t>
            </a:r>
            <a:r>
              <a:rPr lang="en-US" altLang="zh-CN" dirty="0" smtClean="0"/>
              <a:t>(Node *p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 *q = p-&gt;next;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(!(q))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	//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不是必需，但总要设法确保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p-&gt;next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不为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NULL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	return;</a:t>
            </a:r>
          </a:p>
          <a:p>
            <a:r>
              <a:rPr lang="en-US" altLang="zh-CN" dirty="0" smtClean="0"/>
              <a:t>	p-&gt;next = p-&gt;next-&gt;next;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</a:t>
            </a:r>
            <a:r>
              <a:rPr lang="en-US" altLang="zh-CN" dirty="0" smtClean="0"/>
              <a:t>q;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755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055803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6816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85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055803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0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15" idx="1"/>
          </p:cNvCxnSpPr>
          <p:nvPr/>
        </p:nvCxnSpPr>
        <p:spPr bwMode="auto">
          <a:xfrm flipV="1">
            <a:off x="3864988" y="2641862"/>
            <a:ext cx="3794289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97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sng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strike="sngStrike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15" idx="1"/>
          </p:cNvCxnSpPr>
          <p:nvPr/>
        </p:nvCxnSpPr>
        <p:spPr bwMode="auto">
          <a:xfrm flipV="1">
            <a:off x="3864988" y="2641862"/>
            <a:ext cx="3794289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87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sng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strike="sngStrike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15" idx="1"/>
          </p:cNvCxnSpPr>
          <p:nvPr/>
        </p:nvCxnSpPr>
        <p:spPr bwMode="auto">
          <a:xfrm flipV="1">
            <a:off x="3864988" y="2641862"/>
            <a:ext cx="3794289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8829" y="3817855"/>
            <a:ext cx="5047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思考：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removeAfter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要删除某个节点，需要拿到什么？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前一个节点的指针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为什么？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8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endCxn id="26" idx="1"/>
          </p:cNvCxnSpPr>
          <p:nvPr/>
        </p:nvCxnSpPr>
        <p:spPr bwMode="auto">
          <a:xfrm>
            <a:off x="3864990" y="2641862"/>
            <a:ext cx="10558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8126" y="239676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head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08829" y="3817855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思考：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如果要删除头节点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removeHead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if(head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delete head;</a:t>
            </a:r>
          </a:p>
          <a:p>
            <a:r>
              <a:rPr lang="en-US" altLang="zh-CN" dirty="0" smtClean="0"/>
              <a:t>		head = </a:t>
            </a:r>
            <a:r>
              <a:rPr lang="en-US" altLang="zh-CN" dirty="0"/>
              <a:t>head-&gt;next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81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473777" y="3087278"/>
            <a:ext cx="1753386" cy="3629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removeHead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if(head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delete head;</a:t>
            </a:r>
          </a:p>
          <a:p>
            <a:r>
              <a:rPr lang="en-US" altLang="zh-CN" dirty="0" smtClean="0"/>
              <a:t>		head = </a:t>
            </a:r>
            <a:r>
              <a:rPr lang="en-US" altLang="zh-CN" dirty="0">
                <a:solidFill>
                  <a:srgbClr val="FF0000"/>
                </a:solidFill>
              </a:rPr>
              <a:t>head-&gt;next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4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removeHead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if(head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 *p = head;</a:t>
            </a:r>
          </a:p>
          <a:p>
            <a:r>
              <a:rPr lang="en-US" altLang="zh-CN" dirty="0" smtClean="0"/>
              <a:t>		head = head-&gt;next;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delete 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3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988784"/>
          </a:xfrm>
        </p:spPr>
        <p:txBody>
          <a:bodyPr/>
          <a:lstStyle/>
          <a:p>
            <a:r>
              <a:rPr lang="zh-CN" altLang="en-US" dirty="0" smtClean="0"/>
              <a:t>查找第一个等于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r>
              <a:rPr lang="en-US" altLang="zh-CN" dirty="0" smtClean="0"/>
              <a:t>Node </a:t>
            </a:r>
            <a:r>
              <a:rPr lang="en-US" altLang="zh-CN" dirty="0" smtClean="0"/>
              <a:t>* find(double x){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 *p = head;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while(p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if(p-&gt;data == x)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NULL;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605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代码片段：删除等于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07037"/>
            <a:ext cx="11151916" cy="4678204"/>
          </a:xfrm>
        </p:spPr>
        <p:txBody>
          <a:bodyPr/>
          <a:lstStyle/>
          <a:p>
            <a:r>
              <a:rPr lang="en-US" altLang="zh-CN" sz="2000" dirty="0" smtClean="0"/>
              <a:t>	Node *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 = NULL; bool flag = false;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for(Node *p = head; p != NULL; p = p-&gt;next){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if(p-&gt;data == x){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break;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flag = true;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 = p;</a:t>
            </a:r>
          </a:p>
          <a:p>
            <a:r>
              <a:rPr lang="en-US" altLang="zh-CN" sz="2000" dirty="0" smtClean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if(flag){</a:t>
            </a:r>
          </a:p>
          <a:p>
            <a:r>
              <a:rPr lang="en-US" altLang="zh-CN" sz="2000" dirty="0" smtClean="0"/>
              <a:t>		if(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 != NULL)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removeAfter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else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removeHead</a:t>
            </a:r>
            <a:r>
              <a:rPr lang="en-US" altLang="zh-CN" sz="2000" dirty="0" smtClean="0"/>
              <a:t>();	</a:t>
            </a:r>
            <a:endParaRPr lang="en-US" altLang="zh-CN" sz="2000" dirty="0"/>
          </a:p>
          <a:p>
            <a:r>
              <a:rPr lang="en-US" altLang="zh-CN" sz="2000" dirty="0" smtClean="0"/>
              <a:t>	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22669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数组：保存同一类型的多个变量</a:t>
            </a:r>
            <a:endParaRPr lang="en-US" altLang="zh-CN" dirty="0"/>
          </a:p>
          <a:p>
            <a:r>
              <a:rPr lang="zh-CN" altLang="en-US" dirty="0" smtClean="0"/>
              <a:t>可以通过下标访问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结构体：保存不同类型的变量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39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只用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指针不方便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删除中间元素必须找到前一个节点的指针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如果要先查找元素，再删除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查找时必须记录当前节点的前一个的指针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14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75181"/>
          </a:xfrm>
        </p:spPr>
        <p:txBody>
          <a:bodyPr/>
          <a:lstStyle/>
          <a:p>
            <a:r>
              <a:rPr lang="zh-CN" altLang="en-US" dirty="0" smtClean="0"/>
              <a:t>双向链表：除了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指针，再增加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Node{</a:t>
            </a:r>
          </a:p>
          <a:p>
            <a:pPr marL="460375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data;</a:t>
            </a:r>
          </a:p>
          <a:p>
            <a:pPr marL="460375" lvl="1" indent="0">
              <a:buNone/>
            </a:pPr>
            <a:r>
              <a:rPr lang="en-US" altLang="zh-CN" dirty="0" smtClean="0"/>
              <a:t>Node *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;</a:t>
            </a:r>
          </a:p>
          <a:p>
            <a:pPr marL="460375" lvl="1" indent="0">
              <a:buNone/>
            </a:pPr>
            <a:r>
              <a:rPr lang="en-US" altLang="zh-CN" dirty="0" smtClean="0"/>
              <a:t>Node *next;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878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914918"/>
          </a:xfrm>
        </p:spPr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在某一节点后插入节点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insertAfter</a:t>
            </a:r>
            <a:r>
              <a:rPr lang="en-US" altLang="zh-CN" dirty="0" smtClean="0"/>
              <a:t>(Node * node, double x){</a:t>
            </a:r>
            <a:br>
              <a:rPr lang="en-US" altLang="zh-CN" dirty="0" smtClean="0"/>
            </a:br>
            <a:r>
              <a:rPr lang="en-US" altLang="zh-CN" dirty="0" smtClean="0"/>
              <a:t>	Node *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-&gt;next = node-&gt;next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= node;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if(node-&gt;next)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node-&gt;next-&gt;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node-&gt;next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5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02388"/>
          </a:xfrm>
        </p:spPr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r>
              <a:rPr lang="en-US" altLang="zh-CN" dirty="0" smtClean="0"/>
              <a:t>void remove(Node </a:t>
            </a:r>
            <a:r>
              <a:rPr lang="en-US" altLang="zh-CN" dirty="0" smtClean="0"/>
              <a:t>* </a:t>
            </a:r>
            <a:r>
              <a:rPr lang="en-US" altLang="zh-CN" dirty="0" smtClean="0"/>
              <a:t>node){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if(node-&gt;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-&gt;next = node-&gt;next;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if(node-&gt;next)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node-&gt;next-&gt;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= node-&gt;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node;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44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en-US" altLang="zh-CN" dirty="0" smtClean="0"/>
              <a:t>A1026</a:t>
            </a:r>
          </a:p>
          <a:p>
            <a:r>
              <a:rPr lang="en-US" altLang="zh-CN" dirty="0" smtClean="0"/>
              <a:t>A1099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8376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5152180"/>
          </a:xfrm>
        </p:spPr>
        <p:txBody>
          <a:bodyPr/>
          <a:lstStyle/>
          <a:p>
            <a:r>
              <a:rPr lang="zh-CN" altLang="en-US" sz="3600" dirty="0" smtClean="0"/>
              <a:t>实现一个保存浮点数的链表（单链表和双向链表均可）</a:t>
            </a:r>
            <a:endParaRPr lang="en-US" altLang="zh-CN" sz="3600" dirty="0" smtClean="0"/>
          </a:p>
          <a:p>
            <a:r>
              <a:rPr lang="zh-CN" altLang="en-US" sz="3600" dirty="0" smtClean="0"/>
              <a:t>链表中的元素维持从小到大的顺序</a:t>
            </a:r>
            <a:endParaRPr lang="en-US" altLang="zh-CN" sz="3600" dirty="0" smtClean="0"/>
          </a:p>
          <a:p>
            <a:r>
              <a:rPr lang="zh-CN" altLang="en-US" sz="3600" dirty="0" smtClean="0"/>
              <a:t>输入有多行，有以下四种：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P		</a:t>
            </a:r>
            <a:r>
              <a:rPr lang="zh-CN" altLang="en-US" sz="3600" dirty="0" smtClean="0"/>
              <a:t>按顺序打印当前链表内容，以空格隔开，随后换行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I n		</a:t>
            </a:r>
            <a:r>
              <a:rPr lang="zh-CN" altLang="en-US" sz="3600" dirty="0" smtClean="0"/>
              <a:t>把一个数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插入链表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D n		</a:t>
            </a:r>
            <a:r>
              <a:rPr lang="zh-CN" altLang="en-US" sz="3600" dirty="0" smtClean="0"/>
              <a:t>把一个数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从链表中删除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 #			</a:t>
            </a:r>
            <a:r>
              <a:rPr lang="zh-CN" altLang="en-US" sz="3600" dirty="0" smtClean="0"/>
              <a:t>结束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204998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删除时，保证删除的都是链表中已有的元素</a:t>
            </a:r>
            <a:endParaRPr lang="en-US" altLang="zh-CN" dirty="0" smtClean="0"/>
          </a:p>
          <a:p>
            <a:r>
              <a:rPr lang="zh-CN" altLang="en-US" dirty="0" smtClean="0"/>
              <a:t>删除时如有多个重复元素，删除其中一个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289648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en-US" altLang="zh-CN" dirty="0" smtClean="0"/>
              <a:t>I 5.6</a:t>
            </a:r>
          </a:p>
          <a:p>
            <a:r>
              <a:rPr lang="en-US" altLang="zh-CN" dirty="0" smtClean="0"/>
              <a:t>I 3.77</a:t>
            </a:r>
          </a:p>
          <a:p>
            <a:r>
              <a:rPr lang="en-US" altLang="zh-CN" dirty="0" smtClean="0"/>
              <a:t>I 5.3</a:t>
            </a:r>
          </a:p>
          <a:p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D 5.6</a:t>
            </a:r>
          </a:p>
          <a:p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#</a:t>
            </a:r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3.77 5.3 5.6</a:t>
            </a:r>
          </a:p>
          <a:p>
            <a:r>
              <a:rPr lang="en-US" altLang="zh-CN" dirty="0" smtClean="0"/>
              <a:t>3.77 5.3</a:t>
            </a:r>
          </a:p>
        </p:txBody>
      </p:sp>
    </p:spTree>
    <p:extLst>
      <p:ext uri="{BB962C8B-B14F-4D97-AF65-F5344CB8AC3E}">
        <p14:creationId xmlns:p14="http://schemas.microsoft.com/office/powerpoint/2010/main" val="9337636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结构体是一种自定义变量类型</a:t>
            </a:r>
            <a:endParaRPr lang="en-US" altLang="zh-CN" dirty="0" smtClean="0"/>
          </a:p>
          <a:p>
            <a:r>
              <a:rPr lang="zh-CN" altLang="en-US" dirty="0" smtClean="0"/>
              <a:t>结构体是若干基本类型变量的组合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使用结构体的步骤：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定义结构体类型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定义结构体变量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8256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定义结构体类型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score{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关键字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r>
              <a:rPr lang="zh-CN" altLang="en-US" dirty="0" smtClean="0"/>
              <a:t>类型名称 </a:t>
            </a:r>
            <a:r>
              <a:rPr lang="en-US" altLang="zh-CN" dirty="0" smtClean="0"/>
              <a:t>score</a:t>
            </a:r>
            <a:endParaRPr lang="en-US" altLang="zh-CN" dirty="0"/>
          </a:p>
          <a:p>
            <a:r>
              <a:rPr lang="zh-CN" altLang="en-US" dirty="0" smtClean="0"/>
              <a:t>注意：结尾的分号不能少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8066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定义结构体变量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score </a:t>
            </a:r>
            <a:r>
              <a:rPr lang="en-US" altLang="zh-CN" dirty="0" err="1" smtClean="0"/>
              <a:t>myScore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zh-CN" altLang="en-US" dirty="0" smtClean="0"/>
              <a:t>可以省略，写成：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score </a:t>
            </a:r>
            <a:r>
              <a:rPr lang="en-US" altLang="zh-CN" dirty="0" err="1" smtClean="0"/>
              <a:t>myScore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8478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664797"/>
          </a:xfrm>
        </p:spPr>
        <p:txBody>
          <a:bodyPr/>
          <a:lstStyle/>
          <a:p>
            <a:r>
              <a:rPr lang="zh-CN" altLang="en-US" dirty="0" smtClean="0"/>
              <a:t>将自定义类型和基本类型同等对待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Student{</a:t>
            </a:r>
          </a:p>
          <a:p>
            <a:r>
              <a:rPr lang="en-US" altLang="zh-CN" dirty="0"/>
              <a:t>	char name[10];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5">
                    <a:lumMod val="90000"/>
                  </a:schemeClr>
                </a:solidFill>
              </a:rPr>
              <a:t>score </a:t>
            </a:r>
            <a:r>
              <a:rPr lang="en-US" altLang="zh-CN" dirty="0" err="1">
                <a:solidFill>
                  <a:schemeClr val="accent5">
                    <a:lumMod val="90000"/>
                  </a:schemeClr>
                </a:solidFill>
              </a:rPr>
              <a:t>stu_score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xuehao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8893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2089</TotalTime>
  <Words>982</Words>
  <Application>Microsoft Office PowerPoint</Application>
  <PresentationFormat>宽屏</PresentationFormat>
  <Paragraphs>424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等线</vt:lpstr>
      <vt:lpstr>宋体</vt:lpstr>
      <vt:lpstr>Arial</vt:lpstr>
      <vt:lpstr>Consolas</vt:lpstr>
      <vt:lpstr>Segoe UI</vt:lpstr>
      <vt:lpstr>Segoe UI Light</vt:lpstr>
      <vt:lpstr>MS1444_Windows Azure Template 16x9_r08a</vt:lpstr>
      <vt:lpstr>White with Consolas font for code slides</vt:lpstr>
      <vt:lpstr>程序设计基础</vt:lpstr>
      <vt:lpstr>结构体、动态内存管理与链表</vt:lpstr>
      <vt:lpstr>作业点评</vt:lpstr>
      <vt:lpstr>结构体</vt:lpstr>
      <vt:lpstr>回顾：数组</vt:lpstr>
      <vt:lpstr>结构体</vt:lpstr>
      <vt:lpstr>定义结构体类型</vt:lpstr>
      <vt:lpstr>定义结构体变量</vt:lpstr>
      <vt:lpstr>将自定义类型和基本类型同等对待</vt:lpstr>
      <vt:lpstr>访问成员变量</vt:lpstr>
      <vt:lpstr>其他类型</vt:lpstr>
      <vt:lpstr>动态内存管理</vt:lpstr>
      <vt:lpstr>new和delete</vt:lpstr>
      <vt:lpstr>new和delete</vt:lpstr>
      <vt:lpstr>用法</vt:lpstr>
      <vt:lpstr>注意事项</vt:lpstr>
      <vt:lpstr>动态生成数组</vt:lpstr>
      <vt:lpstr>例子</vt:lpstr>
      <vt:lpstr>例子</vt:lpstr>
      <vt:lpstr>为什么要动态管理</vt:lpstr>
      <vt:lpstr>链表</vt:lpstr>
      <vt:lpstr>链表</vt:lpstr>
      <vt:lpstr>链表</vt:lpstr>
      <vt:lpstr>链表</vt:lpstr>
      <vt:lpstr>节点</vt:lpstr>
      <vt:lpstr>通常定义方式</vt:lpstr>
      <vt:lpstr>链表：头节点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代码片段：删除等于x的节点</vt:lpstr>
      <vt:lpstr>双向链表</vt:lpstr>
      <vt:lpstr>双向链表</vt:lpstr>
      <vt:lpstr>双向链表</vt:lpstr>
      <vt:lpstr>双向链表</vt:lpstr>
      <vt:lpstr>作业</vt:lpstr>
      <vt:lpstr>作业</vt:lpstr>
      <vt:lpstr>作业</vt:lpstr>
      <vt:lpstr>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1122</cp:revision>
  <dcterms:created xsi:type="dcterms:W3CDTF">2017-03-06T02:44:40Z</dcterms:created>
  <dcterms:modified xsi:type="dcterms:W3CDTF">2017-04-13T06:04:11Z</dcterms:modified>
</cp:coreProperties>
</file>