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39" r:id="rId3"/>
    <p:sldId id="664" r:id="rId5"/>
    <p:sldId id="650" r:id="rId6"/>
    <p:sldId id="702" r:id="rId7"/>
    <p:sldId id="665" r:id="rId8"/>
    <p:sldId id="727" r:id="rId9"/>
    <p:sldId id="747" r:id="rId10"/>
    <p:sldId id="760" r:id="rId11"/>
    <p:sldId id="761" r:id="rId12"/>
    <p:sldId id="762" r:id="rId13"/>
    <p:sldId id="775" r:id="rId14"/>
    <p:sldId id="776" r:id="rId15"/>
    <p:sldId id="777" r:id="rId16"/>
    <p:sldId id="738" r:id="rId17"/>
    <p:sldId id="719" r:id="rId18"/>
    <p:sldId id="787" r:id="rId19"/>
    <p:sldId id="739" r:id="rId20"/>
    <p:sldId id="788" r:id="rId21"/>
    <p:sldId id="716"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EBE3"/>
    <a:srgbClr val="538B4B"/>
    <a:srgbClr val="E8FAE5"/>
    <a:srgbClr val="9DA953"/>
    <a:srgbClr val="285023"/>
    <a:srgbClr val="FFD1CD"/>
    <a:srgbClr val="FFE3E1"/>
    <a:srgbClr val="096590"/>
    <a:srgbClr val="479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3" autoAdjust="0"/>
    <p:restoredTop sz="79140" autoAdjust="0"/>
  </p:normalViewPr>
  <p:slideViewPr>
    <p:cSldViewPr snapToGrid="0">
      <p:cViewPr varScale="1">
        <p:scale>
          <a:sx n="45" d="100"/>
          <a:sy n="45" d="100"/>
        </p:scale>
        <p:origin x="41" y="7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469C68-B96B-4B00-A936-4ED691395EE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8957953-4CC8-4E4A-AD2D-7A5A0B36E81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1012905" y="6394752"/>
            <a:ext cx="685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5" name="灯片编号占位符 5"/>
          <p:cNvSpPr>
            <a:spLocks noGrp="1"/>
          </p:cNvSpPr>
          <p:nvPr>
            <p:ph type="sldNum" sz="quarter" idx="4"/>
          </p:nvPr>
        </p:nvSpPr>
        <p:spPr>
          <a:xfrm>
            <a:off x="11012905" y="6394752"/>
            <a:ext cx="685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8" name="文本占位符 13"/>
          <p:cNvSpPr>
            <a:spLocks noGrp="1"/>
          </p:cNvSpPr>
          <p:nvPr userDrawn="1">
            <p:ph type="body" sz="quarter" idx="12" hasCustomPrompt="1"/>
          </p:nvPr>
        </p:nvSpPr>
        <p:spPr>
          <a:xfrm>
            <a:off x="3522388" y="3553758"/>
            <a:ext cx="5147224" cy="830997"/>
          </a:xfrm>
          <a:prstGeom prst="rect">
            <a:avLst/>
          </a:prstGeom>
        </p:spPr>
        <p:txBody>
          <a:bodyPr wrap="square" lIns="0" tIns="0" rIns="0" bIns="0">
            <a:spAutoFit/>
          </a:bodyPr>
          <a:lstStyle>
            <a:lvl1pPr marL="0" indent="0" algn="ctr">
              <a:buNone/>
              <a:defRPr lang="zh-CN" altLang="en-US" sz="6000" b="1" spc="600" dirty="0">
                <a:solidFill>
                  <a:schemeClr val="accent1"/>
                </a:solidFill>
                <a:latin typeface="+mj-ea"/>
                <a:ea typeface="+mj-ea"/>
              </a:defRPr>
            </a:lvl1pPr>
          </a:lstStyle>
          <a:p>
            <a:pPr marL="0" lvl="0" algn="dist" fontAlgn="base"/>
            <a:r>
              <a:rPr lang="zh-CN" altLang="en-US" dirty="0"/>
              <a:t>输入标题</a:t>
            </a:r>
            <a:endParaRPr lang="zh-CN" altLang="en-US" dirty="0"/>
          </a:p>
        </p:txBody>
      </p:sp>
      <p:sp>
        <p:nvSpPr>
          <p:cNvPr id="16" name="文本占位符 15"/>
          <p:cNvSpPr>
            <a:spLocks noGrp="1"/>
          </p:cNvSpPr>
          <p:nvPr>
            <p:ph type="body" sz="quarter" idx="10" hasCustomPrompt="1"/>
          </p:nvPr>
        </p:nvSpPr>
        <p:spPr>
          <a:xfrm>
            <a:off x="5645556" y="2117179"/>
            <a:ext cx="900888" cy="8309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6000" spc="0" dirty="0">
                <a:solidFill>
                  <a:schemeClr val="accent2"/>
                </a:solidFill>
                <a:latin typeface="+mn-ea"/>
                <a:ea typeface="+mn-ea"/>
              </a:defRPr>
            </a:lvl1pPr>
          </a:lstStyle>
          <a:p>
            <a:pPr marL="0" lvl="0" algn="dist" fontAlgn="base"/>
            <a:r>
              <a:rPr lang="en-US" altLang="zh-CN" dirty="0"/>
              <a:t>01</a:t>
            </a:r>
            <a:endParaRPr lang="zh-CN" altLang="en-US" dirty="0"/>
          </a:p>
        </p:txBody>
      </p:sp>
      <p:sp>
        <p:nvSpPr>
          <p:cNvPr id="26" name="文本占位符 3"/>
          <p:cNvSpPr>
            <a:spLocks noGrp="1"/>
          </p:cNvSpPr>
          <p:nvPr>
            <p:ph type="body" sz="quarter" idx="15" hasCustomPrompt="1"/>
          </p:nvPr>
        </p:nvSpPr>
        <p:spPr>
          <a:xfrm>
            <a:off x="5242560" y="3025032"/>
            <a:ext cx="1706880" cy="259267"/>
          </a:xfrm>
          <a:prstGeom prst="rect">
            <a:avLst/>
          </a:prstGeom>
        </p:spPr>
        <p:txBody>
          <a:bodyPr lIns="0" tIns="0" rIns="0" bIns="0"/>
          <a:lstStyle>
            <a:lvl1pPr marL="0" indent="0" algn="ctr">
              <a:lnSpc>
                <a:spcPct val="130000"/>
              </a:lnSpc>
              <a:spcBef>
                <a:spcPts val="0"/>
              </a:spcBef>
              <a:buNone/>
              <a:defRPr sz="1200" spc="300">
                <a:latin typeface="+mn-ea"/>
                <a:ea typeface="+mn-ea"/>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dirty="0"/>
              <a:t>PART ONE</a:t>
            </a:r>
            <a:endParaRPr lang="zh-CN" altLang="en-US" dirty="0"/>
          </a:p>
        </p:txBody>
      </p:sp>
      <p:sp>
        <p:nvSpPr>
          <p:cNvPr id="31" name="灯片编号占位符 5"/>
          <p:cNvSpPr>
            <a:spLocks noGrp="1"/>
          </p:cNvSpPr>
          <p:nvPr>
            <p:ph type="sldNum" sz="quarter" idx="4"/>
          </p:nvPr>
        </p:nvSpPr>
        <p:spPr>
          <a:xfrm>
            <a:off x="11012905" y="6394752"/>
            <a:ext cx="685800" cy="365125"/>
          </a:xfrm>
          <a:prstGeom prst="rect">
            <a:avLst/>
          </a:prstGeom>
        </p:spPr>
        <p:txBody>
          <a:bodyPr vert="horz" lIns="91440" tIns="45720" rIns="91440" bIns="45720" rtlCol="0" anchor="ctr"/>
          <a:lstStyle>
            <a:lvl1pPr algn="r">
              <a:defRPr sz="1200">
                <a:solidFill>
                  <a:schemeClr val="bg1"/>
                </a:solidFill>
              </a:defRPr>
            </a:lvl1pPr>
          </a:lstStyle>
          <a:p>
            <a:fld id="{41DDFDCD-830D-4E78-9097-B6B92A67D61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000" cy="79809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p:cNvSpPr>
            <a:spLocks noGrp="1"/>
          </p:cNvSpPr>
          <p:nvPr>
            <p:ph type="title" hasCustomPrompt="1"/>
          </p:nvPr>
        </p:nvSpPr>
        <p:spPr>
          <a:xfrm>
            <a:off x="559444" y="196496"/>
            <a:ext cx="8225742" cy="460502"/>
          </a:xfrm>
          <a:prstGeom prst="rect">
            <a:avLst/>
          </a:prstGeom>
        </p:spPr>
        <p:txBody>
          <a:bodyPr wrap="square" lIns="72000" tIns="36000" rIns="72000" bIns="36000" anchor="ctr" anchorCtr="0">
            <a:noAutofit/>
          </a:bodyPr>
          <a:lstStyle>
            <a:lvl1pPr>
              <a:defRPr lang="zh-CN" altLang="en-US" sz="2800" b="1" spc="300" dirty="0">
                <a:solidFill>
                  <a:schemeClr val="bg1"/>
                </a:solidFill>
                <a:effectLst>
                  <a:outerShdw blurRad="38100" dist="38100" dir="2700000" algn="tl">
                    <a:srgbClr val="000000">
                      <a:alpha val="43137"/>
                    </a:srgbClr>
                  </a:outerShdw>
                </a:effectLst>
                <a:latin typeface="+mn-lt"/>
                <a:ea typeface="+mn-ea"/>
                <a:cs typeface="+mn-ea"/>
              </a:defRPr>
            </a:lvl1pPr>
          </a:lstStyle>
          <a:p>
            <a:pPr lvl="0"/>
            <a:r>
              <a:rPr lang="zh-CN" altLang="en-US" dirty="0"/>
              <a:t>单击此处标题</a:t>
            </a:r>
            <a:endParaRPr lang="zh-CN" altLang="en-US" dirty="0"/>
          </a:p>
        </p:txBody>
      </p:sp>
      <p:sp>
        <p:nvSpPr>
          <p:cNvPr id="123" name="灯片编号占位符 5"/>
          <p:cNvSpPr>
            <a:spLocks noGrp="1"/>
          </p:cNvSpPr>
          <p:nvPr>
            <p:ph type="sldNum" sz="quarter" idx="4"/>
          </p:nvPr>
        </p:nvSpPr>
        <p:spPr>
          <a:xfrm>
            <a:off x="11012905" y="6394752"/>
            <a:ext cx="685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A3452-3CC8-4E8B-993B-C9E13B0C4846}" type="datetime1">
              <a:rPr lang="zh-CN" altLang="en-US" smtClean="0"/>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powerpoint template design by DAJU_PPT正版来源小红书大橘PPT微信DAJU_PPT请勿抄袭搬运！盗版必究！"/>
          <p:cNvSpPr/>
          <p:nvPr/>
        </p:nvSpPr>
        <p:spPr>
          <a:xfrm>
            <a:off x="5346192" y="597215"/>
            <a:ext cx="1499616" cy="1499612"/>
          </a:xfrm>
          <a:prstGeom prst="ellipse">
            <a:avLst/>
          </a:prstGeom>
          <a:solidFill>
            <a:schemeClr val="accent2">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powerpoint template design by DAJU_PPT正版来源小红书大橘PPT微信DAJU_PPT请勿抄袭搬运！盗版必究！"/>
          <p:cNvGrpSpPr/>
          <p:nvPr/>
        </p:nvGrpSpPr>
        <p:grpSpPr>
          <a:xfrm>
            <a:off x="0" y="5283200"/>
            <a:ext cx="12192188" cy="1574800"/>
            <a:chOff x="1" y="5283225"/>
            <a:chExt cx="12191999" cy="1574776"/>
          </a:xfrm>
        </p:grpSpPr>
        <p:sp>
          <p:nvSpPr>
            <p:cNvPr id="7" name="powerpoint template design by DAJU_PPT正版来源小红书大橘PPT微信DAJU_PPT请勿抄袭搬运！盗版必究！-1"/>
            <p:cNvSpPr/>
            <p:nvPr/>
          </p:nvSpPr>
          <p:spPr>
            <a:xfrm>
              <a:off x="1" y="5283225"/>
              <a:ext cx="12191999" cy="1574776"/>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8" name="powerpoint template design by DAJU_PPT正版来源小红书大橘PPT微信DAJU_PPT请勿抄袭搬运！盗版必究！-2" hidden="1"/>
            <p:cNvSpPr/>
            <p:nvPr userDrawn="1"/>
          </p:nvSpPr>
          <p:spPr>
            <a:xfrm>
              <a:off x="1" y="5804166"/>
              <a:ext cx="12191999" cy="1053835"/>
            </a:xfrm>
            <a:custGeom>
              <a:avLst/>
              <a:gdLst>
                <a:gd name="connsiteX0" fmla="*/ 0 w 12191999"/>
                <a:gd name="connsiteY0" fmla="*/ 0 h 1053835"/>
                <a:gd name="connsiteX1" fmla="*/ 84912 w 12191999"/>
                <a:gd name="connsiteY1" fmla="*/ 44439 h 1053835"/>
                <a:gd name="connsiteX2" fmla="*/ 6096001 w 12191999"/>
                <a:gd name="connsiteY2" fmla="*/ 918960 h 1053835"/>
                <a:gd name="connsiteX3" fmla="*/ 12107089 w 12191999"/>
                <a:gd name="connsiteY3" fmla="*/ 44439 h 1053835"/>
                <a:gd name="connsiteX4" fmla="*/ 12191999 w 12191999"/>
                <a:gd name="connsiteY4" fmla="*/ 1 h 1053835"/>
                <a:gd name="connsiteX5" fmla="*/ 12191999 w 12191999"/>
                <a:gd name="connsiteY5" fmla="*/ 1053835 h 1053835"/>
                <a:gd name="connsiteX6" fmla="*/ 0 w 12191999"/>
                <a:gd name="connsiteY6" fmla="*/ 1053835 h 10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53835">
                  <a:moveTo>
                    <a:pt x="0" y="0"/>
                  </a:moveTo>
                  <a:lnTo>
                    <a:pt x="84912" y="44439"/>
                  </a:lnTo>
                  <a:cubicBezTo>
                    <a:pt x="1182612" y="562756"/>
                    <a:pt x="3462028" y="918960"/>
                    <a:pt x="6096001" y="918960"/>
                  </a:cubicBezTo>
                  <a:cubicBezTo>
                    <a:pt x="8729972" y="918960"/>
                    <a:pt x="11009388" y="562756"/>
                    <a:pt x="12107089" y="44439"/>
                  </a:cubicBezTo>
                  <a:lnTo>
                    <a:pt x="12191999" y="1"/>
                  </a:lnTo>
                  <a:lnTo>
                    <a:pt x="12191999" y="1053835"/>
                  </a:lnTo>
                  <a:lnTo>
                    <a:pt x="0" y="1053835"/>
                  </a:lnTo>
                  <a:close/>
                </a:path>
              </a:pathLst>
            </a:custGeom>
            <a:solidFill>
              <a:srgbClr val="FFFFFF"/>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9" name="powerpoint template design by DAJU_PPT正版来源小红书大橘PPT微信DAJU_PPT请勿抄袭搬运！盗版必究！-3"/>
            <p:cNvSpPr/>
            <p:nvPr userDrawn="1"/>
          </p:nvSpPr>
          <p:spPr>
            <a:xfrm>
              <a:off x="1" y="5826095"/>
              <a:ext cx="12191999" cy="1031906"/>
            </a:xfrm>
            <a:custGeom>
              <a:avLst/>
              <a:gdLst>
                <a:gd name="connsiteX0" fmla="*/ 0 w 12191999"/>
                <a:gd name="connsiteY0" fmla="*/ 0 h 1031906"/>
                <a:gd name="connsiteX1" fmla="*/ 97612 w 12191999"/>
                <a:gd name="connsiteY1" fmla="*/ 51085 h 1031906"/>
                <a:gd name="connsiteX2" fmla="*/ 6108700 w 12191999"/>
                <a:gd name="connsiteY2" fmla="*/ 925606 h 1031906"/>
                <a:gd name="connsiteX3" fmla="*/ 12119789 w 12191999"/>
                <a:gd name="connsiteY3" fmla="*/ 51085 h 1031906"/>
                <a:gd name="connsiteX4" fmla="*/ 12191999 w 12191999"/>
                <a:gd name="connsiteY4" fmla="*/ 13293 h 1031906"/>
                <a:gd name="connsiteX5" fmla="*/ 12191999 w 12191999"/>
                <a:gd name="connsiteY5" fmla="*/ 1031906 h 1031906"/>
                <a:gd name="connsiteX6" fmla="*/ 0 w 12191999"/>
                <a:gd name="connsiteY6" fmla="*/ 1031906 h 103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31906">
                  <a:moveTo>
                    <a:pt x="0" y="0"/>
                  </a:moveTo>
                  <a:lnTo>
                    <a:pt x="97612" y="51085"/>
                  </a:lnTo>
                  <a:cubicBezTo>
                    <a:pt x="1195312" y="569402"/>
                    <a:pt x="3474728" y="925606"/>
                    <a:pt x="6108700" y="925606"/>
                  </a:cubicBezTo>
                  <a:cubicBezTo>
                    <a:pt x="8742672" y="925606"/>
                    <a:pt x="11022088" y="569402"/>
                    <a:pt x="12119789" y="51085"/>
                  </a:cubicBezTo>
                  <a:lnTo>
                    <a:pt x="12191999" y="13293"/>
                  </a:lnTo>
                  <a:lnTo>
                    <a:pt x="12191999" y="1031906"/>
                  </a:lnTo>
                  <a:lnTo>
                    <a:pt x="0" y="1031906"/>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mc:AlternateContent xmlns:mc="http://schemas.openxmlformats.org/markup-compatibility/2006">
        <mc:Choice xmlns:a14="http://schemas.microsoft.com/office/drawing/2010/main" Requires="a14">
          <p:sp>
            <p:nvSpPr>
              <p:cNvPr id="4" name="powerpoint template design by DAJU_PPT正版来源小红书大橘PPT微信DAJU_PPT请勿抄袭搬运！盗版必究！"/>
              <p:cNvSpPr txBox="1"/>
              <p:nvPr/>
            </p:nvSpPr>
            <p:spPr>
              <a:xfrm>
                <a:off x="1305560" y="2243455"/>
                <a:ext cx="9860280" cy="1148080"/>
              </a:xfrm>
              <a:prstGeom prst="rect">
                <a:avLst/>
              </a:prstGeom>
              <a:noFill/>
            </p:spPr>
            <p:txBody>
              <a:bodyPr wrap="square" lIns="0" tIns="0" rIns="0" bIns="0" rtlCol="0">
                <a:spAutoFit/>
              </a:bodyPr>
              <a:lstStyle/>
              <a:p>
                <a:pPr algn="ctr"/>
                <a14:m>
                  <m:oMath xmlns:m="http://schemas.openxmlformats.org/officeDocument/2006/math">
                    <m:sSup>
                      <m:sSupPr>
                        <m:ctrlPr>
                          <a:rPr lang="en-US" altLang="zh-CN" sz="3600" i="1" dirty="0">
                            <a:solidFill>
                              <a:schemeClr val="accent1"/>
                            </a:solidFill>
                            <a:latin typeface="Cambria Math" panose="02040503050406030204" charset="0"/>
                            <a:ea typeface="+mn-ea"/>
                            <a:cs typeface="Cambria Math" panose="02040503050406030204" charset="0"/>
                            <a:sym typeface="+mn-lt"/>
                          </a:rPr>
                        </m:ctrlPr>
                      </m:sSupPr>
                      <m:e>
                        <m:r>
                          <a:rPr lang="en-US" altLang="zh-CN" sz="3600" i="1" dirty="0">
                            <a:solidFill>
                              <a:schemeClr val="accent1"/>
                            </a:solidFill>
                            <a:latin typeface="Cambria Math" panose="02040503050406030204" charset="0"/>
                            <a:ea typeface="+mn-ea"/>
                            <a:cs typeface="Cambria Math" panose="02040503050406030204" charset="0"/>
                            <a:sym typeface="+mn-lt"/>
                          </a:rPr>
                          <m:t>𝑴</m:t>
                        </m:r>
                      </m:e>
                      <m:sup>
                        <m:r>
                          <a:rPr lang="en-US" altLang="zh-CN" sz="3600" i="1" dirty="0">
                            <a:solidFill>
                              <a:schemeClr val="accent1"/>
                            </a:solidFill>
                            <a:latin typeface="Cambria Math" panose="02040503050406030204" charset="0"/>
                            <a:ea typeface="+mn-ea"/>
                            <a:cs typeface="Cambria Math" panose="02040503050406030204" charset="0"/>
                            <a:sym typeface="+mn-lt"/>
                          </a:rPr>
                          <m:t>𝟑</m:t>
                        </m:r>
                      </m:sup>
                    </m:sSup>
                    <m:r>
                      <a:rPr lang="en-US" altLang="zh-CN" sz="3600" i="1" dirty="0">
                        <a:solidFill>
                          <a:schemeClr val="accent1"/>
                        </a:solidFill>
                        <a:latin typeface="Cambria Math" panose="02040503050406030204" charset="0"/>
                        <a:ea typeface="+mn-ea"/>
                        <a:cs typeface="Cambria Math" panose="02040503050406030204" charset="0"/>
                        <a:sym typeface="+mn-lt"/>
                      </a:rPr>
                      <m:t>𝑺𝑨</m:t>
                    </m:r>
                  </m:oMath>
                </a14:m>
                <a:r>
                  <a:rPr lang="zh-CN" altLang="en-US" sz="3600" dirty="0">
                    <a:solidFill>
                      <a:schemeClr val="accent1"/>
                    </a:solidFill>
                    <a:latin typeface="Cambria Math" panose="02040503050406030204" charset="0"/>
                    <a:cs typeface="Cambria Math" panose="02040503050406030204" charset="0"/>
                    <a:sym typeface="+mn-lt"/>
                  </a:rPr>
                  <a:t>：基于多尺度特征提取和多任务学习的多模态情感分析</a:t>
                </a:r>
                <a:endParaRPr lang="zh-CN" altLang="en-US" sz="3600" b="1" spc="300" dirty="0">
                  <a:solidFill>
                    <a:schemeClr val="accent1"/>
                  </a:solidFill>
                  <a:cs typeface="+mn-ea"/>
                  <a:sym typeface="+mn-lt"/>
                </a:endParaRPr>
              </a:p>
            </p:txBody>
          </p:sp>
        </mc:Choice>
        <mc:Fallback>
          <p:sp>
            <p:nvSpPr>
              <p:cNvPr id="4" name="powerpoint template design by DAJU_PPT正版来源小红书大橘PPT微信DAJU_PPT请勿抄袭搬运！盗版必究！"/>
              <p:cNvSpPr txBox="1">
                <a:spLocks noRot="1" noChangeAspect="1" noMove="1" noResize="1" noEditPoints="1" noAdjustHandles="1" noChangeArrowheads="1" noChangeShapeType="1" noTextEdit="1"/>
              </p:cNvSpPr>
              <p:nvPr/>
            </p:nvSpPr>
            <p:spPr>
              <a:xfrm>
                <a:off x="1305560" y="2243455"/>
                <a:ext cx="9860280" cy="1148080"/>
              </a:xfrm>
              <a:prstGeom prst="rect">
                <a:avLst/>
              </a:prstGeom>
              <a:blipFill rotWithShape="1">
                <a:blip r:embed="rId1"/>
                <a:stretch>
                  <a:fillRect t="-1604"/>
                </a:stretch>
              </a:blipFill>
            </p:spPr>
            <p:txBody>
              <a:bodyPr/>
              <a:lstStyle/>
              <a:p>
                <a:r>
                  <a:rPr lang="zh-CN" altLang="en-US">
                    <a:noFill/>
                  </a:rPr>
                  <a:t> </a:t>
                </a:r>
              </a:p>
            </p:txBody>
          </p:sp>
        </mc:Fallback>
      </mc:AlternateContent>
      <p:sp>
        <p:nvSpPr>
          <p:cNvPr id="52" name="powerpoint template design by DAJU_PPT正版来源小红书大橘PPT微信DAJU_PPT请勿抄袭搬运！盗版必究！"/>
          <p:cNvSpPr txBox="1"/>
          <p:nvPr/>
        </p:nvSpPr>
        <p:spPr>
          <a:xfrm>
            <a:off x="1931484" y="4685035"/>
            <a:ext cx="2691423" cy="454650"/>
          </a:xfrm>
          <a:prstGeom prst="rect">
            <a:avLst/>
          </a:prstGeom>
          <a:noFill/>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800" b="1" dirty="0">
                <a:latin typeface="+mn-ea"/>
              </a:rPr>
              <a:t>汇报人：</a:t>
            </a:r>
            <a:r>
              <a:rPr lang="zh-CN" altLang="en-US" sz="1800" b="1" dirty="0">
                <a:latin typeface="+mn-ea"/>
              </a:rPr>
              <a:t>段瑞霞</a:t>
            </a:r>
            <a:endParaRPr lang="zh-CN" altLang="en-US" sz="1800" b="1" dirty="0">
              <a:latin typeface="+mn-ea"/>
            </a:endParaRPr>
          </a:p>
        </p:txBody>
      </p:sp>
      <p:sp>
        <p:nvSpPr>
          <p:cNvPr id="87"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solidFill>
                  <a:schemeClr val="bg1"/>
                </a:solidFill>
              </a:rPr>
            </a:fld>
            <a:endParaRPr lang="zh-CN" altLang="en-US">
              <a:solidFill>
                <a:schemeClr val="bg1"/>
              </a:solidFill>
            </a:endParaRPr>
          </a:p>
        </p:txBody>
      </p:sp>
      <p:sp>
        <p:nvSpPr>
          <p:cNvPr id="39" name="powerpoint template design by DAJU_PPT正版来源小红书大橘PPT微信DAJU_PPT请勿抄袭搬运！盗版必究！"/>
          <p:cNvSpPr/>
          <p:nvPr/>
        </p:nvSpPr>
        <p:spPr>
          <a:xfrm>
            <a:off x="5589464" y="978009"/>
            <a:ext cx="1013072" cy="807473"/>
          </a:xfrm>
          <a:custGeom>
            <a:avLst/>
            <a:gdLst>
              <a:gd name="connsiteX0" fmla="*/ 858517 w 4817726"/>
              <a:gd name="connsiteY0" fmla="*/ 1663634 h 3839986"/>
              <a:gd name="connsiteX1" fmla="*/ 2174606 w 4817726"/>
              <a:gd name="connsiteY1" fmla="*/ 2151327 h 3839986"/>
              <a:gd name="connsiteX2" fmla="*/ 2361380 w 4817726"/>
              <a:gd name="connsiteY2" fmla="*/ 2203510 h 3839986"/>
              <a:gd name="connsiteX3" fmla="*/ 2904856 w 4817726"/>
              <a:gd name="connsiteY3" fmla="*/ 1991685 h 3839986"/>
              <a:gd name="connsiteX4" fmla="*/ 3444606 w 4817726"/>
              <a:gd name="connsiteY4" fmla="*/ 1783830 h 3839986"/>
              <a:gd name="connsiteX5" fmla="*/ 3717656 w 4817726"/>
              <a:gd name="connsiteY5" fmla="*/ 1678495 h 3839986"/>
              <a:gd name="connsiteX6" fmla="*/ 3818809 w 4817726"/>
              <a:gd name="connsiteY6" fmla="*/ 1706729 h 3839986"/>
              <a:gd name="connsiteX7" fmla="*/ 3831956 w 4817726"/>
              <a:gd name="connsiteY7" fmla="*/ 1907932 h 3839986"/>
              <a:gd name="connsiteX8" fmla="*/ 3831956 w 4817726"/>
              <a:gd name="connsiteY8" fmla="*/ 2084569 h 3839986"/>
              <a:gd name="connsiteX9" fmla="*/ 3793856 w 4817726"/>
              <a:gd name="connsiteY9" fmla="*/ 2134191 h 3839986"/>
              <a:gd name="connsiteX10" fmla="*/ 3714145 w 4817726"/>
              <a:gd name="connsiteY10" fmla="*/ 2356019 h 3839986"/>
              <a:gd name="connsiteX11" fmla="*/ 3779652 w 4817726"/>
              <a:gd name="connsiteY11" fmla="*/ 2603141 h 3839986"/>
              <a:gd name="connsiteX12" fmla="*/ 3675840 w 4817726"/>
              <a:gd name="connsiteY12" fmla="*/ 2837824 h 3839986"/>
              <a:gd name="connsiteX13" fmla="*/ 2930256 w 4817726"/>
              <a:gd name="connsiteY13" fmla="*/ 3115742 h 3839986"/>
              <a:gd name="connsiteX14" fmla="*/ 2377806 w 4817726"/>
              <a:gd name="connsiteY14" fmla="*/ 3168116 h 3839986"/>
              <a:gd name="connsiteX15" fmla="*/ 1825356 w 4817726"/>
              <a:gd name="connsiteY15" fmla="*/ 3115235 h 3839986"/>
              <a:gd name="connsiteX16" fmla="*/ 1399906 w 4817726"/>
              <a:gd name="connsiteY16" fmla="*/ 2991229 h 3839986"/>
              <a:gd name="connsiteX17" fmla="*/ 1330056 w 4817726"/>
              <a:gd name="connsiteY17" fmla="*/ 2963961 h 3839986"/>
              <a:gd name="connsiteX18" fmla="*/ 991378 w 4817726"/>
              <a:gd name="connsiteY18" fmla="*/ 2798099 h 3839986"/>
              <a:gd name="connsiteX19" fmla="*/ 870728 w 4817726"/>
              <a:gd name="connsiteY19" fmla="*/ 2682005 h 3839986"/>
              <a:gd name="connsiteX20" fmla="*/ 815706 w 4817726"/>
              <a:gd name="connsiteY20" fmla="*/ 2602914 h 3839986"/>
              <a:gd name="connsiteX21" fmla="*/ 811730 w 4817726"/>
              <a:gd name="connsiteY21" fmla="*/ 2171114 h 3839986"/>
              <a:gd name="connsiteX22" fmla="*/ 858517 w 4817726"/>
              <a:gd name="connsiteY22" fmla="*/ 1663634 h 3839986"/>
              <a:gd name="connsiteX23" fmla="*/ 2354001 w 4817726"/>
              <a:gd name="connsiteY23" fmla="*/ 203 h 3839986"/>
              <a:gd name="connsiteX24" fmla="*/ 2442901 w 4817726"/>
              <a:gd name="connsiteY24" fmla="*/ 29399 h 3839986"/>
              <a:gd name="connsiteX25" fmla="*/ 2587356 w 4817726"/>
              <a:gd name="connsiteY25" fmla="*/ 81653 h 3839986"/>
              <a:gd name="connsiteX26" fmla="*/ 2708006 w 4817726"/>
              <a:gd name="connsiteY26" fmla="*/ 126144 h 3839986"/>
              <a:gd name="connsiteX27" fmla="*/ 2923906 w 4817726"/>
              <a:gd name="connsiteY27" fmla="*/ 209156 h 3839986"/>
              <a:gd name="connsiteX28" fmla="*/ 3076306 w 4817726"/>
              <a:gd name="connsiteY28" fmla="*/ 266671 h 3839986"/>
              <a:gd name="connsiteX29" fmla="*/ 3362056 w 4817726"/>
              <a:gd name="connsiteY29" fmla="*/ 374379 h 3839986"/>
              <a:gd name="connsiteX30" fmla="*/ 3597006 w 4817726"/>
              <a:gd name="connsiteY30" fmla="*/ 462553 h 3839986"/>
              <a:gd name="connsiteX31" fmla="*/ 3997056 w 4817726"/>
              <a:gd name="connsiteY31" fmla="*/ 615464 h 3839986"/>
              <a:gd name="connsiteX32" fmla="*/ 4686031 w 4817726"/>
              <a:gd name="connsiteY32" fmla="*/ 908574 h 3839986"/>
              <a:gd name="connsiteX33" fmla="*/ 4610278 w 4817726"/>
              <a:gd name="connsiteY33" fmla="*/ 1120709 h 3839986"/>
              <a:gd name="connsiteX34" fmla="*/ 4176469 w 4817726"/>
              <a:gd name="connsiteY34" fmla="*/ 1296042 h 3839986"/>
              <a:gd name="connsiteX35" fmla="*/ 4190736 w 4817726"/>
              <a:gd name="connsiteY35" fmla="*/ 1341461 h 3839986"/>
              <a:gd name="connsiteX36" fmla="*/ 4321007 w 4817726"/>
              <a:gd name="connsiteY36" fmla="*/ 1624590 h 3839986"/>
              <a:gd name="connsiteX37" fmla="*/ 4352726 w 4817726"/>
              <a:gd name="connsiteY37" fmla="*/ 1866314 h 3839986"/>
              <a:gd name="connsiteX38" fmla="*/ 4409947 w 4817726"/>
              <a:gd name="connsiteY38" fmla="*/ 2075864 h 3839986"/>
              <a:gd name="connsiteX39" fmla="*/ 4507859 w 4817726"/>
              <a:gd name="connsiteY39" fmla="*/ 2284298 h 3839986"/>
              <a:gd name="connsiteX40" fmla="*/ 4446918 w 4817726"/>
              <a:gd name="connsiteY40" fmla="*/ 2527146 h 3839986"/>
              <a:gd name="connsiteX41" fmla="*/ 4442495 w 4817726"/>
              <a:gd name="connsiteY41" fmla="*/ 2813759 h 3839986"/>
              <a:gd name="connsiteX42" fmla="*/ 4754549 w 4817726"/>
              <a:gd name="connsiteY42" fmla="*/ 3476748 h 3839986"/>
              <a:gd name="connsiteX43" fmla="*/ 4816971 w 4817726"/>
              <a:gd name="connsiteY43" fmla="*/ 3607688 h 3839986"/>
              <a:gd name="connsiteX44" fmla="*/ 4711550 w 4817726"/>
              <a:gd name="connsiteY44" fmla="*/ 3698714 h 3839986"/>
              <a:gd name="connsiteX45" fmla="*/ 4553103 w 4817726"/>
              <a:gd name="connsiteY45" fmla="*/ 3801750 h 3839986"/>
              <a:gd name="connsiteX46" fmla="*/ 4305454 w 4817726"/>
              <a:gd name="connsiteY46" fmla="*/ 3754933 h 3839986"/>
              <a:gd name="connsiteX47" fmla="*/ 4070110 w 4817726"/>
              <a:gd name="connsiteY47" fmla="*/ 3314114 h 3839986"/>
              <a:gd name="connsiteX48" fmla="*/ 4051870 w 4817726"/>
              <a:gd name="connsiteY48" fmla="*/ 2977564 h 3839986"/>
              <a:gd name="connsiteX49" fmla="*/ 4067029 w 4817726"/>
              <a:gd name="connsiteY49" fmla="*/ 2641981 h 3839986"/>
              <a:gd name="connsiteX50" fmla="*/ 4056930 w 4817726"/>
              <a:gd name="connsiteY50" fmla="*/ 2527681 h 3839986"/>
              <a:gd name="connsiteX51" fmla="*/ 4041506 w 4817726"/>
              <a:gd name="connsiteY51" fmla="*/ 2139364 h 3839986"/>
              <a:gd name="connsiteX52" fmla="*/ 4085956 w 4817726"/>
              <a:gd name="connsiteY52" fmla="*/ 1992220 h 3839986"/>
              <a:gd name="connsiteX53" fmla="*/ 4065889 w 4817726"/>
              <a:gd name="connsiteY53" fmla="*/ 1844271 h 3839986"/>
              <a:gd name="connsiteX54" fmla="*/ 4025126 w 4817726"/>
              <a:gd name="connsiteY54" fmla="*/ 1707564 h 3839986"/>
              <a:gd name="connsiteX55" fmla="*/ 3905602 w 4817726"/>
              <a:gd name="connsiteY55" fmla="*/ 1474694 h 3839986"/>
              <a:gd name="connsiteX56" fmla="*/ 3146156 w 4817726"/>
              <a:gd name="connsiteY56" fmla="*/ 1088223 h 3839986"/>
              <a:gd name="connsiteX57" fmla="*/ 2835006 w 4817726"/>
              <a:gd name="connsiteY57" fmla="*/ 945429 h 3839986"/>
              <a:gd name="connsiteX58" fmla="*/ 2669906 w 4817726"/>
              <a:gd name="connsiteY58" fmla="*/ 869489 h 3839986"/>
              <a:gd name="connsiteX59" fmla="*/ 2367269 w 4817726"/>
              <a:gd name="connsiteY59" fmla="*/ 755064 h 3839986"/>
              <a:gd name="connsiteX60" fmla="*/ 2303146 w 4817726"/>
              <a:gd name="connsiteY60" fmla="*/ 862448 h 3839986"/>
              <a:gd name="connsiteX61" fmla="*/ 2382521 w 4817726"/>
              <a:gd name="connsiteY61" fmla="*/ 913022 h 3839986"/>
              <a:gd name="connsiteX62" fmla="*/ 3012806 w 4817726"/>
              <a:gd name="connsiteY62" fmla="*/ 1192241 h 3839986"/>
              <a:gd name="connsiteX63" fmla="*/ 3311256 w 4817726"/>
              <a:gd name="connsiteY63" fmla="*/ 1325012 h 3839986"/>
              <a:gd name="connsiteX64" fmla="*/ 3555818 w 4817726"/>
              <a:gd name="connsiteY64" fmla="*/ 1462728 h 3839986"/>
              <a:gd name="connsiteX65" fmla="*/ 3529158 w 4817726"/>
              <a:gd name="connsiteY65" fmla="*/ 1543094 h 3839986"/>
              <a:gd name="connsiteX66" fmla="*/ 2605212 w 4817726"/>
              <a:gd name="connsiteY66" fmla="*/ 1892856 h 3839986"/>
              <a:gd name="connsiteX67" fmla="*/ 2339783 w 4817726"/>
              <a:gd name="connsiteY67" fmla="*/ 1999664 h 3839986"/>
              <a:gd name="connsiteX68" fmla="*/ 745856 w 4817726"/>
              <a:gd name="connsiteY68" fmla="*/ 1379295 h 3839986"/>
              <a:gd name="connsiteX69" fmla="*/ 399074 w 4817726"/>
              <a:gd name="connsiteY69" fmla="*/ 1243304 h 3839986"/>
              <a:gd name="connsiteX70" fmla="*/ 40118 w 4817726"/>
              <a:gd name="connsiteY70" fmla="*/ 1086755 h 3839986"/>
              <a:gd name="connsiteX71" fmla="*/ 209281 w 4817726"/>
              <a:gd name="connsiteY71" fmla="*/ 819909 h 3839986"/>
              <a:gd name="connsiteX72" fmla="*/ 374381 w 4817726"/>
              <a:gd name="connsiteY72" fmla="*/ 756419 h 3839986"/>
              <a:gd name="connsiteX73" fmla="*/ 999856 w 4817726"/>
              <a:gd name="connsiteY73" fmla="*/ 507776 h 3839986"/>
              <a:gd name="connsiteX74" fmla="*/ 1577706 w 4817726"/>
              <a:gd name="connsiteY74" fmla="*/ 285407 h 3839986"/>
              <a:gd name="connsiteX75" fmla="*/ 1857106 w 4817726"/>
              <a:gd name="connsiteY75" fmla="*/ 177044 h 3839986"/>
              <a:gd name="connsiteX76" fmla="*/ 2130156 w 4817726"/>
              <a:gd name="connsiteY76" fmla="*/ 71233 h 3839986"/>
              <a:gd name="connsiteX77" fmla="*/ 2354001 w 4817726"/>
              <a:gd name="connsiteY77" fmla="*/ 203 h 38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817726" h="3839986">
                <a:moveTo>
                  <a:pt x="858517" y="1663634"/>
                </a:moveTo>
                <a:cubicBezTo>
                  <a:pt x="876058" y="1658067"/>
                  <a:pt x="2025210" y="2083899"/>
                  <a:pt x="2174606" y="2151327"/>
                </a:cubicBezTo>
                <a:cubicBezTo>
                  <a:pt x="2308256" y="2211649"/>
                  <a:pt x="2332556" y="2218438"/>
                  <a:pt x="2361380" y="2203510"/>
                </a:cubicBezTo>
                <a:cubicBezTo>
                  <a:pt x="2377399" y="2195214"/>
                  <a:pt x="2621964" y="2099893"/>
                  <a:pt x="2904856" y="1991685"/>
                </a:cubicBezTo>
                <a:cubicBezTo>
                  <a:pt x="3187748" y="1883478"/>
                  <a:pt x="3430636" y="1789943"/>
                  <a:pt x="3444606" y="1783830"/>
                </a:cubicBezTo>
                <a:cubicBezTo>
                  <a:pt x="3465855" y="1774533"/>
                  <a:pt x="3652835" y="1702401"/>
                  <a:pt x="3717656" y="1678495"/>
                </a:cubicBezTo>
                <a:cubicBezTo>
                  <a:pt x="3751014" y="1666192"/>
                  <a:pt x="3805210" y="1681320"/>
                  <a:pt x="3818809" y="1706729"/>
                </a:cubicBezTo>
                <a:cubicBezTo>
                  <a:pt x="3826064" y="1720285"/>
                  <a:pt x="3831956" y="1810458"/>
                  <a:pt x="3831956" y="1907932"/>
                </a:cubicBezTo>
                <a:lnTo>
                  <a:pt x="3831956" y="2084569"/>
                </a:lnTo>
                <a:lnTo>
                  <a:pt x="3793856" y="2134191"/>
                </a:lnTo>
                <a:cubicBezTo>
                  <a:pt x="3730763" y="2216365"/>
                  <a:pt x="3713206" y="2265223"/>
                  <a:pt x="3714145" y="2356019"/>
                </a:cubicBezTo>
                <a:cubicBezTo>
                  <a:pt x="3715030" y="2441683"/>
                  <a:pt x="3736474" y="2522580"/>
                  <a:pt x="3779652" y="2603141"/>
                </a:cubicBezTo>
                <a:cubicBezTo>
                  <a:pt x="3820370" y="2679111"/>
                  <a:pt x="3780460" y="2769334"/>
                  <a:pt x="3675840" y="2837824"/>
                </a:cubicBezTo>
                <a:cubicBezTo>
                  <a:pt x="3550812" y="2919675"/>
                  <a:pt x="3127420" y="3077495"/>
                  <a:pt x="2930256" y="3115742"/>
                </a:cubicBezTo>
                <a:cubicBezTo>
                  <a:pt x="2698572" y="3160685"/>
                  <a:pt x="2620192" y="3168116"/>
                  <a:pt x="2377806" y="3168116"/>
                </a:cubicBezTo>
                <a:cubicBezTo>
                  <a:pt x="2134832" y="3168116"/>
                  <a:pt x="2045756" y="3159589"/>
                  <a:pt x="1825356" y="3115235"/>
                </a:cubicBezTo>
                <a:cubicBezTo>
                  <a:pt x="1704968" y="3091007"/>
                  <a:pt x="1474493" y="3023831"/>
                  <a:pt x="1399906" y="2991229"/>
                </a:cubicBezTo>
                <a:cubicBezTo>
                  <a:pt x="1385936" y="2985123"/>
                  <a:pt x="1354504" y="2972853"/>
                  <a:pt x="1330056" y="2963961"/>
                </a:cubicBezTo>
                <a:cubicBezTo>
                  <a:pt x="1276549" y="2944501"/>
                  <a:pt x="1082412" y="2849425"/>
                  <a:pt x="991378" y="2798099"/>
                </a:cubicBezTo>
                <a:cubicBezTo>
                  <a:pt x="945572" y="2772273"/>
                  <a:pt x="909130" y="2737208"/>
                  <a:pt x="870728" y="2682005"/>
                </a:cubicBezTo>
                <a:lnTo>
                  <a:pt x="815706" y="2602914"/>
                </a:lnTo>
                <a:lnTo>
                  <a:pt x="811730" y="2171114"/>
                </a:lnTo>
                <a:cubicBezTo>
                  <a:pt x="807620" y="1724898"/>
                  <a:pt x="811905" y="1678428"/>
                  <a:pt x="858517" y="1663634"/>
                </a:cubicBezTo>
                <a:close/>
                <a:moveTo>
                  <a:pt x="2354001" y="203"/>
                </a:moveTo>
                <a:cubicBezTo>
                  <a:pt x="2368848" y="3262"/>
                  <a:pt x="2408853" y="16400"/>
                  <a:pt x="2442901" y="29399"/>
                </a:cubicBezTo>
                <a:cubicBezTo>
                  <a:pt x="2476949" y="42398"/>
                  <a:pt x="2541954" y="65913"/>
                  <a:pt x="2587356" y="81653"/>
                </a:cubicBezTo>
                <a:cubicBezTo>
                  <a:pt x="2632758" y="97394"/>
                  <a:pt x="2687051" y="117415"/>
                  <a:pt x="2708006" y="126144"/>
                </a:cubicBezTo>
                <a:cubicBezTo>
                  <a:pt x="2759774" y="147707"/>
                  <a:pt x="2832726" y="175757"/>
                  <a:pt x="2923906" y="209156"/>
                </a:cubicBezTo>
                <a:cubicBezTo>
                  <a:pt x="2965816" y="224507"/>
                  <a:pt x="3034396" y="250389"/>
                  <a:pt x="3076306" y="266671"/>
                </a:cubicBezTo>
                <a:cubicBezTo>
                  <a:pt x="3118216" y="282954"/>
                  <a:pt x="3246803" y="331422"/>
                  <a:pt x="3362056" y="374379"/>
                </a:cubicBezTo>
                <a:cubicBezTo>
                  <a:pt x="3477309" y="417336"/>
                  <a:pt x="3583036" y="457014"/>
                  <a:pt x="3597006" y="462553"/>
                </a:cubicBezTo>
                <a:cubicBezTo>
                  <a:pt x="3651379" y="484110"/>
                  <a:pt x="3734004" y="515692"/>
                  <a:pt x="3997056" y="615464"/>
                </a:cubicBezTo>
                <a:cubicBezTo>
                  <a:pt x="4610848" y="848267"/>
                  <a:pt x="4635869" y="858911"/>
                  <a:pt x="4686031" y="908574"/>
                </a:cubicBezTo>
                <a:cubicBezTo>
                  <a:pt x="4770590" y="992290"/>
                  <a:pt x="4741452" y="1073887"/>
                  <a:pt x="4610278" y="1120709"/>
                </a:cubicBezTo>
                <a:cubicBezTo>
                  <a:pt x="4355059" y="1211808"/>
                  <a:pt x="4180561" y="1282335"/>
                  <a:pt x="4176469" y="1296042"/>
                </a:cubicBezTo>
                <a:cubicBezTo>
                  <a:pt x="4173864" y="1304768"/>
                  <a:pt x="4180284" y="1325206"/>
                  <a:pt x="4190736" y="1341461"/>
                </a:cubicBezTo>
                <a:cubicBezTo>
                  <a:pt x="4249933" y="1433524"/>
                  <a:pt x="4307003" y="1557560"/>
                  <a:pt x="4321007" y="1624590"/>
                </a:cubicBezTo>
                <a:cubicBezTo>
                  <a:pt x="4329811" y="1666733"/>
                  <a:pt x="4344085" y="1775509"/>
                  <a:pt x="4352726" y="1866314"/>
                </a:cubicBezTo>
                <a:cubicBezTo>
                  <a:pt x="4367909" y="2025861"/>
                  <a:pt x="4369833" y="2032909"/>
                  <a:pt x="4409947" y="2075864"/>
                </a:cubicBezTo>
                <a:cubicBezTo>
                  <a:pt x="4478027" y="2148765"/>
                  <a:pt x="4507836" y="2212222"/>
                  <a:pt x="4507859" y="2284298"/>
                </a:cubicBezTo>
                <a:cubicBezTo>
                  <a:pt x="4507900" y="2409281"/>
                  <a:pt x="4493704" y="2465853"/>
                  <a:pt x="4446918" y="2527146"/>
                </a:cubicBezTo>
                <a:cubicBezTo>
                  <a:pt x="4391336" y="2599962"/>
                  <a:pt x="4390677" y="2642666"/>
                  <a:pt x="4442495" y="2813759"/>
                </a:cubicBezTo>
                <a:cubicBezTo>
                  <a:pt x="4528382" y="3097344"/>
                  <a:pt x="4594207" y="3237195"/>
                  <a:pt x="4754549" y="3476748"/>
                </a:cubicBezTo>
                <a:cubicBezTo>
                  <a:pt x="4803501" y="3549884"/>
                  <a:pt x="4821829" y="3588330"/>
                  <a:pt x="4816971" y="3607688"/>
                </a:cubicBezTo>
                <a:cubicBezTo>
                  <a:pt x="4812855" y="3624085"/>
                  <a:pt x="4770511" y="3660647"/>
                  <a:pt x="4711550" y="3698714"/>
                </a:cubicBezTo>
                <a:cubicBezTo>
                  <a:pt x="4657351" y="3733706"/>
                  <a:pt x="4586050" y="3780072"/>
                  <a:pt x="4553103" y="3801750"/>
                </a:cubicBezTo>
                <a:cubicBezTo>
                  <a:pt x="4462152" y="3861592"/>
                  <a:pt x="4427120" y="3854969"/>
                  <a:pt x="4305454" y="3754933"/>
                </a:cubicBezTo>
                <a:cubicBezTo>
                  <a:pt x="4193488" y="3662872"/>
                  <a:pt x="4099481" y="3486788"/>
                  <a:pt x="4070110" y="3314114"/>
                </a:cubicBezTo>
                <a:cubicBezTo>
                  <a:pt x="4062982" y="3272204"/>
                  <a:pt x="4054774" y="3120756"/>
                  <a:pt x="4051870" y="2977564"/>
                </a:cubicBezTo>
                <a:cubicBezTo>
                  <a:pt x="4047572" y="2765628"/>
                  <a:pt x="4050390" y="2703224"/>
                  <a:pt x="4067029" y="2641981"/>
                </a:cubicBezTo>
                <a:cubicBezTo>
                  <a:pt x="4087328" y="2567265"/>
                  <a:pt x="4087259" y="2566481"/>
                  <a:pt x="4056930" y="2527681"/>
                </a:cubicBezTo>
                <a:cubicBezTo>
                  <a:pt x="3961075" y="2405057"/>
                  <a:pt x="3955593" y="2267030"/>
                  <a:pt x="4041506" y="2139364"/>
                </a:cubicBezTo>
                <a:cubicBezTo>
                  <a:pt x="4080769" y="2081020"/>
                  <a:pt x="4085956" y="2063848"/>
                  <a:pt x="4085956" y="1992220"/>
                </a:cubicBezTo>
                <a:cubicBezTo>
                  <a:pt x="4085956" y="1947620"/>
                  <a:pt x="4076926" y="1881043"/>
                  <a:pt x="4065889" y="1844271"/>
                </a:cubicBezTo>
                <a:cubicBezTo>
                  <a:pt x="4054852" y="1807500"/>
                  <a:pt x="4036509" y="1745981"/>
                  <a:pt x="4025126" y="1707564"/>
                </a:cubicBezTo>
                <a:cubicBezTo>
                  <a:pt x="3996595" y="1611276"/>
                  <a:pt x="3959727" y="1539445"/>
                  <a:pt x="3905602" y="1474694"/>
                </a:cubicBezTo>
                <a:cubicBezTo>
                  <a:pt x="3854850" y="1413979"/>
                  <a:pt x="3818246" y="1395351"/>
                  <a:pt x="3146156" y="1088223"/>
                </a:cubicBezTo>
                <a:cubicBezTo>
                  <a:pt x="3023919" y="1032363"/>
                  <a:pt x="2883901" y="968106"/>
                  <a:pt x="2835006" y="945429"/>
                </a:cubicBezTo>
                <a:cubicBezTo>
                  <a:pt x="2786111" y="922752"/>
                  <a:pt x="2711816" y="888579"/>
                  <a:pt x="2669906" y="869489"/>
                </a:cubicBezTo>
                <a:cubicBezTo>
                  <a:pt x="2433826" y="761956"/>
                  <a:pt x="2415597" y="755064"/>
                  <a:pt x="2367269" y="755064"/>
                </a:cubicBezTo>
                <a:cubicBezTo>
                  <a:pt x="2311157" y="755064"/>
                  <a:pt x="2281194" y="805242"/>
                  <a:pt x="2303146" y="862448"/>
                </a:cubicBezTo>
                <a:cubicBezTo>
                  <a:pt x="2307485" y="873756"/>
                  <a:pt x="2343204" y="896515"/>
                  <a:pt x="2382521" y="913022"/>
                </a:cubicBezTo>
                <a:cubicBezTo>
                  <a:pt x="2443565" y="938652"/>
                  <a:pt x="2746233" y="1072735"/>
                  <a:pt x="3012806" y="1192241"/>
                </a:cubicBezTo>
                <a:cubicBezTo>
                  <a:pt x="3054716" y="1211030"/>
                  <a:pt x="3189019" y="1270777"/>
                  <a:pt x="3311256" y="1325012"/>
                </a:cubicBezTo>
                <a:cubicBezTo>
                  <a:pt x="3496773" y="1407323"/>
                  <a:pt x="3537194" y="1430085"/>
                  <a:pt x="3555818" y="1462728"/>
                </a:cubicBezTo>
                <a:cubicBezTo>
                  <a:pt x="3583415" y="1511099"/>
                  <a:pt x="3573498" y="1540996"/>
                  <a:pt x="3529158" y="1543094"/>
                </a:cubicBezTo>
                <a:cubicBezTo>
                  <a:pt x="3487554" y="1545063"/>
                  <a:pt x="2949843" y="1748614"/>
                  <a:pt x="2605212" y="1892856"/>
                </a:cubicBezTo>
                <a:cubicBezTo>
                  <a:pt x="2464856" y="1951600"/>
                  <a:pt x="2345413" y="1999664"/>
                  <a:pt x="2339783" y="1999664"/>
                </a:cubicBezTo>
                <a:cubicBezTo>
                  <a:pt x="2329250" y="1999664"/>
                  <a:pt x="780011" y="1396688"/>
                  <a:pt x="745856" y="1379295"/>
                </a:cubicBezTo>
                <a:cubicBezTo>
                  <a:pt x="735379" y="1373960"/>
                  <a:pt x="579326" y="1312764"/>
                  <a:pt x="399074" y="1243304"/>
                </a:cubicBezTo>
                <a:cubicBezTo>
                  <a:pt x="201559" y="1167193"/>
                  <a:pt x="58936" y="1104991"/>
                  <a:pt x="40118" y="1086755"/>
                </a:cubicBezTo>
                <a:cubicBezTo>
                  <a:pt x="-53884" y="995658"/>
                  <a:pt x="23278" y="873937"/>
                  <a:pt x="209281" y="819909"/>
                </a:cubicBezTo>
                <a:cubicBezTo>
                  <a:pt x="259922" y="805199"/>
                  <a:pt x="334217" y="776629"/>
                  <a:pt x="374381" y="756419"/>
                </a:cubicBezTo>
                <a:cubicBezTo>
                  <a:pt x="414545" y="736209"/>
                  <a:pt x="696008" y="624319"/>
                  <a:pt x="999856" y="507776"/>
                </a:cubicBezTo>
                <a:cubicBezTo>
                  <a:pt x="1303704" y="391233"/>
                  <a:pt x="1563736" y="291167"/>
                  <a:pt x="1577706" y="285407"/>
                </a:cubicBezTo>
                <a:cubicBezTo>
                  <a:pt x="1603153" y="274915"/>
                  <a:pt x="1714339" y="231792"/>
                  <a:pt x="1857106" y="177044"/>
                </a:cubicBezTo>
                <a:cubicBezTo>
                  <a:pt x="1899016" y="160973"/>
                  <a:pt x="2021889" y="113357"/>
                  <a:pt x="2130156" y="71233"/>
                </a:cubicBezTo>
                <a:cubicBezTo>
                  <a:pt x="2238423" y="29108"/>
                  <a:pt x="2339154" y="-2856"/>
                  <a:pt x="2354001" y="20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0" name="文本框 9"/>
          <p:cNvSpPr txBox="1"/>
          <p:nvPr/>
        </p:nvSpPr>
        <p:spPr>
          <a:xfrm>
            <a:off x="7991250" y="4771385"/>
            <a:ext cx="4064000" cy="368300"/>
          </a:xfrm>
          <a:prstGeom prst="rect">
            <a:avLst/>
          </a:prstGeom>
          <a:noFill/>
        </p:spPr>
        <p:txBody>
          <a:bodyPr wrap="square" rtlCol="0">
            <a:spAutoFit/>
          </a:bodyPr>
          <a:lstStyle/>
          <a:p>
            <a:r>
              <a:rPr lang="zh-CN" altLang="en-US" b="1" dirty="0">
                <a:latin typeface="+mn-ea"/>
              </a:rPr>
              <a:t>汇报日期：</a:t>
            </a:r>
            <a:r>
              <a:rPr lang="en-US" altLang="zh-CN" b="1" dirty="0">
                <a:latin typeface="+mn-ea"/>
              </a:rPr>
              <a:t>2024.4.24</a:t>
            </a:r>
            <a:endParaRPr lang="zh-CN" altLang="en-US" b="1" dirty="0">
              <a:latin typeface="+mn-ea"/>
            </a:endParaRPr>
          </a:p>
        </p:txBody>
      </p:sp>
    </p:spTree>
    <p:custDataLst>
      <p:tags r:id="rId2"/>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655955" y="1809115"/>
            <a:ext cx="5755005" cy="4823460"/>
            <a:chOff x="6116928" y="2424696"/>
            <a:chExt cx="4129122" cy="5252630"/>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116928" y="2424696"/>
                  <a:ext cx="4129122" cy="52526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dirty="0">
                      <a:latin typeface="Cambria Math" panose="02040503050406030204" charset="0"/>
                      <a:cs typeface="Cambria Math" panose="02040503050406030204" charset="0"/>
                      <a:sym typeface="+mn-lt"/>
                    </a:rPr>
                    <a:t>将高级特征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sub>
                      </m:sSub>
                    </m:oMath>
                  </a14:m>
                  <a:r>
                    <a:rPr dirty="0">
                      <a:latin typeface="Cambria Math" panose="02040503050406030204" charset="0"/>
                      <a:cs typeface="Cambria Math" panose="02040503050406030204" charset="0"/>
                      <a:sym typeface="+mn-lt"/>
                    </a:rPr>
                    <a:t>映射到h个不同的投影矩阵，得到h组不同的查询、键和值向量{</a:t>
                  </a:r>
                  <a14:m>
                    <m:oMath xmlns:m="http://schemas.openxmlformats.org/officeDocument/2006/math">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𝛽</m:t>
                          </m:r>
                        </m:sub>
                        <m:sup>
                          <m:r>
                            <a:rPr lang="en-US" i="1" dirty="0">
                              <a:latin typeface="Cambria Math" panose="02040503050406030204" charset="0"/>
                              <a:cs typeface="Cambria Math" panose="02040503050406030204" charset="0"/>
                              <a:sym typeface="+mn-lt"/>
                            </a:rPr>
                            <m:t>𝑘</m:t>
                          </m:r>
                        </m:sup>
                      </m:sSubSup>
                      <m:r>
                        <a:rPr lang="en-US" i="1" dirty="0">
                          <a:latin typeface="Cambria Math" panose="02040503050406030204" charset="0"/>
                          <a:cs typeface="Cambria Math" panose="02040503050406030204" charset="0"/>
                          <a:sym typeface="+mn-lt"/>
                        </a:rPr>
                        <m:t>,</m:t>
                      </m:r>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𝛽</m:t>
                          </m:r>
                        </m:sub>
                        <m:sup>
                          <m:r>
                            <a:rPr lang="en-US" i="1" dirty="0">
                              <a:latin typeface="Cambria Math" panose="02040503050406030204" charset="0"/>
                              <a:cs typeface="Cambria Math" panose="02040503050406030204" charset="0"/>
                              <a:sym typeface="+mn-lt"/>
                            </a:rPr>
                            <m:t>𝑘</m:t>
                          </m:r>
                        </m:sup>
                      </m:sSubSup>
                      <m:r>
                        <a:rPr lang="en-US" i="1" dirty="0">
                          <a:latin typeface="Cambria Math" panose="02040503050406030204" charset="0"/>
                          <a:cs typeface="Cambria Math" panose="02040503050406030204" charset="0"/>
                          <a:sym typeface="+mn-lt"/>
                        </a:rPr>
                        <m:t>,</m:t>
                      </m:r>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𝛽</m:t>
                          </m:r>
                        </m:sub>
                        <m:sup>
                          <m:r>
                            <a:rPr lang="en-US" i="1" dirty="0">
                              <a:latin typeface="Cambria Math" panose="02040503050406030204" charset="0"/>
                              <a:cs typeface="Cambria Math" panose="02040503050406030204" charset="0"/>
                              <a:sym typeface="+mn-lt"/>
                            </a:rPr>
                            <m:t>𝑘</m:t>
                          </m:r>
                        </m:sup>
                      </m:sSubSup>
                    </m:oMath>
                  </a14:m>
                  <a:r>
                    <a:rPr dirty="0">
                      <a:latin typeface="Cambria Math" panose="02040503050406030204" charset="0"/>
                      <a:cs typeface="Cambria Math" panose="02040503050406030204" charset="0"/>
                      <a:sym typeface="+mn-lt"/>
                    </a:rPr>
                    <a:t>}</a:t>
                  </a:r>
                  <a:r>
                    <a:rPr lang="en-US" dirty="0">
                      <a:latin typeface="Cambria Math" panose="02040503050406030204" charset="0"/>
                      <a:cs typeface="Cambria Math" panose="02040503050406030204" charset="0"/>
                      <a:sym typeface="+mn-lt"/>
                    </a:rPr>
                    <a:t>,</a:t>
                  </a:r>
                  <a14:m>
                    <m:oMath xmlns:m="http://schemas.openxmlformats.org/officeDocument/2006/math">
                      <m:r>
                        <a:rPr lang="en-US" i="1" dirty="0">
                          <a:latin typeface="Cambria Math" panose="02040503050406030204" charset="0"/>
                          <a:cs typeface="Cambria Math" panose="02040503050406030204" charset="0"/>
                          <a:sym typeface="+mn-lt"/>
                        </a:rPr>
                        <m:t>𝑘</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1</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2</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ℎ</m:t>
                      </m:r>
                    </m:oMath>
                  </a14:m>
                  <a:r>
                    <a:rPr dirty="0">
                      <a:latin typeface="Cambria Math" panose="02040503050406030204" charset="0"/>
                      <a:cs typeface="Cambria Math" panose="02040503050406030204" charset="0"/>
                      <a:sym typeface="+mn-lt"/>
                    </a:rPr>
                    <a:t> 。然后对每组查询向量、键向量和值向量并行执行自</a:t>
                  </a:r>
                  <a:r>
                    <a:rPr lang="zh-CN" dirty="0">
                      <a:latin typeface="Cambria Math" panose="02040503050406030204" charset="0"/>
                      <a:cs typeface="Cambria Math" panose="02040503050406030204" charset="0"/>
                      <a:sym typeface="+mn-lt"/>
                    </a:rPr>
                    <a:t>注意力</a:t>
                  </a:r>
                  <a:r>
                    <a:rPr dirty="0">
                      <a:latin typeface="Cambria Math" panose="02040503050406030204" charset="0"/>
                      <a:cs typeface="Cambria Math" panose="02040503050406030204" charset="0"/>
                      <a:sym typeface="+mn-lt"/>
                    </a:rPr>
                    <a:t>操作，得到h个不同的头。最后，将所有这些头部连接在一起，得到增强特征</a:t>
                  </a:r>
                  <a14:m>
                    <m:oMath xmlns:m="http://schemas.openxmlformats.org/officeDocument/2006/math">
                      <m:sSub>
                        <m:sSubPr>
                          <m:ctrlPr>
                            <a:rPr lang="en-US" i="1" dirty="0">
                              <a:latin typeface="Cambria Math" panose="02040503050406030204" charset="0"/>
                              <a:cs typeface="Cambria Math" panose="02040503050406030204" charset="0"/>
                              <a:sym typeface="+mn-lt"/>
                            </a:rPr>
                          </m:ctrlPr>
                        </m:sSubPr>
                        <m:e>
                          <m:r>
                            <a:rPr lang="en-US" i="1" dirty="0">
                              <a:latin typeface="Cambria Math" panose="02040503050406030204" charset="0"/>
                              <a:cs typeface="Cambria Math" panose="02040503050406030204" charset="0"/>
                              <a:sym typeface="+mn-lt"/>
                            </a:rPr>
                            <m:t>𝑋</m:t>
                          </m:r>
                        </m:e>
                        <m:sub>
                          <m:r>
                            <a:rPr lang="en-US" i="1" dirty="0">
                              <a:latin typeface="Cambria Math" panose="02040503050406030204" charset="0"/>
                              <a:cs typeface="Cambria Math" panose="02040503050406030204" charset="0"/>
                              <a:sym typeface="+mn-lt"/>
                            </a:rPr>
                            <m:t>𝛽</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𝛽</m:t>
                          </m:r>
                        </m:sub>
                      </m:sSub>
                      <m:r>
                        <a:rPr lang="en-US" i="1" dirty="0">
                          <a:latin typeface="Cambria Math" panose="02040503050406030204" charset="0"/>
                          <a:cs typeface="Cambria Math" panose="02040503050406030204" charset="0"/>
                          <a:sym typeface="+mn-lt"/>
                        </a:rPr>
                        <m:t>。</m:t>
                      </m:r>
                    </m:oMath>
                  </a14:m>
                  <a:endParaRPr lang="en-US" altLang="zh-CN"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116928" y="2424696"/>
                  <a:ext cx="4129122" cy="5252630"/>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6468745" cy="460375"/>
          </a:xfrm>
          <a:prstGeom prst="rect">
            <a:avLst/>
          </a:prstGeom>
          <a:noFill/>
        </p:spPr>
        <p:txBody>
          <a:bodyPr wrap="square" rtlCol="0">
            <a:spAutoFit/>
          </a:bodyPr>
          <a:p>
            <a:r>
              <a:rPr lang="en-US" altLang="zh-CN" sz="2400"/>
              <a:t>2.3</a:t>
            </a:r>
            <a:r>
              <a:rPr lang="zh-CN" altLang="en-US" sz="2400"/>
              <a:t>基于关键模态的多模态</a:t>
            </a:r>
            <a:r>
              <a:rPr lang="zh-CN" altLang="en-US" sz="2400"/>
              <a:t>融合</a:t>
            </a:r>
            <a:endParaRPr lang="zh-CN" altLang="en-US" sz="2400"/>
          </a:p>
        </p:txBody>
      </p:sp>
      <p:pic>
        <p:nvPicPr>
          <p:cNvPr id="3" name="图片 2"/>
          <p:cNvPicPr>
            <a:picLocks noChangeAspect="1"/>
          </p:cNvPicPr>
          <p:nvPr/>
        </p:nvPicPr>
        <p:blipFill>
          <a:blip r:embed="rId2"/>
          <a:stretch>
            <a:fillRect/>
          </a:stretch>
        </p:blipFill>
        <p:spPr>
          <a:xfrm>
            <a:off x="912495" y="3810000"/>
            <a:ext cx="1905000" cy="1372870"/>
          </a:xfrm>
          <a:prstGeom prst="rect">
            <a:avLst/>
          </a:prstGeom>
        </p:spPr>
      </p:pic>
      <p:pic>
        <p:nvPicPr>
          <p:cNvPr id="6" name="图片 5"/>
          <p:cNvPicPr>
            <a:picLocks noChangeAspect="1"/>
          </p:cNvPicPr>
          <p:nvPr/>
        </p:nvPicPr>
        <p:blipFill>
          <a:blip r:embed="rId3"/>
          <a:stretch>
            <a:fillRect/>
          </a:stretch>
        </p:blipFill>
        <p:spPr>
          <a:xfrm>
            <a:off x="2900045" y="3810000"/>
            <a:ext cx="3510915" cy="1447800"/>
          </a:xfrm>
          <a:prstGeom prst="rect">
            <a:avLst/>
          </a:prstGeom>
        </p:spPr>
      </p:pic>
      <p:pic>
        <p:nvPicPr>
          <p:cNvPr id="8" name="图片 7"/>
          <p:cNvPicPr>
            <a:picLocks noChangeAspect="1"/>
          </p:cNvPicPr>
          <p:nvPr/>
        </p:nvPicPr>
        <p:blipFill>
          <a:blip r:embed="rId4"/>
          <a:stretch>
            <a:fillRect/>
          </a:stretch>
        </p:blipFill>
        <p:spPr>
          <a:xfrm>
            <a:off x="729615" y="5594350"/>
            <a:ext cx="4248150" cy="1038225"/>
          </a:xfrm>
          <a:prstGeom prst="rect">
            <a:avLst/>
          </a:prstGeom>
        </p:spPr>
      </p:pic>
      <p:cxnSp>
        <p:nvCxnSpPr>
          <p:cNvPr id="9" name="直接连接符 8"/>
          <p:cNvCxnSpPr/>
          <p:nvPr/>
        </p:nvCxnSpPr>
        <p:spPr>
          <a:xfrm flipH="1">
            <a:off x="6410960" y="1991995"/>
            <a:ext cx="5080" cy="4767580"/>
          </a:xfrm>
          <a:prstGeom prst="line">
            <a:avLst/>
          </a:prstGeom>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6555740" y="1778000"/>
                <a:ext cx="5636260" cy="4328160"/>
              </a:xfrm>
              <a:prstGeom prst="rect">
                <a:avLst/>
              </a:prstGeom>
              <a:noFill/>
            </p:spPr>
            <p:txBody>
              <a:bodyPr wrap="square" rtlCol="0" anchor="t">
                <a:noAutofit/>
              </a:bodyPr>
              <a:p>
                <a:pPr indent="0" fontAlgn="auto">
                  <a:lnSpc>
                    <a:spcPct val="150000"/>
                  </a:lnSpc>
                </a:pPr>
                <a:r>
                  <a:rPr lang="zh-CN" altLang="en-US"/>
                  <a:t>需要将关键模态</a:t>
                </a:r>
                <a14:m>
                  <m:oMath xmlns:m="http://schemas.openxmlformats.org/officeDocument/2006/math">
                    <m:r>
                      <a:rPr lang="en-US" altLang="zh-CN" i="1">
                        <a:latin typeface="Cambria Math" panose="02040503050406030204" charset="0"/>
                        <a:cs typeface="Cambria Math" panose="02040503050406030204" charset="0"/>
                      </a:rPr>
                      <m:t>𝛽</m:t>
                    </m:r>
                  </m:oMath>
                </a14:m>
                <a:r>
                  <a:rPr lang="zh-CN" altLang="en-US"/>
                  <a:t>中有意义的信息附加到其他模态上，以关键模态</a:t>
                </a:r>
                <a14:m>
                  <m:oMath xmlns:m="http://schemas.openxmlformats.org/officeDocument/2006/math">
                    <m:r>
                      <a:rPr lang="en-US" altLang="zh-CN" i="1">
                        <a:latin typeface="Cambria Math" panose="02040503050406030204" charset="0"/>
                        <a:cs typeface="Cambria Math" panose="02040503050406030204" charset="0"/>
                      </a:rPr>
                      <m:t>𝛽</m:t>
                    </m:r>
                  </m:oMath>
                </a14:m>
                <a:r>
                  <a:rPr lang="zh-CN" altLang="en-US">
                    <a:latin typeface="Cambria Math" panose="02040503050406030204" charset="0"/>
                    <a:cs typeface="Cambria Math" panose="02040503050406030204" charset="0"/>
                  </a:rPr>
                  <a:t>和其它模态</a:t>
                </a:r>
                <a14:m>
                  <m:oMath xmlns:m="http://schemas.openxmlformats.org/officeDocument/2006/math">
                    <m:r>
                      <a:rPr lang="en-US" altLang="zh-CN" i="1">
                        <a:latin typeface="Cambria Math" panose="02040503050406030204" charset="0"/>
                        <a:cs typeface="Cambria Math" panose="02040503050406030204" charset="0"/>
                      </a:rPr>
                      <m:t>𝛼</m:t>
                    </m:r>
                  </m:oMath>
                </a14:m>
                <a:r>
                  <a:rPr lang="zh-CN" altLang="en-US">
                    <a:latin typeface="Cambria Math" panose="02040503050406030204" charset="0"/>
                    <a:cs typeface="Cambria Math" panose="02040503050406030204" charset="0"/>
                  </a:rPr>
                  <a:t>为例。对关键模态</a:t>
                </a:r>
                <a14:m>
                  <m:oMath xmlns:m="http://schemas.openxmlformats.org/officeDocument/2006/math">
                    <m:r>
                      <a:rPr lang="en-US" altLang="zh-CN" i="1">
                        <a:latin typeface="Cambria Math" panose="02040503050406030204" charset="0"/>
                        <a:cs typeface="Cambria Math" panose="02040503050406030204" charset="0"/>
                      </a:rPr>
                      <m:t>𝛽</m:t>
                    </m:r>
                  </m:oMath>
                </a14:m>
                <a:r>
                  <a:rPr lang="zh-CN" altLang="en-US">
                    <a:latin typeface="Cambria Math" panose="02040503050406030204" charset="0"/>
                    <a:cs typeface="Cambria Math" panose="02040503050406030204" charset="0"/>
                  </a:rPr>
                  <a:t>的高级特征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sub>
                    </m:sSub>
                  </m:oMath>
                </a14:m>
                <a:r>
                  <a:rPr lang="zh-CN" altLang="en-US">
                    <a:latin typeface="Cambria Math" panose="02040503050406030204" charset="0"/>
                    <a:cs typeface="Cambria Math" panose="02040503050406030204" charset="0"/>
                  </a:rPr>
                  <a:t>进行投影得到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𝛽</m:t>
                        </m:r>
                      </m:sub>
                      <m:sup>
                        <m:r>
                          <a:rPr lang="en-US" altLang="zh-CN" i="1">
                            <a:latin typeface="Cambria Math" panose="02040503050406030204" charset="0"/>
                            <a:cs typeface="Cambria Math" panose="02040503050406030204" charset="0"/>
                          </a:rPr>
                          <m:t>𝑘</m:t>
                        </m:r>
                      </m:sup>
                    </m:sSubSup>
                  </m:oMath>
                </a14:m>
                <a:r>
                  <a:rPr lang="zh-CN" altLang="en-US">
                    <a:latin typeface="Cambria Math" panose="02040503050406030204" charset="0"/>
                    <a:cs typeface="Cambria Math" panose="02040503050406030204" charset="0"/>
                  </a:rPr>
                  <a:t>向量，对模态α的高级特征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𝛼</m:t>
                        </m:r>
                      </m:sub>
                    </m:sSub>
                  </m:oMath>
                </a14:m>
                <a:r>
                  <a:rPr lang="zh-CN" altLang="en-US">
                    <a:latin typeface="Cambria Math" panose="02040503050406030204" charset="0"/>
                    <a:cs typeface="Cambria Math" panose="02040503050406030204" charset="0"/>
                  </a:rPr>
                  <a:t>进行投影得到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𝐾</m:t>
                        </m:r>
                      </m:e>
                      <m:sub>
                        <m:r>
                          <a:rPr lang="en-US" altLang="zh-CN" i="1">
                            <a:latin typeface="Cambria Math" panose="02040503050406030204" charset="0"/>
                            <a:cs typeface="Cambria Math" panose="02040503050406030204" charset="0"/>
                          </a:rPr>
                          <m:t>𝛼</m:t>
                        </m:r>
                      </m:sub>
                      <m:sup>
                        <m:r>
                          <a:rPr lang="en-US" altLang="zh-CN" i="1">
                            <a:latin typeface="Cambria Math" panose="02040503050406030204" charset="0"/>
                            <a:cs typeface="Cambria Math" panose="02040503050406030204" charset="0"/>
                          </a:rPr>
                          <m:t>𝑘</m:t>
                        </m:r>
                      </m:sup>
                    </m:sSubSup>
                  </m:oMath>
                </a14:m>
                <a:r>
                  <a:rPr lang="zh-CN" altLang="en-US">
                    <a:latin typeface="Cambria Math" panose="02040503050406030204" charset="0"/>
                    <a:cs typeface="Cambria Math" panose="02040503050406030204" charset="0"/>
                  </a:rPr>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𝛼</m:t>
                        </m:r>
                      </m:sub>
                      <m:sup>
                        <m:r>
                          <a:rPr lang="en-US" altLang="zh-CN" i="1">
                            <a:latin typeface="Cambria Math" panose="02040503050406030204" charset="0"/>
                            <a:cs typeface="Cambria Math" panose="02040503050406030204" charset="0"/>
                          </a:rPr>
                          <m:t>𝑘</m:t>
                        </m:r>
                      </m:sup>
                    </m:sSubSup>
                  </m:oMath>
                </a14:m>
                <a:r>
                  <a:rPr lang="zh-CN" altLang="en-US">
                    <a:latin typeface="Cambria Math" panose="02040503050406030204" charset="0"/>
                    <a:cs typeface="Cambria Math" panose="02040503050406030204" charset="0"/>
                  </a:rPr>
                  <a:t>向量。利用h个不同的投影矩阵对特征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sub>
                    </m:sSub>
                  </m:oMath>
                </a14:m>
                <a:r>
                  <a:rPr lang="zh-CN" altLang="en-US">
                    <a:latin typeface="Cambria Math" panose="02040503050406030204" charset="0"/>
                    <a:cs typeface="Cambria Math" panose="02040503050406030204" charset="0"/>
                  </a:rPr>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𝛼</m:t>
                        </m:r>
                      </m:sub>
                    </m:sSub>
                  </m:oMath>
                </a14:m>
                <a:r>
                  <a:rPr lang="zh-CN" altLang="en-US">
                    <a:latin typeface="Cambria Math" panose="02040503050406030204" charset="0"/>
                    <a:cs typeface="Cambria Math" panose="02040503050406030204" charset="0"/>
                  </a:rPr>
                  <a:t>进行投影，得到h组不同的查询、键和值向量</a:t>
                </a:r>
                <a:r>
                  <a:rPr dirty="0">
                    <a:latin typeface="Cambria Math" panose="02040503050406030204" charset="0"/>
                    <a:cs typeface="Cambria Math" panose="02040503050406030204" charset="0"/>
                    <a:sym typeface="+mn-lt"/>
                  </a:rPr>
                  <a:t>{</a:t>
                </a:r>
                <a14:m>
                  <m:oMath xmlns:m="http://schemas.openxmlformats.org/officeDocument/2006/math">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𝛽</m:t>
                        </m:r>
                      </m:sub>
                      <m:sup>
                        <m:r>
                          <a:rPr lang="en-US" i="1" dirty="0">
                            <a:latin typeface="Cambria Math" panose="02040503050406030204" charset="0"/>
                            <a:cs typeface="Cambria Math" panose="02040503050406030204" charset="0"/>
                            <a:sym typeface="+mn-lt"/>
                          </a:rPr>
                          <m:t>𝑘</m:t>
                        </m:r>
                      </m:sup>
                    </m:sSubSup>
                    <m:r>
                      <a:rPr lang="en-US" i="1" dirty="0">
                        <a:latin typeface="Cambria Math" panose="02040503050406030204" charset="0"/>
                        <a:cs typeface="Cambria Math" panose="02040503050406030204" charset="0"/>
                        <a:sym typeface="+mn-lt"/>
                      </a:rPr>
                      <m:t>,</m:t>
                    </m:r>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𝛼</m:t>
                        </m:r>
                      </m:sub>
                      <m:sup>
                        <m:r>
                          <a:rPr lang="en-US" i="1" dirty="0">
                            <a:latin typeface="Cambria Math" panose="02040503050406030204" charset="0"/>
                            <a:cs typeface="Cambria Math" panose="02040503050406030204" charset="0"/>
                            <a:sym typeface="+mn-lt"/>
                          </a:rPr>
                          <m:t>𝑘</m:t>
                        </m:r>
                      </m:sup>
                    </m:sSubSup>
                    <m:r>
                      <a:rPr lang="en-US" i="1" dirty="0">
                        <a:latin typeface="Cambria Math" panose="02040503050406030204" charset="0"/>
                        <a:cs typeface="Cambria Math" panose="02040503050406030204" charset="0"/>
                        <a:sym typeface="+mn-lt"/>
                      </a:rPr>
                      <m:t>,</m:t>
                    </m:r>
                    <m:sSubSup>
                      <m:sSubSupPr>
                        <m:ctrlPr>
                          <a:rPr lang="en-US" i="1" dirty="0">
                            <a:latin typeface="Cambria Math" panose="02040503050406030204" charset="0"/>
                            <a:cs typeface="Cambria Math" panose="02040503050406030204" charset="0"/>
                            <a:sym typeface="+mn-lt"/>
                          </a:rPr>
                        </m:ctrlPr>
                      </m:sSubSupPr>
                      <m:e>
                        <m:r>
                          <a:rPr lang="en-US" i="1" dirty="0">
                            <a:latin typeface="Cambria Math" panose="02040503050406030204" charset="0"/>
                            <a:cs typeface="Cambria Math" panose="02040503050406030204" charset="0"/>
                            <a:sym typeface="+mn-lt"/>
                          </a:rPr>
                          <m:t>𝑄</m:t>
                        </m:r>
                      </m:e>
                      <m:sub>
                        <m:r>
                          <a:rPr lang="en-US" i="1" dirty="0">
                            <a:latin typeface="Cambria Math" panose="02040503050406030204" charset="0"/>
                            <a:cs typeface="Cambria Math" panose="02040503050406030204" charset="0"/>
                            <a:sym typeface="+mn-lt"/>
                          </a:rPr>
                          <m:t>𝛼</m:t>
                        </m:r>
                      </m:sub>
                      <m:sup>
                        <m:r>
                          <a:rPr lang="en-US" i="1" dirty="0">
                            <a:latin typeface="Cambria Math" panose="02040503050406030204" charset="0"/>
                            <a:cs typeface="Cambria Math" panose="02040503050406030204" charset="0"/>
                            <a:sym typeface="+mn-lt"/>
                          </a:rPr>
                          <m:t>𝑘</m:t>
                        </m:r>
                      </m:sup>
                    </m:sSubSup>
                  </m:oMath>
                </a14:m>
                <a:r>
                  <a:rPr dirty="0">
                    <a:latin typeface="Cambria Math" panose="02040503050406030204" charset="0"/>
                    <a:cs typeface="Cambria Math" panose="02040503050406030204" charset="0"/>
                    <a:sym typeface="+mn-lt"/>
                  </a:rPr>
                  <a:t>}</a:t>
                </a:r>
                <a:r>
                  <a:rPr lang="en-US" dirty="0">
                    <a:latin typeface="Cambria Math" panose="02040503050406030204" charset="0"/>
                    <a:cs typeface="Cambria Math" panose="02040503050406030204" charset="0"/>
                    <a:sym typeface="+mn-lt"/>
                  </a:rPr>
                  <a:t>,</a:t>
                </a:r>
                <a14:m>
                  <m:oMath xmlns:m="http://schemas.openxmlformats.org/officeDocument/2006/math">
                    <m:r>
                      <a:rPr lang="en-US" i="1" dirty="0">
                        <a:latin typeface="Cambria Math" panose="02040503050406030204" charset="0"/>
                        <a:cs typeface="Cambria Math" panose="02040503050406030204" charset="0"/>
                        <a:sym typeface="+mn-lt"/>
                      </a:rPr>
                      <m:t>𝑘</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1</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2</m:t>
                    </m:r>
                    <m:r>
                      <a:rPr lang="en-US" i="1" dirty="0">
                        <a:latin typeface="Cambria Math" panose="02040503050406030204" charset="0"/>
                        <a:cs typeface="Cambria Math" panose="02040503050406030204" charset="0"/>
                        <a:sym typeface="+mn-lt"/>
                      </a:rPr>
                      <m:t>,...,</m:t>
                    </m:r>
                    <m:r>
                      <a:rPr lang="en-US" i="1" dirty="0">
                        <a:latin typeface="Cambria Math" panose="02040503050406030204" charset="0"/>
                        <a:cs typeface="Cambria Math" panose="02040503050406030204" charset="0"/>
                        <a:sym typeface="+mn-lt"/>
                      </a:rPr>
                      <m:t>ℎ</m:t>
                    </m:r>
                  </m:oMath>
                </a14:m>
                <a:r>
                  <a:rPr dirty="0">
                    <a:latin typeface="Cambria Math" panose="02040503050406030204" charset="0"/>
                    <a:cs typeface="Cambria Math" panose="02040503050406030204" charset="0"/>
                    <a:sym typeface="+mn-lt"/>
                  </a:rPr>
                  <a:t> 。</a:t>
                </a:r>
                <a:r>
                  <a:rPr lang="zh-CN" altLang="en-US">
                    <a:latin typeface="Cambria Math" panose="02040503050406030204" charset="0"/>
                    <a:cs typeface="Cambria Math" panose="02040503050406030204" charset="0"/>
                  </a:rPr>
                  <a:t>然后对每个集合并行执行跨模态注意力操作。最后，将所有头组合在一起，得到关键模态β和模态α之间的融合特征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sub>
                    </m:sSub>
                  </m:oMath>
                </a14:m>
                <a:r>
                  <a:rPr lang="en-US" altLang="zh-CN">
                    <a:latin typeface="Cambria Math" panose="02040503050406030204" charset="0"/>
                    <a:cs typeface="Cambria Math" panose="02040503050406030204" charset="0"/>
                  </a:rPr>
                  <a:t>,</a:t>
                </a:r>
                <a:r>
                  <a:rPr lang="zh-CN" altLang="en-US">
                    <a:latin typeface="Cambria Math" panose="02040503050406030204" charset="0"/>
                    <a:cs typeface="Cambria Math" panose="02040503050406030204" charset="0"/>
                  </a:rPr>
                  <a:t>给定关键模态</a:t>
                </a:r>
                <a14:m>
                  <m:oMath xmlns:m="http://schemas.openxmlformats.org/officeDocument/2006/math">
                    <m:r>
                      <a:rPr lang="en-US" altLang="zh-CN" i="1">
                        <a:latin typeface="Cambria Math" panose="02040503050406030204" charset="0"/>
                        <a:cs typeface="Cambria Math" panose="02040503050406030204" charset="0"/>
                      </a:rPr>
                      <m:t>𝛽</m:t>
                    </m:r>
                  </m:oMath>
                </a14:m>
                <a:r>
                  <a:rPr lang="zh-CN" altLang="en-US">
                    <a:latin typeface="Cambria Math" panose="02040503050406030204" charset="0"/>
                    <a:cs typeface="Cambria Math" panose="02040503050406030204" charset="0"/>
                  </a:rPr>
                  <a:t>和模态</a:t>
                </a:r>
                <a14:m>
                  <m:oMath xmlns:m="http://schemas.openxmlformats.org/officeDocument/2006/math">
                    <m:r>
                      <a:rPr lang="en-US" altLang="zh-CN" i="1">
                        <a:latin typeface="Cambria Math" panose="02040503050406030204" charset="0"/>
                        <a:cs typeface="Cambria Math" panose="02040503050406030204" charset="0"/>
                      </a:rPr>
                      <m:t>𝛾</m:t>
                    </m:r>
                  </m:oMath>
                </a14:m>
                <a:r>
                  <a:rPr lang="zh-CN" altLang="en-US">
                    <a:latin typeface="Cambria Math" panose="02040503050406030204" charset="0"/>
                    <a:cs typeface="Cambria Math" panose="02040503050406030204" charset="0"/>
                  </a:rPr>
                  <a:t>，使用相同的操作获得融合特征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𝛾</m:t>
                        </m:r>
                      </m:sub>
                    </m:sSub>
                  </m:oMath>
                </a14:m>
                <a:r>
                  <a:rPr lang="zh-CN" altLang="en-US">
                    <a:latin typeface="Cambria Math" panose="02040503050406030204" charset="0"/>
                    <a:cs typeface="Cambria Math" panose="02040503050406030204" charset="0"/>
                  </a:rPr>
                  <a:t>。最后将融合特征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sub>
                    </m:sSub>
                  </m:oMath>
                </a14:m>
                <a:r>
                  <a:rPr lang="en-US" altLang="zh-CN">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𝛾</m:t>
                        </m:r>
                      </m:sub>
                    </m:sSub>
                  </m:oMath>
                </a14:m>
                <a:r>
                  <a:rPr lang="zh-CN" altLang="en-US">
                    <a:latin typeface="Cambria Math" panose="02040503050406030204" charset="0"/>
                    <a:cs typeface="Cambria Math" panose="02040503050406030204" charset="0"/>
                  </a:rPr>
                  <a:t>与关键模态强化特征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𝛽</m:t>
                        </m:r>
                      </m:sub>
                    </m:sSub>
                  </m:oMath>
                </a14:m>
                <a:r>
                  <a:rPr lang="zh-CN" altLang="en-US">
                    <a:latin typeface="Cambria Math" panose="02040503050406030204" charset="0"/>
                    <a:cs typeface="Cambria Math" panose="02040503050406030204" charset="0"/>
                  </a:rPr>
                  <a:t>连接起来，得到多模态融合特征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𝑓</m:t>
                        </m:r>
                      </m:sub>
                    </m:sSub>
                    <m:r>
                      <a:rPr lang="en-US" altLang="zh-CN" i="1">
                        <a:latin typeface="Cambria Math" panose="02040503050406030204" charset="0"/>
                        <a:cs typeface="Cambria Math" panose="02040503050406030204" charset="0"/>
                      </a:rPr>
                      <m:t>。</m:t>
                    </m:r>
                  </m:oMath>
                </a14:m>
                <a:endParaRPr lang="zh-CN" altLang="en-US">
                  <a:latin typeface="Cambria Math" panose="02040503050406030204" charset="0"/>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6555740" y="1778000"/>
                <a:ext cx="5636260" cy="4328160"/>
              </a:xfrm>
              <a:prstGeom prst="rect">
                <a:avLst/>
              </a:prstGeom>
              <a:blipFill rotWithShape="1">
                <a:blip r:embed="rId5"/>
                <a:stretch>
                  <a:fillRect b="-12544"/>
                </a:stretch>
              </a:blipFill>
            </p:spPr>
            <p:txBody>
              <a:bodyPr/>
              <a:lstStyle/>
              <a:p>
                <a:r>
                  <a:rPr lang="zh-CN" altLang="en-US">
                    <a:noFill/>
                  </a:rPr>
                  <a:t> </a:t>
                </a:r>
              </a:p>
            </p:txBody>
          </p:sp>
        </mc:Fallback>
      </mc:AlternateContent>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655955" y="1809115"/>
            <a:ext cx="10838816" cy="4823460"/>
            <a:chOff x="6116928" y="2424696"/>
            <a:chExt cx="7776673" cy="5252630"/>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116928" y="2424696"/>
                  <a:ext cx="7776673" cy="52526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en-US" altLang="zh-CN" dirty="0">
                      <a:latin typeface="Cambria Math" panose="02040503050406030204" charset="0"/>
                      <a:cs typeface="Cambria Math" panose="02040503050406030204" charset="0"/>
                      <a:sym typeface="+mn-lt"/>
                    </a:rPr>
                    <a:t>在实验过程中，我们发现每个模态特征在高维特征空间中的分布非常相似，导致模型不能充分利用多模态数据之间的差异信息，从而降低了情感分析的精度。为</a:t>
                  </a:r>
                  <a14:m>
                    <m:oMath xmlns:m="http://schemas.openxmlformats.org/officeDocument/2006/math">
                      <m:sSup>
                        <m:sSupPr>
                          <m:ctrlPr>
                            <a:rPr lang="en-US" altLang="zh-CN" i="1" dirty="0">
                              <a:latin typeface="Cambria Math" panose="02040503050406030204" charset="0"/>
                              <a:cs typeface="Cambria Math" panose="02040503050406030204" charset="0"/>
                              <a:sym typeface="+mn-lt"/>
                            </a:rPr>
                          </m:ctrlPr>
                        </m:sSupPr>
                        <m:e>
                          <m:r>
                            <a:rPr lang="en-US" altLang="zh-CN" i="1" dirty="0">
                              <a:latin typeface="Cambria Math" panose="02040503050406030204" charset="0"/>
                              <a:cs typeface="Cambria Math" panose="02040503050406030204" charset="0"/>
                              <a:sym typeface="+mn-lt"/>
                            </a:rPr>
                            <m:t>𝑀</m:t>
                          </m:r>
                        </m:e>
                        <m:sup>
                          <m:r>
                            <a:rPr lang="en-US" altLang="zh-CN" i="1" dirty="0">
                              <a:latin typeface="Cambria Math" panose="02040503050406030204" charset="0"/>
                              <a:cs typeface="Cambria Math" panose="02040503050406030204" charset="0"/>
                              <a:sym typeface="+mn-lt"/>
                            </a:rPr>
                            <m:t>3</m:t>
                          </m:r>
                        </m:sup>
                      </m:sSup>
                      <m:r>
                        <a:rPr lang="en-US" altLang="zh-CN" i="1" dirty="0">
                          <a:latin typeface="Cambria Math" panose="02040503050406030204" charset="0"/>
                          <a:cs typeface="Cambria Math" panose="02040503050406030204" charset="0"/>
                          <a:sym typeface="+mn-lt"/>
                        </a:rPr>
                        <m:t>𝑆𝐴</m:t>
                      </m:r>
                    </m:oMath>
                  </a14:m>
                  <a:r>
                    <a:rPr lang="en-US" altLang="zh-CN" dirty="0">
                      <a:latin typeface="Cambria Math" panose="02040503050406030204" charset="0"/>
                      <a:cs typeface="Cambria Math" panose="02040503050406030204" charset="0"/>
                      <a:sym typeface="+mn-lt"/>
                    </a:rPr>
                    <a:t>设置多个不同的子任务来解决问题，并通过对每个子任务的损失函数加权求和得到</a:t>
                  </a:r>
                  <a14:m>
                    <m:oMath xmlns:m="http://schemas.openxmlformats.org/officeDocument/2006/math">
                      <m:sSup>
                        <m:sSupPr>
                          <m:ctrlPr>
                            <a:rPr lang="en-US" altLang="zh-CN" i="1" dirty="0">
                              <a:latin typeface="Cambria Math" panose="02040503050406030204" charset="0"/>
                              <a:cs typeface="Cambria Math" panose="02040503050406030204" charset="0"/>
                              <a:sym typeface="+mn-lt"/>
                            </a:rPr>
                          </m:ctrlPr>
                        </m:sSupPr>
                        <m:e>
                          <m:r>
                            <a:rPr lang="en-US" altLang="zh-CN" i="1" dirty="0">
                              <a:latin typeface="Cambria Math" panose="02040503050406030204" charset="0"/>
                              <a:cs typeface="Cambria Math" panose="02040503050406030204" charset="0"/>
                              <a:sym typeface="+mn-lt"/>
                            </a:rPr>
                            <m:t>𝑀</m:t>
                          </m:r>
                        </m:e>
                        <m:sup>
                          <m:r>
                            <a:rPr lang="en-US" altLang="zh-CN" i="1" dirty="0">
                              <a:latin typeface="Cambria Math" panose="02040503050406030204" charset="0"/>
                              <a:cs typeface="Cambria Math" panose="02040503050406030204" charset="0"/>
                              <a:sym typeface="+mn-lt"/>
                            </a:rPr>
                            <m:t>3</m:t>
                          </m:r>
                        </m:sup>
                      </m:sSup>
                      <m:r>
                        <a:rPr lang="en-US" altLang="zh-CN" i="1" dirty="0">
                          <a:latin typeface="Cambria Math" panose="02040503050406030204" charset="0"/>
                          <a:cs typeface="Cambria Math" panose="02040503050406030204" charset="0"/>
                          <a:sym typeface="+mn-lt"/>
                        </a:rPr>
                        <m:t>𝑆𝐴</m:t>
                      </m:r>
                    </m:oMath>
                  </a14:m>
                  <a:r>
                    <a:rPr lang="en-US" altLang="zh-CN" dirty="0">
                      <a:latin typeface="Cambria Math" panose="02040503050406030204" charset="0"/>
                      <a:cs typeface="Cambria Math" panose="02040503050406030204" charset="0"/>
                      <a:sym typeface="+mn-lt"/>
                    </a:rPr>
                    <a:t>的损失函数。</a:t>
                  </a:r>
                  <a14:m>
                    <m:oMath xmlns:m="http://schemas.openxmlformats.org/officeDocument/2006/math">
                      <m:sSup>
                        <m:sSupPr>
                          <m:ctrlPr>
                            <a:rPr lang="en-US" altLang="zh-CN" i="1" dirty="0">
                              <a:latin typeface="Cambria Math" panose="02040503050406030204" charset="0"/>
                              <a:cs typeface="Cambria Math" panose="02040503050406030204" charset="0"/>
                              <a:sym typeface="+mn-lt"/>
                            </a:rPr>
                          </m:ctrlPr>
                        </m:sSupPr>
                        <m:e>
                          <m:r>
                            <a:rPr lang="en-US" altLang="zh-CN" i="1" dirty="0">
                              <a:latin typeface="Cambria Math" panose="02040503050406030204" charset="0"/>
                              <a:cs typeface="Cambria Math" panose="02040503050406030204" charset="0"/>
                              <a:sym typeface="+mn-lt"/>
                            </a:rPr>
                            <m:t>𝑀</m:t>
                          </m:r>
                        </m:e>
                        <m:sup>
                          <m:r>
                            <a:rPr lang="en-US" altLang="zh-CN" i="1" dirty="0">
                              <a:latin typeface="Cambria Math" panose="02040503050406030204" charset="0"/>
                              <a:cs typeface="Cambria Math" panose="02040503050406030204" charset="0"/>
                              <a:sym typeface="+mn-lt"/>
                            </a:rPr>
                            <m:t>3</m:t>
                          </m:r>
                        </m:sup>
                      </m:sSup>
                      <m:r>
                        <a:rPr lang="en-US" altLang="zh-CN" i="1" dirty="0">
                          <a:latin typeface="Cambria Math" panose="02040503050406030204" charset="0"/>
                          <a:cs typeface="Cambria Math" panose="02040503050406030204" charset="0"/>
                          <a:sym typeface="+mn-lt"/>
                        </a:rPr>
                        <m:t>𝑆𝐴</m:t>
                      </m:r>
                    </m:oMath>
                  </a14:m>
                  <a:r>
                    <a:rPr lang="en-US" altLang="zh-CN" dirty="0">
                      <a:latin typeface="Cambria Math" panose="02040503050406030204" charset="0"/>
                      <a:cs typeface="Cambria Math" panose="02040503050406030204" charset="0"/>
                      <a:sym typeface="+mn-lt"/>
                    </a:rPr>
                    <a:t>有四个情感分析子任务，分别是</a:t>
                  </a:r>
                  <a:r>
                    <a:rPr lang="zh-CN" altLang="en-US" dirty="0">
                      <a:latin typeface="Cambria Math" panose="02040503050406030204" charset="0"/>
                      <a:cs typeface="Cambria Math" panose="02040503050406030204" charset="0"/>
                      <a:sym typeface="+mn-lt"/>
                    </a:rPr>
                    <a:t>模态</a:t>
                  </a:r>
                  <a14:m>
                    <m:oMath xmlns:m="http://schemas.openxmlformats.org/officeDocument/2006/math">
                      <m:r>
                        <a:rPr lang="en-US" altLang="zh-CN" i="1" dirty="0">
                          <a:latin typeface="Cambria Math" panose="02040503050406030204" charset="0"/>
                          <a:cs typeface="Cambria Math" panose="02040503050406030204" charset="0"/>
                          <a:sym typeface="+mn-lt"/>
                        </a:rPr>
                        <m:t>𝛼</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𝛽</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𝛾</m:t>
                      </m:r>
                    </m:oMath>
                  </a14:m>
                  <a:r>
                    <a:rPr lang="en-US" altLang="zh-CN" dirty="0">
                      <a:latin typeface="Cambria Math" panose="02040503050406030204" charset="0"/>
                      <a:cs typeface="Cambria Math" panose="02040503050406030204" charset="0"/>
                      <a:sym typeface="+mn-lt"/>
                    </a:rPr>
                    <a:t>和多模态融合特征</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𝑋</m:t>
                          </m:r>
                        </m:e>
                        <m:sub>
                          <m:r>
                            <a:rPr lang="en-US" altLang="zh-CN" i="1" dirty="0">
                              <a:latin typeface="Cambria Math" panose="02040503050406030204" charset="0"/>
                              <a:cs typeface="Cambria Math" panose="02040503050406030204" charset="0"/>
                              <a:sym typeface="+mn-lt"/>
                            </a:rPr>
                            <m:t>𝑓</m:t>
                          </m:r>
                        </m:sub>
                      </m:sSub>
                    </m:oMath>
                  </a14:m>
                  <a:r>
                    <a:rPr lang="en-US" altLang="zh-CN" dirty="0">
                      <a:latin typeface="Cambria Math" panose="02040503050406030204" charset="0"/>
                      <a:cs typeface="Cambria Math" panose="02040503050406030204" charset="0"/>
                      <a:sym typeface="+mn-lt"/>
                    </a:rPr>
                    <a:t>的情感分析</a:t>
                  </a:r>
                  <a:r>
                    <a:rPr lang="zh-CN" altLang="en-US" dirty="0">
                      <a:latin typeface="Cambria Math" panose="02040503050406030204" charset="0"/>
                      <a:cs typeface="Cambria Math" panose="02040503050406030204" charset="0"/>
                      <a:sym typeface="+mn-lt"/>
                    </a:rPr>
                    <a:t>任务</a:t>
                  </a:r>
                  <a:r>
                    <a:rPr lang="en-US" altLang="zh-CN" dirty="0">
                      <a:latin typeface="Cambria Math" panose="02040503050406030204" charset="0"/>
                      <a:cs typeface="Cambria Math" panose="02040503050406030204" charset="0"/>
                      <a:sym typeface="+mn-lt"/>
                    </a:rPr>
                    <a:t>，每个子任务预测一个独立的情感分析结果。计算每个子任务的预测情感结果和真实情感结果之间的损失值，然后对它们的总和进行加权，得到模型</a:t>
                  </a:r>
                  <a14:m>
                    <m:oMath xmlns:m="http://schemas.openxmlformats.org/officeDocument/2006/math">
                      <m:sSup>
                        <m:sSupPr>
                          <m:ctrlPr>
                            <a:rPr lang="en-US" altLang="zh-CN" i="1" dirty="0">
                              <a:latin typeface="Cambria Math" panose="02040503050406030204" charset="0"/>
                              <a:cs typeface="Cambria Math" panose="02040503050406030204" charset="0"/>
                              <a:sym typeface="+mn-lt"/>
                            </a:rPr>
                          </m:ctrlPr>
                        </m:sSupPr>
                        <m:e>
                          <m:r>
                            <a:rPr lang="en-US" altLang="zh-CN" i="1" dirty="0">
                              <a:latin typeface="Cambria Math" panose="02040503050406030204" charset="0"/>
                              <a:cs typeface="Cambria Math" panose="02040503050406030204" charset="0"/>
                              <a:sym typeface="+mn-lt"/>
                            </a:rPr>
                            <m:t>𝑀</m:t>
                          </m:r>
                        </m:e>
                        <m:sup>
                          <m:r>
                            <a:rPr lang="en-US" altLang="zh-CN" i="1" dirty="0">
                              <a:latin typeface="Cambria Math" panose="02040503050406030204" charset="0"/>
                              <a:cs typeface="Cambria Math" panose="02040503050406030204" charset="0"/>
                              <a:sym typeface="+mn-lt"/>
                            </a:rPr>
                            <m:t>3</m:t>
                          </m:r>
                        </m:sup>
                      </m:sSup>
                      <m:r>
                        <a:rPr lang="en-US" altLang="zh-CN" i="1" dirty="0">
                          <a:latin typeface="Cambria Math" panose="02040503050406030204" charset="0"/>
                          <a:cs typeface="Cambria Math" panose="02040503050406030204" charset="0"/>
                          <a:sym typeface="+mn-lt"/>
                        </a:rPr>
                        <m:t>𝑆𝐴</m:t>
                      </m:r>
                    </m:oMath>
                  </a14:m>
                  <a:r>
                    <a:rPr lang="en-US" altLang="zh-CN" dirty="0">
                      <a:latin typeface="Cambria Math" panose="02040503050406030204" charset="0"/>
                      <a:cs typeface="Cambria Math" panose="02040503050406030204" charset="0"/>
                      <a:sym typeface="+mn-lt"/>
                    </a:rPr>
                    <a:t>的损失值。</a:t>
                  </a:r>
                  <a:endParaRPr lang="en-US" altLang="zh-CN"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116928" y="2424696"/>
                  <a:ext cx="7776673" cy="5252630"/>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6468745" cy="460375"/>
          </a:xfrm>
          <a:prstGeom prst="rect">
            <a:avLst/>
          </a:prstGeom>
          <a:noFill/>
        </p:spPr>
        <p:txBody>
          <a:bodyPr wrap="square" rtlCol="0">
            <a:spAutoFit/>
          </a:bodyPr>
          <a:p>
            <a:r>
              <a:rPr lang="en-US" altLang="zh-CN" sz="2400"/>
              <a:t>2.4</a:t>
            </a:r>
            <a:r>
              <a:rPr lang="zh-CN" altLang="en-US" sz="2400"/>
              <a:t>多任务</a:t>
            </a:r>
            <a:r>
              <a:rPr lang="zh-CN" altLang="en-US" sz="2400"/>
              <a:t>学习</a:t>
            </a:r>
            <a:endParaRPr lang="zh-CN" altLang="en-US" sz="2400"/>
          </a:p>
        </p:txBody>
      </p:sp>
      <p:pic>
        <p:nvPicPr>
          <p:cNvPr id="5" name="图片 4"/>
          <p:cNvPicPr>
            <a:picLocks noChangeAspect="1"/>
          </p:cNvPicPr>
          <p:nvPr/>
        </p:nvPicPr>
        <p:blipFill>
          <a:blip r:embed="rId2"/>
          <a:stretch>
            <a:fillRect/>
          </a:stretch>
        </p:blipFill>
        <p:spPr>
          <a:xfrm>
            <a:off x="836295" y="3738880"/>
            <a:ext cx="2459990" cy="1287145"/>
          </a:xfrm>
          <a:prstGeom prst="rect">
            <a:avLst/>
          </a:prstGeom>
        </p:spPr>
      </p:pic>
      <p:pic>
        <p:nvPicPr>
          <p:cNvPr id="12" name="图片 11"/>
          <p:cNvPicPr>
            <a:picLocks noChangeAspect="1"/>
          </p:cNvPicPr>
          <p:nvPr/>
        </p:nvPicPr>
        <p:blipFill>
          <a:blip r:embed="rId3"/>
          <a:stretch>
            <a:fillRect/>
          </a:stretch>
        </p:blipFill>
        <p:spPr>
          <a:xfrm>
            <a:off x="3771265" y="4163695"/>
            <a:ext cx="2211705" cy="43815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755015" y="5102860"/>
                <a:ext cx="10614025" cy="958215"/>
              </a:xfrm>
              <a:prstGeom prst="rect">
                <a:avLst/>
              </a:prstGeom>
              <a:noFill/>
            </p:spPr>
            <p:txBody>
              <a:bodyPr wrap="square" rtlCol="0">
                <a:spAutoFit/>
              </a:bodyPr>
              <a:p>
                <a:r>
                  <a:rPr lang="zh-CN" altLang="en-US"/>
                  <a:t>比较学习可以通过识别数据之间的差异来提取分数不完整的判别特征。在某些情况下没有单模态情感得分。例如，只有真实的情感得分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𝑓</m:t>
                        </m:r>
                      </m:sub>
                    </m:sSub>
                  </m:oMath>
                </a14:m>
                <a:r>
                  <a:rPr lang="zh-CN" altLang="en-US"/>
                  <a:t>，没有每个模态的标签，如</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𝛼</m:t>
                        </m:r>
                      </m:sub>
                    </m:sSub>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𝛽</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𝛾</m:t>
                        </m:r>
                      </m:sub>
                    </m:sSub>
                  </m:oMath>
                </a14:m>
                <a:r>
                  <a:rPr lang="zh-CN" altLang="en-US"/>
                  <a:t>。在这种情况下，可以选择比较学习来进行多任务训练过程。</a:t>
                </a:r>
                <a:endParaRPr lang="zh-CN" altLang="en-US" dirty="0">
                  <a:latin typeface="Cambria Math" panose="02040503050406030204" charset="0"/>
                  <a:cs typeface="Cambria Math" panose="02040503050406030204" charset="0"/>
                  <a:sym typeface="+mn-lt"/>
                </a:endParaRPr>
              </a:p>
            </p:txBody>
          </p:sp>
        </mc:Choice>
        <mc:Fallback>
          <p:sp>
            <p:nvSpPr>
              <p:cNvPr id="13" name="文本框 12"/>
              <p:cNvSpPr txBox="1">
                <a:spLocks noRot="1" noChangeAspect="1" noMove="1" noResize="1" noEditPoints="1" noAdjustHandles="1" noChangeArrowheads="1" noChangeShapeType="1" noTextEdit="1"/>
              </p:cNvSpPr>
              <p:nvPr/>
            </p:nvSpPr>
            <p:spPr>
              <a:xfrm>
                <a:off x="755015" y="5102860"/>
                <a:ext cx="10614025" cy="95821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655955" y="1809115"/>
            <a:ext cx="10838816" cy="4823460"/>
            <a:chOff x="6116928" y="2424696"/>
            <a:chExt cx="7776673" cy="5252630"/>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116928" y="2424696"/>
                  <a:ext cx="7776673" cy="52526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zh-CN" altLang="en-US" dirty="0">
                      <a:latin typeface="Cambria Math" panose="02040503050406030204" charset="0"/>
                      <a:cs typeface="Cambria Math" panose="02040503050406030204" charset="0"/>
                      <a:sym typeface="+mn-lt"/>
                    </a:rPr>
                    <a:t>第一步是构造正样本对和负样本对。设</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1</m:t>
                          </m:r>
                        </m:sub>
                      </m:sSub>
                    </m:oMath>
                  </a14:m>
                  <a:r>
                    <a:rPr lang="zh-CN" altLang="en-US" dirty="0">
                      <a:latin typeface="Cambria Math" panose="02040503050406030204" charset="0"/>
                      <a:cs typeface="Cambria Math" panose="02040503050406030204" charset="0"/>
                      <a:sym typeface="+mn-lt"/>
                    </a:rPr>
                    <a:t>和</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2</m:t>
                          </m:r>
                        </m:sub>
                      </m:sSub>
                    </m:oMath>
                  </a14:m>
                  <a:r>
                    <a:rPr lang="zh-CN" altLang="en-US" dirty="0">
                      <a:latin typeface="Cambria Math" panose="02040503050406030204" charset="0"/>
                      <a:cs typeface="Cambria Math" panose="02040503050406030204" charset="0"/>
                      <a:sym typeface="+mn-lt"/>
                    </a:rPr>
                    <a:t>代表两个多模态样本</a:t>
                  </a:r>
                  <a:r>
                    <a:rPr lang="en-US" altLang="zh-CN" dirty="0">
                      <a:latin typeface="Cambria Math" panose="02040503050406030204" charset="0"/>
                      <a:cs typeface="Cambria Math" panose="02040503050406030204" charset="0"/>
                      <a:sym typeface="+mn-lt"/>
                    </a:rPr>
                    <a:t>,</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1</m:t>
                          </m:r>
                        </m:sub>
                      </m:sSub>
                    </m:oMath>
                  </a14:m>
                  <a:r>
                    <a:rPr lang="en-US" altLang="zh-CN" dirty="0">
                      <a:latin typeface="Cambria Math" panose="02040503050406030204" charset="0"/>
                      <a:cs typeface="Cambria Math" panose="02040503050406030204" charset="0"/>
                      <a:sym typeface="+mn-lt"/>
                    </a:rPr>
                    <a:t>=</a:t>
                  </a:r>
                  <a14:m>
                    <m:oMath xmlns:m="http://schemas.openxmlformats.org/officeDocument/2006/math">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1</m:t>
                              </m:r>
                            </m:sup>
                          </m:sSubSup>
                        </m:e>
                      </m:d>
                      <m:r>
                        <a:rPr lang="en-US" altLang="zh-CN" i="1" dirty="0">
                          <a:latin typeface="Cambria Math" panose="02040503050406030204" charset="0"/>
                          <a:cs typeface="Cambria Math" panose="02040503050406030204" charset="0"/>
                          <a:sym typeface="+mn-lt"/>
                        </a:rPr>
                        <m:t>,</m:t>
                      </m:r>
                    </m:oMath>
                  </a14:m>
                  <a:r>
                    <a:rPr lang="zh-CN" altLang="en-US" dirty="0">
                      <a:latin typeface="Cambria Math" panose="02040503050406030204" charset="0"/>
                      <a:cs typeface="Cambria Math" panose="02040503050406030204" charset="0"/>
                      <a:sym typeface="+mn-lt"/>
                    </a:rPr>
                    <a:t> </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2</m:t>
                          </m:r>
                        </m:sub>
                      </m:sSub>
                    </m:oMath>
                  </a14:m>
                  <a:r>
                    <a:rPr lang="zh-CN" altLang="en-US" dirty="0">
                      <a:latin typeface="Cambria Math" panose="02040503050406030204" charset="0"/>
                      <a:cs typeface="Cambria Math" panose="02040503050406030204" charset="0"/>
                      <a:sym typeface="+mn-lt"/>
                    </a:rPr>
                    <a:t>= </a:t>
                  </a:r>
                  <a14:m>
                    <m:oMath xmlns:m="http://schemas.openxmlformats.org/officeDocument/2006/math">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2</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2</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2</m:t>
                              </m:r>
                            </m:sup>
                          </m:sSubSup>
                        </m:e>
                      </m:d>
                    </m:oMath>
                  </a14:m>
                  <a:r>
                    <a:rPr lang="zh-CN" altLang="en-US" dirty="0">
                      <a:latin typeface="Cambria Math" panose="02040503050406030204" charset="0"/>
                      <a:cs typeface="Cambria Math" panose="02040503050406030204" charset="0"/>
                      <a:sym typeface="+mn-lt"/>
                    </a:rPr>
                    <a:t>。正样本对是来自同一样本的两种不同模态的数据对。例如，</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1</m:t>
                          </m:r>
                        </m:sub>
                      </m:sSub>
                    </m:oMath>
                  </a14:m>
                  <a:r>
                    <a:rPr lang="zh-CN" altLang="en-US" dirty="0">
                      <a:latin typeface="Cambria Math" panose="02040503050406030204" charset="0"/>
                      <a:cs typeface="Cambria Math" panose="02040503050406030204" charset="0"/>
                      <a:sym typeface="+mn-lt"/>
                    </a:rPr>
                    <a:t>有三个正样本对</a:t>
                  </a:r>
                  <a14:m>
                    <m:oMath xmlns:m="http://schemas.openxmlformats.org/officeDocument/2006/math">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1</m:t>
                              </m:r>
                            </m:sup>
                          </m:sSubSup>
                        </m:e>
                      </m:d>
                      <m:r>
                        <a:rPr lang="en-US" altLang="zh-CN" i="1" dirty="0">
                          <a:latin typeface="Cambria Math" panose="02040503050406030204" charset="0"/>
                          <a:cs typeface="Cambria Math" panose="02040503050406030204" charset="0"/>
                          <a:sym typeface="+mn-lt"/>
                        </a:rPr>
                        <m:t>,</m:t>
                      </m:r>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1</m:t>
                              </m:r>
                            </m:sup>
                          </m:sSubSup>
                        </m:e>
                      </m:d>
                    </m:oMath>
                  </a14:m>
                  <a:r>
                    <a:rPr lang="en-US" altLang="zh-CN" dirty="0">
                      <a:latin typeface="Cambria Math" panose="02040503050406030204" charset="0"/>
                      <a:cs typeface="Cambria Math" panose="02040503050406030204" charset="0"/>
                      <a:sym typeface="+mn-lt"/>
                    </a:rPr>
                    <a:t>,</a:t>
                  </a:r>
                  <a14:m>
                    <m:oMath xmlns:m="http://schemas.openxmlformats.org/officeDocument/2006/math">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1</m:t>
                              </m:r>
                            </m:sup>
                          </m:sSubSup>
                        </m:e>
                      </m:d>
                    </m:oMath>
                  </a14:m>
                  <a:r>
                    <a:rPr lang="en-US" altLang="zh-CN" dirty="0">
                      <a:latin typeface="Cambria Math" panose="02040503050406030204" charset="0"/>
                      <a:cs typeface="Cambria Math" panose="02040503050406030204" charset="0"/>
                      <a:sym typeface="+mn-lt"/>
                    </a:rPr>
                    <a:t>,我们也可以用</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2</m:t>
                          </m:r>
                        </m:sub>
                      </m:sSub>
                    </m:oMath>
                  </a14:m>
                  <a:r>
                    <a:rPr lang="en-US" altLang="zh-CN" dirty="0">
                      <a:latin typeface="Cambria Math" panose="02040503050406030204" charset="0"/>
                      <a:cs typeface="Cambria Math" panose="02040503050406030204" charset="0"/>
                      <a:sym typeface="+mn-lt"/>
                    </a:rPr>
                    <a:t>构造三个正样本对。负样本对是来自两个样本的不同</a:t>
                  </a:r>
                  <a:r>
                    <a:rPr lang="zh-CN" altLang="en-US" dirty="0">
                      <a:latin typeface="Cambria Math" panose="02040503050406030204" charset="0"/>
                      <a:cs typeface="Cambria Math" panose="02040503050406030204" charset="0"/>
                      <a:sym typeface="+mn-lt"/>
                    </a:rPr>
                    <a:t>模态</a:t>
                  </a:r>
                  <a:r>
                    <a:rPr lang="en-US" altLang="zh-CN" dirty="0">
                      <a:latin typeface="Cambria Math" panose="02040503050406030204" charset="0"/>
                      <a:cs typeface="Cambria Math" panose="02040503050406030204" charset="0"/>
                      <a:sym typeface="+mn-lt"/>
                    </a:rPr>
                    <a:t>的数据对。给定两个样</a:t>
                  </a:r>
                  <a:r>
                    <a:rPr lang="zh-CN" altLang="en-US" dirty="0">
                      <a:latin typeface="Cambria Math" panose="02040503050406030204" charset="0"/>
                      <a:cs typeface="Cambria Math" panose="02040503050406030204" charset="0"/>
                      <a:sym typeface="+mn-lt"/>
                    </a:rPr>
                    <a:t>本</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1</m:t>
                          </m:r>
                        </m:sub>
                      </m:sSub>
                    </m:oMath>
                  </a14:m>
                  <a:r>
                    <a:rPr lang="en-US" altLang="zh-CN" dirty="0">
                      <a:latin typeface="Cambria Math" panose="02040503050406030204" charset="0"/>
                      <a:cs typeface="Cambria Math" panose="02040503050406030204" charset="0"/>
                      <a:sym typeface="+mn-lt"/>
                    </a:rPr>
                    <a:t>和</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2</m:t>
                          </m:r>
                        </m:sub>
                      </m:sSub>
                    </m:oMath>
                  </a14:m>
                  <a:r>
                    <a:rPr lang="en-US" altLang="zh-CN" dirty="0">
                      <a:latin typeface="Cambria Math" panose="02040503050406030204" charset="0"/>
                      <a:cs typeface="Cambria Math" panose="02040503050406030204" charset="0"/>
                      <a:sym typeface="+mn-lt"/>
                    </a:rPr>
                    <a:t>，</a:t>
                  </a:r>
                  <a:r>
                    <a:rPr lang="zh-CN" altLang="en-US" dirty="0">
                      <a:latin typeface="Cambria Math" panose="02040503050406030204" charset="0"/>
                      <a:cs typeface="Cambria Math" panose="02040503050406030204" charset="0"/>
                      <a:sym typeface="+mn-lt"/>
                    </a:rPr>
                    <a:t>有</a:t>
                  </a:r>
                  <a:r>
                    <a:rPr lang="en-US" altLang="zh-CN" dirty="0">
                      <a:latin typeface="Cambria Math" panose="02040503050406030204" charset="0"/>
                      <a:cs typeface="Cambria Math" panose="02040503050406030204" charset="0"/>
                      <a:sym typeface="+mn-lt"/>
                    </a:rPr>
                    <a:t>6个负样本对</a:t>
                  </a:r>
                  <a:r>
                    <a:rPr lang="zh-CN" altLang="en-US" dirty="0">
                      <a:latin typeface="Cambria Math" panose="02040503050406030204" charset="0"/>
                      <a:cs typeface="Cambria Math" panose="02040503050406030204" charset="0"/>
                      <a:sym typeface="+mn-lt"/>
                    </a:rPr>
                    <a:t>，即，</a:t>
                  </a:r>
                  <a14:m>
                    <m:oMath xmlns:m="http://schemas.openxmlformats.org/officeDocument/2006/math">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2</m:t>
                              </m:r>
                            </m:sup>
                          </m:sSubSup>
                        </m:e>
                      </m:d>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2</m:t>
                              </m:r>
                            </m:sup>
                          </m:sSubSup>
                        </m:e>
                      </m:d>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2</m:t>
                              </m:r>
                            </m:sup>
                          </m:sSubSup>
                        </m:e>
                      </m:d>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2</m:t>
                              </m:r>
                            </m:sup>
                          </m:sSubSup>
                        </m:e>
                      </m:d>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2</m:t>
                              </m:r>
                            </m:sup>
                          </m:sSubSup>
                        </m:e>
                      </m:d>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up>
                              <m:r>
                                <a:rPr lang="en-US" altLang="zh-CN" i="1" dirty="0">
                                  <a:latin typeface="Cambria Math" panose="02040503050406030204" charset="0"/>
                                  <a:cs typeface="Cambria Math" panose="02040503050406030204" charset="0"/>
                                  <a:sym typeface="+mn-lt"/>
                                </a:rPr>
                                <m:t>1</m:t>
                              </m:r>
                            </m:sup>
                          </m:sSubSup>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up>
                              <m:r>
                                <a:rPr lang="en-US" altLang="zh-CN" i="1" dirty="0">
                                  <a:latin typeface="Cambria Math" panose="02040503050406030204" charset="0"/>
                                  <a:cs typeface="Cambria Math" panose="02040503050406030204" charset="0"/>
                                  <a:sym typeface="+mn-lt"/>
                                </a:rPr>
                                <m:t>2</m:t>
                              </m:r>
                            </m:sup>
                          </m:sSubSup>
                        </m:e>
                      </m:d>
                    </m:oMath>
                  </a14:m>
                  <a:endParaRPr lang="zh-CN" altLang="en-US"/>
                </a:p>
                <a:p>
                  <a:pPr indent="0">
                    <a:lnSpc>
                      <a:spcPct val="130000"/>
                    </a:lnSpc>
                    <a:spcAft>
                      <a:spcPts val="1200"/>
                    </a:spcAft>
                    <a:buFont typeface="Wingdings" panose="05000000000000000000" pitchFamily="2" charset="2"/>
                    <a:buNone/>
                  </a:pPr>
                  <a:r>
                    <a:rPr lang="zh-CN" altLang="en-US" dirty="0">
                      <a:latin typeface="Cambria Math" panose="02040503050406030204" charset="0"/>
                      <a:cs typeface="Cambria Math" panose="02040503050406030204" charset="0"/>
                      <a:sym typeface="+mn-lt"/>
                    </a:rPr>
                    <a:t>第二步是定义比较损失函数。给出一个例子来说明如何用模态</a:t>
                  </a:r>
                  <a14:m>
                    <m:oMath xmlns:m="http://schemas.openxmlformats.org/officeDocument/2006/math">
                      <m:r>
                        <a:rPr lang="en-US" altLang="zh-CN" i="1" dirty="0">
                          <a:latin typeface="Cambria Math" panose="02040503050406030204" charset="0"/>
                          <a:cs typeface="Cambria Math" panose="02040503050406030204" charset="0"/>
                          <a:sym typeface="+mn-lt"/>
                        </a:rPr>
                        <m:t>𝛼</m:t>
                      </m:r>
                    </m:oMath>
                  </a14:m>
                  <a:r>
                    <a:rPr lang="zh-CN" altLang="en-US" dirty="0">
                      <a:latin typeface="Cambria Math" panose="02040503050406030204" charset="0"/>
                      <a:cs typeface="Cambria Math" panose="02040503050406030204" charset="0"/>
                      <a:sym typeface="+mn-lt"/>
                    </a:rPr>
                    <a:t>和模态</a:t>
                  </a:r>
                  <a14:m>
                    <m:oMath xmlns:m="http://schemas.openxmlformats.org/officeDocument/2006/math">
                      <m:r>
                        <a:rPr lang="en-US" altLang="zh-CN" i="1" dirty="0">
                          <a:latin typeface="Cambria Math" panose="02040503050406030204" charset="0"/>
                          <a:cs typeface="Cambria Math" panose="02040503050406030204" charset="0"/>
                          <a:sym typeface="+mn-lt"/>
                        </a:rPr>
                        <m:t>𝛽</m:t>
                      </m:r>
                    </m:oMath>
                  </a14:m>
                  <a:r>
                    <a:rPr lang="zh-CN" altLang="en-US" dirty="0">
                      <a:latin typeface="Cambria Math" panose="02040503050406030204" charset="0"/>
                      <a:cs typeface="Cambria Math" panose="02040503050406030204" charset="0"/>
                      <a:sym typeface="+mn-lt"/>
                    </a:rPr>
                    <a:t>的样本对来定义它。假设批大小为N，则总共有N个正样本对和</a:t>
                  </a:r>
                  <a14:m>
                    <m:oMath xmlns:m="http://schemas.openxmlformats.org/officeDocument/2006/math">
                      <m:sSup>
                        <m:sSupPr>
                          <m:ctrlPr>
                            <a:rPr lang="en-US" altLang="zh-CN" i="1" dirty="0">
                              <a:latin typeface="Cambria Math" panose="02040503050406030204" charset="0"/>
                              <a:cs typeface="Cambria Math" panose="02040503050406030204" charset="0"/>
                              <a:sym typeface="+mn-lt"/>
                            </a:rPr>
                          </m:ctrlPr>
                        </m:sSupPr>
                        <m:e>
                          <m:r>
                            <a:rPr lang="en-US" altLang="zh-CN" i="1" dirty="0">
                              <a:latin typeface="Cambria Math" panose="02040503050406030204" charset="0"/>
                              <a:cs typeface="Cambria Math" panose="02040503050406030204" charset="0"/>
                              <a:sym typeface="+mn-lt"/>
                            </a:rPr>
                            <m:t>𝑁</m:t>
                          </m:r>
                        </m:e>
                        <m:sup>
                          <m:r>
                            <a:rPr lang="en-US" altLang="zh-CN" i="1" dirty="0">
                              <a:latin typeface="Cambria Math" panose="02040503050406030204" charset="0"/>
                              <a:cs typeface="Cambria Math" panose="02040503050406030204" charset="0"/>
                              <a:sym typeface="+mn-lt"/>
                            </a:rPr>
                            <m:t>2</m:t>
                          </m:r>
                        </m:sup>
                      </m:sSup>
                    </m:oMath>
                  </a14:m>
                  <a:r>
                    <a:rPr lang="en-US" altLang="zh-CN" dirty="0">
                      <a:latin typeface="Cambria Math" panose="02040503050406030204" charset="0"/>
                      <a:cs typeface="Cambria Math" panose="02040503050406030204" charset="0"/>
                      <a:sym typeface="+mn-lt"/>
                    </a:rPr>
                    <a:t>-</a:t>
                  </a:r>
                  <a14:m>
                    <m:oMath xmlns:m="http://schemas.openxmlformats.org/officeDocument/2006/math">
                      <m:r>
                        <a:rPr lang="en-US" altLang="zh-CN" i="1" dirty="0">
                          <a:latin typeface="Cambria Math" panose="02040503050406030204" charset="0"/>
                          <a:cs typeface="Cambria Math" panose="02040503050406030204" charset="0"/>
                          <a:sym typeface="+mn-lt"/>
                        </a:rPr>
                        <m:t>𝑁</m:t>
                      </m:r>
                    </m:oMath>
                  </a14:m>
                  <a:r>
                    <a:rPr lang="zh-CN" altLang="en-US" dirty="0">
                      <a:latin typeface="Cambria Math" panose="02040503050406030204" charset="0"/>
                      <a:cs typeface="Cambria Math" panose="02040503050406030204" charset="0"/>
                      <a:sym typeface="+mn-lt"/>
                    </a:rPr>
                    <a:t>个负样本对。给定正或负样本对使用点积来计算不同模态之间的相似性。对于正样本，遵循InfoNCE损失函数的思想，选择正样本的相似度作为分子，选择所有负样本对的相似度与该正样本的相似度之和作为分母。一个</a:t>
                  </a:r>
                  <a:r>
                    <a:rPr lang="zh-CN" altLang="en-US" dirty="0">
                      <a:latin typeface="Cambria Math" panose="02040503050406030204" charset="0"/>
                      <a:cs typeface="Cambria Math" panose="02040503050406030204" charset="0"/>
                      <a:sym typeface="+mn-lt"/>
                    </a:rPr>
                    <a:t>正样本的相对损失是对数运算后的值。所有</a:t>
                  </a:r>
                  <a:r>
                    <a:rPr lang="zh-CN" altLang="en-US" dirty="0">
                      <a:latin typeface="Cambria Math" panose="02040503050406030204" charset="0"/>
                      <a:cs typeface="Cambria Math" panose="02040503050406030204" charset="0"/>
                      <a:sym typeface="+mn-lt"/>
                    </a:rPr>
                    <a:t>正样本的比较损失为对的和:</a:t>
                  </a:r>
                  <a:endParaRPr lang="zh-CN" altLang="en-US"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116928" y="2424696"/>
                  <a:ext cx="7776673" cy="5252630"/>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6468745" cy="460375"/>
          </a:xfrm>
          <a:prstGeom prst="rect">
            <a:avLst/>
          </a:prstGeom>
          <a:noFill/>
        </p:spPr>
        <p:txBody>
          <a:bodyPr wrap="square" rtlCol="0">
            <a:spAutoFit/>
          </a:bodyPr>
          <a:p>
            <a:r>
              <a:rPr lang="en-US" altLang="zh-CN" sz="2400"/>
              <a:t>2.4</a:t>
            </a:r>
            <a:r>
              <a:rPr lang="zh-CN" altLang="en-US" sz="2400"/>
              <a:t>多任务</a:t>
            </a:r>
            <a:r>
              <a:rPr lang="zh-CN" altLang="en-US" sz="2400"/>
              <a:t>学习</a:t>
            </a:r>
            <a:endParaRPr lang="zh-CN" altLang="en-US" sz="2400"/>
          </a:p>
        </p:txBody>
      </p:sp>
      <p:pic>
        <p:nvPicPr>
          <p:cNvPr id="6" name="图片 5"/>
          <p:cNvPicPr>
            <a:picLocks noChangeAspect="1"/>
          </p:cNvPicPr>
          <p:nvPr/>
        </p:nvPicPr>
        <p:blipFill>
          <a:blip r:embed="rId2"/>
          <a:stretch>
            <a:fillRect/>
          </a:stretch>
        </p:blipFill>
        <p:spPr>
          <a:xfrm>
            <a:off x="1883410" y="5359400"/>
            <a:ext cx="4998720" cy="1273175"/>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655955" y="1809115"/>
            <a:ext cx="10838816" cy="4823460"/>
            <a:chOff x="6116928" y="2424696"/>
            <a:chExt cx="7776673" cy="5252630"/>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116928" y="2424696"/>
                  <a:ext cx="7776673" cy="52526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zh-CN" altLang="en-US" dirty="0">
                      <a:latin typeface="Cambria Math" panose="02040503050406030204" charset="0"/>
                      <a:cs typeface="Cambria Math" panose="02040503050406030204" charset="0"/>
                      <a:sym typeface="+mn-lt"/>
                    </a:rPr>
                    <a:t>也可以用类似的方法计算模态</a:t>
                  </a:r>
                  <a14:m>
                    <m:oMath xmlns:m="http://schemas.openxmlformats.org/officeDocument/2006/math">
                      <m:r>
                        <a:rPr lang="en-US" altLang="zh-CN" i="1" dirty="0">
                          <a:latin typeface="Cambria Math" panose="02040503050406030204" charset="0"/>
                          <a:cs typeface="Cambria Math" panose="02040503050406030204" charset="0"/>
                          <a:sym typeface="+mn-lt"/>
                        </a:rPr>
                        <m:t>𝛼</m:t>
                      </m:r>
                    </m:oMath>
                  </a14:m>
                  <a:r>
                    <a:rPr lang="zh-CN" altLang="en-US" dirty="0">
                      <a:latin typeface="Cambria Math" panose="02040503050406030204" charset="0"/>
                      <a:cs typeface="Cambria Math" panose="02040503050406030204" charset="0"/>
                      <a:sym typeface="+mn-lt"/>
                    </a:rPr>
                    <a:t>和</a:t>
                  </a:r>
                  <a14:m>
                    <m:oMath xmlns:m="http://schemas.openxmlformats.org/officeDocument/2006/math">
                      <m:r>
                        <a:rPr lang="en-US" altLang="zh-CN" i="1" dirty="0">
                          <a:latin typeface="Cambria Math" panose="02040503050406030204" charset="0"/>
                          <a:cs typeface="Cambria Math" panose="02040503050406030204" charset="0"/>
                          <a:sym typeface="+mn-lt"/>
                        </a:rPr>
                        <m:t>𝛾</m:t>
                      </m:r>
                    </m:oMath>
                  </a14:m>
                  <a:r>
                    <a:rPr lang="zh-CN" altLang="en-US" dirty="0">
                      <a:latin typeface="Cambria Math" panose="02040503050406030204" charset="0"/>
                      <a:cs typeface="Cambria Math" panose="02040503050406030204" charset="0"/>
                      <a:sym typeface="+mn-lt"/>
                    </a:rPr>
                    <a:t>、模态</a:t>
                  </a:r>
                  <a14:m>
                    <m:oMath xmlns:m="http://schemas.openxmlformats.org/officeDocument/2006/math">
                      <m:r>
                        <a:rPr lang="en-US" altLang="zh-CN" i="1" dirty="0">
                          <a:latin typeface="Cambria Math" panose="02040503050406030204" charset="0"/>
                          <a:cs typeface="Cambria Math" panose="02040503050406030204" charset="0"/>
                          <a:sym typeface="+mn-lt"/>
                        </a:rPr>
                        <m:t>𝛽</m:t>
                      </m:r>
                    </m:oMath>
                  </a14:m>
                  <a:r>
                    <a:rPr lang="zh-CN" altLang="en-US" dirty="0">
                      <a:latin typeface="Cambria Math" panose="02040503050406030204" charset="0"/>
                      <a:cs typeface="Cambria Math" panose="02040503050406030204" charset="0"/>
                      <a:sym typeface="+mn-lt"/>
                    </a:rPr>
                    <a:t>和</a:t>
                  </a:r>
                  <a14:m>
                    <m:oMath xmlns:m="http://schemas.openxmlformats.org/officeDocument/2006/math">
                      <m:r>
                        <a:rPr lang="en-US" altLang="zh-CN" i="1" dirty="0">
                          <a:latin typeface="Cambria Math" panose="02040503050406030204" charset="0"/>
                          <a:cs typeface="Cambria Math" panose="02040503050406030204" charset="0"/>
                          <a:sym typeface="+mn-lt"/>
                        </a:rPr>
                        <m:t>𝛾</m:t>
                      </m:r>
                    </m:oMath>
                  </a14:m>
                  <a:r>
                    <a:rPr lang="zh-CN" altLang="en-US" dirty="0">
                      <a:latin typeface="Cambria Math" panose="02040503050406030204" charset="0"/>
                      <a:cs typeface="Cambria Math" panose="02040503050406030204" charset="0"/>
                      <a:sym typeface="+mn-lt"/>
                    </a:rPr>
                    <a:t>的比较损失</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𝐿</m:t>
                          </m:r>
                        </m:e>
                        <m:sub>
                          <m:r>
                            <a:rPr lang="en-US" altLang="zh-CN" i="1" dirty="0">
                              <a:latin typeface="Cambria Math" panose="02040503050406030204" charset="0"/>
                              <a:cs typeface="Cambria Math" panose="02040503050406030204" charset="0"/>
                              <a:sym typeface="+mn-lt"/>
                            </a:rPr>
                            <m:t>𝛼</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𝛾</m:t>
                          </m:r>
                        </m:sub>
                      </m:sSub>
                    </m:oMath>
                  </a14:m>
                  <a:r>
                    <a:rPr lang="zh-CN" altLang="en-US" dirty="0">
                      <a:latin typeface="Cambria Math" panose="02040503050406030204" charset="0"/>
                      <a:cs typeface="Cambria Math" panose="02040503050406030204" charset="0"/>
                      <a:sym typeface="+mn-lt"/>
                    </a:rPr>
                    <a:t>，</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𝐿</m:t>
                          </m:r>
                        </m:e>
                        <m:sub>
                          <m:r>
                            <a:rPr lang="en-US" altLang="zh-CN" i="1" dirty="0">
                              <a:latin typeface="Cambria Math" panose="02040503050406030204" charset="0"/>
                              <a:cs typeface="Cambria Math" panose="02040503050406030204" charset="0"/>
                              <a:sym typeface="+mn-lt"/>
                            </a:rPr>
                            <m:t>𝛽</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𝛾</m:t>
                          </m:r>
                        </m:sub>
                      </m:sSub>
                      <m:r>
                        <a:rPr lang="en-US" altLang="zh-CN" i="1" dirty="0">
                          <a:latin typeface="Cambria Math" panose="02040503050406030204" charset="0"/>
                          <a:cs typeface="Cambria Math" panose="02040503050406030204" charset="0"/>
                          <a:sym typeface="+mn-lt"/>
                        </a:rPr>
                        <m:t>。</m:t>
                      </m:r>
                    </m:oMath>
                  </a14:m>
                  <a:r>
                    <a:rPr lang="zh-CN" altLang="en-US" dirty="0">
                      <a:latin typeface="Cambria Math" panose="02040503050406030204" charset="0"/>
                      <a:cs typeface="Cambria Math" panose="02040503050406030204" charset="0"/>
                      <a:sym typeface="+mn-lt"/>
                    </a:rPr>
                    <a:t>最后定义了多任务学习损失函数。它的描述如下：</a:t>
                  </a:r>
                  <a:endParaRPr lang="zh-CN" altLang="en-US"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116928" y="2424696"/>
                  <a:ext cx="7776673" cy="5252630"/>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6468745" cy="460375"/>
          </a:xfrm>
          <a:prstGeom prst="rect">
            <a:avLst/>
          </a:prstGeom>
          <a:noFill/>
        </p:spPr>
        <p:txBody>
          <a:bodyPr wrap="square" rtlCol="0">
            <a:spAutoFit/>
          </a:bodyPr>
          <a:p>
            <a:r>
              <a:rPr lang="en-US" altLang="zh-CN" sz="2400"/>
              <a:t>2.4</a:t>
            </a:r>
            <a:r>
              <a:rPr lang="zh-CN" altLang="en-US" sz="2400"/>
              <a:t>多任务</a:t>
            </a:r>
            <a:r>
              <a:rPr lang="zh-CN" altLang="en-US" sz="2400"/>
              <a:t>学习</a:t>
            </a:r>
            <a:endParaRPr lang="zh-CN" altLang="en-US" sz="2400"/>
          </a:p>
        </p:txBody>
      </p:sp>
      <p:pic>
        <p:nvPicPr>
          <p:cNvPr id="3" name="图片 2"/>
          <p:cNvPicPr>
            <a:picLocks noChangeAspect="1"/>
          </p:cNvPicPr>
          <p:nvPr/>
        </p:nvPicPr>
        <p:blipFill>
          <a:blip r:embed="rId2"/>
          <a:stretch>
            <a:fillRect/>
          </a:stretch>
        </p:blipFill>
        <p:spPr>
          <a:xfrm>
            <a:off x="655955" y="2915285"/>
            <a:ext cx="5795010" cy="65849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owerpoint template design by DAJU_PPT正版来源小红书大橘PPT微信DAJU_PPT请勿抄袭搬运！盗版必究！"/>
          <p:cNvGrpSpPr/>
          <p:nvPr/>
        </p:nvGrpSpPr>
        <p:grpSpPr>
          <a:xfrm>
            <a:off x="-188" y="5152472"/>
            <a:ext cx="12192188" cy="1705528"/>
            <a:chOff x="-188" y="4064715"/>
            <a:chExt cx="12192188" cy="2382647"/>
          </a:xfrm>
        </p:grpSpPr>
        <p:sp>
          <p:nvSpPr>
            <p:cNvPr id="32" name="powerpoint template design by DAJU_PPT正版来源小红书大橘PPT微信DAJU_PPT请勿抄袭搬运！盗版必究！-1"/>
            <p:cNvSpPr/>
            <p:nvPr/>
          </p:nvSpPr>
          <p:spPr>
            <a:xfrm>
              <a:off x="-188" y="4064715"/>
              <a:ext cx="12192188" cy="1574800"/>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33" name="powerpoint template design by DAJU_PPT正版来源小红书大橘PPT微信DAJU_PPT请勿抄袭搬运！盗版必究！-2"/>
            <p:cNvSpPr/>
            <p:nvPr userDrawn="1"/>
          </p:nvSpPr>
          <p:spPr>
            <a:xfrm>
              <a:off x="-188" y="4607593"/>
              <a:ext cx="12192188" cy="1839769"/>
            </a:xfrm>
            <a:custGeom>
              <a:avLst/>
              <a:gdLst>
                <a:gd name="connsiteX0" fmla="*/ 0 w 12192188"/>
                <a:gd name="connsiteY0" fmla="*/ 0 h 1839769"/>
                <a:gd name="connsiteX1" fmla="*/ 97614 w 12192188"/>
                <a:gd name="connsiteY1" fmla="*/ 51086 h 1839769"/>
                <a:gd name="connsiteX2" fmla="*/ 6108795 w 12192188"/>
                <a:gd name="connsiteY2" fmla="*/ 925621 h 1839769"/>
                <a:gd name="connsiteX3" fmla="*/ 12119977 w 12192188"/>
                <a:gd name="connsiteY3" fmla="*/ 51086 h 1839769"/>
                <a:gd name="connsiteX4" fmla="*/ 12192188 w 12192188"/>
                <a:gd name="connsiteY4" fmla="*/ 13293 h 1839769"/>
                <a:gd name="connsiteX5" fmla="*/ 12192188 w 12192188"/>
                <a:gd name="connsiteY5" fmla="*/ 1008771 h 1839769"/>
                <a:gd name="connsiteX6" fmla="*/ 12192188 w 12192188"/>
                <a:gd name="connsiteY6" fmla="*/ 1031922 h 1839769"/>
                <a:gd name="connsiteX7" fmla="*/ 12192188 w 12192188"/>
                <a:gd name="connsiteY7" fmla="*/ 1839769 h 1839769"/>
                <a:gd name="connsiteX8" fmla="*/ 0 w 12192188"/>
                <a:gd name="connsiteY8" fmla="*/ 1839769 h 1839769"/>
                <a:gd name="connsiteX9" fmla="*/ 0 w 12192188"/>
                <a:gd name="connsiteY9" fmla="*/ 1031922 h 1839769"/>
                <a:gd name="connsiteX10" fmla="*/ 0 w 12192188"/>
                <a:gd name="connsiteY10" fmla="*/ 1008771 h 183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188" h="1839769">
                  <a:moveTo>
                    <a:pt x="0" y="0"/>
                  </a:moveTo>
                  <a:lnTo>
                    <a:pt x="97614" y="51086"/>
                  </a:lnTo>
                  <a:cubicBezTo>
                    <a:pt x="1195331" y="569411"/>
                    <a:pt x="3474782" y="925621"/>
                    <a:pt x="6108795" y="925621"/>
                  </a:cubicBezTo>
                  <a:cubicBezTo>
                    <a:pt x="8742808" y="925621"/>
                    <a:pt x="11022259" y="569411"/>
                    <a:pt x="12119977" y="51086"/>
                  </a:cubicBezTo>
                  <a:lnTo>
                    <a:pt x="12192188" y="13293"/>
                  </a:lnTo>
                  <a:lnTo>
                    <a:pt x="12192188" y="1008771"/>
                  </a:lnTo>
                  <a:lnTo>
                    <a:pt x="12192188" y="1031922"/>
                  </a:lnTo>
                  <a:lnTo>
                    <a:pt x="12192188" y="1839769"/>
                  </a:lnTo>
                  <a:lnTo>
                    <a:pt x="0" y="1839769"/>
                  </a:lnTo>
                  <a:lnTo>
                    <a:pt x="0" y="1031922"/>
                  </a:lnTo>
                  <a:lnTo>
                    <a:pt x="0" y="1008771"/>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19" name="powerpoint template design by DAJU_PPT正版来源小红书大橘PPT微信DAJU_PPT请勿抄袭搬运！盗版必究！"/>
          <p:cNvSpPr>
            <a:spLocks noGrp="1"/>
          </p:cNvSpPr>
          <p:nvPr>
            <p:ph type="body" sz="quarter" idx="12"/>
          </p:nvPr>
        </p:nvSpPr>
        <p:spPr>
          <a:xfrm>
            <a:off x="3522388" y="3553758"/>
            <a:ext cx="5147224" cy="830580"/>
          </a:xfrm>
        </p:spPr>
        <p:txBody>
          <a:bodyPr/>
          <a:lstStyle/>
          <a:p>
            <a:r>
              <a:rPr lang="zh-CN" altLang="en-US" dirty="0">
                <a:sym typeface="+mn-lt"/>
              </a:rPr>
              <a:t>实验</a:t>
            </a:r>
            <a:r>
              <a:rPr lang="zh-CN" altLang="en-US" dirty="0">
                <a:sym typeface="+mn-lt"/>
              </a:rPr>
              <a:t>结果</a:t>
            </a:r>
            <a:endParaRPr lang="zh-CN" altLang="en-US" dirty="0">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648960" y="2117179"/>
            <a:ext cx="894080" cy="830580"/>
          </a:xfrm>
        </p:spPr>
        <p:txBody>
          <a:bodyPr/>
          <a:lstStyle/>
          <a:p>
            <a:r>
              <a:rPr lang="en-US" altLang="zh-CN" dirty="0">
                <a:sym typeface="+mn-lt"/>
              </a:rPr>
              <a:t>03</a:t>
            </a:r>
            <a:endParaRPr lang="zh-CN" altLang="en-US" dirty="0">
              <a:sym typeface="+mn-lt"/>
            </a:endParaRPr>
          </a:p>
        </p:txBody>
      </p:sp>
      <p:sp>
        <p:nvSpPr>
          <p:cNvPr id="5" name="powerpoint template design by DAJU_PPT正版来源小红书大橘PPT微信DAJU_PPT请勿抄袭搬运！盗版必究！"/>
          <p:cNvSpPr>
            <a:spLocks noGrp="1"/>
          </p:cNvSpPr>
          <p:nvPr>
            <p:ph type="body" sz="quarter" idx="15"/>
          </p:nvPr>
        </p:nvSpPr>
        <p:spPr/>
        <p:txBody>
          <a:bodyPr/>
          <a:lstStyle/>
          <a:p>
            <a:r>
              <a:rPr lang="en-US" altLang="zh-CN" dirty="0"/>
              <a:t>PART THREE</a:t>
            </a:r>
            <a:endParaRPr lang="zh-CN" altLang="en-US" dirty="0"/>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10" name="powerpoint template design by DAJU_PPT正版来源小红书大橘PPT微信DAJU_PPT请勿抄袭搬运！盗版必究！"/>
          <p:cNvGrpSpPr/>
          <p:nvPr/>
        </p:nvGrpSpPr>
        <p:grpSpPr>
          <a:xfrm>
            <a:off x="4244329" y="3001075"/>
            <a:ext cx="3703343" cy="260364"/>
            <a:chOff x="3930221" y="2703895"/>
            <a:chExt cx="3703343" cy="260364"/>
          </a:xfrm>
        </p:grpSpPr>
        <p:grpSp>
          <p:nvGrpSpPr>
            <p:cNvPr id="11" name="组合 10"/>
            <p:cNvGrpSpPr/>
            <p:nvPr/>
          </p:nvGrpSpPr>
          <p:grpSpPr>
            <a:xfrm>
              <a:off x="3930221" y="2703895"/>
              <a:ext cx="1087120" cy="260364"/>
              <a:chOff x="5874392" y="3867911"/>
              <a:chExt cx="1953753" cy="467922"/>
            </a:xfrm>
            <a:solidFill>
              <a:schemeClr val="accent2"/>
            </a:solidFill>
          </p:grpSpPr>
          <p:grpSp>
            <p:nvGrpSpPr>
              <p:cNvPr id="27" name="组合 26"/>
              <p:cNvGrpSpPr/>
              <p:nvPr/>
            </p:nvGrpSpPr>
            <p:grpSpPr>
              <a:xfrm>
                <a:off x="7295699" y="3867911"/>
                <a:ext cx="532446" cy="467922"/>
                <a:chOff x="3277173" y="3960087"/>
                <a:chExt cx="532446" cy="467922"/>
              </a:xfrm>
              <a:grpFill/>
            </p:grpSpPr>
            <p:sp>
              <p:nvSpPr>
                <p:cNvPr id="29" name="powerpoint template design by DAJU_PPT正版来源小红书大橘PPT微信DAJU_PPT请勿抄袭搬运！盗版必究！-1"/>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30" name="powerpoint template design by DAJU_PPT正版来源小红书大橘PPT微信DAJU_PPT请勿抄袭搬运！盗版必究！-2"/>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8" name="powerpoint template design by DAJU_PPT正版来源小红书大橘PPT微信DAJU_PPT请勿抄袭搬运！盗版必究！-3"/>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H="1">
              <a:off x="6546444" y="2703895"/>
              <a:ext cx="1087120" cy="260364"/>
              <a:chOff x="5874392" y="3867911"/>
              <a:chExt cx="1953753" cy="467922"/>
            </a:xfrm>
            <a:solidFill>
              <a:schemeClr val="accent2"/>
            </a:solidFill>
          </p:grpSpPr>
          <p:grpSp>
            <p:nvGrpSpPr>
              <p:cNvPr id="18" name="组合 17"/>
              <p:cNvGrpSpPr/>
              <p:nvPr/>
            </p:nvGrpSpPr>
            <p:grpSpPr>
              <a:xfrm>
                <a:off x="7295699" y="3867911"/>
                <a:ext cx="532446" cy="467922"/>
                <a:chOff x="3277173" y="3960087"/>
                <a:chExt cx="532446" cy="467922"/>
              </a:xfrm>
              <a:grpFill/>
            </p:grpSpPr>
            <p:sp>
              <p:nvSpPr>
                <p:cNvPr id="25" name="powerpoint template design by DAJU_PPT正版来源小红书大橘PPT微信DAJU_PPT请勿抄袭搬运！盗版必究！-4"/>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26" name="powerpoint template design by DAJU_PPT正版来源小红书大橘PPT微信DAJU_PPT请勿抄袭搬运！盗版必究！-5"/>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1" name="powerpoint template design by DAJU_PPT正版来源小红书大橘PPT微信DAJU_PPT请勿抄袭搬运！盗版必究！-6"/>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三、实验</a:t>
            </a:r>
            <a:r>
              <a:rPr lang="zh-CN" altLang="en-US"/>
              <a:t>结果</a:t>
            </a:r>
            <a:endParaRPr lang="zh-CN" altLang="en-US"/>
          </a:p>
        </p:txBody>
      </p:sp>
      <p:sp>
        <p:nvSpPr>
          <p:cNvPr id="3" name="灯片编号占位符 2"/>
          <p:cNvSpPr>
            <a:spLocks noGrp="1"/>
          </p:cNvSpPr>
          <p:nvPr>
            <p:ph type="sldNum" sz="quarter" idx="4"/>
          </p:nvPr>
        </p:nvSpPr>
        <p:spPr/>
        <p:txBody>
          <a:bodyPr/>
          <a:lstStyle/>
          <a:p>
            <a:fld id="{41DDFDCD-830D-4E78-9097-B6B92A67D61F}"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81050" y="850900"/>
            <a:ext cx="4940935" cy="3261360"/>
          </a:xfrm>
          <a:prstGeom prst="rect">
            <a:avLst/>
          </a:prstGeom>
        </p:spPr>
      </p:pic>
      <p:pic>
        <p:nvPicPr>
          <p:cNvPr id="8" name="图片 7"/>
          <p:cNvPicPr>
            <a:picLocks noChangeAspect="1"/>
          </p:cNvPicPr>
          <p:nvPr/>
        </p:nvPicPr>
        <p:blipFill>
          <a:blip r:embed="rId2"/>
          <a:stretch>
            <a:fillRect/>
          </a:stretch>
        </p:blipFill>
        <p:spPr>
          <a:xfrm>
            <a:off x="6402070" y="1021080"/>
            <a:ext cx="5531485" cy="309118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58825" y="4183380"/>
                <a:ext cx="11135995" cy="2759075"/>
              </a:xfrm>
              <a:prstGeom prst="rect">
                <a:avLst/>
              </a:prstGeom>
              <a:noFill/>
            </p:spPr>
            <p:txBody>
              <a:bodyPr wrap="square" rtlCol="0">
                <a:noAutofit/>
              </a:bodyPr>
              <a:p>
                <a:r>
                  <a:rPr lang="zh-CN" altLang="en-US"/>
                  <a:t>在CMU-MOSI和CH-SIMS数据集上进行了实验，比较了</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模型与其他流行的多模态情感分析模型的性能。由于CMU-MOSI没有提供单模态情绪评分，采用比较学习对该数据集进行多任务学习。情感分析结果如表</a:t>
                </a:r>
                <a:r>
                  <a:rPr lang="en-US" altLang="zh-CN"/>
                  <a:t>3</a:t>
                </a:r>
                <a:r>
                  <a:rPr lang="zh-CN" altLang="en-US"/>
                  <a:t>所示，其中</a:t>
                </a:r>
                <a:r>
                  <a:rPr lang="en-US" altLang="zh-CN"/>
                  <a:t>M</a:t>
                </a:r>
                <a:r>
                  <a:rPr lang="zh-CN" altLang="en-US"/>
                  <a:t>LF-DNN、MTFN和</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采用了比较学习。表</a:t>
                </a:r>
                <a:r>
                  <a:rPr lang="en-US" altLang="zh-CN"/>
                  <a:t>2</a:t>
                </a:r>
                <a:r>
                  <a:rPr lang="zh-CN" altLang="en-US"/>
                  <a:t>和表</a:t>
                </a:r>
                <a:r>
                  <a:rPr lang="en-US" altLang="zh-CN"/>
                  <a:t>3</a:t>
                </a:r>
                <a:r>
                  <a:rPr lang="zh-CN" altLang="en-US"/>
                  <a:t>列出了两个数据集的</a:t>
                </a:r>
                <a:r>
                  <a:rPr lang="en-US" altLang="zh-CN"/>
                  <a:t>baseline</a:t>
                </a:r>
                <a:r>
                  <a:rPr lang="zh-CN" altLang="en-US"/>
                  <a:t>实验结果，其中加粗的数据为最佳结果，加下划线的数据为次优结果。从表2中，除了MTFN模型外，</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在所有指标上都明显优于其他</a:t>
                </a:r>
                <a:r>
                  <a:rPr lang="en-US" altLang="zh-CN"/>
                  <a:t>baseline</a:t>
                </a:r>
                <a:r>
                  <a:rPr lang="zh-CN" altLang="en-US"/>
                  <a:t>。与MLF-DNN模态相比，Acc_2、Acc_3、F1和Corr分别提高了2.63%、2.54%、2.27%、0.0291,MAE降低0.0279。与MTFN模型相比，</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在Acc_2、F1和MAE中均有进展，而Acc_3和Corr的进展不如MTFN模型。但是，</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的性能仍然更好。首先，</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在Acc_2、F1和MAE上优于所有</a:t>
                </a:r>
                <a:r>
                  <a:rPr lang="en-US" altLang="zh-CN"/>
                  <a:t>baseline</a:t>
                </a:r>
                <a:r>
                  <a:rPr lang="zh-CN" altLang="en-US"/>
                  <a:t>，在Acc_2和Corr上排名第二，其次，</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在Acc_3和Corr上分别只下降了0.19%和0.0102，与Acc_2、F1和MAE</a:t>
                </a:r>
                <a:r>
                  <a:rPr lang="zh-CN" altLang="en-US"/>
                  <a:t>中模型性能的提高相比，这并不是不可接受的。</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58825" y="4183380"/>
                <a:ext cx="11135995" cy="2759075"/>
              </a:xfrm>
              <a:prstGeom prst="rect">
                <a:avLst/>
              </a:prstGeom>
              <a:blipFill rotWithShape="1">
                <a:blip r:embed="rId3"/>
                <a:stretch>
                  <a:fillRect r="-15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三、实验</a:t>
            </a:r>
            <a:r>
              <a:rPr lang="zh-CN" altLang="en-US"/>
              <a:t>结果</a:t>
            </a:r>
            <a:endParaRPr lang="zh-CN" altLang="en-US"/>
          </a:p>
        </p:txBody>
      </p:sp>
      <p:sp>
        <p:nvSpPr>
          <p:cNvPr id="3" name="灯片编号占位符 2"/>
          <p:cNvSpPr>
            <a:spLocks noGrp="1"/>
          </p:cNvSpPr>
          <p:nvPr>
            <p:ph type="sldNum" sz="quarter" idx="4"/>
          </p:nvPr>
        </p:nvSpPr>
        <p:spPr/>
        <p:txBody>
          <a:bodyPr/>
          <a:lstStyle/>
          <a:p>
            <a:fld id="{41DDFDCD-830D-4E78-9097-B6B92A67D61F}"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81050" y="850900"/>
            <a:ext cx="4940935" cy="3261360"/>
          </a:xfrm>
          <a:prstGeom prst="rect">
            <a:avLst/>
          </a:prstGeom>
        </p:spPr>
      </p:pic>
      <p:pic>
        <p:nvPicPr>
          <p:cNvPr id="8" name="图片 7"/>
          <p:cNvPicPr>
            <a:picLocks noChangeAspect="1"/>
          </p:cNvPicPr>
          <p:nvPr/>
        </p:nvPicPr>
        <p:blipFill>
          <a:blip r:embed="rId2"/>
          <a:stretch>
            <a:fillRect/>
          </a:stretch>
        </p:blipFill>
        <p:spPr>
          <a:xfrm>
            <a:off x="6402070" y="1021080"/>
            <a:ext cx="5531485" cy="309118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815340" y="4277360"/>
                <a:ext cx="10937240" cy="1776095"/>
              </a:xfrm>
              <a:prstGeom prst="rect">
                <a:avLst/>
              </a:prstGeom>
              <a:noFill/>
            </p:spPr>
            <p:txBody>
              <a:bodyPr wrap="square" rtlCol="0">
                <a:spAutoFit/>
              </a:bodyPr>
              <a:p>
                <a:r>
                  <a:rPr lang="zh-CN" altLang="en-US"/>
                  <a:t>从表3可以看出，与传统的TFN和MTFN模型相比，在CMU-MOSI上引入多任务学习后，模型的性能得到了提高。所有的评估指标都优于那些没有多任务学习的。其中，二分类准确率(Acc_2)提高了3.38%，三分类准确率(Acc_3)提高了2.41%，提高幅度较大。这表明了多任务学习在情感分析中的有效性。提出的</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达到了最佳性能。与MTFN相比，Acc_2和Corr分别提高了1.75%和0.24,MAE降低了0.044。与MISA相比，Acc_3提高了1.64%。而与MLF-DNN相比，F1增加了1.8。它表明</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优于所有</a:t>
                </a:r>
                <a:r>
                  <a:rPr lang="en-US" altLang="zh-CN"/>
                  <a:t>baseline</a:t>
                </a:r>
                <a:r>
                  <a:rPr lang="zh-CN" altLang="en-US"/>
                  <a:t>。实验结果表明，提出的多尺度特征提取和多任务学习策略有助于理解不同的模态数据，提高情感分析的准确性。</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815340" y="4277360"/>
                <a:ext cx="10937240" cy="177609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owerpoint template design by DAJU_PPT正版来源小红书大橘PPT微信DAJU_PPT请勿抄袭搬运！盗版必究！"/>
          <p:cNvGrpSpPr/>
          <p:nvPr/>
        </p:nvGrpSpPr>
        <p:grpSpPr>
          <a:xfrm>
            <a:off x="-188" y="5152472"/>
            <a:ext cx="12192188" cy="1705528"/>
            <a:chOff x="-188" y="4064715"/>
            <a:chExt cx="12192188" cy="2382647"/>
          </a:xfrm>
        </p:grpSpPr>
        <p:sp>
          <p:nvSpPr>
            <p:cNvPr id="32" name="powerpoint template design by DAJU_PPT正版来源小红书大橘PPT微信DAJU_PPT请勿抄袭搬运！盗版必究！-1"/>
            <p:cNvSpPr/>
            <p:nvPr/>
          </p:nvSpPr>
          <p:spPr>
            <a:xfrm>
              <a:off x="-188" y="4064715"/>
              <a:ext cx="12192188" cy="1574800"/>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33" name="powerpoint template design by DAJU_PPT正版来源小红书大橘PPT微信DAJU_PPT请勿抄袭搬运！盗版必究！-2"/>
            <p:cNvSpPr/>
            <p:nvPr userDrawn="1"/>
          </p:nvSpPr>
          <p:spPr>
            <a:xfrm>
              <a:off x="-188" y="4607593"/>
              <a:ext cx="12192188" cy="1839769"/>
            </a:xfrm>
            <a:custGeom>
              <a:avLst/>
              <a:gdLst>
                <a:gd name="connsiteX0" fmla="*/ 0 w 12192188"/>
                <a:gd name="connsiteY0" fmla="*/ 0 h 1839769"/>
                <a:gd name="connsiteX1" fmla="*/ 97614 w 12192188"/>
                <a:gd name="connsiteY1" fmla="*/ 51086 h 1839769"/>
                <a:gd name="connsiteX2" fmla="*/ 6108795 w 12192188"/>
                <a:gd name="connsiteY2" fmla="*/ 925621 h 1839769"/>
                <a:gd name="connsiteX3" fmla="*/ 12119977 w 12192188"/>
                <a:gd name="connsiteY3" fmla="*/ 51086 h 1839769"/>
                <a:gd name="connsiteX4" fmla="*/ 12192188 w 12192188"/>
                <a:gd name="connsiteY4" fmla="*/ 13293 h 1839769"/>
                <a:gd name="connsiteX5" fmla="*/ 12192188 w 12192188"/>
                <a:gd name="connsiteY5" fmla="*/ 1008771 h 1839769"/>
                <a:gd name="connsiteX6" fmla="*/ 12192188 w 12192188"/>
                <a:gd name="connsiteY6" fmla="*/ 1031922 h 1839769"/>
                <a:gd name="connsiteX7" fmla="*/ 12192188 w 12192188"/>
                <a:gd name="connsiteY7" fmla="*/ 1839769 h 1839769"/>
                <a:gd name="connsiteX8" fmla="*/ 0 w 12192188"/>
                <a:gd name="connsiteY8" fmla="*/ 1839769 h 1839769"/>
                <a:gd name="connsiteX9" fmla="*/ 0 w 12192188"/>
                <a:gd name="connsiteY9" fmla="*/ 1031922 h 1839769"/>
                <a:gd name="connsiteX10" fmla="*/ 0 w 12192188"/>
                <a:gd name="connsiteY10" fmla="*/ 1008771 h 183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188" h="1839769">
                  <a:moveTo>
                    <a:pt x="0" y="0"/>
                  </a:moveTo>
                  <a:lnTo>
                    <a:pt x="97614" y="51086"/>
                  </a:lnTo>
                  <a:cubicBezTo>
                    <a:pt x="1195331" y="569411"/>
                    <a:pt x="3474782" y="925621"/>
                    <a:pt x="6108795" y="925621"/>
                  </a:cubicBezTo>
                  <a:cubicBezTo>
                    <a:pt x="8742808" y="925621"/>
                    <a:pt x="11022259" y="569411"/>
                    <a:pt x="12119977" y="51086"/>
                  </a:cubicBezTo>
                  <a:lnTo>
                    <a:pt x="12192188" y="13293"/>
                  </a:lnTo>
                  <a:lnTo>
                    <a:pt x="12192188" y="1008771"/>
                  </a:lnTo>
                  <a:lnTo>
                    <a:pt x="12192188" y="1031922"/>
                  </a:lnTo>
                  <a:lnTo>
                    <a:pt x="12192188" y="1839769"/>
                  </a:lnTo>
                  <a:lnTo>
                    <a:pt x="0" y="1839769"/>
                  </a:lnTo>
                  <a:lnTo>
                    <a:pt x="0" y="1031922"/>
                  </a:lnTo>
                  <a:lnTo>
                    <a:pt x="0" y="1008771"/>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19" name="powerpoint template design by DAJU_PPT正版来源小红书大橘PPT微信DAJU_PPT请勿抄袭搬运！盗版必究！"/>
          <p:cNvSpPr>
            <a:spLocks noGrp="1"/>
          </p:cNvSpPr>
          <p:nvPr>
            <p:ph type="body" sz="quarter" idx="12"/>
          </p:nvPr>
        </p:nvSpPr>
        <p:spPr>
          <a:xfrm>
            <a:off x="3522388" y="3553758"/>
            <a:ext cx="5147224" cy="830580"/>
          </a:xfrm>
        </p:spPr>
        <p:txBody>
          <a:bodyPr/>
          <a:lstStyle/>
          <a:p>
            <a:r>
              <a:rPr dirty="0">
                <a:sym typeface="+mn-lt"/>
              </a:rPr>
              <a:t>结论</a:t>
            </a:r>
            <a:endParaRPr dirty="0">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648960" y="2117179"/>
            <a:ext cx="894080" cy="830580"/>
          </a:xfrm>
        </p:spPr>
        <p:txBody>
          <a:bodyPr/>
          <a:lstStyle/>
          <a:p>
            <a:r>
              <a:rPr lang="en-US" altLang="zh-CN" dirty="0">
                <a:sym typeface="+mn-lt"/>
              </a:rPr>
              <a:t>04</a:t>
            </a:r>
            <a:endParaRPr lang="zh-CN" altLang="en-US" dirty="0">
              <a:sym typeface="+mn-lt"/>
            </a:endParaRPr>
          </a:p>
        </p:txBody>
      </p:sp>
      <p:sp>
        <p:nvSpPr>
          <p:cNvPr id="5" name="powerpoint template design by DAJU_PPT正版来源小红书大橘PPT微信DAJU_PPT请勿抄袭搬运！盗版必究！"/>
          <p:cNvSpPr>
            <a:spLocks noGrp="1"/>
          </p:cNvSpPr>
          <p:nvPr>
            <p:ph type="body" sz="quarter" idx="15"/>
          </p:nvPr>
        </p:nvSpPr>
        <p:spPr/>
        <p:txBody>
          <a:bodyPr/>
          <a:lstStyle/>
          <a:p>
            <a:r>
              <a:rPr lang="en-US" altLang="zh-CN" dirty="0"/>
              <a:t>PART FOUR</a:t>
            </a:r>
            <a:endParaRPr lang="zh-CN" altLang="en-US" dirty="0"/>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10" name="powerpoint template design by DAJU_PPT正版来源小红书大橘PPT微信DAJU_PPT请勿抄袭搬运！盗版必究！"/>
          <p:cNvGrpSpPr/>
          <p:nvPr/>
        </p:nvGrpSpPr>
        <p:grpSpPr>
          <a:xfrm>
            <a:off x="4244329" y="3001075"/>
            <a:ext cx="3703343" cy="260364"/>
            <a:chOff x="3930221" y="2703895"/>
            <a:chExt cx="3703343" cy="260364"/>
          </a:xfrm>
        </p:grpSpPr>
        <p:grpSp>
          <p:nvGrpSpPr>
            <p:cNvPr id="11" name="组合 10"/>
            <p:cNvGrpSpPr/>
            <p:nvPr/>
          </p:nvGrpSpPr>
          <p:grpSpPr>
            <a:xfrm>
              <a:off x="3930221" y="2703895"/>
              <a:ext cx="1087120" cy="260364"/>
              <a:chOff x="5874392" y="3867911"/>
              <a:chExt cx="1953753" cy="467922"/>
            </a:xfrm>
            <a:solidFill>
              <a:schemeClr val="accent2"/>
            </a:solidFill>
          </p:grpSpPr>
          <p:grpSp>
            <p:nvGrpSpPr>
              <p:cNvPr id="27" name="组合 26"/>
              <p:cNvGrpSpPr/>
              <p:nvPr/>
            </p:nvGrpSpPr>
            <p:grpSpPr>
              <a:xfrm>
                <a:off x="7295699" y="3867911"/>
                <a:ext cx="532446" cy="467922"/>
                <a:chOff x="3277173" y="3960087"/>
                <a:chExt cx="532446" cy="467922"/>
              </a:xfrm>
              <a:grpFill/>
            </p:grpSpPr>
            <p:sp>
              <p:nvSpPr>
                <p:cNvPr id="29" name="powerpoint template design by DAJU_PPT正版来源小红书大橘PPT微信DAJU_PPT请勿抄袭搬运！盗版必究！-1"/>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30" name="powerpoint template design by DAJU_PPT正版来源小红书大橘PPT微信DAJU_PPT请勿抄袭搬运！盗版必究！-2"/>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8" name="powerpoint template design by DAJU_PPT正版来源小红书大橘PPT微信DAJU_PPT请勿抄袭搬运！盗版必究！-3"/>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H="1">
              <a:off x="6546444" y="2703895"/>
              <a:ext cx="1087120" cy="260364"/>
              <a:chOff x="5874392" y="3867911"/>
              <a:chExt cx="1953753" cy="467922"/>
            </a:xfrm>
            <a:solidFill>
              <a:schemeClr val="accent2"/>
            </a:solidFill>
          </p:grpSpPr>
          <p:grpSp>
            <p:nvGrpSpPr>
              <p:cNvPr id="18" name="组合 17"/>
              <p:cNvGrpSpPr/>
              <p:nvPr/>
            </p:nvGrpSpPr>
            <p:grpSpPr>
              <a:xfrm>
                <a:off x="7295699" y="3867911"/>
                <a:ext cx="532446" cy="467922"/>
                <a:chOff x="3277173" y="3960087"/>
                <a:chExt cx="532446" cy="467922"/>
              </a:xfrm>
              <a:grpFill/>
            </p:grpSpPr>
            <p:sp>
              <p:nvSpPr>
                <p:cNvPr id="25" name="powerpoint template design by DAJU_PPT正版来源小红书大橘PPT微信DAJU_PPT请勿抄袭搬运！盗版必究！-4"/>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26" name="powerpoint template design by DAJU_PPT正版来源小红书大橘PPT微信DAJU_PPT请勿抄袭搬运！盗版必究！-5"/>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1" name="powerpoint template design by DAJU_PPT正版来源小红书大橘PPT微信DAJU_PPT请勿抄袭搬运！盗版必究！-6"/>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a:t>结论</a:t>
            </a:r>
            <a:endParaRPr lang="zh-CN" altLang="en-US"/>
          </a:p>
        </p:txBody>
      </p:sp>
      <p:sp>
        <p:nvSpPr>
          <p:cNvPr id="3" name="灯片编号占位符 2"/>
          <p:cNvSpPr>
            <a:spLocks noGrp="1"/>
          </p:cNvSpPr>
          <p:nvPr>
            <p:ph type="sldNum" sz="quarter" idx="4"/>
          </p:nvPr>
        </p:nvSpPr>
        <p:spPr/>
        <p:txBody>
          <a:bodyPr/>
          <a:lstStyle/>
          <a:p>
            <a:fld id="{41DDFDCD-830D-4E78-9097-B6B92A67D61F}"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612775" y="1023620"/>
                <a:ext cx="11003280" cy="1487805"/>
              </a:xfrm>
              <a:prstGeom prst="rect">
                <a:avLst/>
              </a:prstGeom>
              <a:noFill/>
            </p:spPr>
            <p:txBody>
              <a:bodyPr wrap="square" rtlCol="0">
                <a:spAutoFit/>
              </a:bodyPr>
              <a:p>
                <a:r>
                  <a:rPr lang="zh-CN" altLang="en-US"/>
                  <a:t>本文提出了一种基于多尺度特征提取和多任务学习(</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𝑆𝐴</m:t>
                    </m:r>
                  </m:oMath>
                </a14:m>
                <a:r>
                  <a:rPr lang="zh-CN" altLang="en-US"/>
                  <a:t>)的多模态情感分析模型。该模型利用通道关注机制提取多尺度特征，对不同隐藏层的输出进行建模允许模型提取更多有用的特征。提出了一种基于关键模态的多模态融合策略。在融合过程中，关键情态增强了其他情态的信息，丰富了融合的有用信息。此外，引入多任务学习，确保模型在学习不同模态的相关特征的同时，保留了模态的独立性特征。在两个数据集上的实验结果表明，M3SA优于其他的</a:t>
                </a:r>
                <a:r>
                  <a:rPr lang="en-US" altLang="zh-CN"/>
                  <a:t>baseline</a:t>
                </a:r>
                <a:r>
                  <a:rPr lang="zh-CN" altLang="en-US"/>
                  <a:t>。</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612775" y="1023620"/>
                <a:ext cx="11003280" cy="148780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powerpoint template design by DAJU_PPT正版来源小红书大橘PPT微信DAJU_PPT请勿抄袭搬运！盗版必究！"/>
          <p:cNvGrpSpPr/>
          <p:nvPr/>
        </p:nvGrpSpPr>
        <p:grpSpPr>
          <a:xfrm>
            <a:off x="0" y="5283200"/>
            <a:ext cx="12192188" cy="1574800"/>
            <a:chOff x="1" y="5283225"/>
            <a:chExt cx="12191999" cy="1574776"/>
          </a:xfrm>
        </p:grpSpPr>
        <p:sp>
          <p:nvSpPr>
            <p:cNvPr id="4" name="powerpoint template design by DAJU_PPT正版来源小红书大橘PPT微信DAJU_PPT请勿抄袭搬运！盗版必究！-1"/>
            <p:cNvSpPr/>
            <p:nvPr/>
          </p:nvSpPr>
          <p:spPr>
            <a:xfrm>
              <a:off x="1" y="5283225"/>
              <a:ext cx="12191999" cy="1574776"/>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5" name="powerpoint template design by DAJU_PPT正版来源小红书大橘PPT微信DAJU_PPT请勿抄袭搬运！盗版必究！-2" hidden="1"/>
            <p:cNvSpPr/>
            <p:nvPr userDrawn="1"/>
          </p:nvSpPr>
          <p:spPr>
            <a:xfrm>
              <a:off x="1" y="5804166"/>
              <a:ext cx="12191999" cy="1053835"/>
            </a:xfrm>
            <a:custGeom>
              <a:avLst/>
              <a:gdLst>
                <a:gd name="connsiteX0" fmla="*/ 0 w 12191999"/>
                <a:gd name="connsiteY0" fmla="*/ 0 h 1053835"/>
                <a:gd name="connsiteX1" fmla="*/ 84912 w 12191999"/>
                <a:gd name="connsiteY1" fmla="*/ 44439 h 1053835"/>
                <a:gd name="connsiteX2" fmla="*/ 6096001 w 12191999"/>
                <a:gd name="connsiteY2" fmla="*/ 918960 h 1053835"/>
                <a:gd name="connsiteX3" fmla="*/ 12107089 w 12191999"/>
                <a:gd name="connsiteY3" fmla="*/ 44439 h 1053835"/>
                <a:gd name="connsiteX4" fmla="*/ 12191999 w 12191999"/>
                <a:gd name="connsiteY4" fmla="*/ 1 h 1053835"/>
                <a:gd name="connsiteX5" fmla="*/ 12191999 w 12191999"/>
                <a:gd name="connsiteY5" fmla="*/ 1053835 h 1053835"/>
                <a:gd name="connsiteX6" fmla="*/ 0 w 12191999"/>
                <a:gd name="connsiteY6" fmla="*/ 1053835 h 10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53835">
                  <a:moveTo>
                    <a:pt x="0" y="0"/>
                  </a:moveTo>
                  <a:lnTo>
                    <a:pt x="84912" y="44439"/>
                  </a:lnTo>
                  <a:cubicBezTo>
                    <a:pt x="1182612" y="562756"/>
                    <a:pt x="3462028" y="918960"/>
                    <a:pt x="6096001" y="918960"/>
                  </a:cubicBezTo>
                  <a:cubicBezTo>
                    <a:pt x="8729972" y="918960"/>
                    <a:pt x="11009388" y="562756"/>
                    <a:pt x="12107089" y="44439"/>
                  </a:cubicBezTo>
                  <a:lnTo>
                    <a:pt x="12191999" y="1"/>
                  </a:lnTo>
                  <a:lnTo>
                    <a:pt x="12191999" y="1053835"/>
                  </a:lnTo>
                  <a:lnTo>
                    <a:pt x="0" y="1053835"/>
                  </a:lnTo>
                  <a:close/>
                </a:path>
              </a:pathLst>
            </a:custGeom>
            <a:solidFill>
              <a:srgbClr val="FFFFFF"/>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8" name="powerpoint template design by DAJU_PPT正版来源小红书大橘PPT微信DAJU_PPT请勿抄袭搬运！盗版必究！-3"/>
            <p:cNvSpPr/>
            <p:nvPr userDrawn="1"/>
          </p:nvSpPr>
          <p:spPr>
            <a:xfrm>
              <a:off x="1" y="5826095"/>
              <a:ext cx="12191999" cy="1031906"/>
            </a:xfrm>
            <a:custGeom>
              <a:avLst/>
              <a:gdLst>
                <a:gd name="connsiteX0" fmla="*/ 0 w 12191999"/>
                <a:gd name="connsiteY0" fmla="*/ 0 h 1031906"/>
                <a:gd name="connsiteX1" fmla="*/ 97612 w 12191999"/>
                <a:gd name="connsiteY1" fmla="*/ 51085 h 1031906"/>
                <a:gd name="connsiteX2" fmla="*/ 6108700 w 12191999"/>
                <a:gd name="connsiteY2" fmla="*/ 925606 h 1031906"/>
                <a:gd name="connsiteX3" fmla="*/ 12119789 w 12191999"/>
                <a:gd name="connsiteY3" fmla="*/ 51085 h 1031906"/>
                <a:gd name="connsiteX4" fmla="*/ 12191999 w 12191999"/>
                <a:gd name="connsiteY4" fmla="*/ 13293 h 1031906"/>
                <a:gd name="connsiteX5" fmla="*/ 12191999 w 12191999"/>
                <a:gd name="connsiteY5" fmla="*/ 1031906 h 1031906"/>
                <a:gd name="connsiteX6" fmla="*/ 0 w 12191999"/>
                <a:gd name="connsiteY6" fmla="*/ 1031906 h 103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31906">
                  <a:moveTo>
                    <a:pt x="0" y="0"/>
                  </a:moveTo>
                  <a:lnTo>
                    <a:pt x="97612" y="51085"/>
                  </a:lnTo>
                  <a:cubicBezTo>
                    <a:pt x="1195312" y="569402"/>
                    <a:pt x="3474728" y="925606"/>
                    <a:pt x="6108700" y="925606"/>
                  </a:cubicBezTo>
                  <a:cubicBezTo>
                    <a:pt x="8742672" y="925606"/>
                    <a:pt x="11022088" y="569402"/>
                    <a:pt x="12119789" y="51085"/>
                  </a:cubicBezTo>
                  <a:lnTo>
                    <a:pt x="12191999" y="13293"/>
                  </a:lnTo>
                  <a:lnTo>
                    <a:pt x="12191999" y="1031906"/>
                  </a:lnTo>
                  <a:lnTo>
                    <a:pt x="0" y="1031906"/>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87"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solidFill>
                  <a:schemeClr val="bg1"/>
                </a:solidFill>
              </a:rPr>
            </a:fld>
            <a:endParaRPr lang="zh-CN" altLang="en-US">
              <a:solidFill>
                <a:schemeClr val="bg1"/>
              </a:solidFill>
            </a:endParaRPr>
          </a:p>
        </p:txBody>
      </p:sp>
      <p:sp>
        <p:nvSpPr>
          <p:cNvPr id="2" name="powerpoint template design by DAJU_PPT正版来源小红书大橘PPT微信DAJU_PPT请勿抄袭搬运！盗版必究！"/>
          <p:cNvSpPr txBox="1"/>
          <p:nvPr/>
        </p:nvSpPr>
        <p:spPr>
          <a:xfrm>
            <a:off x="959417" y="8553167"/>
            <a:ext cx="65" cy="738664"/>
          </a:xfrm>
          <a:prstGeom prst="rect">
            <a:avLst/>
          </a:prstGeom>
          <a:noFill/>
        </p:spPr>
        <p:txBody>
          <a:bodyPr wrap="none" lIns="0" tIns="0" rIns="0" bIns="0" rtlCol="0">
            <a:spAutoFit/>
          </a:bodyPr>
          <a:lstStyle/>
          <a:p>
            <a:endParaRPr lang="zh-CN" altLang="en-US" sz="4800" b="1" spc="300" dirty="0">
              <a:solidFill>
                <a:schemeClr val="accent1"/>
              </a:solidFill>
              <a:cs typeface="+mn-ea"/>
              <a:sym typeface="+mn-lt"/>
            </a:endParaRPr>
          </a:p>
        </p:txBody>
      </p:sp>
      <p:sp>
        <p:nvSpPr>
          <p:cNvPr id="9" name="powerpoint template design by DAJU_PPT正版来源小红书大橘PPT微信DAJU_PPT请勿抄袭搬运！盗版必究！"/>
          <p:cNvSpPr txBox="1"/>
          <p:nvPr/>
        </p:nvSpPr>
        <p:spPr>
          <a:xfrm>
            <a:off x="2075670" y="2030205"/>
            <a:ext cx="8040663" cy="1846659"/>
          </a:xfrm>
          <a:prstGeom prst="rect">
            <a:avLst/>
          </a:prstGeom>
          <a:noFill/>
        </p:spPr>
        <p:txBody>
          <a:bodyPr wrap="none" lIns="0" tIns="0" rIns="0" bIns="0" rtlCol="0">
            <a:spAutoFit/>
          </a:bodyPr>
          <a:lstStyle/>
          <a:p>
            <a:pPr algn="ctr"/>
            <a:r>
              <a:rPr lang="en-US" altLang="zh-CN" sz="6600" b="1" spc="300" dirty="0">
                <a:solidFill>
                  <a:schemeClr val="accent2"/>
                </a:solidFill>
                <a:cs typeface="+mn-ea"/>
                <a:sym typeface="+mn-lt"/>
              </a:rPr>
              <a:t>THANKS</a:t>
            </a:r>
            <a:endParaRPr lang="en-US" altLang="zh-CN" sz="6600" b="1" spc="300" dirty="0">
              <a:solidFill>
                <a:schemeClr val="accent2"/>
              </a:solidFill>
              <a:cs typeface="+mn-ea"/>
              <a:sym typeface="+mn-lt"/>
            </a:endParaRPr>
          </a:p>
          <a:p>
            <a:pPr algn="ctr"/>
            <a:r>
              <a:rPr lang="zh-CN" altLang="en-US" sz="5400" b="1" spc="300" dirty="0">
                <a:solidFill>
                  <a:schemeClr val="accent1"/>
                </a:solidFill>
                <a:cs typeface="+mn-ea"/>
                <a:sym typeface="+mn-lt"/>
              </a:rPr>
              <a:t>谢谢观看，恳请批评指正</a:t>
            </a:r>
            <a:endParaRPr lang="zh-CN" altLang="en-US" sz="5400" b="1" spc="300" dirty="0">
              <a:solidFill>
                <a:schemeClr val="accent1"/>
              </a:solidFill>
              <a:cs typeface="+mn-ea"/>
              <a:sym typeface="+mn-lt"/>
            </a:endParaRPr>
          </a:p>
        </p:txBody>
      </p:sp>
      <p:grpSp>
        <p:nvGrpSpPr>
          <p:cNvPr id="13" name="powerpoint template design by DAJU_PPT正版来源小红书大橘PPT微信DAJU_PPT请勿抄袭搬运！盗版必究！"/>
          <p:cNvGrpSpPr/>
          <p:nvPr/>
        </p:nvGrpSpPr>
        <p:grpSpPr>
          <a:xfrm>
            <a:off x="2656946" y="4543521"/>
            <a:ext cx="6878109" cy="160811"/>
            <a:chOff x="2656946" y="4546640"/>
            <a:chExt cx="6878109" cy="160811"/>
          </a:xfrm>
        </p:grpSpPr>
        <p:cxnSp>
          <p:nvCxnSpPr>
            <p:cNvPr id="14" name="powerpoint template design by DAJU_PPT正版来源小红书大橘PPT微信DAJU_PPT请勿抄袭搬运！盗版必究！-1"/>
            <p:cNvCxnSpPr/>
            <p:nvPr/>
          </p:nvCxnSpPr>
          <p:spPr>
            <a:xfrm>
              <a:off x="2978668" y="4627045"/>
              <a:ext cx="6234664" cy="0"/>
            </a:xfrm>
            <a:prstGeom prst="line">
              <a:avLst/>
            </a:prstGeom>
            <a:solidFill>
              <a:schemeClr val="accent2"/>
            </a:solidFill>
            <a:ln w="12700" cap="rnd">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656946" y="4546640"/>
              <a:ext cx="6878109" cy="160811"/>
              <a:chOff x="3756540" y="4546640"/>
              <a:chExt cx="6878109" cy="160811"/>
            </a:xfrm>
          </p:grpSpPr>
          <p:grpSp>
            <p:nvGrpSpPr>
              <p:cNvPr id="16" name="组合 15"/>
              <p:cNvGrpSpPr/>
              <p:nvPr/>
            </p:nvGrpSpPr>
            <p:grpSpPr>
              <a:xfrm>
                <a:off x="10375329" y="4546640"/>
                <a:ext cx="259320" cy="160811"/>
                <a:chOff x="1624393" y="5255315"/>
                <a:chExt cx="1415847" cy="878001"/>
              </a:xfrm>
              <a:solidFill>
                <a:schemeClr val="accent2"/>
              </a:solidFill>
            </p:grpSpPr>
            <p:sp>
              <p:nvSpPr>
                <p:cNvPr id="27" name="powerpoint template design by DAJU_PPT正版来源小红书大橘PPT微信DAJU_PPT请勿抄袭搬运！盗版必究！-2"/>
                <p:cNvSpPr/>
                <p:nvPr>
                  <p:custDataLst>
                    <p:tags r:id="rId1"/>
                  </p:custDataLst>
                </p:nvPr>
              </p:nvSpPr>
              <p:spPr>
                <a:xfrm rot="16200000">
                  <a:off x="1390067"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owerpoint template design by DAJU_PPT正版来源小红书大橘PPT微信DAJU_PPT请勿抄袭搬运！盗版必究！-3"/>
                <p:cNvSpPr/>
                <p:nvPr>
                  <p:custDataLst>
                    <p:tags r:id="rId2"/>
                  </p:custDataLst>
                </p:nvPr>
              </p:nvSpPr>
              <p:spPr>
                <a:xfrm rot="16200000">
                  <a:off x="1893316"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owerpoint template design by DAJU_PPT正版来源小红书大橘PPT微信DAJU_PPT请勿抄袭搬运！盗版必究！-4"/>
                <p:cNvSpPr/>
                <p:nvPr>
                  <p:custDataLst>
                    <p:tags r:id="rId3"/>
                  </p:custDataLst>
                </p:nvPr>
              </p:nvSpPr>
              <p:spPr>
                <a:xfrm rot="16200000">
                  <a:off x="2396565"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flipH="1">
                <a:off x="3756540" y="4546640"/>
                <a:ext cx="259320" cy="160811"/>
                <a:chOff x="1624393" y="5255315"/>
                <a:chExt cx="1415847" cy="878001"/>
              </a:xfrm>
              <a:solidFill>
                <a:schemeClr val="accent2"/>
              </a:solidFill>
            </p:grpSpPr>
            <p:sp>
              <p:nvSpPr>
                <p:cNvPr id="19" name="powerpoint template design by DAJU_PPT正版来源小红书大橘PPT微信DAJU_PPT请勿抄袭搬运！盗版必究！-5"/>
                <p:cNvSpPr/>
                <p:nvPr>
                  <p:custDataLst>
                    <p:tags r:id="rId4"/>
                  </p:custDataLst>
                </p:nvPr>
              </p:nvSpPr>
              <p:spPr>
                <a:xfrm rot="16200000">
                  <a:off x="1390067"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owerpoint template design by DAJU_PPT正版来源小红书大橘PPT微信DAJU_PPT请勿抄袭搬运！盗版必究！-6"/>
                <p:cNvSpPr/>
                <p:nvPr>
                  <p:custDataLst>
                    <p:tags r:id="rId5"/>
                  </p:custDataLst>
                </p:nvPr>
              </p:nvSpPr>
              <p:spPr>
                <a:xfrm rot="16200000">
                  <a:off x="1893316"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owerpoint template design by DAJU_PPT正版来源小红书大橘PPT微信DAJU_PPT请勿抄袭搬运！盗版必究！-7"/>
                <p:cNvSpPr/>
                <p:nvPr>
                  <p:custDataLst>
                    <p:tags r:id="rId6"/>
                  </p:custDataLst>
                </p:nvPr>
              </p:nvSpPr>
              <p:spPr>
                <a:xfrm rot="16200000">
                  <a:off x="2396565" y="5489641"/>
                  <a:ext cx="878001" cy="409349"/>
                </a:xfrm>
                <a:custGeom>
                  <a:avLst/>
                  <a:gdLst>
                    <a:gd name="connsiteX0" fmla="*/ 0 w 342900"/>
                    <a:gd name="connsiteY0" fmla="*/ 0 h 171450"/>
                    <a:gd name="connsiteX1" fmla="*/ 342900 w 342900"/>
                    <a:gd name="connsiteY1" fmla="*/ 0 h 171450"/>
                    <a:gd name="connsiteX2" fmla="*/ 171450 w 342900"/>
                    <a:gd name="connsiteY2" fmla="*/ 171450 h 171450"/>
                    <a:gd name="connsiteX3" fmla="*/ 0 w 342900"/>
                    <a:gd name="connsiteY3" fmla="*/ 0 h 171450"/>
                  </a:gdLst>
                  <a:ahLst/>
                  <a:cxnLst>
                    <a:cxn ang="0">
                      <a:pos x="connsiteX0" y="connsiteY0"/>
                    </a:cxn>
                    <a:cxn ang="0">
                      <a:pos x="connsiteX1" y="connsiteY1"/>
                    </a:cxn>
                    <a:cxn ang="0">
                      <a:pos x="connsiteX2" y="connsiteY2"/>
                    </a:cxn>
                    <a:cxn ang="0">
                      <a:pos x="connsiteX3" y="connsiteY3"/>
                    </a:cxn>
                  </a:cxnLst>
                  <a:rect l="l" t="t" r="r" b="b"/>
                  <a:pathLst>
                    <a:path w="342900" h="171450">
                      <a:moveTo>
                        <a:pt x="0" y="0"/>
                      </a:moveTo>
                      <a:lnTo>
                        <a:pt x="342900" y="0"/>
                      </a:lnTo>
                      <a:cubicBezTo>
                        <a:pt x="248211" y="0"/>
                        <a:pt x="171450" y="76761"/>
                        <a:pt x="171450" y="171450"/>
                      </a:cubicBezTo>
                      <a:cubicBezTo>
                        <a:pt x="171450" y="76761"/>
                        <a:pt x="94689" y="0"/>
                        <a:pt x="0" y="0"/>
                      </a:cubicBezTo>
                      <a:close/>
                    </a:path>
                  </a:pathLst>
                </a:custGeom>
                <a:grpFill/>
                <a:ln w="254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7" name="powerpoint template design by DAJU_PPT正版来源小红书大橘PPT微信DAJU_PPT请勿抄袭搬运！盗版必究！"/>
          <p:cNvSpPr/>
          <p:nvPr/>
        </p:nvSpPr>
        <p:spPr>
          <a:xfrm>
            <a:off x="5346192" y="597215"/>
            <a:ext cx="1499616" cy="1499612"/>
          </a:xfrm>
          <a:prstGeom prst="ellipse">
            <a:avLst/>
          </a:prstGeom>
          <a:solidFill>
            <a:schemeClr val="accent2">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owerpoint template design by DAJU_PPT正版来源小红书大橘PPT微信DAJU_PPT请勿抄袭搬运！盗版必究！"/>
          <p:cNvSpPr/>
          <p:nvPr/>
        </p:nvSpPr>
        <p:spPr>
          <a:xfrm>
            <a:off x="5589464" y="978009"/>
            <a:ext cx="1013072" cy="807473"/>
          </a:xfrm>
          <a:custGeom>
            <a:avLst/>
            <a:gdLst>
              <a:gd name="connsiteX0" fmla="*/ 858517 w 4817726"/>
              <a:gd name="connsiteY0" fmla="*/ 1663634 h 3839986"/>
              <a:gd name="connsiteX1" fmla="*/ 2174606 w 4817726"/>
              <a:gd name="connsiteY1" fmla="*/ 2151327 h 3839986"/>
              <a:gd name="connsiteX2" fmla="*/ 2361380 w 4817726"/>
              <a:gd name="connsiteY2" fmla="*/ 2203510 h 3839986"/>
              <a:gd name="connsiteX3" fmla="*/ 2904856 w 4817726"/>
              <a:gd name="connsiteY3" fmla="*/ 1991685 h 3839986"/>
              <a:gd name="connsiteX4" fmla="*/ 3444606 w 4817726"/>
              <a:gd name="connsiteY4" fmla="*/ 1783830 h 3839986"/>
              <a:gd name="connsiteX5" fmla="*/ 3717656 w 4817726"/>
              <a:gd name="connsiteY5" fmla="*/ 1678495 h 3839986"/>
              <a:gd name="connsiteX6" fmla="*/ 3818809 w 4817726"/>
              <a:gd name="connsiteY6" fmla="*/ 1706729 h 3839986"/>
              <a:gd name="connsiteX7" fmla="*/ 3831956 w 4817726"/>
              <a:gd name="connsiteY7" fmla="*/ 1907932 h 3839986"/>
              <a:gd name="connsiteX8" fmla="*/ 3831956 w 4817726"/>
              <a:gd name="connsiteY8" fmla="*/ 2084569 h 3839986"/>
              <a:gd name="connsiteX9" fmla="*/ 3793856 w 4817726"/>
              <a:gd name="connsiteY9" fmla="*/ 2134191 h 3839986"/>
              <a:gd name="connsiteX10" fmla="*/ 3714145 w 4817726"/>
              <a:gd name="connsiteY10" fmla="*/ 2356019 h 3839986"/>
              <a:gd name="connsiteX11" fmla="*/ 3779652 w 4817726"/>
              <a:gd name="connsiteY11" fmla="*/ 2603141 h 3839986"/>
              <a:gd name="connsiteX12" fmla="*/ 3675840 w 4817726"/>
              <a:gd name="connsiteY12" fmla="*/ 2837824 h 3839986"/>
              <a:gd name="connsiteX13" fmla="*/ 2930256 w 4817726"/>
              <a:gd name="connsiteY13" fmla="*/ 3115742 h 3839986"/>
              <a:gd name="connsiteX14" fmla="*/ 2377806 w 4817726"/>
              <a:gd name="connsiteY14" fmla="*/ 3168116 h 3839986"/>
              <a:gd name="connsiteX15" fmla="*/ 1825356 w 4817726"/>
              <a:gd name="connsiteY15" fmla="*/ 3115235 h 3839986"/>
              <a:gd name="connsiteX16" fmla="*/ 1399906 w 4817726"/>
              <a:gd name="connsiteY16" fmla="*/ 2991229 h 3839986"/>
              <a:gd name="connsiteX17" fmla="*/ 1330056 w 4817726"/>
              <a:gd name="connsiteY17" fmla="*/ 2963961 h 3839986"/>
              <a:gd name="connsiteX18" fmla="*/ 991378 w 4817726"/>
              <a:gd name="connsiteY18" fmla="*/ 2798099 h 3839986"/>
              <a:gd name="connsiteX19" fmla="*/ 870728 w 4817726"/>
              <a:gd name="connsiteY19" fmla="*/ 2682005 h 3839986"/>
              <a:gd name="connsiteX20" fmla="*/ 815706 w 4817726"/>
              <a:gd name="connsiteY20" fmla="*/ 2602914 h 3839986"/>
              <a:gd name="connsiteX21" fmla="*/ 811730 w 4817726"/>
              <a:gd name="connsiteY21" fmla="*/ 2171114 h 3839986"/>
              <a:gd name="connsiteX22" fmla="*/ 858517 w 4817726"/>
              <a:gd name="connsiteY22" fmla="*/ 1663634 h 3839986"/>
              <a:gd name="connsiteX23" fmla="*/ 2354001 w 4817726"/>
              <a:gd name="connsiteY23" fmla="*/ 203 h 3839986"/>
              <a:gd name="connsiteX24" fmla="*/ 2442901 w 4817726"/>
              <a:gd name="connsiteY24" fmla="*/ 29399 h 3839986"/>
              <a:gd name="connsiteX25" fmla="*/ 2587356 w 4817726"/>
              <a:gd name="connsiteY25" fmla="*/ 81653 h 3839986"/>
              <a:gd name="connsiteX26" fmla="*/ 2708006 w 4817726"/>
              <a:gd name="connsiteY26" fmla="*/ 126144 h 3839986"/>
              <a:gd name="connsiteX27" fmla="*/ 2923906 w 4817726"/>
              <a:gd name="connsiteY27" fmla="*/ 209156 h 3839986"/>
              <a:gd name="connsiteX28" fmla="*/ 3076306 w 4817726"/>
              <a:gd name="connsiteY28" fmla="*/ 266671 h 3839986"/>
              <a:gd name="connsiteX29" fmla="*/ 3362056 w 4817726"/>
              <a:gd name="connsiteY29" fmla="*/ 374379 h 3839986"/>
              <a:gd name="connsiteX30" fmla="*/ 3597006 w 4817726"/>
              <a:gd name="connsiteY30" fmla="*/ 462553 h 3839986"/>
              <a:gd name="connsiteX31" fmla="*/ 3997056 w 4817726"/>
              <a:gd name="connsiteY31" fmla="*/ 615464 h 3839986"/>
              <a:gd name="connsiteX32" fmla="*/ 4686031 w 4817726"/>
              <a:gd name="connsiteY32" fmla="*/ 908574 h 3839986"/>
              <a:gd name="connsiteX33" fmla="*/ 4610278 w 4817726"/>
              <a:gd name="connsiteY33" fmla="*/ 1120709 h 3839986"/>
              <a:gd name="connsiteX34" fmla="*/ 4176469 w 4817726"/>
              <a:gd name="connsiteY34" fmla="*/ 1296042 h 3839986"/>
              <a:gd name="connsiteX35" fmla="*/ 4190736 w 4817726"/>
              <a:gd name="connsiteY35" fmla="*/ 1341461 h 3839986"/>
              <a:gd name="connsiteX36" fmla="*/ 4321007 w 4817726"/>
              <a:gd name="connsiteY36" fmla="*/ 1624590 h 3839986"/>
              <a:gd name="connsiteX37" fmla="*/ 4352726 w 4817726"/>
              <a:gd name="connsiteY37" fmla="*/ 1866314 h 3839986"/>
              <a:gd name="connsiteX38" fmla="*/ 4409947 w 4817726"/>
              <a:gd name="connsiteY38" fmla="*/ 2075864 h 3839986"/>
              <a:gd name="connsiteX39" fmla="*/ 4507859 w 4817726"/>
              <a:gd name="connsiteY39" fmla="*/ 2284298 h 3839986"/>
              <a:gd name="connsiteX40" fmla="*/ 4446918 w 4817726"/>
              <a:gd name="connsiteY40" fmla="*/ 2527146 h 3839986"/>
              <a:gd name="connsiteX41" fmla="*/ 4442495 w 4817726"/>
              <a:gd name="connsiteY41" fmla="*/ 2813759 h 3839986"/>
              <a:gd name="connsiteX42" fmla="*/ 4754549 w 4817726"/>
              <a:gd name="connsiteY42" fmla="*/ 3476748 h 3839986"/>
              <a:gd name="connsiteX43" fmla="*/ 4816971 w 4817726"/>
              <a:gd name="connsiteY43" fmla="*/ 3607688 h 3839986"/>
              <a:gd name="connsiteX44" fmla="*/ 4711550 w 4817726"/>
              <a:gd name="connsiteY44" fmla="*/ 3698714 h 3839986"/>
              <a:gd name="connsiteX45" fmla="*/ 4553103 w 4817726"/>
              <a:gd name="connsiteY45" fmla="*/ 3801750 h 3839986"/>
              <a:gd name="connsiteX46" fmla="*/ 4305454 w 4817726"/>
              <a:gd name="connsiteY46" fmla="*/ 3754933 h 3839986"/>
              <a:gd name="connsiteX47" fmla="*/ 4070110 w 4817726"/>
              <a:gd name="connsiteY47" fmla="*/ 3314114 h 3839986"/>
              <a:gd name="connsiteX48" fmla="*/ 4051870 w 4817726"/>
              <a:gd name="connsiteY48" fmla="*/ 2977564 h 3839986"/>
              <a:gd name="connsiteX49" fmla="*/ 4067029 w 4817726"/>
              <a:gd name="connsiteY49" fmla="*/ 2641981 h 3839986"/>
              <a:gd name="connsiteX50" fmla="*/ 4056930 w 4817726"/>
              <a:gd name="connsiteY50" fmla="*/ 2527681 h 3839986"/>
              <a:gd name="connsiteX51" fmla="*/ 4041506 w 4817726"/>
              <a:gd name="connsiteY51" fmla="*/ 2139364 h 3839986"/>
              <a:gd name="connsiteX52" fmla="*/ 4085956 w 4817726"/>
              <a:gd name="connsiteY52" fmla="*/ 1992220 h 3839986"/>
              <a:gd name="connsiteX53" fmla="*/ 4065889 w 4817726"/>
              <a:gd name="connsiteY53" fmla="*/ 1844271 h 3839986"/>
              <a:gd name="connsiteX54" fmla="*/ 4025126 w 4817726"/>
              <a:gd name="connsiteY54" fmla="*/ 1707564 h 3839986"/>
              <a:gd name="connsiteX55" fmla="*/ 3905602 w 4817726"/>
              <a:gd name="connsiteY55" fmla="*/ 1474694 h 3839986"/>
              <a:gd name="connsiteX56" fmla="*/ 3146156 w 4817726"/>
              <a:gd name="connsiteY56" fmla="*/ 1088223 h 3839986"/>
              <a:gd name="connsiteX57" fmla="*/ 2835006 w 4817726"/>
              <a:gd name="connsiteY57" fmla="*/ 945429 h 3839986"/>
              <a:gd name="connsiteX58" fmla="*/ 2669906 w 4817726"/>
              <a:gd name="connsiteY58" fmla="*/ 869489 h 3839986"/>
              <a:gd name="connsiteX59" fmla="*/ 2367269 w 4817726"/>
              <a:gd name="connsiteY59" fmla="*/ 755064 h 3839986"/>
              <a:gd name="connsiteX60" fmla="*/ 2303146 w 4817726"/>
              <a:gd name="connsiteY60" fmla="*/ 862448 h 3839986"/>
              <a:gd name="connsiteX61" fmla="*/ 2382521 w 4817726"/>
              <a:gd name="connsiteY61" fmla="*/ 913022 h 3839986"/>
              <a:gd name="connsiteX62" fmla="*/ 3012806 w 4817726"/>
              <a:gd name="connsiteY62" fmla="*/ 1192241 h 3839986"/>
              <a:gd name="connsiteX63" fmla="*/ 3311256 w 4817726"/>
              <a:gd name="connsiteY63" fmla="*/ 1325012 h 3839986"/>
              <a:gd name="connsiteX64" fmla="*/ 3555818 w 4817726"/>
              <a:gd name="connsiteY64" fmla="*/ 1462728 h 3839986"/>
              <a:gd name="connsiteX65" fmla="*/ 3529158 w 4817726"/>
              <a:gd name="connsiteY65" fmla="*/ 1543094 h 3839986"/>
              <a:gd name="connsiteX66" fmla="*/ 2605212 w 4817726"/>
              <a:gd name="connsiteY66" fmla="*/ 1892856 h 3839986"/>
              <a:gd name="connsiteX67" fmla="*/ 2339783 w 4817726"/>
              <a:gd name="connsiteY67" fmla="*/ 1999664 h 3839986"/>
              <a:gd name="connsiteX68" fmla="*/ 745856 w 4817726"/>
              <a:gd name="connsiteY68" fmla="*/ 1379295 h 3839986"/>
              <a:gd name="connsiteX69" fmla="*/ 399074 w 4817726"/>
              <a:gd name="connsiteY69" fmla="*/ 1243304 h 3839986"/>
              <a:gd name="connsiteX70" fmla="*/ 40118 w 4817726"/>
              <a:gd name="connsiteY70" fmla="*/ 1086755 h 3839986"/>
              <a:gd name="connsiteX71" fmla="*/ 209281 w 4817726"/>
              <a:gd name="connsiteY71" fmla="*/ 819909 h 3839986"/>
              <a:gd name="connsiteX72" fmla="*/ 374381 w 4817726"/>
              <a:gd name="connsiteY72" fmla="*/ 756419 h 3839986"/>
              <a:gd name="connsiteX73" fmla="*/ 999856 w 4817726"/>
              <a:gd name="connsiteY73" fmla="*/ 507776 h 3839986"/>
              <a:gd name="connsiteX74" fmla="*/ 1577706 w 4817726"/>
              <a:gd name="connsiteY74" fmla="*/ 285407 h 3839986"/>
              <a:gd name="connsiteX75" fmla="*/ 1857106 w 4817726"/>
              <a:gd name="connsiteY75" fmla="*/ 177044 h 3839986"/>
              <a:gd name="connsiteX76" fmla="*/ 2130156 w 4817726"/>
              <a:gd name="connsiteY76" fmla="*/ 71233 h 3839986"/>
              <a:gd name="connsiteX77" fmla="*/ 2354001 w 4817726"/>
              <a:gd name="connsiteY77" fmla="*/ 203 h 38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817726" h="3839986">
                <a:moveTo>
                  <a:pt x="858517" y="1663634"/>
                </a:moveTo>
                <a:cubicBezTo>
                  <a:pt x="876058" y="1658067"/>
                  <a:pt x="2025210" y="2083899"/>
                  <a:pt x="2174606" y="2151327"/>
                </a:cubicBezTo>
                <a:cubicBezTo>
                  <a:pt x="2308256" y="2211649"/>
                  <a:pt x="2332556" y="2218438"/>
                  <a:pt x="2361380" y="2203510"/>
                </a:cubicBezTo>
                <a:cubicBezTo>
                  <a:pt x="2377399" y="2195214"/>
                  <a:pt x="2621964" y="2099893"/>
                  <a:pt x="2904856" y="1991685"/>
                </a:cubicBezTo>
                <a:cubicBezTo>
                  <a:pt x="3187748" y="1883478"/>
                  <a:pt x="3430636" y="1789943"/>
                  <a:pt x="3444606" y="1783830"/>
                </a:cubicBezTo>
                <a:cubicBezTo>
                  <a:pt x="3465855" y="1774533"/>
                  <a:pt x="3652835" y="1702401"/>
                  <a:pt x="3717656" y="1678495"/>
                </a:cubicBezTo>
                <a:cubicBezTo>
                  <a:pt x="3751014" y="1666192"/>
                  <a:pt x="3805210" y="1681320"/>
                  <a:pt x="3818809" y="1706729"/>
                </a:cubicBezTo>
                <a:cubicBezTo>
                  <a:pt x="3826064" y="1720285"/>
                  <a:pt x="3831956" y="1810458"/>
                  <a:pt x="3831956" y="1907932"/>
                </a:cubicBezTo>
                <a:lnTo>
                  <a:pt x="3831956" y="2084569"/>
                </a:lnTo>
                <a:lnTo>
                  <a:pt x="3793856" y="2134191"/>
                </a:lnTo>
                <a:cubicBezTo>
                  <a:pt x="3730763" y="2216365"/>
                  <a:pt x="3713206" y="2265223"/>
                  <a:pt x="3714145" y="2356019"/>
                </a:cubicBezTo>
                <a:cubicBezTo>
                  <a:pt x="3715030" y="2441683"/>
                  <a:pt x="3736474" y="2522580"/>
                  <a:pt x="3779652" y="2603141"/>
                </a:cubicBezTo>
                <a:cubicBezTo>
                  <a:pt x="3820370" y="2679111"/>
                  <a:pt x="3780460" y="2769334"/>
                  <a:pt x="3675840" y="2837824"/>
                </a:cubicBezTo>
                <a:cubicBezTo>
                  <a:pt x="3550812" y="2919675"/>
                  <a:pt x="3127420" y="3077495"/>
                  <a:pt x="2930256" y="3115742"/>
                </a:cubicBezTo>
                <a:cubicBezTo>
                  <a:pt x="2698572" y="3160685"/>
                  <a:pt x="2620192" y="3168116"/>
                  <a:pt x="2377806" y="3168116"/>
                </a:cubicBezTo>
                <a:cubicBezTo>
                  <a:pt x="2134832" y="3168116"/>
                  <a:pt x="2045756" y="3159589"/>
                  <a:pt x="1825356" y="3115235"/>
                </a:cubicBezTo>
                <a:cubicBezTo>
                  <a:pt x="1704968" y="3091007"/>
                  <a:pt x="1474493" y="3023831"/>
                  <a:pt x="1399906" y="2991229"/>
                </a:cubicBezTo>
                <a:cubicBezTo>
                  <a:pt x="1385936" y="2985123"/>
                  <a:pt x="1354504" y="2972853"/>
                  <a:pt x="1330056" y="2963961"/>
                </a:cubicBezTo>
                <a:cubicBezTo>
                  <a:pt x="1276549" y="2944501"/>
                  <a:pt x="1082412" y="2849425"/>
                  <a:pt x="991378" y="2798099"/>
                </a:cubicBezTo>
                <a:cubicBezTo>
                  <a:pt x="945572" y="2772273"/>
                  <a:pt x="909130" y="2737208"/>
                  <a:pt x="870728" y="2682005"/>
                </a:cubicBezTo>
                <a:lnTo>
                  <a:pt x="815706" y="2602914"/>
                </a:lnTo>
                <a:lnTo>
                  <a:pt x="811730" y="2171114"/>
                </a:lnTo>
                <a:cubicBezTo>
                  <a:pt x="807620" y="1724898"/>
                  <a:pt x="811905" y="1678428"/>
                  <a:pt x="858517" y="1663634"/>
                </a:cubicBezTo>
                <a:close/>
                <a:moveTo>
                  <a:pt x="2354001" y="203"/>
                </a:moveTo>
                <a:cubicBezTo>
                  <a:pt x="2368848" y="3262"/>
                  <a:pt x="2408853" y="16400"/>
                  <a:pt x="2442901" y="29399"/>
                </a:cubicBezTo>
                <a:cubicBezTo>
                  <a:pt x="2476949" y="42398"/>
                  <a:pt x="2541954" y="65913"/>
                  <a:pt x="2587356" y="81653"/>
                </a:cubicBezTo>
                <a:cubicBezTo>
                  <a:pt x="2632758" y="97394"/>
                  <a:pt x="2687051" y="117415"/>
                  <a:pt x="2708006" y="126144"/>
                </a:cubicBezTo>
                <a:cubicBezTo>
                  <a:pt x="2759774" y="147707"/>
                  <a:pt x="2832726" y="175757"/>
                  <a:pt x="2923906" y="209156"/>
                </a:cubicBezTo>
                <a:cubicBezTo>
                  <a:pt x="2965816" y="224507"/>
                  <a:pt x="3034396" y="250389"/>
                  <a:pt x="3076306" y="266671"/>
                </a:cubicBezTo>
                <a:cubicBezTo>
                  <a:pt x="3118216" y="282954"/>
                  <a:pt x="3246803" y="331422"/>
                  <a:pt x="3362056" y="374379"/>
                </a:cubicBezTo>
                <a:cubicBezTo>
                  <a:pt x="3477309" y="417336"/>
                  <a:pt x="3583036" y="457014"/>
                  <a:pt x="3597006" y="462553"/>
                </a:cubicBezTo>
                <a:cubicBezTo>
                  <a:pt x="3651379" y="484110"/>
                  <a:pt x="3734004" y="515692"/>
                  <a:pt x="3997056" y="615464"/>
                </a:cubicBezTo>
                <a:cubicBezTo>
                  <a:pt x="4610848" y="848267"/>
                  <a:pt x="4635869" y="858911"/>
                  <a:pt x="4686031" y="908574"/>
                </a:cubicBezTo>
                <a:cubicBezTo>
                  <a:pt x="4770590" y="992290"/>
                  <a:pt x="4741452" y="1073887"/>
                  <a:pt x="4610278" y="1120709"/>
                </a:cubicBezTo>
                <a:cubicBezTo>
                  <a:pt x="4355059" y="1211808"/>
                  <a:pt x="4180561" y="1282335"/>
                  <a:pt x="4176469" y="1296042"/>
                </a:cubicBezTo>
                <a:cubicBezTo>
                  <a:pt x="4173864" y="1304768"/>
                  <a:pt x="4180284" y="1325206"/>
                  <a:pt x="4190736" y="1341461"/>
                </a:cubicBezTo>
                <a:cubicBezTo>
                  <a:pt x="4249933" y="1433524"/>
                  <a:pt x="4307003" y="1557560"/>
                  <a:pt x="4321007" y="1624590"/>
                </a:cubicBezTo>
                <a:cubicBezTo>
                  <a:pt x="4329811" y="1666733"/>
                  <a:pt x="4344085" y="1775509"/>
                  <a:pt x="4352726" y="1866314"/>
                </a:cubicBezTo>
                <a:cubicBezTo>
                  <a:pt x="4367909" y="2025861"/>
                  <a:pt x="4369833" y="2032909"/>
                  <a:pt x="4409947" y="2075864"/>
                </a:cubicBezTo>
                <a:cubicBezTo>
                  <a:pt x="4478027" y="2148765"/>
                  <a:pt x="4507836" y="2212222"/>
                  <a:pt x="4507859" y="2284298"/>
                </a:cubicBezTo>
                <a:cubicBezTo>
                  <a:pt x="4507900" y="2409281"/>
                  <a:pt x="4493704" y="2465853"/>
                  <a:pt x="4446918" y="2527146"/>
                </a:cubicBezTo>
                <a:cubicBezTo>
                  <a:pt x="4391336" y="2599962"/>
                  <a:pt x="4390677" y="2642666"/>
                  <a:pt x="4442495" y="2813759"/>
                </a:cubicBezTo>
                <a:cubicBezTo>
                  <a:pt x="4528382" y="3097344"/>
                  <a:pt x="4594207" y="3237195"/>
                  <a:pt x="4754549" y="3476748"/>
                </a:cubicBezTo>
                <a:cubicBezTo>
                  <a:pt x="4803501" y="3549884"/>
                  <a:pt x="4821829" y="3588330"/>
                  <a:pt x="4816971" y="3607688"/>
                </a:cubicBezTo>
                <a:cubicBezTo>
                  <a:pt x="4812855" y="3624085"/>
                  <a:pt x="4770511" y="3660647"/>
                  <a:pt x="4711550" y="3698714"/>
                </a:cubicBezTo>
                <a:cubicBezTo>
                  <a:pt x="4657351" y="3733706"/>
                  <a:pt x="4586050" y="3780072"/>
                  <a:pt x="4553103" y="3801750"/>
                </a:cubicBezTo>
                <a:cubicBezTo>
                  <a:pt x="4462152" y="3861592"/>
                  <a:pt x="4427120" y="3854969"/>
                  <a:pt x="4305454" y="3754933"/>
                </a:cubicBezTo>
                <a:cubicBezTo>
                  <a:pt x="4193488" y="3662872"/>
                  <a:pt x="4099481" y="3486788"/>
                  <a:pt x="4070110" y="3314114"/>
                </a:cubicBezTo>
                <a:cubicBezTo>
                  <a:pt x="4062982" y="3272204"/>
                  <a:pt x="4054774" y="3120756"/>
                  <a:pt x="4051870" y="2977564"/>
                </a:cubicBezTo>
                <a:cubicBezTo>
                  <a:pt x="4047572" y="2765628"/>
                  <a:pt x="4050390" y="2703224"/>
                  <a:pt x="4067029" y="2641981"/>
                </a:cubicBezTo>
                <a:cubicBezTo>
                  <a:pt x="4087328" y="2567265"/>
                  <a:pt x="4087259" y="2566481"/>
                  <a:pt x="4056930" y="2527681"/>
                </a:cubicBezTo>
                <a:cubicBezTo>
                  <a:pt x="3961075" y="2405057"/>
                  <a:pt x="3955593" y="2267030"/>
                  <a:pt x="4041506" y="2139364"/>
                </a:cubicBezTo>
                <a:cubicBezTo>
                  <a:pt x="4080769" y="2081020"/>
                  <a:pt x="4085956" y="2063848"/>
                  <a:pt x="4085956" y="1992220"/>
                </a:cubicBezTo>
                <a:cubicBezTo>
                  <a:pt x="4085956" y="1947620"/>
                  <a:pt x="4076926" y="1881043"/>
                  <a:pt x="4065889" y="1844271"/>
                </a:cubicBezTo>
                <a:cubicBezTo>
                  <a:pt x="4054852" y="1807500"/>
                  <a:pt x="4036509" y="1745981"/>
                  <a:pt x="4025126" y="1707564"/>
                </a:cubicBezTo>
                <a:cubicBezTo>
                  <a:pt x="3996595" y="1611276"/>
                  <a:pt x="3959727" y="1539445"/>
                  <a:pt x="3905602" y="1474694"/>
                </a:cubicBezTo>
                <a:cubicBezTo>
                  <a:pt x="3854850" y="1413979"/>
                  <a:pt x="3818246" y="1395351"/>
                  <a:pt x="3146156" y="1088223"/>
                </a:cubicBezTo>
                <a:cubicBezTo>
                  <a:pt x="3023919" y="1032363"/>
                  <a:pt x="2883901" y="968106"/>
                  <a:pt x="2835006" y="945429"/>
                </a:cubicBezTo>
                <a:cubicBezTo>
                  <a:pt x="2786111" y="922752"/>
                  <a:pt x="2711816" y="888579"/>
                  <a:pt x="2669906" y="869489"/>
                </a:cubicBezTo>
                <a:cubicBezTo>
                  <a:pt x="2433826" y="761956"/>
                  <a:pt x="2415597" y="755064"/>
                  <a:pt x="2367269" y="755064"/>
                </a:cubicBezTo>
                <a:cubicBezTo>
                  <a:pt x="2311157" y="755064"/>
                  <a:pt x="2281194" y="805242"/>
                  <a:pt x="2303146" y="862448"/>
                </a:cubicBezTo>
                <a:cubicBezTo>
                  <a:pt x="2307485" y="873756"/>
                  <a:pt x="2343204" y="896515"/>
                  <a:pt x="2382521" y="913022"/>
                </a:cubicBezTo>
                <a:cubicBezTo>
                  <a:pt x="2443565" y="938652"/>
                  <a:pt x="2746233" y="1072735"/>
                  <a:pt x="3012806" y="1192241"/>
                </a:cubicBezTo>
                <a:cubicBezTo>
                  <a:pt x="3054716" y="1211030"/>
                  <a:pt x="3189019" y="1270777"/>
                  <a:pt x="3311256" y="1325012"/>
                </a:cubicBezTo>
                <a:cubicBezTo>
                  <a:pt x="3496773" y="1407323"/>
                  <a:pt x="3537194" y="1430085"/>
                  <a:pt x="3555818" y="1462728"/>
                </a:cubicBezTo>
                <a:cubicBezTo>
                  <a:pt x="3583415" y="1511099"/>
                  <a:pt x="3573498" y="1540996"/>
                  <a:pt x="3529158" y="1543094"/>
                </a:cubicBezTo>
                <a:cubicBezTo>
                  <a:pt x="3487554" y="1545063"/>
                  <a:pt x="2949843" y="1748614"/>
                  <a:pt x="2605212" y="1892856"/>
                </a:cubicBezTo>
                <a:cubicBezTo>
                  <a:pt x="2464856" y="1951600"/>
                  <a:pt x="2345413" y="1999664"/>
                  <a:pt x="2339783" y="1999664"/>
                </a:cubicBezTo>
                <a:cubicBezTo>
                  <a:pt x="2329250" y="1999664"/>
                  <a:pt x="780011" y="1396688"/>
                  <a:pt x="745856" y="1379295"/>
                </a:cubicBezTo>
                <a:cubicBezTo>
                  <a:pt x="735379" y="1373960"/>
                  <a:pt x="579326" y="1312764"/>
                  <a:pt x="399074" y="1243304"/>
                </a:cubicBezTo>
                <a:cubicBezTo>
                  <a:pt x="201559" y="1167193"/>
                  <a:pt x="58936" y="1104991"/>
                  <a:pt x="40118" y="1086755"/>
                </a:cubicBezTo>
                <a:cubicBezTo>
                  <a:pt x="-53884" y="995658"/>
                  <a:pt x="23278" y="873937"/>
                  <a:pt x="209281" y="819909"/>
                </a:cubicBezTo>
                <a:cubicBezTo>
                  <a:pt x="259922" y="805199"/>
                  <a:pt x="334217" y="776629"/>
                  <a:pt x="374381" y="756419"/>
                </a:cubicBezTo>
                <a:cubicBezTo>
                  <a:pt x="414545" y="736209"/>
                  <a:pt x="696008" y="624319"/>
                  <a:pt x="999856" y="507776"/>
                </a:cubicBezTo>
                <a:cubicBezTo>
                  <a:pt x="1303704" y="391233"/>
                  <a:pt x="1563736" y="291167"/>
                  <a:pt x="1577706" y="285407"/>
                </a:cubicBezTo>
                <a:cubicBezTo>
                  <a:pt x="1603153" y="274915"/>
                  <a:pt x="1714339" y="231792"/>
                  <a:pt x="1857106" y="177044"/>
                </a:cubicBezTo>
                <a:cubicBezTo>
                  <a:pt x="1899016" y="160973"/>
                  <a:pt x="2021889" y="113357"/>
                  <a:pt x="2130156" y="71233"/>
                </a:cubicBezTo>
                <a:cubicBezTo>
                  <a:pt x="2238423" y="29108"/>
                  <a:pt x="2339154" y="-2856"/>
                  <a:pt x="2354001" y="20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ustDataLst>
      <p:tags r:id="rId7"/>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powerpoint template design by DAJU_PPT正版来源小红书大橘PPT微信DAJU_PPT请勿抄袭搬运！盗版必究！"/>
          <p:cNvGrpSpPr/>
          <p:nvPr/>
        </p:nvGrpSpPr>
        <p:grpSpPr>
          <a:xfrm>
            <a:off x="0" y="5283200"/>
            <a:ext cx="12192188" cy="1574800"/>
            <a:chOff x="1" y="5283225"/>
            <a:chExt cx="12191999" cy="1574776"/>
          </a:xfrm>
        </p:grpSpPr>
        <p:sp>
          <p:nvSpPr>
            <p:cNvPr id="5" name="powerpoint template design by DAJU_PPT正版来源小红书大橘PPT微信DAJU_PPT请勿抄袭搬运！盗版必究！-1"/>
            <p:cNvSpPr/>
            <p:nvPr/>
          </p:nvSpPr>
          <p:spPr>
            <a:xfrm>
              <a:off x="1" y="5283225"/>
              <a:ext cx="12191999" cy="1574776"/>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6" name="powerpoint template design by DAJU_PPT正版来源小红书大橘PPT微信DAJU_PPT请勿抄袭搬运！盗版必究！-2" hidden="1"/>
            <p:cNvSpPr/>
            <p:nvPr userDrawn="1"/>
          </p:nvSpPr>
          <p:spPr>
            <a:xfrm>
              <a:off x="1" y="5804166"/>
              <a:ext cx="12191999" cy="1053835"/>
            </a:xfrm>
            <a:custGeom>
              <a:avLst/>
              <a:gdLst>
                <a:gd name="connsiteX0" fmla="*/ 0 w 12191999"/>
                <a:gd name="connsiteY0" fmla="*/ 0 h 1053835"/>
                <a:gd name="connsiteX1" fmla="*/ 84912 w 12191999"/>
                <a:gd name="connsiteY1" fmla="*/ 44439 h 1053835"/>
                <a:gd name="connsiteX2" fmla="*/ 6096001 w 12191999"/>
                <a:gd name="connsiteY2" fmla="*/ 918960 h 1053835"/>
                <a:gd name="connsiteX3" fmla="*/ 12107089 w 12191999"/>
                <a:gd name="connsiteY3" fmla="*/ 44439 h 1053835"/>
                <a:gd name="connsiteX4" fmla="*/ 12191999 w 12191999"/>
                <a:gd name="connsiteY4" fmla="*/ 1 h 1053835"/>
                <a:gd name="connsiteX5" fmla="*/ 12191999 w 12191999"/>
                <a:gd name="connsiteY5" fmla="*/ 1053835 h 1053835"/>
                <a:gd name="connsiteX6" fmla="*/ 0 w 12191999"/>
                <a:gd name="connsiteY6" fmla="*/ 1053835 h 10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53835">
                  <a:moveTo>
                    <a:pt x="0" y="0"/>
                  </a:moveTo>
                  <a:lnTo>
                    <a:pt x="84912" y="44439"/>
                  </a:lnTo>
                  <a:cubicBezTo>
                    <a:pt x="1182612" y="562756"/>
                    <a:pt x="3462028" y="918960"/>
                    <a:pt x="6096001" y="918960"/>
                  </a:cubicBezTo>
                  <a:cubicBezTo>
                    <a:pt x="8729972" y="918960"/>
                    <a:pt x="11009388" y="562756"/>
                    <a:pt x="12107089" y="44439"/>
                  </a:cubicBezTo>
                  <a:lnTo>
                    <a:pt x="12191999" y="1"/>
                  </a:lnTo>
                  <a:lnTo>
                    <a:pt x="12191999" y="1053835"/>
                  </a:lnTo>
                  <a:lnTo>
                    <a:pt x="0" y="1053835"/>
                  </a:lnTo>
                  <a:close/>
                </a:path>
              </a:pathLst>
            </a:custGeom>
            <a:solidFill>
              <a:srgbClr val="FFFFFF"/>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7" name="powerpoint template design by DAJU_PPT正版来源小红书大橘PPT微信DAJU_PPT请勿抄袭搬运！盗版必究！-3"/>
            <p:cNvSpPr/>
            <p:nvPr userDrawn="1"/>
          </p:nvSpPr>
          <p:spPr>
            <a:xfrm>
              <a:off x="1" y="5826095"/>
              <a:ext cx="12191999" cy="1031906"/>
            </a:xfrm>
            <a:custGeom>
              <a:avLst/>
              <a:gdLst>
                <a:gd name="connsiteX0" fmla="*/ 0 w 12191999"/>
                <a:gd name="connsiteY0" fmla="*/ 0 h 1031906"/>
                <a:gd name="connsiteX1" fmla="*/ 97612 w 12191999"/>
                <a:gd name="connsiteY1" fmla="*/ 51085 h 1031906"/>
                <a:gd name="connsiteX2" fmla="*/ 6108700 w 12191999"/>
                <a:gd name="connsiteY2" fmla="*/ 925606 h 1031906"/>
                <a:gd name="connsiteX3" fmla="*/ 12119789 w 12191999"/>
                <a:gd name="connsiteY3" fmla="*/ 51085 h 1031906"/>
                <a:gd name="connsiteX4" fmla="*/ 12191999 w 12191999"/>
                <a:gd name="connsiteY4" fmla="*/ 13293 h 1031906"/>
                <a:gd name="connsiteX5" fmla="*/ 12191999 w 12191999"/>
                <a:gd name="connsiteY5" fmla="*/ 1031906 h 1031906"/>
                <a:gd name="connsiteX6" fmla="*/ 0 w 12191999"/>
                <a:gd name="connsiteY6" fmla="*/ 1031906 h 103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031906">
                  <a:moveTo>
                    <a:pt x="0" y="0"/>
                  </a:moveTo>
                  <a:lnTo>
                    <a:pt x="97612" y="51085"/>
                  </a:lnTo>
                  <a:cubicBezTo>
                    <a:pt x="1195312" y="569402"/>
                    <a:pt x="3474728" y="925606"/>
                    <a:pt x="6108700" y="925606"/>
                  </a:cubicBezTo>
                  <a:cubicBezTo>
                    <a:pt x="8742672" y="925606"/>
                    <a:pt x="11022088" y="569402"/>
                    <a:pt x="12119789" y="51085"/>
                  </a:cubicBezTo>
                  <a:lnTo>
                    <a:pt x="12191999" y="13293"/>
                  </a:lnTo>
                  <a:lnTo>
                    <a:pt x="12191999" y="1031906"/>
                  </a:lnTo>
                  <a:lnTo>
                    <a:pt x="0" y="1031906"/>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3"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solidFill>
                  <a:schemeClr val="bg1"/>
                </a:solidFill>
              </a:rPr>
            </a:fld>
            <a:endParaRPr lang="zh-CN" altLang="en-US">
              <a:solidFill>
                <a:schemeClr val="bg1"/>
              </a:solidFill>
            </a:endParaRPr>
          </a:p>
        </p:txBody>
      </p:sp>
      <p:grpSp>
        <p:nvGrpSpPr>
          <p:cNvPr id="29" name="powerpoint template design by DAJU_PPT正版来源小红书大橘PPT微信DAJU_PPT请勿抄袭搬运！盗版必究！"/>
          <p:cNvGrpSpPr/>
          <p:nvPr/>
        </p:nvGrpSpPr>
        <p:grpSpPr>
          <a:xfrm>
            <a:off x="2443060" y="1838667"/>
            <a:ext cx="1767070" cy="3180668"/>
            <a:chOff x="1890849" y="1838666"/>
            <a:chExt cx="1767070" cy="3180668"/>
          </a:xfrm>
        </p:grpSpPr>
        <p:grpSp>
          <p:nvGrpSpPr>
            <p:cNvPr id="11" name="powerpoint template design by DAJU_PPT正版来源小红书大橘PPT微信DAJU_PPT请勿抄袭搬运！盗版必究！"/>
            <p:cNvGrpSpPr/>
            <p:nvPr/>
          </p:nvGrpSpPr>
          <p:grpSpPr>
            <a:xfrm>
              <a:off x="1890849" y="2871931"/>
              <a:ext cx="1767070" cy="1114141"/>
              <a:chOff x="2897869" y="2924161"/>
              <a:chExt cx="1767070" cy="1114141"/>
            </a:xfrm>
          </p:grpSpPr>
          <p:sp>
            <p:nvSpPr>
              <p:cNvPr id="60" name="powerpoint template design by DAJU_PPT正版来源小红书大橘PPT微信DAJU_PPT请勿抄袭搬运！盗版必究！-1"/>
              <p:cNvSpPr/>
              <p:nvPr/>
            </p:nvSpPr>
            <p:spPr>
              <a:xfrm>
                <a:off x="3083065" y="2924161"/>
                <a:ext cx="1396678" cy="738663"/>
              </a:xfrm>
              <a:prstGeom prst="rect">
                <a:avLst/>
              </a:prstGeom>
            </p:spPr>
            <p:txBody>
              <a:bodyPr wrap="square" lIns="0" tIns="0" rIns="0" bIns="0">
                <a:spAutoFit/>
              </a:bodyPr>
              <a:lstStyle/>
              <a:p>
                <a:pPr algn="dist" fontAlgn="base"/>
                <a:r>
                  <a:rPr lang="zh-CN" altLang="en-US" sz="4800" b="1" spc="600" dirty="0">
                    <a:solidFill>
                      <a:schemeClr val="accent1"/>
                    </a:solidFill>
                    <a:cs typeface="+mn-ea"/>
                    <a:sym typeface="+mn-lt"/>
                  </a:rPr>
                  <a:t>目录</a:t>
                </a:r>
                <a:endParaRPr lang="zh-CN" altLang="en-US" sz="4800" b="1" spc="600" dirty="0">
                  <a:solidFill>
                    <a:schemeClr val="accent1"/>
                  </a:solidFill>
                  <a:cs typeface="+mn-ea"/>
                  <a:sym typeface="+mn-lt"/>
                </a:endParaRPr>
              </a:p>
            </p:txBody>
          </p:sp>
          <p:sp>
            <p:nvSpPr>
              <p:cNvPr id="61" name="powerpoint template design by DAJU_PPT正版来源小红书大橘PPT微信DAJU_PPT请勿抄袭搬运！盗版必究！-2"/>
              <p:cNvSpPr/>
              <p:nvPr/>
            </p:nvSpPr>
            <p:spPr>
              <a:xfrm>
                <a:off x="2897869" y="3792081"/>
                <a:ext cx="1767070" cy="246221"/>
              </a:xfrm>
              <a:prstGeom prst="rect">
                <a:avLst/>
              </a:prstGeom>
            </p:spPr>
            <p:txBody>
              <a:bodyPr wrap="square" lIns="0" tIns="0" rIns="0" bIns="0">
                <a:spAutoFit/>
              </a:bodyPr>
              <a:lstStyle/>
              <a:p>
                <a:pPr algn="dist" fontAlgn="base"/>
                <a:r>
                  <a:rPr lang="en-US" altLang="zh-CN" sz="1600" i="0" dirty="0">
                    <a:solidFill>
                      <a:schemeClr val="bg1">
                        <a:lumMod val="65000"/>
                      </a:schemeClr>
                    </a:solidFill>
                    <a:effectLst/>
                    <a:cs typeface="+mn-ea"/>
                    <a:sym typeface="+mn-lt"/>
                  </a:rPr>
                  <a:t>CONTENT</a:t>
                </a:r>
                <a:endParaRPr lang="zh-CN" altLang="en-US" sz="1600" i="0" dirty="0">
                  <a:solidFill>
                    <a:schemeClr val="bg1">
                      <a:lumMod val="65000"/>
                    </a:schemeClr>
                  </a:solidFill>
                  <a:effectLst/>
                  <a:cs typeface="+mn-ea"/>
                  <a:sym typeface="+mn-lt"/>
                </a:endParaRPr>
              </a:p>
            </p:txBody>
          </p:sp>
        </p:grpSp>
        <p:grpSp>
          <p:nvGrpSpPr>
            <p:cNvPr id="23" name="powerpoint template design by DAJU_PPT正版来源小红书大橘PPT微信DAJU_PPT请勿抄袭搬运！盗版必究！"/>
            <p:cNvGrpSpPr/>
            <p:nvPr/>
          </p:nvGrpSpPr>
          <p:grpSpPr>
            <a:xfrm>
              <a:off x="2774384" y="1838666"/>
              <a:ext cx="0" cy="3180668"/>
              <a:chOff x="2774384" y="1875152"/>
              <a:chExt cx="0" cy="3180668"/>
            </a:xfrm>
          </p:grpSpPr>
          <p:cxnSp>
            <p:nvCxnSpPr>
              <p:cNvPr id="8" name="powerpoint template design by DAJU_PPT正版来源小红书大橘PPT微信DAJU_PPT请勿抄袭搬运！盗版必究！-3"/>
              <p:cNvCxnSpPr/>
              <p:nvPr/>
            </p:nvCxnSpPr>
            <p:spPr>
              <a:xfrm>
                <a:off x="2774384" y="1875152"/>
                <a:ext cx="0" cy="670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powerpoint template design by DAJU_PPT正版来源小红书大橘PPT微信DAJU_PPT请勿抄袭搬运！盗版必究！-4"/>
              <p:cNvCxnSpPr/>
              <p:nvPr/>
            </p:nvCxnSpPr>
            <p:spPr>
              <a:xfrm>
                <a:off x="2774384" y="4385220"/>
                <a:ext cx="0" cy="670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28" name="powerpoint template design by DAJU_PPT正版来源小红书大橘PPT微信DAJU_PPT请勿抄袭搬运！盗版必究！"/>
          <p:cNvGrpSpPr/>
          <p:nvPr/>
        </p:nvGrpSpPr>
        <p:grpSpPr>
          <a:xfrm>
            <a:off x="6184388" y="2192390"/>
            <a:ext cx="3595370" cy="2990215"/>
            <a:chOff x="6180881" y="1949562"/>
            <a:chExt cx="3595370" cy="2990215"/>
          </a:xfrm>
        </p:grpSpPr>
        <p:sp>
          <p:nvSpPr>
            <p:cNvPr id="39" name="powerpoint template design by DAJU_PPT正版来源小红书大橘PPT微信DAJU_PPT请勿抄袭搬运！盗版必究！-2"/>
            <p:cNvSpPr txBox="1"/>
            <p:nvPr/>
          </p:nvSpPr>
          <p:spPr>
            <a:xfrm>
              <a:off x="6274140" y="1949562"/>
              <a:ext cx="3501709" cy="523220"/>
            </a:xfrm>
            <a:prstGeom prst="rect">
              <a:avLst/>
            </a:prstGeom>
            <a:solidFill>
              <a:schemeClr val="accent2">
                <a:alpha val="10000"/>
              </a:schemeClr>
            </a:solidFill>
          </p:spPr>
          <p:txBody>
            <a:bodyPr wrap="square" lIns="20880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lang="en-US" altLang="zh-CN" sz="2400" b="1" kern="0" dirty="0">
                  <a:cs typeface="+mn-ea"/>
                  <a:sym typeface="+mn-lt"/>
                </a:rPr>
                <a:t>01.</a:t>
              </a:r>
              <a:r>
                <a:rPr lang="zh-CN" altLang="en-US" sz="2400" b="1" kern="0" dirty="0">
                  <a:cs typeface="+mn-ea"/>
                  <a:sym typeface="+mn-lt"/>
                </a:rPr>
                <a:t>本文</a:t>
              </a:r>
              <a:r>
                <a:rPr lang="zh-CN" altLang="en-US" sz="2400" b="1" kern="0" dirty="0">
                  <a:cs typeface="+mn-ea"/>
                  <a:sym typeface="+mn-lt"/>
                </a:rPr>
                <a:t>介绍</a:t>
              </a:r>
              <a:endParaRPr lang="zh-CN" altLang="en-US" sz="2400" b="1" kern="0" dirty="0">
                <a:cs typeface="+mn-ea"/>
                <a:sym typeface="+mn-lt"/>
              </a:endParaRPr>
            </a:p>
          </p:txBody>
        </p:sp>
        <p:sp>
          <p:nvSpPr>
            <p:cNvPr id="40" name="powerpoint template design by DAJU_PPT正版来源小红书大橘PPT微信DAJU_PPT请勿抄袭搬运！盗版必究！-3"/>
            <p:cNvSpPr txBox="1"/>
            <p:nvPr/>
          </p:nvSpPr>
          <p:spPr>
            <a:xfrm>
              <a:off x="6274140" y="2761448"/>
              <a:ext cx="3501709" cy="523220"/>
            </a:xfrm>
            <a:prstGeom prst="rect">
              <a:avLst/>
            </a:prstGeom>
            <a:solidFill>
              <a:schemeClr val="accent2">
                <a:alpha val="10000"/>
              </a:schemeClr>
            </a:solidFill>
          </p:spPr>
          <p:txBody>
            <a:bodyPr wrap="square" lIns="20880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en-US" altLang="zh-CN" sz="2400" b="1" i="0" u="none" strike="noStrike" kern="0" cap="none" spc="0" normalizeH="0" baseline="0" noProof="0" dirty="0">
                  <a:ln>
                    <a:noFill/>
                  </a:ln>
                  <a:effectLst/>
                  <a:uLnTx/>
                  <a:uFillTx/>
                  <a:cs typeface="+mn-ea"/>
                  <a:sym typeface="+mn-lt"/>
                </a:rPr>
                <a:t>02.</a:t>
              </a:r>
              <a:r>
                <a:rPr kumimoji="0" lang="zh-CN" altLang="en-US" sz="2400" b="1" i="0" u="none" strike="noStrike" kern="0" cap="none" spc="0" normalizeH="0" baseline="0" noProof="0" dirty="0">
                  <a:ln>
                    <a:noFill/>
                  </a:ln>
                  <a:effectLst/>
                  <a:uLnTx/>
                  <a:uFillTx/>
                  <a:cs typeface="+mn-ea"/>
                  <a:sym typeface="+mn-lt"/>
                </a:rPr>
                <a:t>模型及</a:t>
              </a:r>
              <a:r>
                <a:rPr kumimoji="0" lang="zh-CN" altLang="en-US" sz="2400" b="1" i="0" u="none" strike="noStrike" kern="0" cap="none" spc="0" normalizeH="0" baseline="0" noProof="0" dirty="0">
                  <a:ln>
                    <a:noFill/>
                  </a:ln>
                  <a:effectLst/>
                  <a:uLnTx/>
                  <a:uFillTx/>
                  <a:cs typeface="+mn-ea"/>
                  <a:sym typeface="+mn-lt"/>
                </a:rPr>
                <a:t>方法</a:t>
              </a:r>
              <a:endParaRPr kumimoji="0" lang="zh-CN" altLang="en-US" sz="2400" b="1" i="0" u="none" strike="noStrike" kern="0" cap="none" spc="0" normalizeH="0" baseline="0" noProof="0" dirty="0">
                <a:ln>
                  <a:noFill/>
                </a:ln>
                <a:effectLst/>
                <a:uLnTx/>
                <a:uFillTx/>
                <a:cs typeface="+mn-ea"/>
                <a:sym typeface="+mn-lt"/>
              </a:endParaRPr>
            </a:p>
          </p:txBody>
        </p:sp>
        <p:sp>
          <p:nvSpPr>
            <p:cNvPr id="41" name="powerpoint template design by DAJU_PPT正版来源小红书大橘PPT微信DAJU_PPT请勿抄袭搬运！盗版必究！-4"/>
            <p:cNvSpPr txBox="1"/>
            <p:nvPr/>
          </p:nvSpPr>
          <p:spPr>
            <a:xfrm>
              <a:off x="6274140" y="3573334"/>
              <a:ext cx="3501709" cy="523220"/>
            </a:xfrm>
            <a:prstGeom prst="rect">
              <a:avLst/>
            </a:prstGeom>
            <a:solidFill>
              <a:schemeClr val="accent2">
                <a:alpha val="10000"/>
              </a:schemeClr>
            </a:solidFill>
          </p:spPr>
          <p:txBody>
            <a:bodyPr wrap="square" lIns="20880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en-US" altLang="zh-CN" sz="2400" b="1" i="0" u="none" strike="noStrike" kern="0" cap="none" spc="0" normalizeH="0" baseline="0" noProof="0" dirty="0">
                  <a:ln>
                    <a:noFill/>
                  </a:ln>
                  <a:effectLst/>
                  <a:uLnTx/>
                  <a:uFillTx/>
                  <a:cs typeface="+mn-ea"/>
                  <a:sym typeface="+mn-lt"/>
                </a:rPr>
                <a:t>03.</a:t>
              </a:r>
              <a:r>
                <a:rPr kumimoji="0" lang="zh-CN" altLang="en-US" sz="2400" b="1" i="0" u="none" strike="noStrike" kern="0" cap="none" spc="0" normalizeH="0" baseline="0" noProof="0" dirty="0">
                  <a:ln>
                    <a:noFill/>
                  </a:ln>
                  <a:effectLst/>
                  <a:uLnTx/>
                  <a:uFillTx/>
                  <a:cs typeface="+mn-ea"/>
                  <a:sym typeface="+mn-lt"/>
                </a:rPr>
                <a:t>实验</a:t>
              </a:r>
              <a:r>
                <a:rPr kumimoji="0" lang="zh-CN" altLang="en-US" sz="2400" b="1" i="0" u="none" strike="noStrike" kern="0" cap="none" spc="0" normalizeH="0" baseline="0" noProof="0" dirty="0">
                  <a:ln>
                    <a:noFill/>
                  </a:ln>
                  <a:effectLst/>
                  <a:uLnTx/>
                  <a:uFillTx/>
                  <a:cs typeface="+mn-ea"/>
                  <a:sym typeface="+mn-lt"/>
                </a:rPr>
                <a:t>结果</a:t>
              </a:r>
              <a:endParaRPr kumimoji="0" lang="zh-CN" altLang="en-US" sz="2400" b="1" i="0" u="none" strike="noStrike" kern="0" cap="none" spc="0" normalizeH="0" baseline="0" noProof="0" dirty="0">
                <a:ln>
                  <a:noFill/>
                </a:ln>
                <a:effectLst/>
                <a:uLnTx/>
                <a:uFillTx/>
                <a:cs typeface="+mn-ea"/>
                <a:sym typeface="+mn-lt"/>
              </a:endParaRPr>
            </a:p>
          </p:txBody>
        </p:sp>
        <p:sp>
          <p:nvSpPr>
            <p:cNvPr id="42" name="powerpoint template design by DAJU_PPT正版来源小红书大橘PPT微信DAJU_PPT请勿抄袭搬运！盗版必究！-5"/>
            <p:cNvSpPr txBox="1"/>
            <p:nvPr/>
          </p:nvSpPr>
          <p:spPr>
            <a:xfrm>
              <a:off x="6274226" y="4385422"/>
              <a:ext cx="3502025" cy="554355"/>
            </a:xfrm>
            <a:prstGeom prst="rect">
              <a:avLst/>
            </a:prstGeom>
            <a:solidFill>
              <a:schemeClr val="accent2">
                <a:alpha val="10000"/>
              </a:schemeClr>
            </a:solidFill>
          </p:spPr>
          <p:txBody>
            <a:bodyPr wrap="square" lIns="208800" tIns="0" rIns="0" bIns="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defRPr/>
              </a:pPr>
              <a:r>
                <a:rPr kumimoji="0" lang="en-US" altLang="zh-CN" sz="2400" b="1" i="0" u="none" strike="noStrike" kern="0" cap="none" spc="0" normalizeH="0" baseline="0" noProof="0" dirty="0">
                  <a:ln>
                    <a:noFill/>
                  </a:ln>
                  <a:effectLst/>
                  <a:uLnTx/>
                  <a:uFillTx/>
                  <a:cs typeface="+mn-ea"/>
                  <a:sym typeface="+mn-lt"/>
                </a:rPr>
                <a:t>0</a:t>
              </a:r>
              <a:r>
                <a:rPr lang="en-US" altLang="zh-CN" sz="2400" b="1" kern="0" dirty="0">
                  <a:cs typeface="+mn-ea"/>
                  <a:sym typeface="+mn-lt"/>
                </a:rPr>
                <a:t>4</a:t>
              </a:r>
              <a:r>
                <a:rPr kumimoji="0" lang="en-US" altLang="zh-CN" sz="2400" b="1" i="0" u="none" strike="noStrike" kern="0" cap="none" spc="0" normalizeH="0" baseline="0" noProof="0" dirty="0">
                  <a:ln>
                    <a:noFill/>
                  </a:ln>
                  <a:effectLst/>
                  <a:uLnTx/>
                  <a:uFillTx/>
                  <a:cs typeface="+mn-ea"/>
                  <a:sym typeface="+mn-lt"/>
                </a:rPr>
                <a:t>.</a:t>
              </a:r>
              <a:r>
                <a:rPr kumimoji="0" lang="zh-CN" altLang="en-US" sz="2400" b="1" i="0" u="none" strike="noStrike" kern="0" cap="none" spc="0" normalizeH="0" baseline="0" noProof="0" dirty="0">
                  <a:ln>
                    <a:noFill/>
                  </a:ln>
                  <a:effectLst/>
                  <a:uLnTx/>
                  <a:uFillTx/>
                  <a:cs typeface="+mn-ea"/>
                  <a:sym typeface="+mn-lt"/>
                </a:rPr>
                <a:t>结论</a:t>
              </a:r>
              <a:endParaRPr kumimoji="0" lang="zh-CN" altLang="en-US" sz="2400" b="1" i="0" u="none" strike="noStrike" kern="0" cap="none" spc="0" normalizeH="0" baseline="0" noProof="0" dirty="0">
                <a:ln>
                  <a:noFill/>
                </a:ln>
                <a:effectLst/>
                <a:uLnTx/>
                <a:uFillTx/>
                <a:cs typeface="+mn-ea"/>
                <a:sym typeface="+mn-lt"/>
              </a:endParaRPr>
            </a:p>
          </p:txBody>
        </p:sp>
        <p:sp>
          <p:nvSpPr>
            <p:cNvPr id="13" name="powerpoint template design by DAJU_PPT正版来源小红书大橘PPT微信DAJU_PPT请勿抄袭搬运！盗版必究！-8"/>
            <p:cNvSpPr/>
            <p:nvPr/>
          </p:nvSpPr>
          <p:spPr>
            <a:xfrm flipH="1">
              <a:off x="6180881" y="1949562"/>
              <a:ext cx="93259" cy="523220"/>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owerpoint template design by DAJU_PPT正版来源小红书大橘PPT微信DAJU_PPT请勿抄袭搬运！盗版必究！-9"/>
            <p:cNvSpPr/>
            <p:nvPr/>
          </p:nvSpPr>
          <p:spPr>
            <a:xfrm flipH="1">
              <a:off x="6180881" y="2761448"/>
              <a:ext cx="93259" cy="523220"/>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owerpoint template design by DAJU_PPT正版来源小红书大橘PPT微信DAJU_PPT请勿抄袭搬运！盗版必究！-10"/>
            <p:cNvSpPr/>
            <p:nvPr/>
          </p:nvSpPr>
          <p:spPr>
            <a:xfrm flipH="1">
              <a:off x="6180881" y="3573334"/>
              <a:ext cx="93259" cy="523220"/>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owerpoint template design by DAJU_PPT正版来源小红书大橘PPT微信DAJU_PPT请勿抄袭搬运！盗版必究！-11"/>
            <p:cNvSpPr/>
            <p:nvPr/>
          </p:nvSpPr>
          <p:spPr>
            <a:xfrm flipH="1">
              <a:off x="6180881" y="4385220"/>
              <a:ext cx="93259" cy="523220"/>
            </a:xfrm>
            <a:prstGeom prst="roundRect">
              <a:avLst>
                <a:gd name="adj" fmla="val 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owerpoint template design by DAJU_PPT正版来源小红书大橘PPT微信DAJU_PPT请勿抄袭搬运！盗版必究！"/>
          <p:cNvGrpSpPr/>
          <p:nvPr/>
        </p:nvGrpSpPr>
        <p:grpSpPr>
          <a:xfrm>
            <a:off x="-188" y="5152472"/>
            <a:ext cx="12192188" cy="1705528"/>
            <a:chOff x="-188" y="4064715"/>
            <a:chExt cx="12192188" cy="2382647"/>
          </a:xfrm>
        </p:grpSpPr>
        <p:sp>
          <p:nvSpPr>
            <p:cNvPr id="32" name="powerpoint template design by DAJU_PPT正版来源小红书大橘PPT微信DAJU_PPT请勿抄袭搬运！盗版必究！-1"/>
            <p:cNvSpPr/>
            <p:nvPr/>
          </p:nvSpPr>
          <p:spPr>
            <a:xfrm>
              <a:off x="-188" y="4064715"/>
              <a:ext cx="12192188" cy="1574800"/>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33" name="powerpoint template design by DAJU_PPT正版来源小红书大橘PPT微信DAJU_PPT请勿抄袭搬运！盗版必究！-2"/>
            <p:cNvSpPr/>
            <p:nvPr userDrawn="1"/>
          </p:nvSpPr>
          <p:spPr>
            <a:xfrm>
              <a:off x="-188" y="4607593"/>
              <a:ext cx="12192188" cy="1839769"/>
            </a:xfrm>
            <a:custGeom>
              <a:avLst/>
              <a:gdLst>
                <a:gd name="connsiteX0" fmla="*/ 0 w 12192188"/>
                <a:gd name="connsiteY0" fmla="*/ 0 h 1839769"/>
                <a:gd name="connsiteX1" fmla="*/ 97614 w 12192188"/>
                <a:gd name="connsiteY1" fmla="*/ 51086 h 1839769"/>
                <a:gd name="connsiteX2" fmla="*/ 6108795 w 12192188"/>
                <a:gd name="connsiteY2" fmla="*/ 925621 h 1839769"/>
                <a:gd name="connsiteX3" fmla="*/ 12119977 w 12192188"/>
                <a:gd name="connsiteY3" fmla="*/ 51086 h 1839769"/>
                <a:gd name="connsiteX4" fmla="*/ 12192188 w 12192188"/>
                <a:gd name="connsiteY4" fmla="*/ 13293 h 1839769"/>
                <a:gd name="connsiteX5" fmla="*/ 12192188 w 12192188"/>
                <a:gd name="connsiteY5" fmla="*/ 1008771 h 1839769"/>
                <a:gd name="connsiteX6" fmla="*/ 12192188 w 12192188"/>
                <a:gd name="connsiteY6" fmla="*/ 1031922 h 1839769"/>
                <a:gd name="connsiteX7" fmla="*/ 12192188 w 12192188"/>
                <a:gd name="connsiteY7" fmla="*/ 1839769 h 1839769"/>
                <a:gd name="connsiteX8" fmla="*/ 0 w 12192188"/>
                <a:gd name="connsiteY8" fmla="*/ 1839769 h 1839769"/>
                <a:gd name="connsiteX9" fmla="*/ 0 w 12192188"/>
                <a:gd name="connsiteY9" fmla="*/ 1031922 h 1839769"/>
                <a:gd name="connsiteX10" fmla="*/ 0 w 12192188"/>
                <a:gd name="connsiteY10" fmla="*/ 1008771 h 183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188" h="1839769">
                  <a:moveTo>
                    <a:pt x="0" y="0"/>
                  </a:moveTo>
                  <a:lnTo>
                    <a:pt x="97614" y="51086"/>
                  </a:lnTo>
                  <a:cubicBezTo>
                    <a:pt x="1195331" y="569411"/>
                    <a:pt x="3474782" y="925621"/>
                    <a:pt x="6108795" y="925621"/>
                  </a:cubicBezTo>
                  <a:cubicBezTo>
                    <a:pt x="8742808" y="925621"/>
                    <a:pt x="11022259" y="569411"/>
                    <a:pt x="12119977" y="51086"/>
                  </a:cubicBezTo>
                  <a:lnTo>
                    <a:pt x="12192188" y="13293"/>
                  </a:lnTo>
                  <a:lnTo>
                    <a:pt x="12192188" y="1008771"/>
                  </a:lnTo>
                  <a:lnTo>
                    <a:pt x="12192188" y="1031922"/>
                  </a:lnTo>
                  <a:lnTo>
                    <a:pt x="12192188" y="1839769"/>
                  </a:lnTo>
                  <a:lnTo>
                    <a:pt x="0" y="1839769"/>
                  </a:lnTo>
                  <a:lnTo>
                    <a:pt x="0" y="1031922"/>
                  </a:lnTo>
                  <a:lnTo>
                    <a:pt x="0" y="1008771"/>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19" name="powerpoint template design by DAJU_PPT正版来源小红书大橘PPT微信DAJU_PPT请勿抄袭搬运！盗版必究！"/>
          <p:cNvSpPr>
            <a:spLocks noGrp="1"/>
          </p:cNvSpPr>
          <p:nvPr>
            <p:ph type="body" sz="quarter" idx="12"/>
          </p:nvPr>
        </p:nvSpPr>
        <p:spPr>
          <a:xfrm>
            <a:off x="3522388" y="3553758"/>
            <a:ext cx="5147224" cy="830580"/>
          </a:xfrm>
        </p:spPr>
        <p:txBody>
          <a:bodyPr/>
          <a:lstStyle/>
          <a:p>
            <a:r>
              <a:rPr lang="zh-CN" altLang="en-US" dirty="0">
                <a:sym typeface="+mn-lt"/>
              </a:rPr>
              <a:t>本文</a:t>
            </a:r>
            <a:r>
              <a:rPr lang="zh-CN" altLang="en-US" dirty="0">
                <a:sym typeface="+mn-lt"/>
              </a:rPr>
              <a:t>介绍</a:t>
            </a:r>
            <a:endParaRPr lang="zh-CN" altLang="en-US" dirty="0">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6095967" y="2117179"/>
            <a:ext cx="64" cy="830997"/>
          </a:xfrm>
        </p:spPr>
        <p:txBody>
          <a:bodyPr/>
          <a:lstStyle/>
          <a:p>
            <a:endParaRPr lang="zh-CN" altLang="en-US" dirty="0">
              <a:sym typeface="+mn-lt"/>
            </a:endParaRPr>
          </a:p>
        </p:txBody>
      </p:sp>
      <p:sp>
        <p:nvSpPr>
          <p:cNvPr id="8" name="powerpoint template design by DAJU_PPT正版来源小红书大橘PPT微信DAJU_PPT请勿抄袭搬运！盗版必究！"/>
          <p:cNvSpPr>
            <a:spLocks noGrp="1"/>
          </p:cNvSpPr>
          <p:nvPr>
            <p:ph type="body" sz="quarter" idx="15"/>
          </p:nvPr>
        </p:nvSpPr>
        <p:spPr/>
        <p:txBody>
          <a:bodyPr/>
          <a:lstStyle/>
          <a:p>
            <a:r>
              <a:rPr lang="en-US" altLang="zh-CN" dirty="0"/>
              <a:t>PART ONE</a:t>
            </a:r>
            <a:endParaRPr lang="zh-CN" altLang="en-US" dirty="0"/>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11" name="powerpoint template design by DAJU_PPT正版来源小红书大橘PPT微信DAJU_PPT请勿抄袭搬运！盗版必究！"/>
          <p:cNvGrpSpPr/>
          <p:nvPr/>
        </p:nvGrpSpPr>
        <p:grpSpPr>
          <a:xfrm>
            <a:off x="4244329" y="3001075"/>
            <a:ext cx="3703343" cy="260364"/>
            <a:chOff x="3930221" y="2703895"/>
            <a:chExt cx="3703343" cy="260364"/>
          </a:xfrm>
        </p:grpSpPr>
        <p:grpSp>
          <p:nvGrpSpPr>
            <p:cNvPr id="12" name="组合 11"/>
            <p:cNvGrpSpPr/>
            <p:nvPr/>
          </p:nvGrpSpPr>
          <p:grpSpPr>
            <a:xfrm>
              <a:off x="3930221" y="2703895"/>
              <a:ext cx="1087120" cy="260364"/>
              <a:chOff x="5874392" y="3867911"/>
              <a:chExt cx="1953753" cy="467922"/>
            </a:xfrm>
            <a:solidFill>
              <a:schemeClr val="accent2"/>
            </a:solidFill>
          </p:grpSpPr>
          <p:grpSp>
            <p:nvGrpSpPr>
              <p:cNvPr id="27" name="组合 26"/>
              <p:cNvGrpSpPr/>
              <p:nvPr/>
            </p:nvGrpSpPr>
            <p:grpSpPr>
              <a:xfrm>
                <a:off x="7295699" y="3867911"/>
                <a:ext cx="532446" cy="467922"/>
                <a:chOff x="3277173" y="3960087"/>
                <a:chExt cx="532446" cy="467922"/>
              </a:xfrm>
              <a:grpFill/>
            </p:grpSpPr>
            <p:sp>
              <p:nvSpPr>
                <p:cNvPr id="29" name="powerpoint template design by DAJU_PPT正版来源小红书大橘PPT微信DAJU_PPT请勿抄袭搬运！盗版必究！-1"/>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30" name="powerpoint template design by DAJU_PPT正版来源小红书大橘PPT微信DAJU_PPT请勿抄袭搬运！盗版必究！-2"/>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8" name="powerpoint template design by DAJU_PPT正版来源小红书大橘PPT微信DAJU_PPT请勿抄袭搬运！盗版必究！-3"/>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H="1">
              <a:off x="6546444" y="2703895"/>
              <a:ext cx="1087120" cy="260364"/>
              <a:chOff x="5874392" y="3867911"/>
              <a:chExt cx="1953753" cy="467922"/>
            </a:xfrm>
            <a:solidFill>
              <a:schemeClr val="accent2"/>
            </a:solidFill>
          </p:grpSpPr>
          <p:grpSp>
            <p:nvGrpSpPr>
              <p:cNvPr id="18" name="组合 17"/>
              <p:cNvGrpSpPr/>
              <p:nvPr/>
            </p:nvGrpSpPr>
            <p:grpSpPr>
              <a:xfrm>
                <a:off x="7295699" y="3867911"/>
                <a:ext cx="532446" cy="467922"/>
                <a:chOff x="3277173" y="3960087"/>
                <a:chExt cx="532446" cy="467922"/>
              </a:xfrm>
              <a:grpFill/>
            </p:grpSpPr>
            <p:sp>
              <p:nvSpPr>
                <p:cNvPr id="25" name="powerpoint template design by DAJU_PPT正版来源小红书大橘PPT微信DAJU_PPT请勿抄袭搬运！盗版必究！-4"/>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26" name="powerpoint template design by DAJU_PPT正版来源小红书大橘PPT微信DAJU_PPT请勿抄袭搬运！盗版必究！-5"/>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1" name="powerpoint template design by DAJU_PPT正版来源小红书大橘PPT微信DAJU_PPT请勿抄袭搬运！盗版必究！-6"/>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一、本文</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介绍</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524510" y="1502410"/>
            <a:ext cx="9855200" cy="3299460"/>
            <a:chOff x="6169778" y="2432302"/>
            <a:chExt cx="5276986" cy="2343492"/>
          </a:xfrm>
        </p:grpSpPr>
        <p:sp>
          <p:nvSpPr>
            <p:cNvPr id="24" name="powerpoint template design by DAJU_PPT正版来源小红书大橘PPT微信DAJU_PPT请勿抄袭搬运！盗版必究！-1"/>
            <p:cNvSpPr txBox="1"/>
            <p:nvPr/>
          </p:nvSpPr>
          <p:spPr>
            <a:xfrm>
              <a:off x="6245462" y="2750365"/>
              <a:ext cx="5201302" cy="2025429"/>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en-US" altLang="zh-CN" sz="2000" dirty="0">
                  <a:cs typeface="+mn-ea"/>
                  <a:sym typeface="+mn-lt"/>
                </a:rPr>
                <a:t>1.</a:t>
              </a:r>
              <a:r>
                <a:rPr lang="zh-CN" altLang="en-US" sz="2000" dirty="0">
                  <a:cs typeface="+mn-ea"/>
                  <a:sym typeface="+mn-lt"/>
                </a:rPr>
                <a:t>先前的工作仅利用简单的特征提取网络为每个模态提取单个尺度的特征而没有考虑不同尺度的特征对情感分析的影响。所以针对这个问题本文提出了一个多尺度特征方法，该方法利用通道注意力来对不同隐藏层的输出进行建模。</a:t>
              </a:r>
              <a:endParaRPr lang="zh-CN" altLang="en-US" sz="2000" dirty="0">
                <a:cs typeface="+mn-ea"/>
                <a:sym typeface="+mn-lt"/>
              </a:endParaRPr>
            </a:p>
            <a:p>
              <a:pPr indent="0">
                <a:lnSpc>
                  <a:spcPct val="130000"/>
                </a:lnSpc>
                <a:spcAft>
                  <a:spcPts val="1200"/>
                </a:spcAft>
                <a:buFont typeface="Wingdings" panose="05000000000000000000" pitchFamily="2" charset="2"/>
                <a:buNone/>
              </a:pPr>
              <a:r>
                <a:rPr lang="en-US" altLang="zh-CN" sz="2000" dirty="0">
                  <a:cs typeface="+mn-ea"/>
                  <a:sym typeface="+mn-lt"/>
                </a:rPr>
                <a:t>2.</a:t>
              </a:r>
              <a:r>
                <a:rPr lang="zh-CN" altLang="en-US" sz="2000" dirty="0">
                  <a:cs typeface="+mn-ea"/>
                  <a:sym typeface="+mn-lt"/>
                </a:rPr>
                <a:t>以往的多模态情感分析工作采用了对等策略来融合各个模态。本文提出了一个基于关键模态的多模态特征融合策略并挖掘关键模态与其他模态之间的关系。</a:t>
              </a:r>
              <a:endParaRPr lang="zh-CN" altLang="en-US" sz="2000" dirty="0">
                <a:cs typeface="+mn-ea"/>
                <a:sym typeface="+mn-lt"/>
              </a:endParaRPr>
            </a:p>
            <a:p>
              <a:pPr indent="0">
                <a:lnSpc>
                  <a:spcPct val="130000"/>
                </a:lnSpc>
                <a:spcAft>
                  <a:spcPts val="1200"/>
                </a:spcAft>
                <a:buFont typeface="Wingdings" panose="05000000000000000000" pitchFamily="2" charset="2"/>
                <a:buNone/>
              </a:pPr>
              <a:r>
                <a:rPr lang="zh-CN" altLang="en-US" sz="2000" dirty="0">
                  <a:cs typeface="+mn-ea"/>
                  <a:sym typeface="+mn-lt"/>
                </a:rPr>
                <a:t>最后，使用多任务学习方法去训练提出的模型，确保模型能够学习到更好的特征</a:t>
              </a:r>
              <a:r>
                <a:rPr lang="zh-CN" altLang="en-US" sz="2000" dirty="0">
                  <a:cs typeface="+mn-ea"/>
                  <a:sym typeface="+mn-lt"/>
                </a:rPr>
                <a:t>表示。</a:t>
              </a:r>
              <a:endParaRPr lang="zh-CN" altLang="en-US" sz="2000" dirty="0">
                <a:cs typeface="+mn-ea"/>
                <a:sym typeface="+mn-lt"/>
              </a:endParaRPr>
            </a:p>
          </p:txBody>
        </p:sp>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cxnSp>
          <p:nvCxnSpPr>
            <p:cNvPr id="23" name="powerpoint template design by DAJU_PPT正版来源小红书大橘PPT微信DAJU_PPT请勿抄袭搬运！盗版必究！-3"/>
            <p:cNvCxnSpPr/>
            <p:nvPr/>
          </p:nvCxnSpPr>
          <p:spPr>
            <a:xfrm>
              <a:off x="6246075" y="2591253"/>
              <a:ext cx="333844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 name="powerpoint template design by DAJU_PPT正版来源小红书大橘PPT微信DAJU_PPT请勿抄袭搬运！盗版必究！"/>
          <p:cNvGrpSpPr/>
          <p:nvPr/>
        </p:nvGrpSpPr>
        <p:grpSpPr>
          <a:xfrm>
            <a:off x="473706" y="4373245"/>
            <a:ext cx="9705975" cy="1005205"/>
            <a:chOff x="6139588" y="2052955"/>
            <a:chExt cx="5767778" cy="1264924"/>
          </a:xfrm>
        </p:grpSpPr>
        <p:sp>
          <p:nvSpPr>
            <p:cNvPr id="5" name="powerpoint template design by DAJU_PPT正版来源小红书大橘PPT微信DAJU_PPT请勿抄袭搬运！盗版必究！-1"/>
            <p:cNvSpPr txBox="1"/>
            <p:nvPr/>
          </p:nvSpPr>
          <p:spPr>
            <a:xfrm>
              <a:off x="6254302" y="2750541"/>
              <a:ext cx="5653064" cy="5673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endParaRPr lang="en-US" altLang="zh-CN" dirty="0">
                <a:solidFill>
                  <a:schemeClr val="tx2"/>
                </a:solidFill>
                <a:cs typeface="+mn-ea"/>
                <a:sym typeface="+mn-lt"/>
              </a:endParaRPr>
            </a:p>
          </p:txBody>
        </p:sp>
        <p:sp>
          <p:nvSpPr>
            <p:cNvPr id="6" name="powerpoint template design by DAJU_PPT正版来源小红书大橘PPT微信DAJU_PPT请勿抄袭搬运！盗版必究！-2"/>
            <p:cNvSpPr txBox="1"/>
            <p:nvPr/>
          </p:nvSpPr>
          <p:spPr>
            <a:xfrm>
              <a:off x="6139588" y="2052955"/>
              <a:ext cx="3094440" cy="4443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powerpoint template design by DAJU_PPT正版来源小红书大橘PPT微信DAJU_PPT请勿抄袭搬运！盗版必究！"/>
          <p:cNvGrpSpPr/>
          <p:nvPr/>
        </p:nvGrpSpPr>
        <p:grpSpPr>
          <a:xfrm>
            <a:off x="-188" y="5152472"/>
            <a:ext cx="12192188" cy="1705528"/>
            <a:chOff x="-188" y="4064715"/>
            <a:chExt cx="12192188" cy="2382647"/>
          </a:xfrm>
        </p:grpSpPr>
        <p:sp>
          <p:nvSpPr>
            <p:cNvPr id="32" name="powerpoint template design by DAJU_PPT正版来源小红书大橘PPT微信DAJU_PPT请勿抄袭搬运！盗版必究！-1"/>
            <p:cNvSpPr/>
            <p:nvPr/>
          </p:nvSpPr>
          <p:spPr>
            <a:xfrm>
              <a:off x="-188" y="4064715"/>
              <a:ext cx="12192188" cy="1574800"/>
            </a:xfrm>
            <a:custGeom>
              <a:avLst/>
              <a:gdLst>
                <a:gd name="connsiteX0" fmla="*/ 0 w 12191999"/>
                <a:gd name="connsiteY0" fmla="*/ 0 h 1574776"/>
                <a:gd name="connsiteX1" fmla="*/ 121527 w 12191999"/>
                <a:gd name="connsiteY1" fmla="*/ 105084 h 1574776"/>
                <a:gd name="connsiteX2" fmla="*/ 6096001 w 12191999"/>
                <a:gd name="connsiteY2" fmla="*/ 1545053 h 1574776"/>
                <a:gd name="connsiteX3" fmla="*/ 12070473 w 12191999"/>
                <a:gd name="connsiteY3" fmla="*/ 105085 h 1574776"/>
                <a:gd name="connsiteX4" fmla="*/ 12191999 w 12191999"/>
                <a:gd name="connsiteY4" fmla="*/ 1 h 1574776"/>
                <a:gd name="connsiteX5" fmla="*/ 12191999 w 12191999"/>
                <a:gd name="connsiteY5" fmla="*/ 1574776 h 1574776"/>
                <a:gd name="connsiteX6" fmla="*/ 0 w 12191999"/>
                <a:gd name="connsiteY6" fmla="*/ 1574776 h 15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1574776">
                  <a:moveTo>
                    <a:pt x="0" y="0"/>
                  </a:moveTo>
                  <a:lnTo>
                    <a:pt x="121527" y="105084"/>
                  </a:lnTo>
                  <a:cubicBezTo>
                    <a:pt x="1232752" y="959961"/>
                    <a:pt x="3490973" y="1545053"/>
                    <a:pt x="6096001" y="1545053"/>
                  </a:cubicBezTo>
                  <a:cubicBezTo>
                    <a:pt x="8701028" y="1545053"/>
                    <a:pt x="10959248" y="959962"/>
                    <a:pt x="12070473" y="105085"/>
                  </a:cubicBezTo>
                  <a:lnTo>
                    <a:pt x="12191999" y="1"/>
                  </a:lnTo>
                  <a:lnTo>
                    <a:pt x="12191999" y="1574776"/>
                  </a:lnTo>
                  <a:lnTo>
                    <a:pt x="0" y="1574776"/>
                  </a:lnTo>
                  <a:close/>
                </a:path>
              </a:pathLst>
            </a:custGeom>
            <a:solidFill>
              <a:schemeClr val="accent2"/>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sp>
          <p:nvSpPr>
            <p:cNvPr id="33" name="powerpoint template design by DAJU_PPT正版来源小红书大橘PPT微信DAJU_PPT请勿抄袭搬运！盗版必究！-2"/>
            <p:cNvSpPr/>
            <p:nvPr userDrawn="1"/>
          </p:nvSpPr>
          <p:spPr>
            <a:xfrm>
              <a:off x="-188" y="4607593"/>
              <a:ext cx="12192188" cy="1839769"/>
            </a:xfrm>
            <a:custGeom>
              <a:avLst/>
              <a:gdLst>
                <a:gd name="connsiteX0" fmla="*/ 0 w 12192188"/>
                <a:gd name="connsiteY0" fmla="*/ 0 h 1839769"/>
                <a:gd name="connsiteX1" fmla="*/ 97614 w 12192188"/>
                <a:gd name="connsiteY1" fmla="*/ 51086 h 1839769"/>
                <a:gd name="connsiteX2" fmla="*/ 6108795 w 12192188"/>
                <a:gd name="connsiteY2" fmla="*/ 925621 h 1839769"/>
                <a:gd name="connsiteX3" fmla="*/ 12119977 w 12192188"/>
                <a:gd name="connsiteY3" fmla="*/ 51086 h 1839769"/>
                <a:gd name="connsiteX4" fmla="*/ 12192188 w 12192188"/>
                <a:gd name="connsiteY4" fmla="*/ 13293 h 1839769"/>
                <a:gd name="connsiteX5" fmla="*/ 12192188 w 12192188"/>
                <a:gd name="connsiteY5" fmla="*/ 1008771 h 1839769"/>
                <a:gd name="connsiteX6" fmla="*/ 12192188 w 12192188"/>
                <a:gd name="connsiteY6" fmla="*/ 1031922 h 1839769"/>
                <a:gd name="connsiteX7" fmla="*/ 12192188 w 12192188"/>
                <a:gd name="connsiteY7" fmla="*/ 1839769 h 1839769"/>
                <a:gd name="connsiteX8" fmla="*/ 0 w 12192188"/>
                <a:gd name="connsiteY8" fmla="*/ 1839769 h 1839769"/>
                <a:gd name="connsiteX9" fmla="*/ 0 w 12192188"/>
                <a:gd name="connsiteY9" fmla="*/ 1031922 h 1839769"/>
                <a:gd name="connsiteX10" fmla="*/ 0 w 12192188"/>
                <a:gd name="connsiteY10" fmla="*/ 1008771 h 183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188" h="1839769">
                  <a:moveTo>
                    <a:pt x="0" y="0"/>
                  </a:moveTo>
                  <a:lnTo>
                    <a:pt x="97614" y="51086"/>
                  </a:lnTo>
                  <a:cubicBezTo>
                    <a:pt x="1195331" y="569411"/>
                    <a:pt x="3474782" y="925621"/>
                    <a:pt x="6108795" y="925621"/>
                  </a:cubicBezTo>
                  <a:cubicBezTo>
                    <a:pt x="8742808" y="925621"/>
                    <a:pt x="11022259" y="569411"/>
                    <a:pt x="12119977" y="51086"/>
                  </a:cubicBezTo>
                  <a:lnTo>
                    <a:pt x="12192188" y="13293"/>
                  </a:lnTo>
                  <a:lnTo>
                    <a:pt x="12192188" y="1008771"/>
                  </a:lnTo>
                  <a:lnTo>
                    <a:pt x="12192188" y="1031922"/>
                  </a:lnTo>
                  <a:lnTo>
                    <a:pt x="12192188" y="1839769"/>
                  </a:lnTo>
                  <a:lnTo>
                    <a:pt x="0" y="1839769"/>
                  </a:lnTo>
                  <a:lnTo>
                    <a:pt x="0" y="1031922"/>
                  </a:lnTo>
                  <a:lnTo>
                    <a:pt x="0" y="1008771"/>
                  </a:lnTo>
                  <a:close/>
                </a:path>
              </a:pathLst>
            </a:custGeom>
            <a:solidFill>
              <a:schemeClr val="accent1"/>
            </a:solidFill>
            <a:ln w="254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2.0 45 Light"/>
                <a:ea typeface="阿里巴巴普惠体 2.0 45 Light"/>
                <a:cs typeface="+mn-cs"/>
              </a:endParaRPr>
            </a:p>
          </p:txBody>
        </p:sp>
      </p:grpSp>
      <p:sp>
        <p:nvSpPr>
          <p:cNvPr id="19" name="powerpoint template design by DAJU_PPT正版来源小红书大橘PPT微信DAJU_PPT请勿抄袭搬运！盗版必究！"/>
          <p:cNvSpPr>
            <a:spLocks noGrp="1"/>
          </p:cNvSpPr>
          <p:nvPr>
            <p:ph type="body" sz="quarter" idx="12"/>
          </p:nvPr>
        </p:nvSpPr>
        <p:spPr>
          <a:xfrm>
            <a:off x="3522388" y="3553758"/>
            <a:ext cx="5147224" cy="830580"/>
          </a:xfrm>
        </p:spPr>
        <p:txBody>
          <a:bodyPr/>
          <a:lstStyle/>
          <a:p>
            <a:r>
              <a:rPr lang="zh-CN" altLang="en-US" dirty="0">
                <a:sym typeface="+mn-lt"/>
              </a:rPr>
              <a:t>模型及</a:t>
            </a:r>
            <a:r>
              <a:rPr lang="zh-CN" altLang="en-US" dirty="0">
                <a:sym typeface="+mn-lt"/>
              </a:rPr>
              <a:t>方法</a:t>
            </a:r>
            <a:endParaRPr lang="zh-CN" altLang="en-US" dirty="0">
              <a:sym typeface="+mn-lt"/>
            </a:endParaRPr>
          </a:p>
        </p:txBody>
      </p:sp>
      <p:sp>
        <p:nvSpPr>
          <p:cNvPr id="16" name="powerpoint template design by DAJU_PPT正版来源小红书大橘PPT微信DAJU_PPT请勿抄袭搬运！盗版必究！"/>
          <p:cNvSpPr>
            <a:spLocks noGrp="1"/>
          </p:cNvSpPr>
          <p:nvPr>
            <p:ph type="body" sz="quarter" idx="10"/>
          </p:nvPr>
        </p:nvSpPr>
        <p:spPr>
          <a:xfrm>
            <a:off x="5645555" y="2117179"/>
            <a:ext cx="900889" cy="830997"/>
          </a:xfrm>
        </p:spPr>
        <p:txBody>
          <a:bodyPr/>
          <a:lstStyle/>
          <a:p>
            <a:r>
              <a:rPr lang="en-US" altLang="zh-CN" dirty="0">
                <a:sym typeface="+mn-lt"/>
              </a:rPr>
              <a:t>02</a:t>
            </a:r>
            <a:endParaRPr lang="zh-CN" altLang="en-US" dirty="0">
              <a:sym typeface="+mn-lt"/>
            </a:endParaRPr>
          </a:p>
        </p:txBody>
      </p:sp>
      <p:sp>
        <p:nvSpPr>
          <p:cNvPr id="5" name="powerpoint template design by DAJU_PPT正版来源小红书大橘PPT微信DAJU_PPT请勿抄袭搬运！盗版必究！"/>
          <p:cNvSpPr>
            <a:spLocks noGrp="1"/>
          </p:cNvSpPr>
          <p:nvPr>
            <p:ph type="body" sz="quarter" idx="15"/>
          </p:nvPr>
        </p:nvSpPr>
        <p:spPr/>
        <p:txBody>
          <a:bodyPr/>
          <a:lstStyle/>
          <a:p>
            <a:r>
              <a:rPr lang="en-US" altLang="zh-CN" dirty="0"/>
              <a:t>PART TWO</a:t>
            </a:r>
            <a:endParaRPr lang="zh-CN" altLang="en-US" dirty="0"/>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10" name="powerpoint template design by DAJU_PPT正版来源小红书大橘PPT微信DAJU_PPT请勿抄袭搬运！盗版必究！"/>
          <p:cNvGrpSpPr/>
          <p:nvPr/>
        </p:nvGrpSpPr>
        <p:grpSpPr>
          <a:xfrm>
            <a:off x="4244329" y="3001075"/>
            <a:ext cx="3703343" cy="260364"/>
            <a:chOff x="3930221" y="2703895"/>
            <a:chExt cx="3703343" cy="260364"/>
          </a:xfrm>
        </p:grpSpPr>
        <p:grpSp>
          <p:nvGrpSpPr>
            <p:cNvPr id="11" name="组合 10"/>
            <p:cNvGrpSpPr/>
            <p:nvPr/>
          </p:nvGrpSpPr>
          <p:grpSpPr>
            <a:xfrm>
              <a:off x="3930221" y="2703895"/>
              <a:ext cx="1087120" cy="260364"/>
              <a:chOff x="5874392" y="3867911"/>
              <a:chExt cx="1953753" cy="467922"/>
            </a:xfrm>
            <a:solidFill>
              <a:schemeClr val="accent2"/>
            </a:solidFill>
          </p:grpSpPr>
          <p:grpSp>
            <p:nvGrpSpPr>
              <p:cNvPr id="27" name="组合 26"/>
              <p:cNvGrpSpPr/>
              <p:nvPr/>
            </p:nvGrpSpPr>
            <p:grpSpPr>
              <a:xfrm>
                <a:off x="7295699" y="3867911"/>
                <a:ext cx="532446" cy="467922"/>
                <a:chOff x="3277173" y="3960087"/>
                <a:chExt cx="532446" cy="467922"/>
              </a:xfrm>
              <a:grpFill/>
            </p:grpSpPr>
            <p:sp>
              <p:nvSpPr>
                <p:cNvPr id="29" name="powerpoint template design by DAJU_PPT正版来源小红书大橘PPT微信DAJU_PPT请勿抄袭搬运！盗版必究！-1"/>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30" name="powerpoint template design by DAJU_PPT正版来源小红书大橘PPT微信DAJU_PPT请勿抄袭搬运！盗版必究！-2"/>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8" name="powerpoint template design by DAJU_PPT正版来源小红书大橘PPT微信DAJU_PPT请勿抄袭搬运！盗版必究！-3"/>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flipH="1">
              <a:off x="6546444" y="2703895"/>
              <a:ext cx="1087120" cy="260364"/>
              <a:chOff x="5874392" y="3867911"/>
              <a:chExt cx="1953753" cy="467922"/>
            </a:xfrm>
            <a:solidFill>
              <a:schemeClr val="accent2"/>
            </a:solidFill>
          </p:grpSpPr>
          <p:grpSp>
            <p:nvGrpSpPr>
              <p:cNvPr id="18" name="组合 17"/>
              <p:cNvGrpSpPr/>
              <p:nvPr/>
            </p:nvGrpSpPr>
            <p:grpSpPr>
              <a:xfrm>
                <a:off x="7295699" y="3867911"/>
                <a:ext cx="532446" cy="467922"/>
                <a:chOff x="3277173" y="3960087"/>
                <a:chExt cx="532446" cy="467922"/>
              </a:xfrm>
              <a:grpFill/>
            </p:grpSpPr>
            <p:sp>
              <p:nvSpPr>
                <p:cNvPr id="25" name="powerpoint template design by DAJU_PPT正版来源小红书大橘PPT微信DAJU_PPT请勿抄袭搬运！盗版必究！-4"/>
                <p:cNvSpPr/>
                <p:nvPr/>
              </p:nvSpPr>
              <p:spPr>
                <a:xfrm>
                  <a:off x="3419475" y="3960087"/>
                  <a:ext cx="390144" cy="467922"/>
                </a:xfrm>
                <a:prstGeom prst="chevron">
                  <a:avLst>
                    <a:gd name="adj" fmla="val 638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solidFill>
                      <a:schemeClr val="tx1"/>
                    </a:solidFill>
                  </a:endParaRPr>
                </a:p>
              </p:txBody>
            </p:sp>
            <p:sp>
              <p:nvSpPr>
                <p:cNvPr id="26" name="powerpoint template design by DAJU_PPT正版来源小红书大橘PPT微信DAJU_PPT请勿抄袭搬运！盗版必究！-5"/>
                <p:cNvSpPr/>
                <p:nvPr/>
              </p:nvSpPr>
              <p:spPr>
                <a:xfrm>
                  <a:off x="3277173" y="4051746"/>
                  <a:ext cx="284604" cy="284604"/>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0"/>
                </a:p>
              </p:txBody>
            </p:sp>
          </p:grpSp>
          <p:cxnSp>
            <p:nvCxnSpPr>
              <p:cNvPr id="21" name="powerpoint template design by DAJU_PPT正版来源小红书大橘PPT微信DAJU_PPT请勿抄袭搬运！盗版必究！-6"/>
              <p:cNvCxnSpPr/>
              <p:nvPr/>
            </p:nvCxnSpPr>
            <p:spPr>
              <a:xfrm>
                <a:off x="5874392" y="4101873"/>
                <a:ext cx="1421889" cy="0"/>
              </a:xfrm>
              <a:prstGeom prst="line">
                <a:avLst/>
              </a:prstGeom>
              <a:grpFill/>
              <a:ln w="12700" cap="rnd">
                <a:gradFill>
                  <a:gsLst>
                    <a:gs pos="0">
                      <a:schemeClr val="accent2">
                        <a:alpha val="0"/>
                      </a:schemeClr>
                    </a:gs>
                    <a:gs pos="100000">
                      <a:schemeClr val="accent2"/>
                    </a:gs>
                  </a:gsLst>
                  <a:lin ang="0" scaled="0"/>
                </a:gra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524510" y="1502410"/>
            <a:ext cx="4759554" cy="2428240"/>
            <a:chOff x="6169778" y="2432302"/>
            <a:chExt cx="3414738" cy="2343492"/>
          </a:xfrm>
        </p:grpSpPr>
        <p:sp>
          <p:nvSpPr>
            <p:cNvPr id="24" name="powerpoint template design by DAJU_PPT正版来源小红书大橘PPT微信DAJU_PPT请勿抄袭搬运！盗版必究！-1"/>
            <p:cNvSpPr txBox="1"/>
            <p:nvPr/>
          </p:nvSpPr>
          <p:spPr>
            <a:xfrm>
              <a:off x="6245404" y="2750365"/>
              <a:ext cx="2820042" cy="2025429"/>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endParaRPr lang="zh-CN" altLang="en-US" sz="2400" dirty="0">
                <a:cs typeface="+mn-ea"/>
                <a:sym typeface="+mn-lt"/>
              </a:endParaRPr>
            </a:p>
          </p:txBody>
        </p:sp>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cxnSp>
          <p:nvCxnSpPr>
            <p:cNvPr id="23" name="powerpoint template design by DAJU_PPT正版来源小红书大橘PPT微信DAJU_PPT请勿抄袭搬运！盗版必究！-3"/>
            <p:cNvCxnSpPr/>
            <p:nvPr/>
          </p:nvCxnSpPr>
          <p:spPr>
            <a:xfrm>
              <a:off x="6246075" y="2591253"/>
              <a:ext cx="333844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69300" y="1816735"/>
            <a:ext cx="2948940" cy="4149725"/>
          </a:xfrm>
          <a:prstGeom prst="rect">
            <a:avLst/>
          </a:prstGeom>
          <a:noFill/>
        </p:spPr>
        <p:txBody>
          <a:bodyPr vert="eaVert" wrap="square" rtlCol="0">
            <a:noAutofit/>
          </a:bodyPr>
          <a:p>
            <a:endParaRPr lang="zh-CN" altLang="en-US"/>
          </a:p>
        </p:txBody>
      </p:sp>
      <p:sp>
        <p:nvSpPr>
          <p:cNvPr id="3" name="文本框 2"/>
          <p:cNvSpPr txBox="1"/>
          <p:nvPr/>
        </p:nvSpPr>
        <p:spPr>
          <a:xfrm>
            <a:off x="4765675" y="1924050"/>
            <a:ext cx="6850380" cy="4458335"/>
          </a:xfrm>
          <a:prstGeom prst="rect">
            <a:avLst/>
          </a:prstGeom>
          <a:noFill/>
        </p:spPr>
        <p:txBody>
          <a:bodyPr wrap="square" rtlCol="0">
            <a:noAutofit/>
          </a:bodyPr>
          <a:p>
            <a:endParaRPr lang="zh-CN" altLang="en-US"/>
          </a:p>
        </p:txBody>
      </p:sp>
      <p:pic>
        <p:nvPicPr>
          <p:cNvPr id="5" name="图片 4"/>
          <p:cNvPicPr>
            <a:picLocks noChangeAspect="1"/>
          </p:cNvPicPr>
          <p:nvPr/>
        </p:nvPicPr>
        <p:blipFill>
          <a:blip r:embed="rId1"/>
          <a:stretch>
            <a:fillRect/>
          </a:stretch>
        </p:blipFill>
        <p:spPr>
          <a:xfrm>
            <a:off x="1146810" y="1809115"/>
            <a:ext cx="9865360" cy="2990850"/>
          </a:xfrm>
          <a:prstGeom prst="rect">
            <a:avLst/>
          </a:prstGeom>
        </p:spPr>
      </p:pic>
      <p:sp>
        <p:nvSpPr>
          <p:cNvPr id="6" name="文本框 5"/>
          <p:cNvSpPr txBox="1"/>
          <p:nvPr/>
        </p:nvSpPr>
        <p:spPr>
          <a:xfrm>
            <a:off x="650875" y="5111750"/>
            <a:ext cx="10481310" cy="645160"/>
          </a:xfrm>
          <a:prstGeom prst="rect">
            <a:avLst/>
          </a:prstGeom>
          <a:noFill/>
        </p:spPr>
        <p:txBody>
          <a:bodyPr wrap="square" rtlCol="0">
            <a:spAutoFit/>
          </a:bodyPr>
          <a:p>
            <a:r>
              <a:rPr lang="zh-CN" altLang="en-US" dirty="0">
                <a:cs typeface="+mn-ea"/>
                <a:sym typeface="+mn-lt"/>
              </a:rPr>
              <a:t>这一部分主要介绍模型的框架及论文所用到的方法，从论文中所展现的多尺度特征提取、关键模态的选取、多模态融合和多任务学习这四个方面进行</a:t>
            </a:r>
            <a:r>
              <a:rPr lang="zh-CN" altLang="en-US" dirty="0">
                <a:cs typeface="+mn-ea"/>
                <a:sym typeface="+mn-lt"/>
              </a:rPr>
              <a:t>详细介绍。</a:t>
            </a:r>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729615" y="1786255"/>
            <a:ext cx="5876290" cy="4846320"/>
            <a:chOff x="6169778" y="2399802"/>
            <a:chExt cx="4216142" cy="5277524"/>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245408" y="2399802"/>
                  <a:ext cx="4140512" cy="527752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zh-CN" altLang="en-US" dirty="0">
                      <a:cs typeface="+mn-ea"/>
                      <a:sym typeface="+mn-lt"/>
                    </a:rPr>
                    <a:t>假设一个多模态数据集包含</a:t>
                  </a:r>
                  <a14:m>
                    <m:oMath xmlns:m="http://schemas.openxmlformats.org/officeDocument/2006/math">
                      <m:r>
                        <a:rPr lang="en-US" altLang="zh-CN" i="1" dirty="0">
                          <a:latin typeface="Cambria Math" panose="02040503050406030204" charset="0"/>
                          <a:cs typeface="Cambria Math" panose="02040503050406030204" charset="0"/>
                          <a:sym typeface="+mn-lt"/>
                        </a:rPr>
                        <m:t>𝑁</m:t>
                      </m:r>
                    </m:oMath>
                  </a14:m>
                  <a:r>
                    <a:rPr lang="zh-CN" altLang="en-US" dirty="0">
                      <a:cs typeface="+mn-ea"/>
                      <a:sym typeface="+mn-lt"/>
                    </a:rPr>
                    <a:t>个数据样本</a:t>
                  </a:r>
                  <a14:m>
                    <m:oMath xmlns:m="http://schemas.openxmlformats.org/officeDocument/2006/math">
                      <m:r>
                        <a:rPr lang="en-US" altLang="zh-CN" i="1" dirty="0">
                          <a:latin typeface="Cambria Math" panose="02040503050406030204" charset="0"/>
                          <a:cs typeface="Cambria Math" panose="02040503050406030204" charset="0"/>
                          <a:sym typeface="+mn-lt"/>
                        </a:rPr>
                        <m:t>𝑈</m:t>
                      </m:r>
                    </m:oMath>
                  </a14:m>
                  <a:r>
                    <a:rPr lang="zh-CN" altLang="en-US" dirty="0">
                      <a:cs typeface="+mn-ea"/>
                      <a:sym typeface="+mn-lt"/>
                    </a:rPr>
                    <a:t> = </a:t>
                  </a:r>
                  <a14:m>
                    <m:oMath xmlns:m="http://schemas.openxmlformats.org/officeDocument/2006/math">
                      <m:r>
                        <a:rPr lang="en-US" altLang="zh-CN" i="1" dirty="0">
                          <a:latin typeface="Cambria Math" panose="02040503050406030204" charset="0"/>
                          <a:cs typeface="Cambria Math" panose="02040503050406030204" charset="0"/>
                          <a:sym typeface="+mn-lt"/>
                        </a:rPr>
                        <m:t>{</m:t>
                      </m:r>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1</m:t>
                          </m:r>
                        </m:sub>
                      </m:sSub>
                      <m:r>
                        <a:rPr lang="en-US" altLang="zh-CN" i="1" dirty="0">
                          <a:latin typeface="Cambria Math" panose="02040503050406030204" charset="0"/>
                          <a:cs typeface="Cambria Math" panose="02040503050406030204" charset="0"/>
                          <a:sym typeface="+mn-lt"/>
                        </a:rPr>
                        <m:t>,......,</m:t>
                      </m:r>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𝑁</m:t>
                          </m:r>
                        </m:sub>
                      </m:sSub>
                      <m:r>
                        <a:rPr lang="en-US" altLang="zh-CN" i="1" dirty="0">
                          <a:latin typeface="Cambria Math" panose="02040503050406030204" charset="0"/>
                          <a:cs typeface="Cambria Math" panose="02040503050406030204" charset="0"/>
                          <a:sym typeface="+mn-lt"/>
                        </a:rPr>
                        <m:t>}</m:t>
                      </m:r>
                    </m:oMath>
                  </a14:m>
                  <a:r>
                    <a:rPr lang="zh-CN" altLang="en-US" dirty="0">
                      <a:cs typeface="+mn-ea"/>
                      <a:sym typeface="+mn-lt"/>
                    </a:rPr>
                    <a:t>，每个样本</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𝑖</m:t>
                          </m:r>
                        </m:sub>
                      </m:sSub>
                    </m:oMath>
                  </a14:m>
                  <a:r>
                    <a:rPr lang="zh-CN" altLang="en-US" dirty="0">
                      <a:cs typeface="+mn-ea"/>
                      <a:sym typeface="+mn-lt"/>
                    </a:rPr>
                    <a:t>包含三个不同的模态数据</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𝑖</m:t>
                          </m:r>
                        </m:sub>
                      </m:sSub>
                    </m:oMath>
                  </a14:m>
                  <a:r>
                    <a:rPr lang="zh-CN" altLang="en-US" dirty="0">
                      <a:cs typeface="+mn-ea"/>
                      <a:sym typeface="+mn-lt"/>
                    </a:rPr>
                    <a:t> =(</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Sub>
                    </m:oMath>
                  </a14:m>
                  <a:r>
                    <a:rPr lang="zh-CN" altLang="en-US" dirty="0">
                      <a:cs typeface="+mn-ea"/>
                      <a:sym typeface="+mn-lt"/>
                    </a:rPr>
                    <a:t>，</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𝛽</m:t>
                          </m:r>
                        </m:sub>
                      </m:sSub>
                    </m:oMath>
                  </a14:m>
                  <a:r>
                    <a:rPr lang="zh-CN" altLang="en-US" dirty="0">
                      <a:cs typeface="+mn-ea"/>
                      <a:sym typeface="+mn-lt"/>
                    </a:rPr>
                    <a:t>，</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𝛾</m:t>
                          </m:r>
                        </m:sub>
                      </m:sSub>
                    </m:oMath>
                  </a14:m>
                  <a:r>
                    <a:rPr lang="zh-CN" altLang="en-US" dirty="0">
                      <a:cs typeface="+mn-ea"/>
                      <a:sym typeface="+mn-lt"/>
                    </a:rPr>
                    <a:t>)，以模态</a:t>
                  </a:r>
                  <a14:m>
                    <m:oMath xmlns:m="http://schemas.openxmlformats.org/officeDocument/2006/math">
                      <m:r>
                        <a:rPr lang="en-US" altLang="zh-CN" i="1" dirty="0">
                          <a:latin typeface="Cambria Math" panose="02040503050406030204" charset="0"/>
                          <a:cs typeface="Cambria Math" panose="02040503050406030204" charset="0"/>
                          <a:sym typeface="+mn-lt"/>
                        </a:rPr>
                        <m:t>𝛼</m:t>
                      </m:r>
                    </m:oMath>
                  </a14:m>
                  <a:r>
                    <a:rPr lang="zh-CN" altLang="en-US" dirty="0">
                      <a:latin typeface="Cambria Math" panose="02040503050406030204" charset="0"/>
                      <a:cs typeface="Cambria Math" panose="02040503050406030204" charset="0"/>
                      <a:sym typeface="+mn-lt"/>
                    </a:rPr>
                    <a:t>的多尺度特征提取为例，对于低水平特征，使用</a:t>
                  </a:r>
                  <a14:m>
                    <m:oMath xmlns:m="http://schemas.openxmlformats.org/officeDocument/2006/math">
                      <m:r>
                        <a:rPr lang="en-US" altLang="zh-CN" i="1" dirty="0">
                          <a:latin typeface="Cambria Math" panose="02040503050406030204" charset="0"/>
                          <a:cs typeface="Cambria Math" panose="02040503050406030204" charset="0"/>
                          <a:sym typeface="+mn-lt"/>
                        </a:rPr>
                        <m:t>𝐿𝑆𝑇𝑀</m:t>
                      </m:r>
                    </m:oMath>
                  </a14:m>
                  <a:r>
                    <a:rPr lang="zh-CN" altLang="en-US" dirty="0">
                      <a:latin typeface="Cambria Math" panose="02040503050406030204" charset="0"/>
                      <a:cs typeface="Cambria Math" panose="02040503050406030204" charset="0"/>
                      <a:sym typeface="+mn-lt"/>
                    </a:rPr>
                    <a:t>网络提取模态α的时间特征。提取模态α的时间特征如下:</a:t>
                  </a:r>
                  <a14:m>
                    <m:oMath xmlns:m="http://schemas.openxmlformats.org/officeDocument/2006/math">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oMath>
                  </a14:m>
                  <a:r>
                    <a:rPr lang="zh-CN" altLang="en-US" dirty="0">
                      <a:latin typeface="Cambria Math" panose="02040503050406030204" charset="0"/>
                      <a:cs typeface="Cambria Math" panose="02040503050406030204" charset="0"/>
                      <a:sym typeface="+mn-lt"/>
                    </a:rPr>
                    <a:t> =LSTM(</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𝑈</m:t>
                          </m:r>
                        </m:e>
                        <m:sub>
                          <m:r>
                            <a:rPr lang="en-US" altLang="zh-CN" i="1" dirty="0">
                              <a:latin typeface="Cambria Math" panose="02040503050406030204" charset="0"/>
                              <a:cs typeface="Cambria Math" panose="02040503050406030204" charset="0"/>
                              <a:sym typeface="+mn-lt"/>
                            </a:rPr>
                            <m:t>𝛼</m:t>
                          </m:r>
                        </m:sub>
                      </m:sSub>
                    </m:oMath>
                  </a14:m>
                  <a:r>
                    <a:rPr lang="zh-CN" altLang="en-US" dirty="0">
                      <a:latin typeface="Cambria Math" panose="02040503050406030204" charset="0"/>
                      <a:cs typeface="Cambria Math" panose="02040503050406030204" charset="0"/>
                      <a:sym typeface="+mn-lt"/>
                    </a:rPr>
                    <a:t>)。使用(n−1)个线性层提取(n−1)个不同尺度</a:t>
                  </a:r>
                  <a14:m>
                    <m:oMath xmlns:m="http://schemas.openxmlformats.org/officeDocument/2006/math">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oMath>
                  </a14:m>
                  <a:r>
                    <a:rPr lang="zh-CN" altLang="en-US" dirty="0">
                      <a:latin typeface="Cambria Math" panose="02040503050406030204" charset="0"/>
                      <a:cs typeface="Cambria Math" panose="02040503050406030204" charset="0"/>
                      <a:sym typeface="+mn-lt"/>
                    </a:rPr>
                    <a:t>特征</a:t>
                  </a:r>
                  <a:r>
                    <a:rPr lang="en-US" altLang="zh-CN" dirty="0">
                      <a:latin typeface="Cambria Math" panose="02040503050406030204" charset="0"/>
                      <a:cs typeface="Cambria Math" panose="02040503050406030204" charset="0"/>
                      <a:sym typeface="+mn-lt"/>
                    </a:rPr>
                    <a:t>,</a:t>
                  </a:r>
                  <a14:m>
                    <m:oMath xmlns:m="http://schemas.openxmlformats.org/officeDocument/2006/math">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𝑘</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𝐿𝑖𝑛𝑒𝑎𝑟𝐿𝑎𝑦𝑒𝑟</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𝑁𝑜𝑟𝑚𝐿𝑎𝑦𝑒𝑟</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𝑁𝑜𝑟𝑚𝐿𝑎𝑦𝑒𝑟</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𝑅𝑒𝑙𝑢</m:t>
                      </m:r>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𝑘</m:t>
                          </m:r>
                        </m:sup>
                      </m:sSubSup>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𝑘</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1</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2</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𝑛</m:t>
                      </m:r>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1</m:t>
                      </m:r>
                    </m:oMath>
                  </a14:m>
                  <a:r>
                    <a:rPr lang="zh-CN" altLang="en-US" dirty="0">
                      <a:latin typeface="Cambria Math" panose="02040503050406030204" charset="0"/>
                      <a:cs typeface="Cambria Math" panose="02040503050406030204" charset="0"/>
                      <a:sym typeface="+mn-lt"/>
                    </a:rPr>
                    <a:t>。</a:t>
                  </a:r>
                  <a:r>
                    <a:rPr lang="en-US" altLang="zh-CN" dirty="0">
                      <a:latin typeface="Cambria Math" panose="02040503050406030204" charset="0"/>
                      <a:cs typeface="Cambria Math" panose="02040503050406030204" charset="0"/>
                      <a:sym typeface="+mn-lt"/>
                    </a:rPr>
                    <a:t>将模态α的所有尺度特征叠加，得到多尺度特征</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Sub>
                      <m:r>
                        <a:rPr lang="en-US" altLang="zh-CN" i="1" dirty="0">
                          <a:latin typeface="Cambria Math" panose="02040503050406030204" charset="0"/>
                          <a:cs typeface="Cambria Math" panose="02040503050406030204" charset="0"/>
                          <a:sym typeface="+mn-lt"/>
                        </a:rPr>
                        <m:t>=</m:t>
                      </m:r>
                      <m:r>
                        <a:rPr lang="en-US" altLang="zh-CN" i="1" dirty="0">
                          <a:latin typeface="Cambria Math" panose="02040503050406030204" charset="0"/>
                          <a:cs typeface="Cambria Math" panose="02040503050406030204" charset="0"/>
                          <a:sym typeface="+mn-lt"/>
                        </a:rPr>
                        <m:t>𝑠𝑡𝑎𝑐𝑘</m:t>
                      </m:r>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2</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𝑛</m:t>
                          </m:r>
                        </m:sup>
                      </m:sSubSup>
                      <m:r>
                        <a:rPr lang="en-US" altLang="zh-CN" i="1" dirty="0">
                          <a:latin typeface="Cambria Math" panose="02040503050406030204" charset="0"/>
                          <a:cs typeface="Cambria Math" panose="02040503050406030204" charset="0"/>
                          <a:sym typeface="+mn-lt"/>
                        </a:rPr>
                        <m:t>)。</m:t>
                      </m:r>
                    </m:oMath>
                  </a14:m>
                  <a:endParaRPr lang="zh-CN" altLang="en-US"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245408" y="2399802"/>
                  <a:ext cx="4140512" cy="5277524"/>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3072765" cy="460375"/>
          </a:xfrm>
          <a:prstGeom prst="rect">
            <a:avLst/>
          </a:prstGeom>
          <a:noFill/>
        </p:spPr>
        <p:txBody>
          <a:bodyPr wrap="square" rtlCol="0">
            <a:spAutoFit/>
          </a:bodyPr>
          <a:p>
            <a:r>
              <a:rPr lang="en-US" altLang="zh-CN" sz="2400"/>
              <a:t>2.1</a:t>
            </a:r>
            <a:r>
              <a:rPr lang="zh-CN" altLang="en-US" sz="2400"/>
              <a:t>多尺度特征提取</a:t>
            </a:r>
            <a:endParaRPr lang="zh-CN" altLang="en-US" sz="2400"/>
          </a:p>
        </p:txBody>
      </p:sp>
      <p:pic>
        <p:nvPicPr>
          <p:cNvPr id="6" name="图片 5"/>
          <p:cNvPicPr>
            <a:picLocks noChangeAspect="1"/>
          </p:cNvPicPr>
          <p:nvPr/>
        </p:nvPicPr>
        <p:blipFill>
          <a:blip r:embed="rId2"/>
          <a:stretch>
            <a:fillRect/>
          </a:stretch>
        </p:blipFill>
        <p:spPr>
          <a:xfrm>
            <a:off x="6605905" y="1339850"/>
            <a:ext cx="5166995" cy="4371975"/>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729615" y="1786255"/>
            <a:ext cx="11054715" cy="4846320"/>
            <a:chOff x="6169778" y="2399802"/>
            <a:chExt cx="7931577" cy="5277524"/>
          </a:xfrm>
        </p:grpSpPr>
        <mc:AlternateContent xmlns:mc="http://schemas.openxmlformats.org/markup-compatibility/2006">
          <mc:Choice xmlns:a14="http://schemas.microsoft.com/office/drawing/2010/main" Requires="a14">
            <p:sp>
              <p:nvSpPr>
                <p:cNvPr id="24" name="powerpoint template design by DAJU_PPT正版来源小红书大橘PPT微信DAJU_PPT请勿抄袭搬运！盗版必究！-1"/>
                <p:cNvSpPr txBox="1"/>
                <p:nvPr/>
              </p:nvSpPr>
              <p:spPr>
                <a:xfrm>
                  <a:off x="6245408" y="2399802"/>
                  <a:ext cx="7855947" cy="527752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r>
                    <a:rPr lang="zh-CN" altLang="en-US" dirty="0">
                      <a:latin typeface="Cambria Math" panose="02040503050406030204" charset="0"/>
                      <a:cs typeface="Cambria Math" panose="02040503050406030204" charset="0"/>
                      <a:sym typeface="+mn-lt"/>
                    </a:rPr>
                    <a:t>接着利用</a:t>
                  </a:r>
                  <a:r>
                    <a:rPr lang="en-US" altLang="zh-CN" dirty="0">
                      <a:latin typeface="Cambria Math" panose="02040503050406030204" charset="0"/>
                      <a:cs typeface="Cambria Math" panose="02040503050406030204" charset="0"/>
                      <a:sym typeface="+mn-lt"/>
                    </a:rPr>
                    <a:t>通道</a:t>
                  </a:r>
                  <a:r>
                    <a:rPr lang="zh-CN" altLang="en-US" dirty="0">
                      <a:latin typeface="Cambria Math" panose="02040503050406030204" charset="0"/>
                      <a:cs typeface="Cambria Math" panose="02040503050406030204" charset="0"/>
                      <a:sym typeface="+mn-lt"/>
                    </a:rPr>
                    <a:t>注意力</a:t>
                  </a:r>
                  <a:r>
                    <a:rPr lang="en-US" altLang="zh-CN" dirty="0">
                      <a:latin typeface="Cambria Math" panose="02040503050406030204" charset="0"/>
                      <a:cs typeface="Cambria Math" panose="02040503050406030204" charset="0"/>
                      <a:sym typeface="+mn-lt"/>
                    </a:rPr>
                    <a:t>来建模不同尺度的特征</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Sub>
                    </m:oMath>
                  </a14:m>
                  <a:r>
                    <a:rPr lang="en-US" altLang="zh-CN" dirty="0">
                      <a:latin typeface="Cambria Math" panose="02040503050406030204" charset="0"/>
                      <a:cs typeface="Cambria Math" panose="02040503050406030204" charset="0"/>
                      <a:sym typeface="+mn-lt"/>
                    </a:rPr>
                    <a:t>对情感分析结果的影响程度，并调整每个特征的权重系数。</a:t>
                  </a:r>
                  <a:r>
                    <a:rPr lang="zh-CN" altLang="en-US" dirty="0">
                      <a:latin typeface="Cambria Math" panose="02040503050406030204" charset="0"/>
                      <a:cs typeface="Cambria Math" panose="02040503050406030204" charset="0"/>
                      <a:sym typeface="+mn-lt"/>
                    </a:rPr>
                    <a:t>首先是</a:t>
                  </a:r>
                  <a:r>
                    <a:rPr lang="en-US" altLang="zh-CN" dirty="0">
                      <a:latin typeface="Cambria Math" panose="02040503050406030204" charset="0"/>
                      <a:cs typeface="Cambria Math" panose="02040503050406030204" charset="0"/>
                      <a:sym typeface="+mn-lt"/>
                    </a:rPr>
                    <a:t>Sqneeze</a:t>
                  </a:r>
                  <a:r>
                    <a:rPr lang="zh-CN" altLang="en-US" dirty="0">
                      <a:latin typeface="Cambria Math" panose="02040503050406030204" charset="0"/>
                      <a:cs typeface="Cambria Math" panose="02040503050406030204" charset="0"/>
                      <a:sym typeface="+mn-lt"/>
                    </a:rPr>
                    <a:t>：进行一个全局平均池化，对不同尺度的特征进行压缩。接着是</a:t>
                  </a:r>
                  <a:r>
                    <a:rPr lang="en-US" altLang="zh-CN" dirty="0">
                      <a:latin typeface="Cambria Math" panose="02040503050406030204" charset="0"/>
                      <a:cs typeface="Cambria Math" panose="02040503050406030204" charset="0"/>
                      <a:sym typeface="+mn-lt"/>
                    </a:rPr>
                    <a:t>Excitation</a:t>
                  </a:r>
                  <a:r>
                    <a:rPr lang="zh-CN" altLang="en-US" dirty="0">
                      <a:latin typeface="Cambria Math" panose="02040503050406030204" charset="0"/>
                      <a:cs typeface="Cambria Math" panose="02040503050406030204" charset="0"/>
                      <a:sym typeface="+mn-lt"/>
                    </a:rPr>
                    <a:t>：两层全连接之间使用了一个激活函数，最后使用</a:t>
                  </a:r>
                  <a:r>
                    <a:rPr lang="en-US" altLang="zh-CN" dirty="0">
                      <a:latin typeface="Cambria Math" panose="02040503050406030204" charset="0"/>
                      <a:cs typeface="Cambria Math" panose="02040503050406030204" charset="0"/>
                      <a:sym typeface="+mn-lt"/>
                    </a:rPr>
                    <a:t>sigmoid,</a:t>
                  </a:r>
                  <a:r>
                    <a:rPr lang="zh-CN" altLang="en-US" dirty="0">
                      <a:latin typeface="Cambria Math" panose="02040503050406030204" charset="0"/>
                      <a:cs typeface="Cambria Math" panose="02040503050406030204" charset="0"/>
                      <a:sym typeface="+mn-lt"/>
                    </a:rPr>
                    <a:t>将元素限制到</a:t>
                  </a:r>
                  <a:r>
                    <a:rPr lang="en-US" altLang="zh-CN" dirty="0">
                      <a:latin typeface="Cambria Math" panose="02040503050406030204" charset="0"/>
                      <a:cs typeface="Cambria Math" panose="02040503050406030204" charset="0"/>
                      <a:sym typeface="+mn-lt"/>
                    </a:rPr>
                    <a:t>0</a:t>
                  </a:r>
                  <a:r>
                    <a:rPr lang="zh-CN" altLang="en-US" dirty="0">
                      <a:latin typeface="Cambria Math" panose="02040503050406030204" charset="0"/>
                      <a:cs typeface="Cambria Math" panose="02040503050406030204" charset="0"/>
                      <a:sym typeface="+mn-lt"/>
                    </a:rPr>
                    <a:t>，</a:t>
                  </a:r>
                  <a:r>
                    <a:rPr lang="en-US" altLang="zh-CN" dirty="0">
                      <a:latin typeface="Cambria Math" panose="02040503050406030204" charset="0"/>
                      <a:cs typeface="Cambria Math" panose="02040503050406030204" charset="0"/>
                      <a:sym typeface="+mn-lt"/>
                    </a:rPr>
                    <a:t>1</a:t>
                  </a:r>
                  <a:r>
                    <a:rPr lang="zh-CN" altLang="en-US" dirty="0">
                      <a:latin typeface="Cambria Math" panose="02040503050406030204" charset="0"/>
                      <a:cs typeface="Cambria Math" panose="02040503050406030204" charset="0"/>
                      <a:sym typeface="+mn-lt"/>
                    </a:rPr>
                    <a:t>之间。最后是</a:t>
                  </a:r>
                  <a:r>
                    <a:rPr lang="en-US" altLang="zh-CN" dirty="0">
                      <a:latin typeface="Cambria Math" panose="02040503050406030204" charset="0"/>
                      <a:cs typeface="Cambria Math" panose="02040503050406030204" charset="0"/>
                      <a:sym typeface="+mn-lt"/>
                    </a:rPr>
                    <a:t>Scale:</a:t>
                  </a:r>
                  <a:r>
                    <a:rPr lang="zh-CN" altLang="en-US" dirty="0">
                      <a:latin typeface="Cambria Math" panose="02040503050406030204" charset="0"/>
                      <a:cs typeface="Cambria Math" panose="02040503050406030204" charset="0"/>
                      <a:sym typeface="+mn-lt"/>
                    </a:rPr>
                    <a:t>将</a:t>
                  </a:r>
                  <a:r>
                    <a:rPr lang="en-US" altLang="zh-CN" dirty="0">
                      <a:latin typeface="Cambria Math" panose="02040503050406030204" charset="0"/>
                      <a:cs typeface="Cambria Math" panose="02040503050406030204" charset="0"/>
                      <a:sym typeface="+mn-lt"/>
                    </a:rPr>
                    <a:t>Excitation</a:t>
                  </a:r>
                  <a:r>
                    <a:rPr lang="zh-CN" altLang="en-US" dirty="0">
                      <a:latin typeface="Cambria Math" panose="02040503050406030204" charset="0"/>
                      <a:cs typeface="Cambria Math" panose="02040503050406030204" charset="0"/>
                      <a:sym typeface="+mn-lt"/>
                    </a:rPr>
                    <a:t>的结果作为权重乘到</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𝐹</m:t>
                          </m:r>
                        </m:e>
                        <m:sub>
                          <m:r>
                            <a:rPr lang="en-US" altLang="zh-CN" i="1" dirty="0">
                              <a:latin typeface="Cambria Math" panose="02040503050406030204" charset="0"/>
                              <a:cs typeface="Cambria Math" panose="02040503050406030204" charset="0"/>
                              <a:sym typeface="+mn-lt"/>
                            </a:rPr>
                            <m:t>𝛼</m:t>
                          </m:r>
                        </m:sub>
                      </m:sSub>
                    </m:oMath>
                  </a14:m>
                  <a:r>
                    <a:rPr lang="zh-CN" altLang="en-US" dirty="0">
                      <a:latin typeface="Cambria Math" panose="02040503050406030204" charset="0"/>
                      <a:cs typeface="Cambria Math" panose="02040503050406030204" charset="0"/>
                      <a:sym typeface="+mn-lt"/>
                    </a:rPr>
                    <a:t>上，得到</a:t>
                  </a:r>
                  <a14:m>
                    <m:oMath xmlns:m="http://schemas.openxmlformats.org/officeDocument/2006/math">
                      <m:sSubSup>
                        <m:sSubSupPr>
                          <m:ctrlPr>
                            <a:rPr lang="en-US" altLang="zh-CN" i="1" dirty="0">
                              <a:latin typeface="Cambria Math" panose="02040503050406030204" charset="0"/>
                              <a:cs typeface="Cambria Math" panose="02040503050406030204" charset="0"/>
                              <a:sym typeface="+mn-lt"/>
                            </a:rPr>
                          </m:ctrlPr>
                        </m:sSubSupPr>
                        <m:e>
                          <m:acc>
                            <m:accPr>
                              <m:chr m:val="̃"/>
                              <m:ctrlPr>
                                <a:rPr lang="en-US" altLang="zh-CN" i="1" dirty="0">
                                  <a:latin typeface="Cambria Math" panose="02040503050406030204" charset="0"/>
                                  <a:cs typeface="Cambria Math" panose="02040503050406030204" charset="0"/>
                                  <a:sym typeface="+mn-lt"/>
                                </a:rPr>
                              </m:ctrlPr>
                            </m:accPr>
                            <m:e>
                              <m:r>
                                <a:rPr lang="en-US" altLang="zh-CN" i="1" dirty="0">
                                  <a:latin typeface="Cambria Math" panose="02040503050406030204" charset="0"/>
                                  <a:cs typeface="Cambria Math" panose="02040503050406030204" charset="0"/>
                                  <a:sym typeface="+mn-lt"/>
                                </a:rPr>
                                <m:t>𝑚</m:t>
                              </m:r>
                            </m:e>
                          </m:acc>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𝑘</m:t>
                          </m:r>
                        </m:sup>
                      </m:sSubSup>
                      <m:r>
                        <a:rPr lang="en-US" altLang="zh-CN" i="1" dirty="0">
                          <a:latin typeface="Cambria Math" panose="02040503050406030204" charset="0"/>
                          <a:cs typeface="Cambria Math" panose="02040503050406030204" charset="0"/>
                          <a:sym typeface="+mn-lt"/>
                        </a:rPr>
                        <m:t>=</m:t>
                      </m:r>
                      <m:d>
                        <m:dPr>
                          <m:begChr m:val="{"/>
                          <m:endChr m:val="}"/>
                          <m:ctrlPr>
                            <a:rPr lang="en-US" altLang="zh-CN" i="1" dirty="0">
                              <a:latin typeface="Cambria Math" panose="02040503050406030204" charset="0"/>
                              <a:cs typeface="Cambria Math" panose="02040503050406030204" charset="0"/>
                              <a:sym typeface="+mn-lt"/>
                            </a:rPr>
                          </m:ctrlPr>
                        </m:dPr>
                        <m:e>
                          <m:sSubSup>
                            <m:sSubSupPr>
                              <m:ctrlPr>
                                <a:rPr lang="en-US" altLang="zh-CN" i="1" dirty="0">
                                  <a:latin typeface="Cambria Math" panose="02040503050406030204" charset="0"/>
                                  <a:cs typeface="Cambria Math" panose="02040503050406030204" charset="0"/>
                                  <a:sym typeface="+mn-lt"/>
                                </a:rPr>
                              </m:ctrlPr>
                            </m:sSubSupPr>
                            <m:e>
                              <m:acc>
                                <m:accPr>
                                  <m:chr m:val="̃"/>
                                  <m:ctrlPr>
                                    <a:rPr lang="en-US" altLang="zh-CN" i="1" dirty="0">
                                      <a:latin typeface="Cambria Math" panose="02040503050406030204" charset="0"/>
                                      <a:cs typeface="Cambria Math" panose="02040503050406030204" charset="0"/>
                                      <a:sym typeface="+mn-lt"/>
                                    </a:rPr>
                                  </m:ctrlPr>
                                </m:accPr>
                                <m:e>
                                  <m:r>
                                    <a:rPr lang="en-US" altLang="zh-CN" i="1" dirty="0">
                                      <a:latin typeface="Cambria Math" panose="02040503050406030204" charset="0"/>
                                      <a:cs typeface="Cambria Math" panose="02040503050406030204" charset="0"/>
                                      <a:sym typeface="+mn-lt"/>
                                    </a:rPr>
                                    <m:t>𝑚</m:t>
                                  </m:r>
                                </m:e>
                              </m:acc>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1</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acc>
                                <m:accPr>
                                  <m:chr m:val="̃"/>
                                  <m:ctrlPr>
                                    <a:rPr lang="en-US" altLang="zh-CN" i="1" dirty="0">
                                      <a:latin typeface="Cambria Math" panose="02040503050406030204" charset="0"/>
                                      <a:cs typeface="Cambria Math" panose="02040503050406030204" charset="0"/>
                                      <a:sym typeface="+mn-lt"/>
                                    </a:rPr>
                                  </m:ctrlPr>
                                </m:accPr>
                                <m:e>
                                  <m:r>
                                    <a:rPr lang="en-US" altLang="zh-CN" i="1" dirty="0">
                                      <a:latin typeface="Cambria Math" panose="02040503050406030204" charset="0"/>
                                      <a:cs typeface="Cambria Math" panose="02040503050406030204" charset="0"/>
                                      <a:sym typeface="+mn-lt"/>
                                    </a:rPr>
                                    <m:t>𝑚</m:t>
                                  </m:r>
                                </m:e>
                              </m:acc>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2</m:t>
                              </m:r>
                            </m:sup>
                          </m:sSubSup>
                          <m:r>
                            <a:rPr lang="en-US" altLang="zh-CN" i="1" dirty="0">
                              <a:latin typeface="Cambria Math" panose="02040503050406030204" charset="0"/>
                              <a:cs typeface="Cambria Math" panose="02040503050406030204" charset="0"/>
                              <a:sym typeface="+mn-lt"/>
                            </a:rPr>
                            <m:t>,...,</m:t>
                          </m:r>
                          <m:sSubSup>
                            <m:sSubSupPr>
                              <m:ctrlPr>
                                <a:rPr lang="en-US" altLang="zh-CN" i="1" dirty="0">
                                  <a:latin typeface="Cambria Math" panose="02040503050406030204" charset="0"/>
                                  <a:cs typeface="Cambria Math" panose="02040503050406030204" charset="0"/>
                                  <a:sym typeface="+mn-lt"/>
                                </a:rPr>
                              </m:ctrlPr>
                            </m:sSubSupPr>
                            <m:e>
                              <m:acc>
                                <m:accPr>
                                  <m:chr m:val="̃"/>
                                  <m:ctrlPr>
                                    <a:rPr lang="en-US" altLang="zh-CN" i="1" dirty="0">
                                      <a:latin typeface="Cambria Math" panose="02040503050406030204" charset="0"/>
                                      <a:cs typeface="Cambria Math" panose="02040503050406030204" charset="0"/>
                                      <a:sym typeface="+mn-lt"/>
                                    </a:rPr>
                                  </m:ctrlPr>
                                </m:accPr>
                                <m:e>
                                  <m:r>
                                    <a:rPr lang="en-US" altLang="zh-CN" i="1" dirty="0">
                                      <a:latin typeface="Cambria Math" panose="02040503050406030204" charset="0"/>
                                      <a:cs typeface="Cambria Math" panose="02040503050406030204" charset="0"/>
                                      <a:sym typeface="+mn-lt"/>
                                    </a:rPr>
                                    <m:t>𝑚</m:t>
                                  </m:r>
                                </m:e>
                              </m:acc>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𝑛</m:t>
                              </m:r>
                            </m:sup>
                          </m:sSubSup>
                        </m:e>
                      </m:d>
                    </m:oMath>
                  </a14:m>
                  <a:r>
                    <a:rPr lang="en-US" altLang="zh-CN" dirty="0">
                      <a:latin typeface="Cambria Math" panose="02040503050406030204" charset="0"/>
                      <a:cs typeface="Cambria Math" panose="02040503050406030204" charset="0"/>
                      <a:sym typeface="+mn-lt"/>
                    </a:rPr>
                    <a:t>,</a:t>
                  </a:r>
                  <a:r>
                    <a:rPr lang="zh-CN" altLang="en-US" dirty="0">
                      <a:latin typeface="Cambria Math" panose="02040503050406030204" charset="0"/>
                      <a:cs typeface="Cambria Math" panose="02040503050406030204" charset="0"/>
                      <a:sym typeface="+mn-lt"/>
                    </a:rPr>
                    <a:t>用</a:t>
                  </a:r>
                  <a:r>
                    <a:rPr lang="en-US" altLang="zh-CN" dirty="0">
                      <a:latin typeface="Cambria Math" panose="02040503050406030204" charset="0"/>
                      <a:cs typeface="Cambria Math" panose="02040503050406030204" charset="0"/>
                      <a:sym typeface="+mn-lt"/>
                    </a:rPr>
                    <a:t>1*1</a:t>
                  </a:r>
                  <a:r>
                    <a:rPr lang="zh-CN" altLang="en-US" dirty="0">
                      <a:latin typeface="Cambria Math" panose="02040503050406030204" charset="0"/>
                      <a:cs typeface="Cambria Math" panose="02040503050406030204" charset="0"/>
                      <a:sym typeface="+mn-lt"/>
                    </a:rPr>
                    <a:t>的卷积核对</a:t>
                  </a:r>
                  <a14:m>
                    <m:oMath xmlns:m="http://schemas.openxmlformats.org/officeDocument/2006/math">
                      <m:sSubSup>
                        <m:sSubSupPr>
                          <m:ctrlPr>
                            <a:rPr lang="en-US" altLang="zh-CN" i="1" dirty="0">
                              <a:latin typeface="Cambria Math" panose="02040503050406030204" charset="0"/>
                              <a:cs typeface="Cambria Math" panose="02040503050406030204" charset="0"/>
                              <a:sym typeface="+mn-lt"/>
                            </a:rPr>
                          </m:ctrlPr>
                        </m:sSubSupPr>
                        <m:e>
                          <m:acc>
                            <m:accPr>
                              <m:chr m:val="̃"/>
                              <m:ctrlPr>
                                <a:rPr lang="en-US" altLang="zh-CN" i="1" dirty="0">
                                  <a:latin typeface="Cambria Math" panose="02040503050406030204" charset="0"/>
                                  <a:cs typeface="Cambria Math" panose="02040503050406030204" charset="0"/>
                                  <a:sym typeface="+mn-lt"/>
                                </a:rPr>
                              </m:ctrlPr>
                            </m:accPr>
                            <m:e>
                              <m:r>
                                <a:rPr lang="en-US" altLang="zh-CN" i="1" dirty="0">
                                  <a:latin typeface="Cambria Math" panose="02040503050406030204" charset="0"/>
                                  <a:cs typeface="Cambria Math" panose="02040503050406030204" charset="0"/>
                                  <a:sym typeface="+mn-lt"/>
                                </a:rPr>
                                <m:t>𝑚</m:t>
                              </m:r>
                            </m:e>
                          </m:acc>
                        </m:e>
                        <m:sub>
                          <m:r>
                            <a:rPr lang="en-US" altLang="zh-CN" i="1" dirty="0">
                              <a:latin typeface="Cambria Math" panose="02040503050406030204" charset="0"/>
                              <a:cs typeface="Cambria Math" panose="02040503050406030204" charset="0"/>
                              <a:sym typeface="+mn-lt"/>
                            </a:rPr>
                            <m:t>𝛼</m:t>
                          </m:r>
                        </m:sub>
                        <m:sup>
                          <m:r>
                            <a:rPr lang="en-US" altLang="zh-CN" i="1" dirty="0">
                              <a:latin typeface="Cambria Math" panose="02040503050406030204" charset="0"/>
                              <a:cs typeface="Cambria Math" panose="02040503050406030204" charset="0"/>
                              <a:sym typeface="+mn-lt"/>
                            </a:rPr>
                            <m:t>𝑘</m:t>
                          </m:r>
                        </m:sup>
                      </m:sSubSup>
                    </m:oMath>
                  </a14:m>
                  <a:r>
                    <a:rPr lang="zh-CN" altLang="en-US" dirty="0">
                      <a:latin typeface="Cambria Math" panose="02040503050406030204" charset="0"/>
                      <a:cs typeface="Cambria Math" panose="02040503050406030204" charset="0"/>
                      <a:sym typeface="+mn-lt"/>
                    </a:rPr>
                    <a:t>进行卷积操作，得到模态的高水平特征</a:t>
                  </a:r>
                  <a14:m>
                    <m:oMath xmlns:m="http://schemas.openxmlformats.org/officeDocument/2006/math">
                      <m:sSub>
                        <m:sSubPr>
                          <m:ctrlPr>
                            <a:rPr lang="en-US" altLang="zh-CN" i="1" dirty="0">
                              <a:latin typeface="Cambria Math" panose="02040503050406030204" charset="0"/>
                              <a:cs typeface="Cambria Math" panose="02040503050406030204" charset="0"/>
                              <a:sym typeface="+mn-lt"/>
                            </a:rPr>
                          </m:ctrlPr>
                        </m:sSubPr>
                        <m:e>
                          <m:r>
                            <a:rPr lang="en-US" altLang="zh-CN" i="1" dirty="0">
                              <a:latin typeface="Cambria Math" panose="02040503050406030204" charset="0"/>
                              <a:cs typeface="Cambria Math" panose="02040503050406030204" charset="0"/>
                              <a:sym typeface="+mn-lt"/>
                            </a:rPr>
                            <m:t>𝑋</m:t>
                          </m:r>
                        </m:e>
                        <m:sub>
                          <m:r>
                            <a:rPr lang="en-US" altLang="zh-CN" i="1" dirty="0">
                              <a:latin typeface="Cambria Math" panose="02040503050406030204" charset="0"/>
                              <a:cs typeface="Cambria Math" panose="02040503050406030204" charset="0"/>
                              <a:sym typeface="+mn-lt"/>
                            </a:rPr>
                            <m:t>𝛼</m:t>
                          </m:r>
                        </m:sub>
                      </m:sSub>
                    </m:oMath>
                  </a14:m>
                  <a:endParaRPr lang="zh-CN" altLang="en-US" dirty="0">
                    <a:latin typeface="Cambria Math" panose="02040503050406030204" charset="0"/>
                    <a:cs typeface="Cambria Math" panose="02040503050406030204" charset="0"/>
                    <a:sym typeface="+mn-lt"/>
                  </a:endParaRPr>
                </a:p>
              </p:txBody>
            </p:sp>
          </mc:Choice>
          <mc:Fallback>
            <p:sp>
              <p:nvSpPr>
                <p:cNvPr id="24" name="powerpoint template design by DAJU_PPT正版来源小红书大橘PPT微信DAJU_PPT请勿抄袭搬运！盗版必究！-1"/>
                <p:cNvSpPr txBox="1">
                  <a:spLocks noRot="1" noChangeAspect="1" noMove="1" noResize="1" noEditPoints="1" noAdjustHandles="1" noChangeArrowheads="1" noChangeShapeType="1" noTextEdit="1"/>
                </p:cNvSpPr>
                <p:nvPr/>
              </p:nvSpPr>
              <p:spPr>
                <a:xfrm>
                  <a:off x="6245408" y="2399802"/>
                  <a:ext cx="7855947" cy="5277524"/>
                </a:xfrm>
                <a:prstGeom prst="rect">
                  <a:avLst/>
                </a:prstGeom>
                <a:blipFill rotWithShape="1">
                  <a:blip r:embed="rId1"/>
                </a:blipFill>
              </p:spPr>
              <p:txBody>
                <a:bodyPr/>
                <a:lstStyle/>
                <a:p>
                  <a:r>
                    <a:rPr lang="zh-CN" altLang="en-US">
                      <a:noFill/>
                    </a:rPr>
                    <a:t> </a:t>
                  </a:r>
                </a:p>
              </p:txBody>
            </p:sp>
          </mc:Fallback>
        </mc:AlternateContent>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3072765" cy="460375"/>
          </a:xfrm>
          <a:prstGeom prst="rect">
            <a:avLst/>
          </a:prstGeom>
          <a:noFill/>
        </p:spPr>
        <p:txBody>
          <a:bodyPr wrap="square" rtlCol="0">
            <a:spAutoFit/>
          </a:bodyPr>
          <a:p>
            <a:r>
              <a:rPr lang="en-US" altLang="zh-CN" sz="2400"/>
              <a:t>2.1</a:t>
            </a:r>
            <a:r>
              <a:rPr lang="zh-CN" altLang="en-US" sz="2400"/>
              <a:t>多尺度特征提取</a:t>
            </a:r>
            <a:endParaRPr lang="zh-CN" altLang="en-US" sz="2400"/>
          </a:p>
        </p:txBody>
      </p:sp>
      <p:pic>
        <p:nvPicPr>
          <p:cNvPr id="3" name="图片 2"/>
          <p:cNvPicPr>
            <a:picLocks noChangeAspect="1"/>
          </p:cNvPicPr>
          <p:nvPr/>
        </p:nvPicPr>
        <p:blipFill>
          <a:blip r:embed="rId2"/>
          <a:stretch>
            <a:fillRect/>
          </a:stretch>
        </p:blipFill>
        <p:spPr>
          <a:xfrm>
            <a:off x="835025" y="3522345"/>
            <a:ext cx="10332085" cy="300482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werpoint template design by DAJU_PPT正版来源小红书大橘PPT微信DAJU_PPT请勿抄袭搬运！盗版必究！"/>
          <p:cNvSpPr>
            <a:spLocks noGrp="1"/>
          </p:cNvSpPr>
          <p:nvPr>
            <p:ph type="title"/>
          </p:nvPr>
        </p:nvSpPr>
        <p:spPr>
          <a:prstGeom prst="rect">
            <a:avLst/>
          </a:prstGeom>
        </p:spPr>
        <p:txBody>
          <a:bodyPr wrap="square" lIns="72000" tIns="36000" rIns="72000" bIns="36000" anchor="ctr" anchorCtr="0">
            <a:noAutofit/>
          </a:bodyPr>
          <a:lstStyle/>
          <a:p>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二、模型及</a:t>
            </a:r>
            <a:r>
              <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rPr>
              <a:t>方法</a:t>
            </a:r>
            <a:endParaRPr lang="zh-CN" altLang="en-US" sz="2800" dirty="0">
              <a:solidFill>
                <a:schemeClr val="bg1"/>
              </a:solidFill>
              <a:effectLst>
                <a:outerShdw blurRad="38100" dist="38100" dir="2700000" algn="tl">
                  <a:srgbClr val="000000">
                    <a:alpha val="43137"/>
                  </a:srgbClr>
                </a:outerShdw>
              </a:effectLst>
              <a:latin typeface="+mn-lt"/>
              <a:ea typeface="+mn-ea"/>
              <a:cs typeface="+mn-ea"/>
              <a:sym typeface="+mn-lt"/>
            </a:endParaRPr>
          </a:p>
        </p:txBody>
      </p:sp>
      <p:sp>
        <p:nvSpPr>
          <p:cNvPr id="2" name="powerpoint template design by DAJU_PPT正版来源小红书大橘PPT微信DAJU_PPT请勿抄袭搬运！盗版必究！"/>
          <p:cNvSpPr>
            <a:spLocks noGrp="1"/>
          </p:cNvSpPr>
          <p:nvPr>
            <p:ph type="sldNum" sz="quarter" idx="4"/>
          </p:nvPr>
        </p:nvSpPr>
        <p:spPr/>
        <p:txBody>
          <a:bodyPr/>
          <a:lstStyle/>
          <a:p>
            <a:fld id="{41DDFDCD-830D-4E78-9097-B6B92A67D61F}" type="slidenum">
              <a:rPr lang="zh-CN" altLang="en-US" smtClean="0"/>
            </a:fld>
            <a:endParaRPr lang="zh-CN" altLang="en-US"/>
          </a:p>
        </p:txBody>
      </p:sp>
      <p:grpSp>
        <p:nvGrpSpPr>
          <p:cNvPr id="27" name="powerpoint template design by DAJU_PPT正版来源小红书大橘PPT微信DAJU_PPT请勿抄袭搬运！盗版必究！"/>
          <p:cNvGrpSpPr/>
          <p:nvPr/>
        </p:nvGrpSpPr>
        <p:grpSpPr>
          <a:xfrm>
            <a:off x="729615" y="1786255"/>
            <a:ext cx="5681345" cy="4846320"/>
            <a:chOff x="6169778" y="2399802"/>
            <a:chExt cx="4076272" cy="5277524"/>
          </a:xfrm>
        </p:grpSpPr>
        <p:sp>
          <p:nvSpPr>
            <p:cNvPr id="24" name="powerpoint template design by DAJU_PPT正版来源小红书大橘PPT微信DAJU_PPT请勿抄袭搬运！盗版必究！-1"/>
            <p:cNvSpPr txBox="1"/>
            <p:nvPr/>
          </p:nvSpPr>
          <p:spPr>
            <a:xfrm>
              <a:off x="6245408" y="2399802"/>
              <a:ext cx="4000642" cy="5277524"/>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30000"/>
                </a:lnSpc>
                <a:spcAft>
                  <a:spcPts val="1200"/>
                </a:spcAft>
                <a:buFont typeface="Wingdings" panose="05000000000000000000" pitchFamily="2" charset="2"/>
                <a:buNone/>
              </a:pPr>
              <a:endParaRPr lang="zh-CN" altLang="en-US" dirty="0">
                <a:latin typeface="Cambria Math" panose="02040503050406030204" charset="0"/>
                <a:cs typeface="Cambria Math" panose="02040503050406030204" charset="0"/>
                <a:sym typeface="+mn-lt"/>
              </a:endParaRPr>
            </a:p>
            <a:p>
              <a:pPr indent="0">
                <a:lnSpc>
                  <a:spcPct val="130000"/>
                </a:lnSpc>
                <a:spcAft>
                  <a:spcPts val="1200"/>
                </a:spcAft>
                <a:buFont typeface="Wingdings" panose="05000000000000000000" pitchFamily="2" charset="2"/>
                <a:buNone/>
              </a:pPr>
              <a:endParaRPr lang="zh-CN" altLang="en-US" dirty="0">
                <a:latin typeface="Cambria Math" panose="02040503050406030204" charset="0"/>
                <a:cs typeface="Cambria Math" panose="02040503050406030204" charset="0"/>
                <a:sym typeface="+mn-lt"/>
              </a:endParaRPr>
            </a:p>
            <a:p>
              <a:pPr indent="0">
                <a:lnSpc>
                  <a:spcPct val="130000"/>
                </a:lnSpc>
                <a:spcAft>
                  <a:spcPts val="1200"/>
                </a:spcAft>
                <a:buFont typeface="Wingdings" panose="05000000000000000000" pitchFamily="2" charset="2"/>
                <a:buNone/>
              </a:pPr>
              <a:r>
                <a:rPr lang="zh-CN" altLang="en-US" dirty="0">
                  <a:latin typeface="Cambria Math" panose="02040503050406030204" charset="0"/>
                  <a:cs typeface="Cambria Math" panose="02040503050406030204" charset="0"/>
                  <a:sym typeface="+mn-lt"/>
                </a:rPr>
                <a:t>通过选择一个模态作为关键模态并采用非平衡融合策略来解决上述问题。首先，使用单模态数据进行情感分析。将最后一层线性层输出的</a:t>
              </a:r>
              <a:r>
                <a:rPr lang="zh-CN" altLang="en-US" dirty="0">
                  <a:latin typeface="Cambria Math" panose="02040503050406030204" charset="0"/>
                  <a:cs typeface="Cambria Math" panose="02040503050406030204" charset="0"/>
                  <a:sym typeface="+mn-lt"/>
                </a:rPr>
                <a:t>特征输入到各自的情感分析分类器中，得到每个模态的情感分析结果，随后对单模态情感分析的准确率进行排序，选择准确率最高的情态作为关键情态。</a:t>
              </a:r>
              <a:endParaRPr lang="zh-CN" altLang="en-US" dirty="0">
                <a:latin typeface="Cambria Math" panose="02040503050406030204" charset="0"/>
                <a:cs typeface="Cambria Math" panose="02040503050406030204" charset="0"/>
                <a:sym typeface="+mn-lt"/>
              </a:endParaRPr>
            </a:p>
          </p:txBody>
        </p:sp>
        <p:sp>
          <p:nvSpPr>
            <p:cNvPr id="25" name="powerpoint template design by DAJU_PPT正版来源小红书大橘PPT微信DAJU_PPT请勿抄袭搬运！盗版必究！-2"/>
            <p:cNvSpPr txBox="1"/>
            <p:nvPr/>
          </p:nvSpPr>
          <p:spPr>
            <a:xfrm flipV="1">
              <a:off x="6169778" y="2432302"/>
              <a:ext cx="3094344" cy="73541"/>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400" b="1" dirty="0">
                <a:solidFill>
                  <a:schemeClr val="tx2">
                    <a:lumMod val="75000"/>
                    <a:lumOff val="25000"/>
                  </a:schemeClr>
                </a:solidFill>
                <a:cs typeface="+mn-ea"/>
                <a:sym typeface="+mn-lt"/>
              </a:endParaRPr>
            </a:p>
          </p:txBody>
        </p:sp>
      </p:grpSp>
      <p:cxnSp>
        <p:nvCxnSpPr>
          <p:cNvPr id="11" name="powerpoint template design by DAJU_PPT正版来源小红书大橘PPT微信DAJU_PPT请勿抄袭搬运！盗版必究！-3"/>
          <p:cNvCxnSpPr/>
          <p:nvPr/>
        </p:nvCxnSpPr>
        <p:spPr>
          <a:xfrm>
            <a:off x="655955" y="1667510"/>
            <a:ext cx="575437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015" y="1033145"/>
            <a:ext cx="6468745" cy="460375"/>
          </a:xfrm>
          <a:prstGeom prst="rect">
            <a:avLst/>
          </a:prstGeom>
          <a:noFill/>
        </p:spPr>
        <p:txBody>
          <a:bodyPr wrap="square" rtlCol="0">
            <a:spAutoFit/>
          </a:bodyPr>
          <a:p>
            <a:r>
              <a:rPr lang="en-US" altLang="zh-CN" sz="2400"/>
              <a:t>2.2</a:t>
            </a:r>
            <a:r>
              <a:rPr lang="zh-CN" altLang="en-US" sz="2400"/>
              <a:t>关键模态选取</a:t>
            </a:r>
            <a:endParaRPr lang="zh-CN" altLang="en-US" sz="2400"/>
          </a:p>
        </p:txBody>
      </p:sp>
      <p:pic>
        <p:nvPicPr>
          <p:cNvPr id="5" name="图片 4"/>
          <p:cNvPicPr>
            <a:picLocks noChangeAspect="1"/>
          </p:cNvPicPr>
          <p:nvPr/>
        </p:nvPicPr>
        <p:blipFill>
          <a:blip r:embed="rId1"/>
          <a:stretch>
            <a:fillRect/>
          </a:stretch>
        </p:blipFill>
        <p:spPr>
          <a:xfrm>
            <a:off x="6410325" y="1667510"/>
            <a:ext cx="4687570" cy="4718685"/>
          </a:xfrm>
          <a:prstGeom prst="rect">
            <a:avLst/>
          </a:prstGeom>
        </p:spPr>
      </p:pic>
    </p:spTree>
  </p:cSld>
  <p:clrMapOvr>
    <a:masterClrMapping/>
  </p:clrMapOvr>
  <p:transition>
    <p:fade/>
  </p:transition>
</p:sld>
</file>

<file path=ppt/tags/tag1.xml><?xml version="1.0" encoding="utf-8"?>
<p:tagLst xmlns:p="http://schemas.openxmlformats.org/presentationml/2006/main">
  <p:tag name="ISLIDE.ICON" val="#36637;"/>
</p:tagLst>
</file>

<file path=ppt/tags/tag2.xml><?xml version="1.0" encoding="utf-8"?>
<p:tagLst xmlns:p="http://schemas.openxmlformats.org/presentationml/2006/main">
  <p:tag name="PA" val="v5.2.9"/>
</p:tagLst>
</file>

<file path=ppt/tags/tag3.xml><?xml version="1.0" encoding="utf-8"?>
<p:tagLst xmlns:p="http://schemas.openxmlformats.org/presentationml/2006/main">
  <p:tag name="PA" val="v5.2.9"/>
</p:tagLst>
</file>

<file path=ppt/tags/tag4.xml><?xml version="1.0" encoding="utf-8"?>
<p:tagLst xmlns:p="http://schemas.openxmlformats.org/presentationml/2006/main">
  <p:tag name="PA" val="v5.2.9"/>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ISLIDE.ICON" val="#36637;"/>
</p:tagLst>
</file>

<file path=ppt/tags/tag9.xml><?xml version="1.0" encoding="utf-8"?>
<p:tagLst xmlns:p="http://schemas.openxmlformats.org/presentationml/2006/main">
  <p:tag name="ISLIDE.GUIDESSETTING" val="{&quot;Id&quot;:null,&quot;Name&quot;:&quot;适中&quot;,&quot;HeaderHeight&quot;:10.0,&quot;FooterHeight&quot;:5.0,&quot;SideMargin&quot;:5.0,&quot;TopMargin&quot;:0.0,&quot;BottomMargin&quot;:0.0,&quot;IntervalMargin&quot;:1.5,&quot;SettingType&quot;:&quot;System&quot;}"/>
  <p:tag name="KSO_WPP_MARK_KEY" val="65e0302f-401c-4128-8d36-0371edd3fd61"/>
  <p:tag name="COMMONDATA" val="eyJoZGlkIjoiODRlMWYzZTVkZThjOTgyNjY3NmVhYmVjNTA2Njg0YzYifQ=="/>
</p:tagLst>
</file>

<file path=ppt/theme/theme1.xml><?xml version="1.0" encoding="utf-8"?>
<a:theme xmlns:a="http://schemas.openxmlformats.org/drawingml/2006/main" name="Office Theme">
  <a:themeElements>
    <a:clrScheme name="海岸线蓝+雾霾蓝">
      <a:dk1>
        <a:srgbClr val="000000"/>
      </a:dk1>
      <a:lt1>
        <a:srgbClr val="FFFFFF"/>
      </a:lt1>
      <a:dk2>
        <a:srgbClr val="000000"/>
      </a:dk2>
      <a:lt2>
        <a:srgbClr val="FFFFFF"/>
      </a:lt2>
      <a:accent1>
        <a:srgbClr val="56739C"/>
      </a:accent1>
      <a:accent2>
        <a:srgbClr val="9EAEC4"/>
      </a:accent2>
      <a:accent3>
        <a:srgbClr val="56739C"/>
      </a:accent3>
      <a:accent4>
        <a:srgbClr val="9EAEC4"/>
      </a:accent4>
      <a:accent5>
        <a:srgbClr val="56739C"/>
      </a:accent5>
      <a:accent6>
        <a:srgbClr val="9EAEC4"/>
      </a:accent6>
      <a:hlink>
        <a:srgbClr val="DF213B"/>
      </a:hlink>
      <a:folHlink>
        <a:srgbClr val="954F72"/>
      </a:folHlink>
    </a:clrScheme>
    <a:fontScheme name="mmhun25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4180</Words>
  <Application>WPS 演示</Application>
  <PresentationFormat>宽屏</PresentationFormat>
  <Paragraphs>151</Paragraphs>
  <Slides>19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阿里巴巴普惠体 2.0 45 Light</vt:lpstr>
      <vt:lpstr>Cambria Math</vt:lpstr>
      <vt:lpstr>Segoe Print</vt:lpstr>
      <vt:lpstr>Arial Unicode MS</vt:lpstr>
      <vt:lpstr>Calibri</vt:lpstr>
      <vt:lpstr>Office Theme</vt:lpstr>
      <vt:lpstr>PowerPoint 演示文稿</vt:lpstr>
      <vt:lpstr>PowerPoint 演示文稿</vt:lpstr>
      <vt:lpstr>PowerPoint 演示文稿</vt:lpstr>
      <vt:lpstr>一、本文介绍</vt:lpstr>
      <vt:lpstr>PowerPoint 演示文稿</vt:lpstr>
      <vt:lpstr>二、模型及方法</vt:lpstr>
      <vt:lpstr>二、模型及方法</vt:lpstr>
      <vt:lpstr>二、模型及方法</vt:lpstr>
      <vt:lpstr>二、模型及方法</vt:lpstr>
      <vt:lpstr>二、模型及方法</vt:lpstr>
      <vt:lpstr>二、模型及方法</vt:lpstr>
      <vt:lpstr>二、模型及方法</vt:lpstr>
      <vt:lpstr>二、模型及方法</vt:lpstr>
      <vt:lpstr>PowerPoint 演示文稿</vt:lpstr>
      <vt:lpstr>三、实验结果</vt:lpstr>
      <vt:lpstr>三、实验结果</vt:lpstr>
      <vt:lpstr>PowerPoint 演示文稿</vt:lpstr>
      <vt:lpstr>四、结论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2314981968@qq.com</dc:creator>
  <cp:lastModifiedBy>段瑞霞</cp:lastModifiedBy>
  <cp:revision>87</cp:revision>
  <dcterms:created xsi:type="dcterms:W3CDTF">2019-11-26T03:41:00Z</dcterms:created>
  <dcterms:modified xsi:type="dcterms:W3CDTF">2024-04-23T11:20:17Z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BC69EB345F4F457288BFAD1BFA019858</vt:lpwstr>
  </property>
  <property fmtid="{D5CDD505-2E9C-101B-9397-08002B2CF9AE}" pid="3" name="KSOProductBuildVer">
    <vt:lpwstr>2052-12.1.0.16729</vt:lpwstr>
  </property>
</Properties>
</file>