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97" r:id="rId5"/>
    <p:sldId id="260" r:id="rId6"/>
    <p:sldId id="311" r:id="rId7"/>
    <p:sldId id="308" r:id="rId8"/>
    <p:sldId id="314" r:id="rId9"/>
    <p:sldId id="318" r:id="rId10"/>
    <p:sldId id="319" r:id="rId11"/>
    <p:sldId id="320" r:id="rId12"/>
    <p:sldId id="26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48"/>
    <a:srgbClr val="AB8559"/>
    <a:srgbClr val="395B99"/>
    <a:srgbClr val="FFFFFF"/>
    <a:srgbClr val="FDFDFD"/>
    <a:srgbClr val="263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936"/>
      </p:cViewPr>
      <p:guideLst>
        <p:guide orient="horz" pos="2097"/>
        <p:guide pos="2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D2BCB-6A60-4F4C-AC24-36C205416DB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0D01A7-332F-4713-A6B4-C6034A924C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CD2824-E58C-47E5-BCF7-2544BF7EF6A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0D01A7-332F-4713-A6B4-C6034A924C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5600" y="1755458"/>
            <a:ext cx="7200800" cy="949878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1160" y="2789808"/>
            <a:ext cx="7200800" cy="369332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91EBD5-C2DF-48B3-BA63-301EF5162E7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D:\Desktop\素材\素描城市.png"/>
          <p:cNvPicPr>
            <a:picLocks noChangeAspect="1" noChangeArrowheads="1"/>
          </p:cNvPicPr>
          <p:nvPr userDrawn="1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3955"/>
            <a:ext cx="12192000" cy="304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864D4-91CB-4055-9470-98894FA4D56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D5680-0BAF-41C6-9E7E-A0BE33384B0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313D8-19B5-409A-93AE-7F8C59711C6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67804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1E22EC-C055-4E20-B016-F7B8113FF7D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1844675" y="2227263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1844040" y="3963670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2" name="竖排文字占位符 21"/>
          <p:cNvSpPr>
            <a:spLocks noGrp="1"/>
          </p:cNvSpPr>
          <p:nvPr>
            <p:ph type="body" orient="vert" sz="quarter" idx="15"/>
          </p:nvPr>
        </p:nvSpPr>
        <p:spPr>
          <a:xfrm>
            <a:off x="270933" y="1603850"/>
            <a:ext cx="581555" cy="3551237"/>
          </a:xfrm>
        </p:spPr>
        <p:txBody>
          <a:bodyPr vert="eaVert"/>
          <a:lstStyle>
            <a:lvl1pPr marL="0" indent="0" algn="l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6"/>
          </p:nvPr>
        </p:nvSpPr>
        <p:spPr>
          <a:xfrm>
            <a:off x="3929063" y="1270000"/>
            <a:ext cx="4333875" cy="6524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038475" y="2284413"/>
            <a:ext cx="6115050" cy="76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7568" y="4527773"/>
            <a:ext cx="7776864" cy="106146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B96C00-8026-43D2-BBB4-E32CBDE09B6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D:\Desktop\素材\素描城市.png"/>
          <p:cNvPicPr>
            <a:picLocks noChangeAspect="1" noChangeArrowheads="1"/>
          </p:cNvPicPr>
          <p:nvPr userDrawn="1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670DD7-746A-4681-8B70-2D901D0B828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和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sp>
        <p:nvSpPr>
          <p:cNvPr id="9" name="直接连接符 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692275" y="3868738"/>
            <a:ext cx="6432550" cy="1588"/>
          </a:xfrm>
          <a:prstGeom prst="line">
            <a:avLst/>
          </a:prstGeom>
          <a:noFill/>
          <a:ln w="6350" cap="flat" cmpd="sng">
            <a:solidFill>
              <a:schemeClr val="accent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图表占位符 13"/>
          <p:cNvSpPr>
            <a:spLocks noGrp="1"/>
          </p:cNvSpPr>
          <p:nvPr>
            <p:ph type="chart" sz="quarter" idx="13"/>
          </p:nvPr>
        </p:nvSpPr>
        <p:spPr>
          <a:xfrm>
            <a:off x="1692275" y="1498124"/>
            <a:ext cx="6537325" cy="225583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4"/>
          </p:nvPr>
        </p:nvSpPr>
        <p:spPr>
          <a:xfrm>
            <a:off x="1692275" y="3983831"/>
            <a:ext cx="6537325" cy="225583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8329930" y="1604009"/>
            <a:ext cx="3108325" cy="46196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8329930" y="3953509"/>
            <a:ext cx="3108325" cy="461963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329613" y="2141538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329612" y="4579461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C95421-E4B3-4556-BF4F-C91BEBD8157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pic>
        <p:nvPicPr>
          <p:cNvPr id="8196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1175" y="2895600"/>
            <a:ext cx="1009650" cy="1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87204"/>
            <a:ext cx="407934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551812"/>
            <a:ext cx="4079345" cy="3574054"/>
          </a:xfrm>
        </p:spPr>
        <p:txBody>
          <a:bodyPr/>
          <a:lstStyle>
            <a:lvl1pPr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71281" y="1587204"/>
            <a:ext cx="408251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71280" y="2551221"/>
            <a:ext cx="4082520" cy="3574054"/>
          </a:xfrm>
        </p:spPr>
        <p:txBody>
          <a:bodyPr/>
          <a:lstStyle>
            <a:lvl1pPr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1601C3-FEA7-4B49-87D4-C69D8ACF5D7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 userDrawn="1"/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648" y="2124926"/>
            <a:ext cx="7416824" cy="1741730"/>
          </a:xfrm>
        </p:spPr>
        <p:txBody>
          <a:bodyPr>
            <a:noAutofit/>
          </a:bodyPr>
          <a:lstStyle>
            <a:lvl1pPr algn="ctr">
              <a:defRPr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753E-A448-4810-81E6-73659E2F0D1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D:\Desktop\素材\素描城市.png"/>
          <p:cNvPicPr>
            <a:picLocks noChangeAspect="1" noChangeArrowheads="1"/>
          </p:cNvPicPr>
          <p:nvPr userDrawn="1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3955"/>
            <a:ext cx="12192000" cy="304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76035-1C90-4B04-B8B5-7277CA17B4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 indent="-228600"/>
            <a:r>
              <a:rPr lang="en-US" altLang="en-US" dirty="0"/>
              <a:t>第二级</a:t>
            </a:r>
            <a:endParaRPr lang="en-US" altLang="en-US" dirty="0"/>
          </a:p>
          <a:p>
            <a:pPr lvl="2" indent="-228600"/>
            <a:r>
              <a:rPr lang="en-US" altLang="en-US" dirty="0"/>
              <a:t>第三级</a:t>
            </a:r>
            <a:endParaRPr lang="en-US" altLang="en-US" dirty="0"/>
          </a:p>
          <a:p>
            <a:pPr lvl="3" indent="-228600"/>
            <a:r>
              <a:rPr lang="en-US" altLang="en-US" dirty="0"/>
              <a:t>第四级</a:t>
            </a:r>
            <a:endParaRPr lang="en-US" altLang="en-US" dirty="0"/>
          </a:p>
          <a:p>
            <a:pPr lvl="4" indent="-228600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200" noProof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defRPr sz="1200" noProof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76035-1C90-4B04-B8B5-7277CA17B4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293136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95425" y="1800225"/>
            <a:ext cx="8898255" cy="949325"/>
          </a:xfr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Socket</a:t>
            </a:r>
            <a:r>
              <a:rPr lang="zh-CN" altLang="en-US" sz="72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套接字</a:t>
            </a:r>
            <a:endParaRPr lang="en-US" altLang="zh-CN" sz="72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9188" y="2125663"/>
            <a:ext cx="7416800" cy="1741488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lt"/>
              </a:rPr>
              <a:t>谢谢您的观看</a:t>
            </a:r>
            <a:endParaRPr kumimoji="0" lang="zh-CN" altLang="en-US" sz="60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10790" y="923290"/>
            <a:ext cx="9051925" cy="4783455"/>
          </a:xfr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一、什么是套接字；</a:t>
            </a:r>
            <a:b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</a:b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二、套接字分类和传输方案；</a:t>
            </a:r>
            <a:b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</a:b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三、</a:t>
            </a:r>
            <a:r>
              <a:rPr lang="en-US" altLang="zh-CN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TCP</a:t>
            </a: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套接字编程</a:t>
            </a:r>
            <a:r>
              <a:rPr lang="en-US" altLang="zh-CN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--</a:t>
            </a: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服务端流程。</a:t>
            </a:r>
            <a:b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</a:b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四</a:t>
            </a:r>
            <a:r>
              <a:rPr lang="zh-CN" altLang="en-US" sz="3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、TCP套接字编程事例。</a:t>
            </a:r>
            <a:endParaRPr lang="zh-CN" altLang="en-US" sz="72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64185" y="287020"/>
            <a:ext cx="6389370" cy="78930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marR="0" algn="l" defTabSz="914400" fontAlgn="auto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一、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套接字定义</a:t>
            </a:r>
            <a:endParaRPr kumimoji="0" lang="zh-CN" altLang="en-US" sz="3600" b="1" kern="1200" cap="none" spc="0" normalizeH="0" baseline="0" noProof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5310" y="1440815"/>
            <a:ext cx="10707370" cy="497078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        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套接字（socket）是一个抽象层，应用程序可以通过它发送或接收数据，可对其进行像对文件一样的打开、读写和关闭等操作。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        套接字允许应用程序将I/O插入到网络中，并与网络中的其他应用程序进行通信。网络套接字是IP地址与端口的组合。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        通常通过 import socket  导入导入套接字。 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64185" y="287020"/>
            <a:ext cx="6389370" cy="78930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marR="0" algn="l" defTabSz="914400" fontAlgn="auto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rPr>
              <a:t>二、</a:t>
            </a: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cs typeface="+mj-cs"/>
                <a:sym typeface="+mn-ea"/>
              </a:rPr>
              <a:t>套接字分类和传输方案</a:t>
            </a:r>
            <a:endParaRPr kumimoji="0" lang="zh-CN" altLang="en-US" sz="3600" b="1" kern="1200" cap="none" spc="0" normalizeH="0" baseline="0" noProof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5310" y="1440815"/>
            <a:ext cx="11014710" cy="497078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1.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流式套接字(SOCK_STREAM): 以字节流方式传输数据，实现tcp网络传输方案。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(面向连接--tcp协议--可靠的--流式套接字)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数据报套接字(SOCK_DGRAM):以数据报形式传输数据，实现udp网络传输方案。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(无连接--udp协议--不可靠--数据报套接字)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64185" y="287020"/>
            <a:ext cx="10551160" cy="78930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三、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TCP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套接字编程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--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服务端流程。</a:t>
            </a:r>
            <a:endParaRPr lang="zh-CN" altLang="en-US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24635" y="1353185"/>
            <a:ext cx="9685020" cy="511048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socket :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创建套接字                  （购买一个电话）</a:t>
            </a: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东文宋体" charset="0"/>
                <a:ea typeface="东文宋体" charset="0"/>
                <a:sym typeface="+mn-ea"/>
              </a:rPr>
              <a:t>    ↓                                                        </a:t>
            </a:r>
            <a:r>
              <a:rPr lang="en-US" altLang="zh-CN" sz="2000" dirty="0">
                <a:solidFill>
                  <a:schemeClr val="accent1"/>
                </a:solidFill>
                <a:latin typeface="东文宋体" charset="0"/>
                <a:ea typeface="东文宋体" charset="0"/>
                <a:sym typeface="+mn-ea"/>
              </a:rPr>
              <a:t>↓</a:t>
            </a:r>
            <a:endParaRPr lang="en-US" altLang="zh-CN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bind :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绑定地址                          （买了一个电话卡）</a:t>
            </a: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东文宋体" charset="0"/>
                <a:ea typeface="东文宋体" charset="0"/>
                <a:sym typeface="+mn-ea"/>
              </a:rPr>
              <a:t>    ↓                                                        ↓</a:t>
            </a:r>
            <a:endParaRPr lang="en-US" altLang="zh-CN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listen 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：监听                             （充话费）</a:t>
            </a: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东文宋体" charset="0"/>
                <a:ea typeface="东文宋体" charset="0"/>
                <a:sym typeface="+mn-ea"/>
              </a:rPr>
              <a:t>    ↓                                                        ↓</a:t>
            </a:r>
            <a:endParaRPr lang="en-US" altLang="zh-CN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accept :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等待接收客户端的连接（开机）</a:t>
            </a: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东文宋体" charset="0"/>
                <a:ea typeface="东文宋体" charset="0"/>
                <a:sym typeface="+mn-ea"/>
              </a:rPr>
              <a:t>    ↓                                                        ↓</a:t>
            </a:r>
            <a:endParaRPr lang="en-US" altLang="zh-CN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send/recv :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收</a:t>
            </a: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发消息                （接听电话）</a:t>
            </a: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东文宋体" charset="0"/>
                <a:ea typeface="东文宋体" charset="0"/>
                <a:sym typeface="+mn-ea"/>
              </a:rPr>
              <a:t>    ↓                                                        ↓</a:t>
            </a:r>
            <a:endParaRPr lang="en-US" altLang="zh-CN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close :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关闭                                 （销毁电话）</a:t>
            </a:r>
            <a:endParaRPr lang="zh-CN" alt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64185" y="287020"/>
            <a:ext cx="10551160" cy="78930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四、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TCP套接字编程事例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--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创建套接字</a:t>
            </a:r>
            <a:endParaRPr lang="zh-CN" altLang="en-US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3785" y="1189355"/>
            <a:ext cx="10227310" cy="552005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sockfd=socket.socket(socket_family=AF_INET,socket_type=SOCK_STREAM,proto=0)</a:t>
            </a:r>
            <a:endParaRPr sz="1600" b="1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功能：创建套接字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参数：  socket_family  网络地址类型</a:t>
            </a:r>
            <a:r>
              <a:rPr lang="zh-CN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</a:t>
            </a: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 </a:t>
            </a:r>
            <a:r>
              <a:rPr lang="zh-CN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</a:t>
            </a: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AF_INET表示ipv4</a:t>
            </a:r>
            <a:r>
              <a:rPr lang="zh-CN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（系统默认值）、</a:t>
            </a: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AF_INET</a:t>
            </a:r>
            <a:r>
              <a:rPr lang="en-US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6</a:t>
            </a: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表示ipv</a:t>
            </a:r>
            <a:r>
              <a:rPr lang="en-US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6</a:t>
            </a:r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））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              socket_type  套接字类型 SOCK_STREAM(流式)  SOCK_DGRAM(数据报)</a:t>
            </a:r>
            <a:r>
              <a:rPr lang="zh-CN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（如果开始选定套接字类型，后面        编程要保持一致）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              proto  通常为0  选择子协议</a:t>
            </a:r>
            <a:r>
              <a:rPr lang="zh-CN"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（可以忽略）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返回值： 套接字对象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"""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tcp 套接字服务端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"""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import socket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# 创建tcp套接字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sock = socket.socket(socket.AF_INET,socket.SOCK_STREAM)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print(sock)</a:t>
            </a:r>
            <a:endParaRPr sz="16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64185" y="287020"/>
            <a:ext cx="10551160" cy="78930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四、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TCP套接字编程事例</a:t>
            </a: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--绑定地址、设置监听</a:t>
            </a:r>
            <a:endParaRPr lang="en-US" altLang="zh-CN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63625" y="1189355"/>
            <a:ext cx="10227310" cy="552005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socket.bind(addr)</a:t>
            </a:r>
            <a:endParaRPr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功能： 绑定本机网络地址</a:t>
            </a:r>
            <a:endParaRPr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参数： 二元元组 (ip,port)  ('0.0.0.0',8888)</a:t>
            </a:r>
            <a:endParaRPr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sockfd.listen(n)</a:t>
            </a:r>
            <a:endParaRPr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功能 ： 将套接字设置为监听套接字，确定监听队列大小</a:t>
            </a:r>
            <a:endParaRPr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参数 ： 监听队列大小</a:t>
            </a:r>
            <a:endParaRPr sz="20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注：</a:t>
            </a:r>
            <a:r>
              <a:rPr lang="en-US" altLang="zh-CN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n </a:t>
            </a:r>
            <a:r>
              <a:rPr lang="zh-CN" altLang="en-US" sz="20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表示队列的大小，允许服务端连接客户端的数量。</a:t>
            </a:r>
            <a:endParaRPr sz="1600" b="1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1600" b="1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1600" b="1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1600" b="1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64185" y="287020"/>
            <a:ext cx="10919460" cy="78930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四、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TCP套接字编程事例</a:t>
            </a: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--客户端连接请求、收发信息</a:t>
            </a:r>
            <a:endParaRPr lang="en-US" altLang="zh-CN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63625" y="903605"/>
            <a:ext cx="10227310" cy="545782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connfe,addr = socket.accecp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功能： 阻塞等待处理客户端请求</a:t>
            </a:r>
            <a:endParaRPr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返回值： connfd  客户端连接套接字</a:t>
            </a:r>
            <a:endParaRPr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                 addr  连接的客户端地址</a:t>
            </a:r>
            <a:endParaRPr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data = connfd.recv(buffersize)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功能 : 接受客户端消息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参数 ：每次最多接收消息的大小</a:t>
            </a:r>
            <a:r>
              <a:rPr lang="zh-CN" alt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（缓冲区大小）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返回值： 接收到的内容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n = connfd.send(data)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功能 : 发送消息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参数 ：要发送的内容  </a:t>
            </a:r>
            <a:r>
              <a:rPr lang="en-US" sz="1800" u="sng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bytes格式</a:t>
            </a:r>
            <a:r>
              <a:rPr lang="zh-CN" altLang="en-US" sz="1800" u="sng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</a:t>
            </a:r>
            <a:r>
              <a:rPr lang="en-US" altLang="zh-CN" sz="1800" u="sng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python3</a:t>
            </a:r>
            <a:r>
              <a:rPr lang="zh-CN" altLang="en-US" sz="1800" u="sng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中，发和收都是字节串）</a:t>
            </a: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返回值： 发送的字节数</a:t>
            </a:r>
            <a:endParaRPr sz="1800" b="1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64185" y="287020"/>
            <a:ext cx="10919460" cy="789305"/>
          </a:xfrm>
          <a:prstGeom prst="rect">
            <a:avLst/>
          </a:prstGeom>
          <a:noFill/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四、</a:t>
            </a:r>
            <a:r>
              <a:rPr lang="zh-CN" altLang="en-US" sz="3600" b="1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TCP套接字编程事例</a:t>
            </a: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sym typeface="+mn-ea"/>
              </a:rPr>
              <a:t>--关闭套接字</a:t>
            </a:r>
            <a:endParaRPr lang="en-US" altLang="zh-CN" sz="3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63625" y="903605"/>
            <a:ext cx="10227310" cy="545782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sockfd.close()</a:t>
            </a:r>
            <a:endParaRPr 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功能：关闭套接字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sym typeface="+mn-ea"/>
              </a:rPr>
              <a:t>（销毁套接字）</a:t>
            </a:r>
            <a:endParaRPr lang="en-US" sz="24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800" dirty="0">
              <a:solidFill>
                <a:schemeClr val="accent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custDataLst>
      <p:tags r:id="rId4"/>
    </p:custDataLst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0"/>
  <p:tag name="KSO_WM_TEMPLATE_SUBCATEGORY" val="combine"/>
  <p:tag name="KSO_WM_TEMPLATE_THUMBS_INDEX" val="1、8、11、15、21、27、28、31、"/>
</p:tagLst>
</file>

<file path=ppt/tags/tag1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ID" val="custom0_1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15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2"/>
  <p:tag name="KSO_WM_SLIDE_TYPE" val="title"/>
  <p:tag name="KSO_WM_BEAUTIFY_FLAG" val="#wm#"/>
  <p:tag name="KSO_WM_COMBINE_RELATE_SLIDE_ID" val="custom925310_1"/>
  <p:tag name="KSO_WM_TEMPLATE_CATEGORY" val="custom"/>
  <p:tag name="KSO_WM_TEMPLATE_INDEX" val="0"/>
  <p:tag name="KSO_WM_SLIDE_ID" val="custom0_1"/>
  <p:tag name="KSO_WM_SLIDE_INDEX" val="1"/>
  <p:tag name="KSO_WM_TEMPLATE_SUBCATEGORY" val="combine"/>
  <p:tag name="KSO_WM_TEMPLATE_THUMBS_INDEX" val="1、8、11、15、21、27、28、31、"/>
  <p:tag name="KSO_WM_SLIDE_SUBTYPE" val="pureTxt"/>
</p:tagLst>
</file>

<file path=ppt/tags/tag1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ID" val="custom0_1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17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2"/>
  <p:tag name="KSO_WM_SLIDE_TYPE" val="title"/>
  <p:tag name="KSO_WM_BEAUTIFY_FLAG" val="#wm#"/>
  <p:tag name="KSO_WM_COMBINE_RELATE_SLIDE_ID" val="custom925310_1"/>
  <p:tag name="KSO_WM_TEMPLATE_CATEGORY" val="custom"/>
  <p:tag name="KSO_WM_TEMPLATE_INDEX" val="0"/>
  <p:tag name="KSO_WM_SLIDE_ID" val="custom0_1"/>
  <p:tag name="KSO_WM_SLIDE_INDEX" val="1"/>
  <p:tag name="KSO_WM_TEMPLATE_SUBCATEGORY" val="combine"/>
  <p:tag name="KSO_WM_TEMPLATE_THUMBS_INDEX" val="1、8、11、15、21、27、28、31、"/>
  <p:tag name="KSO_WM_SLIDE_SUBTYPE" val="pureTxt"/>
</p:tagLst>
</file>

<file path=ppt/tags/tag1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ID" val="custom0_9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DIAGRAM_GROUP_CODE" val="r1-1"/>
  <p:tag name="KSO_WM_UNIT_TYPE" val="i"/>
  <p:tag name="KSO_WM_UNIT_INDEX" val="3"/>
</p:tagLst>
</file>

<file path=ppt/tags/tag21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2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ID" val="custom0_9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DIAGRAM_GROUP_CODE" val="r1-1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26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ID" val="custom0_9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DIAGRAM_GROUP_CODE" val="r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ID" val="custom0_9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DIAGRAM_GROUP_CODE" val="r1-1"/>
  <p:tag name="KSO_WM_UNIT_TYPE" val="i"/>
  <p:tag name="KSO_WM_UNIT_INDEX" val="3"/>
</p:tagLst>
</file>

<file path=ppt/tags/tag33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3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ID" val="custom0_9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DIAGRAM_GROUP_CODE" val="r1-1"/>
  <p:tag name="KSO_WM_UNIT_TYPE" val="i"/>
  <p:tag name="KSO_WM_UNIT_INDEX" val="3"/>
</p:tagLst>
</file>

<file path=ppt/tags/tag37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38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ID" val="custom0_9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DIAGRAM_GROUP_CODE" val="r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4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3"/>
  <p:tag name="KSO_WM_UNIT_HIGHLIGHT" val="0"/>
  <p:tag name="KSO_WM_UNIT_COMPATIBLE" val="0"/>
  <p:tag name="KSO_WM_DIAGRAM_GROUP_CODE" val="m1-1"/>
  <p:tag name="KSO_WM_UNIT_ID" val="custom0_2*a*1"/>
  <p:tag name="KSO_WM_UNIT_PRESET_TEXT" val="目 录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ISCONTENTSTITLE" val="0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DIAGRAM_GROUP_CODE" val="m1-1"/>
  <p:tag name="KSO_WM_UNIT_ID" val="custom0_2*m_h_a*1_1_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ID" val="custom0_9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DIAGRAM_GROUP_CODE" val="r1-1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TAG_VERSION" val="1.0"/>
  <p:tag name="KSO_WM_SLIDE_ITEM_CNT" val="5"/>
  <p:tag name="KSO_WM_SLIDE_LAYOUT" val="a_b_m"/>
  <p:tag name="KSO_WM_SLIDE_LAYOUT_CNT" val="1_1_1"/>
  <p:tag name="KSO_WM_SLIDE_TYPE" val="contents"/>
  <p:tag name="KSO_WM_BEAUTIFY_FLAG" val="#wm#"/>
  <p:tag name="KSO_WM_COMBINE_RELATE_SLIDE_ID" val="diagram20170855_1"/>
  <p:tag name="KSO_WM_TEMPLATE_CATEGORY" val="custom"/>
  <p:tag name="KSO_WM_TEMPLATE_INDEX" val="0"/>
  <p:tag name="KSO_WM_SLIDE_ID" val="custom0_2"/>
  <p:tag name="KSO_WM_SLIDE_INDEX" val="2"/>
  <p:tag name="KSO_WM_DIAGRAM_GROUP_CODE" val="m1-1"/>
  <p:tag name="KSO_WM_TEMPLATE_SUBCATEGORY" val="combine"/>
  <p:tag name="KSO_WM_SLIDE_SUBTYPE" val="diag"/>
  <p:tag name="KSO_WM_SLIDE_DIAGTYPE" val="m"/>
</p:tagLst>
</file>

<file path=ppt/tags/tag46.xml><?xml version="1.0" encoding="utf-8"?>
<p:tagLst xmlns:p="http://schemas.openxmlformats.org/presentationml/2006/main"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0_12*a*1"/>
  <p:tag name="KSO_WM_UNIT_PRESET_TEXT" val="谢谢您的观看"/>
</p:tagLst>
</file>

<file path=ppt/tags/tag47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custom925310_10"/>
  <p:tag name="KSO_WM_TEMPLATE_CATEGORY" val="custom"/>
  <p:tag name="KSO_WM_TEMPLATE_INDEX" val="0"/>
  <p:tag name="KSO_WM_SLIDE_ID" val="custom0_12"/>
  <p:tag name="KSO_WM_SLIDE_INDEX" val="12"/>
  <p:tag name="KSO_WM_TEMPLATE_SUBCATEGORY" val="combine"/>
  <p:tag name="KSO_WM_SLIDE_SUBTYPE" val="pureTxt"/>
</p:tagLst>
</file>

<file path=ppt/tags/tag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LAYERLEVEL" val="1_1"/>
  <p:tag name="KSO_WM_UNIT_DIAGRAM_CONTRAST_TITLE_CNT" val="6"/>
  <p:tag name="KSO_WM_UNIT_DIAGRAM_DIMENSION_TITLE_CNT" val="2"/>
  <p:tag name="KSO_WM_UNIT_ID" val="custom0_10*r_i*1_28"/>
  <p:tag name="KSO_WM_UNIT_LINE_FORE_SCHEMECOLOR_INDEX" val="10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DIAGRAM_GROUP_CODE" val="l1r1-1"/>
  <p:tag name="KSO_WM_UNIT_TYPE" val="r_i"/>
  <p:tag name="KSO_WM_UNIT_INDEX" val="1_2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LAYERLEVEL" val="1_1"/>
  <p:tag name="KSO_WM_TAG_VERSION" val="1.0"/>
  <p:tag name="KSO_WM_BEAUTIFY_FLAG" val="#wm#"/>
  <p:tag name="KSO_WM_UNIT_ID" val="custom0_9*r_i*1_5"/>
  <p:tag name="KSO_WM_TEMPLATE_CATEGORY" val="custom"/>
  <p:tag name="KSO_WM_TEMPLATE_INDEX" val="0"/>
  <p:tag name="KSO_WM_UNIT_USESOURCEFORMAT_APPLY" val="0"/>
  <p:tag name="KSO_WM_DIAGRAM_GROUP_CODE" val="r1-1"/>
  <p:tag name="KSO_WM_UNIT_TYPE" val="r_i"/>
  <p:tag name="KSO_WM_UNIT_INDEX" val="1_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方案介绍">
  <a:themeElements>
    <a:clrScheme name="富察皇后">
      <a:dk1>
        <a:srgbClr val="000000"/>
      </a:dk1>
      <a:lt1>
        <a:srgbClr val="FFFFFF"/>
      </a:lt1>
      <a:dk2>
        <a:srgbClr val="364048"/>
      </a:dk2>
      <a:lt2>
        <a:srgbClr val="F0F0F0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c5odo011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演示</Application>
  <PresentationFormat/>
  <Paragraphs>102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黑体</vt:lpstr>
      <vt:lpstr>文泉驿微米黑</vt:lpstr>
      <vt:lpstr>Calibri</vt:lpstr>
      <vt:lpstr>微软雅黑</vt:lpstr>
      <vt:lpstr>宋体</vt:lpstr>
      <vt:lpstr>Arial Unicode MS</vt:lpstr>
      <vt:lpstr>SimHei</vt:lpstr>
      <vt:lpstr>Trebuchet MS</vt:lpstr>
      <vt:lpstr>MT Extra</vt:lpstr>
      <vt:lpstr>Times New Roman</vt:lpstr>
      <vt:lpstr>东文宋体</vt:lpstr>
      <vt:lpstr>方案介绍</vt:lpstr>
      <vt:lpstr>python 之 面向对象那些事</vt:lpstr>
      <vt:lpstr>一、面向对象的思想； 二、面向对象的两个核心概念； 三、面向对象中引用的概念； 四、 内置的方法。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tarena</cp:lastModifiedBy>
  <cp:revision>111</cp:revision>
  <dcterms:created xsi:type="dcterms:W3CDTF">2020-01-13T13:02:53Z</dcterms:created>
  <dcterms:modified xsi:type="dcterms:W3CDTF">2020-01-13T13:02:53Z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