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856" r:id="rId2"/>
    <p:sldId id="857" r:id="rId3"/>
    <p:sldId id="858" r:id="rId4"/>
    <p:sldId id="859" r:id="rId5"/>
    <p:sldId id="860" r:id="rId6"/>
    <p:sldId id="861" r:id="rId7"/>
  </p:sldIdLst>
  <p:sldSz cx="9144000" cy="6858000" type="screen4x3"/>
  <p:notesSz cx="6761163" cy="9942513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itchFamily="18" charset="0"/>
        <a:ea typeface="华文楷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itchFamily="18" charset="0"/>
        <a:ea typeface="华文楷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itchFamily="18" charset="0"/>
        <a:ea typeface="华文楷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itchFamily="18" charset="0"/>
        <a:ea typeface="华文楷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itchFamily="18" charset="0"/>
        <a:ea typeface="华文楷体" pitchFamily="2" charset="-122"/>
        <a:cs typeface="+mn-cs"/>
      </a:defRPr>
    </a:lvl5pPr>
    <a:lvl6pPr marL="2286000" algn="l" defTabSz="914400" rtl="0" eaLnBrk="1" latinLnBrk="0" hangingPunct="1">
      <a:defRPr kumimoji="1" sz="3200" kern="1200">
        <a:solidFill>
          <a:schemeClr val="tx1"/>
        </a:solidFill>
        <a:latin typeface="Times New Roman" pitchFamily="18" charset="0"/>
        <a:ea typeface="华文楷体" pitchFamily="2" charset="-122"/>
        <a:cs typeface="+mn-cs"/>
      </a:defRPr>
    </a:lvl6pPr>
    <a:lvl7pPr marL="2743200" algn="l" defTabSz="914400" rtl="0" eaLnBrk="1" latinLnBrk="0" hangingPunct="1">
      <a:defRPr kumimoji="1" sz="3200" kern="1200">
        <a:solidFill>
          <a:schemeClr val="tx1"/>
        </a:solidFill>
        <a:latin typeface="Times New Roman" pitchFamily="18" charset="0"/>
        <a:ea typeface="华文楷体" pitchFamily="2" charset="-122"/>
        <a:cs typeface="+mn-cs"/>
      </a:defRPr>
    </a:lvl7pPr>
    <a:lvl8pPr marL="3200400" algn="l" defTabSz="914400" rtl="0" eaLnBrk="1" latinLnBrk="0" hangingPunct="1">
      <a:defRPr kumimoji="1" sz="3200" kern="1200">
        <a:solidFill>
          <a:schemeClr val="tx1"/>
        </a:solidFill>
        <a:latin typeface="Times New Roman" pitchFamily="18" charset="0"/>
        <a:ea typeface="华文楷体" pitchFamily="2" charset="-122"/>
        <a:cs typeface="+mn-cs"/>
      </a:defRPr>
    </a:lvl8pPr>
    <a:lvl9pPr marL="3657600" algn="l" defTabSz="914400" rtl="0" eaLnBrk="1" latinLnBrk="0" hangingPunct="1">
      <a:defRPr kumimoji="1" sz="3200" kern="1200">
        <a:solidFill>
          <a:schemeClr val="tx1"/>
        </a:solidFill>
        <a:latin typeface="Times New Roman" pitchFamily="18" charset="0"/>
        <a:ea typeface="华文楷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7C80"/>
    <a:srgbClr val="FF9999"/>
    <a:srgbClr val="FFFF66"/>
    <a:srgbClr val="FFFF99"/>
    <a:srgbClr val="51FFB9"/>
    <a:srgbClr val="5197FF"/>
    <a:srgbClr val="13F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978" autoAdjust="0"/>
  </p:normalViewPr>
  <p:slideViewPr>
    <p:cSldViewPr snapToObjects="1">
      <p:cViewPr varScale="1">
        <p:scale>
          <a:sx n="73" d="100"/>
          <a:sy n="73" d="100"/>
        </p:scale>
        <p:origin x="101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5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72914-B131-4A60-8623-C07A55601CAB}" type="datetimeFigureOut">
              <a:rPr lang="zh-CN" altLang="en-US" smtClean="0"/>
              <a:pPr/>
              <a:t>2019/1/4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C5595B-7451-4698-8DEF-E7F6304BAD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488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9837" cy="497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1326" y="0"/>
            <a:ext cx="2929837" cy="497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489" y="4722694"/>
            <a:ext cx="4958186" cy="4474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387"/>
            <a:ext cx="2929837" cy="497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1326" y="9445387"/>
            <a:ext cx="2929837" cy="497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8D1CC5C0-27DF-4058-8EEE-6916DCD77D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86426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6"/>
            <p:cNvGrpSpPr/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0956" name="Rectangle 12"/>
          <p:cNvSpPr>
            <a:spLocks noGrp="1" noChangeArrowheads="1"/>
          </p:cNvSpPr>
          <p:nvPr>
            <p:ph type="ctrTitle"/>
          </p:nvPr>
        </p:nvSpPr>
        <p:spPr bwMode="auto">
          <a:xfrm>
            <a:off x="990600" y="1828800"/>
            <a:ext cx="77724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10957" name="Rectangle 1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defRPr kumimoji="0" sz="1400">
                <a:solidFill>
                  <a:schemeClr val="bg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kumimoji="0" sz="1400">
                <a:solidFill>
                  <a:schemeClr val="bg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5A206A3-A071-464E-926B-68E47D23AD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="">
      <p:transition spd="med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C1E15D-9402-45AF-9B8E-291A7D94C8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="">
      <p:transition spd="med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154CD-6638-4496-92C4-889A4DE29F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="">
      <p:transition spd="med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758BE-C0A2-4705-9F78-B543C17CE4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="">
      <p:transition spd="med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499176" cy="922114"/>
          </a:xfrm>
          <a:prstGeom prst="rect">
            <a:avLst/>
          </a:prstGeom>
        </p:spPr>
        <p:txBody>
          <a:bodyPr/>
          <a:lstStyle>
            <a:lvl1pPr algn="ctr">
              <a:defRPr sz="4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defRPr>
            </a:lvl1pPr>
            <a:lvl2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defRPr>
            </a:lvl2pPr>
            <a:lvl3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defRPr>
            </a:lvl3pPr>
            <a:lvl4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defRPr>
            </a:lvl4pPr>
            <a:lvl5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7A3670-0FDC-453A-BFA4-FA11E2400E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="">
      <p:transition spd="med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91AA5-B448-4E64-97BA-ABF55B61B4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="">
      <p:transition spd="med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C88D3C-A186-4AE4-BC59-D69DA0DDD3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="">
      <p:transition spd="med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1822A9-3705-4EB9-96EB-F6D7136F85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="">
      <p:transition spd="med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D078B0-1F10-436C-B21B-08312E5768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="">
      <p:transition spd="med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FD8F4-63CA-4F65-8523-03378E1432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="">
      <p:transition spd="med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C5B77-9D12-44B4-BFF6-1870668C8F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="">
      <p:transition spd="med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2E561-E402-48A6-8089-44ACB62399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="">
      <p:transition spd="med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152400" y="457200"/>
            <a:ext cx="8542338" cy="1052513"/>
            <a:chOff x="80" y="624"/>
            <a:chExt cx="5381" cy="663"/>
          </a:xfrm>
        </p:grpSpPr>
        <p:sp>
          <p:nvSpPr>
            <p:cNvPr id="1028" name="Rectangle 3"/>
            <p:cNvSpPr>
              <a:spLocks noChangeArrowheads="1"/>
            </p:cNvSpPr>
            <p:nvPr/>
          </p:nvSpPr>
          <p:spPr bwMode="ltGray">
            <a:xfrm>
              <a:off x="263" y="692"/>
              <a:ext cx="276" cy="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400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029" name="Rectangle 4"/>
            <p:cNvSpPr>
              <a:spLocks noChangeArrowheads="1"/>
            </p:cNvSpPr>
            <p:nvPr/>
          </p:nvSpPr>
          <p:spPr bwMode="ltGray">
            <a:xfrm>
              <a:off x="504" y="692"/>
              <a:ext cx="207" cy="29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400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030" name="Rectangle 5"/>
            <p:cNvSpPr>
              <a:spLocks noChangeArrowheads="1"/>
            </p:cNvSpPr>
            <p:nvPr/>
          </p:nvSpPr>
          <p:spPr bwMode="ltGray">
            <a:xfrm>
              <a:off x="341" y="958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400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031" name="Rectangle 6"/>
            <p:cNvSpPr>
              <a:spLocks noChangeArrowheads="1"/>
            </p:cNvSpPr>
            <p:nvPr/>
          </p:nvSpPr>
          <p:spPr bwMode="ltGray">
            <a:xfrm>
              <a:off x="574" y="958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400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032" name="Rectangle 7"/>
            <p:cNvSpPr>
              <a:spLocks noChangeArrowheads="1"/>
            </p:cNvSpPr>
            <p:nvPr/>
          </p:nvSpPr>
          <p:spPr bwMode="ltGray">
            <a:xfrm>
              <a:off x="80" y="912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400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033" name="Rectangle 8"/>
            <p:cNvSpPr>
              <a:spLocks noChangeArrowheads="1"/>
            </p:cNvSpPr>
            <p:nvPr/>
          </p:nvSpPr>
          <p:spPr bwMode="gray">
            <a:xfrm>
              <a:off x="480" y="624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400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034" name="Rectangle 9"/>
            <p:cNvSpPr>
              <a:spLocks noChangeArrowheads="1"/>
            </p:cNvSpPr>
            <p:nvPr/>
          </p:nvSpPr>
          <p:spPr bwMode="gray">
            <a:xfrm>
              <a:off x="279" y="1122"/>
              <a:ext cx="5182" cy="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400">
                <a:latin typeface="Tahoma" pitchFamily="34" charset="0"/>
                <a:ea typeface="宋体" pitchFamily="2" charset="-122"/>
              </a:endParaRPr>
            </a:p>
          </p:txBody>
        </p:sp>
      </p:grpSp>
      <p:sp>
        <p:nvSpPr>
          <p:cNvPr id="209931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0"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74BFBE93-E93C-4898-A941-55AC917446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/>
    </mc:Choice>
    <mc:Fallback xmlns="">
      <p:transition spd="med"/>
    </mc:Fallback>
  </mc:AlternateConten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含有差错检验的</a:t>
            </a:r>
            <a:r>
              <a:rPr lang="en-US" altLang="zh-CN" dirty="0">
                <a:effectLst/>
              </a:rPr>
              <a:t>DF</a:t>
            </a:r>
            <a:r>
              <a:rPr lang="zh-CN" altLang="zh-CN" dirty="0">
                <a:effectLst/>
              </a:rPr>
              <a:t>中继协作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DF</a:t>
            </a:r>
            <a:r>
              <a:rPr lang="zh-CN" altLang="zh-CN" dirty="0">
                <a:effectLst/>
              </a:rPr>
              <a:t>即解码重传模式，在</a:t>
            </a:r>
            <a:r>
              <a:rPr lang="en-US" altLang="zh-CN" dirty="0">
                <a:effectLst/>
              </a:rPr>
              <a:t>DF</a:t>
            </a:r>
            <a:r>
              <a:rPr lang="zh-CN" altLang="zh-CN" dirty="0">
                <a:effectLst/>
              </a:rPr>
              <a:t>协议下，中继先要对接收到的信号进行解调、采样判决、存储、译码等数字处理，然后将处理后的数据进行编码调制后再转发。产生原始信号后，进行</a:t>
            </a:r>
            <a:r>
              <a:rPr lang="en-US" altLang="zh-CN" dirty="0">
                <a:effectLst/>
              </a:rPr>
              <a:t>BPSK</a:t>
            </a:r>
            <a:r>
              <a:rPr lang="zh-CN" altLang="zh-CN" dirty="0">
                <a:effectLst/>
              </a:rPr>
              <a:t>调制后，对直传和</a:t>
            </a:r>
            <a:r>
              <a:rPr lang="en-US" altLang="zh-CN" dirty="0">
                <a:effectLst/>
              </a:rPr>
              <a:t>DF</a:t>
            </a:r>
            <a:r>
              <a:rPr lang="zh-CN" altLang="zh-CN" dirty="0">
                <a:effectLst/>
              </a:rPr>
              <a:t>方式采用并行顺序仿真并获得了理论与实际的误码率</a:t>
            </a:r>
            <a:r>
              <a:rPr lang="en-US" altLang="zh-CN" dirty="0">
                <a:effectLst/>
              </a:rPr>
              <a:t>(BER)</a:t>
            </a:r>
            <a:r>
              <a:rPr lang="zh-CN" altLang="zh-CN" dirty="0">
                <a:effectLst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7A3670-0FDC-453A-BFA4-FA11E2400EEA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986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=""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含有差错检验的</a:t>
            </a:r>
            <a:r>
              <a:rPr lang="en-US" altLang="zh-CN" dirty="0">
                <a:effectLst/>
              </a:rPr>
              <a:t>DF</a:t>
            </a:r>
            <a:r>
              <a:rPr lang="zh-CN" altLang="zh-CN" dirty="0">
                <a:effectLst/>
              </a:rPr>
              <a:t>中继</a:t>
            </a:r>
            <a:r>
              <a:rPr lang="zh-CN" altLang="zh-CN" dirty="0" smtClean="0">
                <a:effectLst/>
              </a:rPr>
              <a:t>协作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原理图如下图所示</a:t>
            </a:r>
            <a:endParaRPr lang="en-US" altLang="zh-CN" dirty="0" smtClean="0"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7A3670-0FDC-453A-BFA4-FA11E2400EE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40" y="2348880"/>
            <a:ext cx="4839119" cy="358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9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=""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含有差错检验的</a:t>
            </a:r>
            <a:r>
              <a:rPr lang="en-US" altLang="zh-CN" dirty="0">
                <a:effectLst/>
              </a:rPr>
              <a:t>DF</a:t>
            </a:r>
            <a:r>
              <a:rPr lang="zh-CN" altLang="zh-CN" dirty="0">
                <a:effectLst/>
              </a:rPr>
              <a:t>中继协作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程序流程图如下图所示</a:t>
            </a:r>
            <a:endParaRPr lang="en-US" altLang="zh-CN" dirty="0" smtClean="0">
              <a:latin typeface="+mn-ea"/>
              <a:ea typeface="+mn-ea"/>
            </a:endParaRPr>
          </a:p>
          <a:p>
            <a:pPr marL="0" indent="0" algn="ctr">
              <a:buNone/>
            </a:pP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7A3670-0FDC-453A-BFA4-FA11E2400EE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2347225"/>
            <a:ext cx="2948548" cy="402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73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="">
      <p:transition spd="med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含有差错检验的</a:t>
            </a:r>
            <a:r>
              <a:rPr lang="en-US" altLang="zh-CN" dirty="0">
                <a:effectLst/>
              </a:rPr>
              <a:t>DF</a:t>
            </a:r>
            <a:r>
              <a:rPr lang="zh-CN" altLang="zh-CN" dirty="0">
                <a:effectLst/>
              </a:rPr>
              <a:t>中继协作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程序仿真结果如下图所示</a:t>
            </a:r>
            <a:endParaRPr lang="en-US" altLang="zh-CN" dirty="0" smtClean="0">
              <a:latin typeface="+mn-ea"/>
              <a:ea typeface="+mn-ea"/>
            </a:endParaRPr>
          </a:p>
          <a:p>
            <a:pPr marL="0" indent="0">
              <a:buNone/>
            </a:pP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7A3670-0FDC-453A-BFA4-FA11E2400EE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20888"/>
            <a:ext cx="2880000" cy="216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2420888"/>
            <a:ext cx="2880000" cy="216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580888"/>
            <a:ext cx="2880000" cy="216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4580888"/>
            <a:ext cx="288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53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="">
      <p:transition spd="med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含有差错检验的</a:t>
            </a:r>
            <a:r>
              <a:rPr lang="en-US" altLang="zh-CN" dirty="0">
                <a:effectLst/>
              </a:rPr>
              <a:t>DF</a:t>
            </a:r>
            <a:r>
              <a:rPr lang="zh-CN" altLang="zh-CN" dirty="0">
                <a:effectLst/>
              </a:rPr>
              <a:t>中继协作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程序仿真结果如下图所示</a:t>
            </a:r>
            <a:endParaRPr lang="en-US" altLang="zh-CN" dirty="0">
              <a:latin typeface="+mn-ea"/>
              <a:ea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7A3670-0FDC-453A-BFA4-FA11E2400EE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63" y="2780928"/>
            <a:ext cx="3600000" cy="270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601" y="2780928"/>
            <a:ext cx="3600000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87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="">
      <p:transition spd="med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含有差错检验的</a:t>
            </a:r>
            <a:r>
              <a:rPr lang="en-US" altLang="zh-CN" dirty="0">
                <a:effectLst/>
              </a:rPr>
              <a:t>DF</a:t>
            </a:r>
            <a:r>
              <a:rPr lang="zh-CN" altLang="zh-CN" dirty="0">
                <a:effectLst/>
              </a:rPr>
              <a:t>中继协作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 algn="ctr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7A3670-0FDC-453A-BFA4-FA11E2400EE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3248560" y="2967335"/>
            <a:ext cx="26468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Thanks!</a:t>
            </a:r>
            <a:endParaRPr lang="zh-CN" alt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572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="">
      <p:transition spd="med"/>
    </mc:Fallback>
  </mc:AlternateContent>
</p:sld>
</file>

<file path=ppt/theme/theme1.xml><?xml version="1.0" encoding="utf-8"?>
<a:theme xmlns:a="http://schemas.openxmlformats.org/drawingml/2006/main" name="2光网络体系结构">
  <a:themeElements>
    <a:clrScheme name="2光网络体系结构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2光网络体系结构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楷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楷体" pitchFamily="2" charset="-122"/>
          </a:defRPr>
        </a:defPPr>
      </a:lstStyle>
    </a:lnDef>
  </a:objectDefaults>
  <a:extraClrSchemeLst>
    <a:extraClrScheme>
      <a:clrScheme name="2光网络体系结构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光网络体系结构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光网络体系结构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光网络体系结构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光网络体系结构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光网络体系结构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光网络体系结构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D:\Documents and Settings\Administrator\桌面\2光网络体系结构.ppt</Template>
  <TotalTime>4590</TotalTime>
  <Words>149</Words>
  <Application>Microsoft Office PowerPoint</Application>
  <PresentationFormat>全屏显示(4:3)</PresentationFormat>
  <Paragraphs>20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黑体</vt:lpstr>
      <vt:lpstr>华文楷体</vt:lpstr>
      <vt:lpstr>隶书</vt:lpstr>
      <vt:lpstr>宋体</vt:lpstr>
      <vt:lpstr>Tahoma</vt:lpstr>
      <vt:lpstr>Times New Roman</vt:lpstr>
      <vt:lpstr>Wingdings</vt:lpstr>
      <vt:lpstr>2光网络体系结构</vt:lpstr>
      <vt:lpstr>含有差错检验的DF中继协作</vt:lpstr>
      <vt:lpstr>含有差错检验的DF中继协作</vt:lpstr>
      <vt:lpstr>含有差错检验的DF中继协作</vt:lpstr>
      <vt:lpstr>含有差错检验的DF中继协作</vt:lpstr>
      <vt:lpstr>含有差错检验的DF中继协作</vt:lpstr>
      <vt:lpstr>含有差错检验的DF中继协作</vt:lpstr>
    </vt:vector>
  </TitlesOfParts>
  <Manager/>
  <Company>otdm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wjp</dc:creator>
  <cp:keywords/>
  <dc:description/>
  <cp:lastModifiedBy>段 斯琪</cp:lastModifiedBy>
  <cp:revision>1052</cp:revision>
  <cp:lastPrinted>2018-12-21T00:18:52Z</cp:lastPrinted>
  <dcterms:created xsi:type="dcterms:W3CDTF">2002-07-01T02:54:00Z</dcterms:created>
  <dcterms:modified xsi:type="dcterms:W3CDTF">2019-01-04T16:00:38Z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