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9" r:id="rId4"/>
    <p:sldId id="289" r:id="rId5"/>
    <p:sldId id="262" r:id="rId6"/>
    <p:sldId id="261" r:id="rId7"/>
    <p:sldId id="284" r:id="rId8"/>
    <p:sldId id="286" r:id="rId9"/>
    <p:sldId id="285" r:id="rId10"/>
    <p:sldId id="264" r:id="rId11"/>
    <p:sldId id="287" r:id="rId12"/>
    <p:sldId id="288" r:id="rId13"/>
    <p:sldId id="271" r:id="rId14"/>
    <p:sldId id="279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74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5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82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27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83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5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7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0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6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61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71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49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299718" y="613271"/>
            <a:ext cx="5771814" cy="7851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F0"/>
                </a:solidFill>
              </a:rPr>
              <a:t>MONGODB</a:t>
            </a:r>
            <a:endParaRPr lang="en" dirty="0">
              <a:solidFill>
                <a:srgbClr val="00B0F0"/>
              </a:solidFill>
            </a:endParaRPr>
          </a:p>
        </p:txBody>
      </p:sp>
      <p:grpSp>
        <p:nvGrpSpPr>
          <p:cNvPr id="39" name="Shape 39"/>
          <p:cNvGrpSpPr/>
          <p:nvPr/>
        </p:nvGrpSpPr>
        <p:grpSpPr>
          <a:xfrm rot="4216554">
            <a:off x="785235" y="1823639"/>
            <a:ext cx="1573607" cy="61639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589648" y="500406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73333" y="191237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75605" y="111587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76058" y="4049865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02722" y="3256855"/>
            <a:ext cx="476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Nhóm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thực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hiện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1.Nguyễn </a:t>
            </a:r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Tấn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Duẩn</a:t>
            </a:r>
            <a:r>
              <a:rPr lang="en-US" sz="2000" i="1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– 42.01.104.214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2.Nguyễn </a:t>
            </a:r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Thái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Thông</a:t>
            </a:r>
            <a:r>
              <a:rPr lang="en-US" sz="2000" i="1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– 42.01.104.214</a:t>
            </a:r>
          </a:p>
        </p:txBody>
      </p:sp>
      <p:sp>
        <p:nvSpPr>
          <p:cNvPr id="15" name="Shape 38"/>
          <p:cNvSpPr txBox="1">
            <a:spLocks/>
          </p:cNvSpPr>
          <p:nvPr/>
        </p:nvSpPr>
        <p:spPr>
          <a:xfrm>
            <a:off x="1795492" y="2358909"/>
            <a:ext cx="6864588" cy="78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dirty="0" smtClean="0">
                <a:solidFill>
                  <a:srgbClr val="00B0F0"/>
                </a:solidFill>
              </a:rPr>
              <a:t>Getting Started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2722" y="4511087"/>
            <a:ext cx="476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GVHD : </a:t>
            </a:r>
            <a:r>
              <a:rPr lang="en-US" sz="2000" i="1" dirty="0" err="1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Thầy</a:t>
            </a:r>
            <a:r>
              <a:rPr lang="en-US" sz="2000" i="1" dirty="0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Lương</a:t>
            </a:r>
            <a:r>
              <a:rPr lang="en-US" sz="2000" i="1" dirty="0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Trần</a:t>
            </a:r>
            <a:r>
              <a:rPr lang="en-US" sz="2000" i="1" dirty="0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Hy</a:t>
            </a:r>
            <a:r>
              <a:rPr lang="en-US" sz="2000" i="1" dirty="0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Walter Turncoat" panose="020B0604020202020204" charset="0"/>
                <a:ea typeface="Walter Turncoat" panose="020B0604020202020204" charset="0"/>
              </a:rPr>
              <a:t>Hiến</a:t>
            </a:r>
            <a:endParaRPr lang="en-US" sz="2000" i="1" dirty="0" smtClean="0">
              <a:solidFill>
                <a:srgbClr val="00B0F0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772597" y="154577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456911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609311" y="152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hape 204"/>
          <p:cNvSpPr txBox="1">
            <a:spLocks/>
          </p:cNvSpPr>
          <p:nvPr/>
        </p:nvSpPr>
        <p:spPr>
          <a:xfrm>
            <a:off x="82507" y="38342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mtClean="0"/>
              <a:t>3   Các lệnh cơ bản trong MongoDB</a:t>
            </a:r>
            <a:endParaRPr lang="en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433945" y="1446003"/>
            <a:ext cx="7606145" cy="38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Xóa 1 field : 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db.thongtin.update(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{},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{$unset:{age:""}},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{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  upsert: false,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  multi: true,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772597" y="154577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456911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609311" y="152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hape 204"/>
          <p:cNvSpPr txBox="1">
            <a:spLocks/>
          </p:cNvSpPr>
          <p:nvPr/>
        </p:nvSpPr>
        <p:spPr>
          <a:xfrm>
            <a:off x="82507" y="38342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dirty="0" smtClean="0"/>
              <a:t>3   Các lệnh cơ bản trong MongoDB</a:t>
            </a:r>
            <a:endParaRPr lang="en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433945" y="1446003"/>
            <a:ext cx="7606145" cy="299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Xoa 1 document :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db.thongtin.remove</a:t>
            </a: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{name:"A"},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{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  JustOne:true,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6153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4"/>
          <p:cNvSpPr txBox="1">
            <a:spLocks/>
          </p:cNvSpPr>
          <p:nvPr/>
        </p:nvSpPr>
        <p:spPr>
          <a:xfrm>
            <a:off x="82507" y="38342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dirty="0" smtClean="0"/>
              <a:t>3   Demo project Winform connect MongoDB</a:t>
            </a:r>
            <a:endParaRPr lang="en" dirty="0"/>
          </a:p>
        </p:txBody>
      </p:sp>
      <p:sp>
        <p:nvSpPr>
          <p:cNvPr id="8" name="Shape 267"/>
          <p:cNvSpPr txBox="1">
            <a:spLocks/>
          </p:cNvSpPr>
          <p:nvPr/>
        </p:nvSpPr>
        <p:spPr>
          <a:xfrm>
            <a:off x="1822500" y="1784369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6600" dirty="0" smtClean="0"/>
              <a:t>Watch Demo !!!</a:t>
            </a:r>
            <a:endParaRPr lang="en" sz="6600" dirty="0"/>
          </a:p>
        </p:txBody>
      </p:sp>
    </p:spTree>
    <p:extLst>
      <p:ext uri="{BB962C8B-B14F-4D97-AF65-F5344CB8AC3E}">
        <p14:creationId xmlns:p14="http://schemas.microsoft.com/office/powerpoint/2010/main" val="1750984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/>
              <a:t>That’s a lot of money</a:t>
            </a:r>
          </a:p>
        </p:txBody>
      </p:sp>
      <p:sp>
        <p:nvSpPr>
          <p:cNvPr id="198" name="Shape 198"/>
          <p:cNvSpPr/>
          <p:nvPr/>
        </p:nvSpPr>
        <p:spPr>
          <a:xfrm>
            <a:off x="4984000" y="2958056"/>
            <a:ext cx="166812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782" y="822007"/>
            <a:ext cx="6681353" cy="349948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784369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/>
              <a:t>thanks!</a:t>
            </a:r>
          </a:p>
        </p:txBody>
      </p:sp>
      <p:sp>
        <p:nvSpPr>
          <p:cNvPr id="269" name="Shape 269"/>
          <p:cNvSpPr/>
          <p:nvPr/>
        </p:nvSpPr>
        <p:spPr>
          <a:xfrm>
            <a:off x="4058393" y="831187"/>
            <a:ext cx="985213" cy="953182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829760" y="2930346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82"/>
          <p:cNvSpPr txBox="1">
            <a:spLocks noGrp="1"/>
          </p:cNvSpPr>
          <p:nvPr>
            <p:ph type="body" idx="1"/>
          </p:nvPr>
        </p:nvSpPr>
        <p:spPr>
          <a:xfrm>
            <a:off x="231189" y="1325511"/>
            <a:ext cx="8229600" cy="3540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800" dirty="0" smtClean="0">
                <a:solidFill>
                  <a:srgbClr val="FFFFFF"/>
                </a:solidFill>
              </a:rPr>
              <a:t>    -&gt;   Giới thiệu về </a:t>
            </a:r>
            <a:r>
              <a:rPr lang="en-US" sz="2800" dirty="0" smtClean="0">
                <a:solidFill>
                  <a:srgbClr val="FFFFFF"/>
                </a:solidFill>
              </a:rPr>
              <a:t>NOSQL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800" dirty="0" smtClean="0">
                <a:solidFill>
                  <a:srgbClr val="FFFFFF"/>
                </a:solidFill>
              </a:rPr>
              <a:t>    -&gt;    </a:t>
            </a:r>
            <a:r>
              <a:rPr lang="en" sz="2800" dirty="0" smtClean="0"/>
              <a:t>MongoDB</a:t>
            </a:r>
            <a:endParaRPr lang="en" sz="2800" dirty="0" smtClean="0">
              <a:solidFill>
                <a:srgbClr val="FFFFFF"/>
              </a:solidFill>
            </a:endParaRPr>
          </a:p>
          <a:p>
            <a:pPr marL="457200" lvl="0" indent="-317500">
              <a:lnSpc>
                <a:spcPct val="115000"/>
              </a:lnSpc>
            </a:pPr>
            <a:r>
              <a:rPr lang="en" sz="2800" dirty="0" smtClean="0">
                <a:solidFill>
                  <a:srgbClr val="FFFFFF"/>
                </a:solidFill>
              </a:rPr>
              <a:t>    -&gt;    </a:t>
            </a:r>
            <a:r>
              <a:rPr lang="en" sz="2800" dirty="0" smtClean="0">
                <a:solidFill>
                  <a:srgbClr val="FFFFFF"/>
                </a:solidFill>
              </a:rPr>
              <a:t>Cài đặt MongoDB + Robomongo + console 2</a:t>
            </a:r>
            <a:endParaRPr lang="en" sz="2800" dirty="0" smtClean="0">
              <a:solidFill>
                <a:srgbClr val="FFFFFF"/>
              </a:solidFill>
            </a:endParaRPr>
          </a:p>
          <a:p>
            <a:pPr marL="457200" lvl="0" indent="-317500">
              <a:lnSpc>
                <a:spcPct val="115000"/>
              </a:lnSpc>
            </a:pPr>
            <a:r>
              <a:rPr lang="en" sz="2800" dirty="0"/>
              <a:t> </a:t>
            </a:r>
            <a:r>
              <a:rPr lang="en" sz="2800" dirty="0" smtClean="0"/>
              <a:t>   -&gt;    </a:t>
            </a:r>
            <a:r>
              <a:rPr lang="en" sz="2800" dirty="0" smtClean="0"/>
              <a:t>Các lệnh cơ bản trong MongoDB</a:t>
            </a:r>
            <a:endParaRPr lang="en" sz="2800" dirty="0" smtClean="0">
              <a:solidFill>
                <a:srgbClr val="FFFFFF"/>
              </a:solidFill>
            </a:endParaRPr>
          </a:p>
          <a:p>
            <a:pPr marL="457200" lvl="0" indent="-317500">
              <a:lnSpc>
                <a:spcPct val="115000"/>
              </a:lnSpc>
            </a:pPr>
            <a:r>
              <a:rPr lang="en" sz="2800" dirty="0"/>
              <a:t> </a:t>
            </a:r>
            <a:r>
              <a:rPr lang="en" sz="2800" dirty="0" smtClean="0"/>
              <a:t>   -&gt;    </a:t>
            </a:r>
            <a:r>
              <a:rPr lang="en-US" sz="2800" dirty="0" smtClean="0"/>
              <a:t>Demo connect MongoDB with C#</a:t>
            </a:r>
            <a:endParaRPr lang="en-US" sz="2800" dirty="0" smtClean="0"/>
          </a:p>
          <a:p>
            <a:pPr marL="457200" lvl="0" indent="-317500">
              <a:lnSpc>
                <a:spcPct val="115000"/>
              </a:lnSpc>
            </a:pPr>
            <a:r>
              <a:rPr lang="en-US" sz="2800" dirty="0" smtClean="0"/>
              <a:t>    -&gt;   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" sz="2800" dirty="0"/>
              <a:t>	</a:t>
            </a:r>
            <a:r>
              <a:rPr lang="en" sz="2800" dirty="0" smtClean="0"/>
              <a:t>	</a:t>
            </a:r>
            <a:endParaRPr lang="en" sz="2800" dirty="0" smtClean="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0" name="Shape 73"/>
          <p:cNvSpPr/>
          <p:nvPr/>
        </p:nvSpPr>
        <p:spPr>
          <a:xfrm>
            <a:off x="231189" y="1325511"/>
            <a:ext cx="682486" cy="655273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378"/>
          <p:cNvGrpSpPr/>
          <p:nvPr/>
        </p:nvGrpSpPr>
        <p:grpSpPr>
          <a:xfrm rot="6756735">
            <a:off x="6726605" y="1692124"/>
            <a:ext cx="2818833" cy="420033"/>
            <a:chOff x="242825" y="1204225"/>
            <a:chExt cx="2136775" cy="318400"/>
          </a:xfrm>
        </p:grpSpPr>
        <p:sp>
          <p:nvSpPr>
            <p:cNvPr id="12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378"/>
          <p:cNvGrpSpPr/>
          <p:nvPr/>
        </p:nvGrpSpPr>
        <p:grpSpPr>
          <a:xfrm rot="11712469">
            <a:off x="5659920" y="4025878"/>
            <a:ext cx="2818833" cy="420033"/>
            <a:chOff x="242825" y="1204225"/>
            <a:chExt cx="2136775" cy="318400"/>
          </a:xfrm>
        </p:grpSpPr>
        <p:sp>
          <p:nvSpPr>
            <p:cNvPr id="15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46023" y="212269"/>
            <a:ext cx="7239000" cy="6640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1</a:t>
            </a:r>
            <a:r>
              <a:rPr lang="en" sz="3200" dirty="0" smtClean="0"/>
              <a:t>      GIỚI THIỆU VỀ </a:t>
            </a:r>
            <a:r>
              <a:rPr lang="en" sz="3200" dirty="0" smtClean="0"/>
              <a:t>NoSQL</a:t>
            </a:r>
            <a:endParaRPr lang="en" sz="3200" dirty="0"/>
          </a:p>
        </p:txBody>
      </p:sp>
      <p:sp>
        <p:nvSpPr>
          <p:cNvPr id="6" name="Shape 144"/>
          <p:cNvSpPr/>
          <p:nvPr/>
        </p:nvSpPr>
        <p:spPr>
          <a:xfrm>
            <a:off x="796400" y="1119324"/>
            <a:ext cx="1522257" cy="159285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What</a:t>
            </a: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3"/>
          <p:cNvSpPr/>
          <p:nvPr/>
        </p:nvSpPr>
        <p:spPr>
          <a:xfrm>
            <a:off x="3817411" y="1119323"/>
            <a:ext cx="1705009" cy="166237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History</a:t>
            </a: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Shape 145"/>
          <p:cNvSpPr/>
          <p:nvPr/>
        </p:nvSpPr>
        <p:spPr>
          <a:xfrm>
            <a:off x="7064716" y="1075924"/>
            <a:ext cx="1632970" cy="1765389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Why</a:t>
            </a:r>
            <a:endParaRPr lang="en" sz="24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Shape 391"/>
          <p:cNvSpPr/>
          <p:nvPr/>
        </p:nvSpPr>
        <p:spPr>
          <a:xfrm>
            <a:off x="3744161" y="990190"/>
            <a:ext cx="1851508" cy="1851123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90"/>
          <p:cNvSpPr/>
          <p:nvPr/>
        </p:nvSpPr>
        <p:spPr>
          <a:xfrm>
            <a:off x="720088" y="1119324"/>
            <a:ext cx="1674880" cy="1594758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390"/>
          <p:cNvSpPr/>
          <p:nvPr/>
        </p:nvSpPr>
        <p:spPr>
          <a:xfrm>
            <a:off x="7064660" y="1054147"/>
            <a:ext cx="1720056" cy="176538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17"/>
          <p:cNvSpPr txBox="1">
            <a:spLocks/>
          </p:cNvSpPr>
          <p:nvPr/>
        </p:nvSpPr>
        <p:spPr>
          <a:xfrm>
            <a:off x="127016" y="2781698"/>
            <a:ext cx="2904393" cy="211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r>
              <a:rPr lang="en-US" dirty="0"/>
              <a:t>NoSQL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Non-Relational (</a:t>
            </a:r>
            <a:r>
              <a:rPr lang="en-US" dirty="0" err="1"/>
              <a:t>NoRel</a:t>
            </a:r>
            <a:r>
              <a:rPr lang="en-US" dirty="0"/>
              <a:t>) 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.</a:t>
            </a:r>
          </a:p>
          <a:p>
            <a:r>
              <a:rPr lang="en-US" sz="1800" dirty="0" err="1" smtClean="0">
                <a:latin typeface="Walter Turncoat" panose="020B0604020202020204" charset="0"/>
                <a:ea typeface="Walter Turncoat" panose="020B0604020202020204" charset="0"/>
              </a:rPr>
              <a:t>Hoặc</a:t>
            </a:r>
            <a:r>
              <a:rPr lang="en-US" sz="1800" dirty="0" smtClean="0"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smtClean="0"/>
              <a:t>not only</a:t>
            </a:r>
            <a:r>
              <a:rPr lang="en-US" b="1" dirty="0" smtClean="0"/>
              <a:t> </a:t>
            </a:r>
            <a:r>
              <a:rPr lang="en-US" dirty="0" smtClean="0"/>
              <a:t>SQL</a:t>
            </a:r>
            <a:r>
              <a:rPr lang="en-US" b="1" dirty="0" smtClean="0"/>
              <a:t> –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b="1" dirty="0" smtClean="0"/>
              <a:t> </a:t>
            </a:r>
            <a:r>
              <a:rPr lang="en-US" dirty="0" smtClean="0"/>
              <a:t>SQL</a:t>
            </a:r>
            <a:endParaRPr lang="en-US" dirty="0"/>
          </a:p>
          <a:p>
            <a:endParaRPr lang="en" sz="1800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5" name="Shape 117"/>
          <p:cNvSpPr txBox="1">
            <a:spLocks/>
          </p:cNvSpPr>
          <p:nvPr/>
        </p:nvSpPr>
        <p:spPr>
          <a:xfrm>
            <a:off x="3217718" y="2781698"/>
            <a:ext cx="2904393" cy="211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NoSQL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1998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gọi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lightweight open source relational database </a:t>
            </a:r>
            <a:endParaRPr lang="en" sz="1800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  <p:grpSp>
        <p:nvGrpSpPr>
          <p:cNvPr id="16" name="Shape 387"/>
          <p:cNvGrpSpPr/>
          <p:nvPr/>
        </p:nvGrpSpPr>
        <p:grpSpPr>
          <a:xfrm rot="21323568">
            <a:off x="912971" y="617608"/>
            <a:ext cx="1011199" cy="292499"/>
            <a:chOff x="271125" y="812725"/>
            <a:chExt cx="766525" cy="221725"/>
          </a:xfrm>
        </p:grpSpPr>
        <p:sp>
          <p:nvSpPr>
            <p:cNvPr id="17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17"/>
          <p:cNvSpPr txBox="1">
            <a:spLocks/>
          </p:cNvSpPr>
          <p:nvPr/>
        </p:nvSpPr>
        <p:spPr>
          <a:xfrm>
            <a:off x="6296871" y="2863090"/>
            <a:ext cx="2902092" cy="211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lvl="2"/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vượt</a:t>
            </a:r>
            <a:r>
              <a:rPr lang="en-US" sz="2000" dirty="0" smtClean="0"/>
              <a:t> qua </a:t>
            </a:r>
            <a:r>
              <a:rPr lang="en-US" sz="2000" dirty="0" err="1" smtClean="0"/>
              <a:t>mọi</a:t>
            </a:r>
            <a:r>
              <a:rPr lang="en-US" sz="2000" dirty="0" smtClean="0"/>
              <a:t>  </a:t>
            </a:r>
            <a:r>
              <a:rPr lang="en-US" sz="2000" dirty="0" err="1" smtClean="0"/>
              <a:t>rào</a:t>
            </a:r>
            <a:r>
              <a:rPr lang="en-US" sz="2000" dirty="0" smtClean="0"/>
              <a:t> </a:t>
            </a:r>
            <a:r>
              <a:rPr lang="en-US" sz="2000" dirty="0" err="1" smtClean="0"/>
              <a:t>cản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cứng</a:t>
            </a:r>
            <a:r>
              <a:rPr lang="en-US" sz="2000" dirty="0" smtClean="0"/>
              <a:t> ,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khắc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điểmcủa</a:t>
            </a:r>
            <a:r>
              <a:rPr lang="en-US" sz="2000" dirty="0" smtClean="0"/>
              <a:t> RDBM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550" y="352462"/>
            <a:ext cx="4894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niglet" panose="020B0604020202020204" charset="0"/>
              </a:rPr>
              <a:t>So </a:t>
            </a:r>
            <a:r>
              <a:rPr lang="en-US" sz="3200" dirty="0" err="1">
                <a:solidFill>
                  <a:schemeClr val="bg1"/>
                </a:solidFill>
                <a:latin typeface="Sniglet" panose="020B0604020202020204" charset="0"/>
              </a:rPr>
              <a:t>sánh</a:t>
            </a:r>
            <a:r>
              <a:rPr lang="en-US" sz="32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Sniglet" panose="020B0604020202020204" charset="0"/>
              </a:rPr>
              <a:t>RDBM </a:t>
            </a:r>
            <a:r>
              <a:rPr lang="en-US" sz="3200" dirty="0" err="1" smtClean="0">
                <a:solidFill>
                  <a:schemeClr val="bg1"/>
                </a:solidFill>
                <a:latin typeface="Sniglet" panose="020B060402020202020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Sniglet" panose="020B0604020202020204" charset="0"/>
              </a:rPr>
              <a:t> NoSQL </a:t>
            </a:r>
            <a:r>
              <a:rPr lang="en-US" sz="3200" dirty="0">
                <a:solidFill>
                  <a:schemeClr val="bg1"/>
                </a:solidFill>
                <a:latin typeface="Sniglet" panose="020B060402020202020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Sniglet" panose="020B0604020202020204" charset="0"/>
              </a:rPr>
            </a:br>
            <a:r>
              <a:rPr lang="en-US" sz="3200" dirty="0">
                <a:solidFill>
                  <a:schemeClr val="bg1"/>
                </a:solidFill>
                <a:latin typeface="Sniglet" panose="020B060402020202020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Sniglet" panose="020B0604020202020204" charset="0"/>
              </a:rPr>
            </a:br>
            <a:endParaRPr lang="en-US" sz="32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8" y="1256644"/>
            <a:ext cx="671606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6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 rot="2011211">
            <a:off x="89630" y="281645"/>
            <a:ext cx="1046868" cy="269658"/>
            <a:chOff x="271125" y="812725"/>
            <a:chExt cx="766525" cy="221725"/>
          </a:xfrm>
        </p:grpSpPr>
        <p:sp>
          <p:nvSpPr>
            <p:cNvPr id="100" name="Shape 100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393"/>
          <p:cNvSpPr/>
          <p:nvPr/>
        </p:nvSpPr>
        <p:spPr>
          <a:xfrm>
            <a:off x="1020120" y="245955"/>
            <a:ext cx="2551256" cy="186880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3904" y="775131"/>
            <a:ext cx="273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2. MongoDB</a:t>
            </a:r>
            <a:endParaRPr lang="en-US" sz="32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727" y="2811358"/>
            <a:ext cx="8472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Phát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triển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MongoDB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bắt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đầu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tại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10gen 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(a software company)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năm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2007,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khi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ty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xây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dựng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Nền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tảng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dịch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vụ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tương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Google App Engine 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năm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2009, </a:t>
            </a: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MongoDB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trở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mã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nguồn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mở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sản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phẩm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độc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lập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.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với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giấy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Sniglet" panose="020B0604020202020204" charset="0"/>
              </a:rPr>
              <a:t>phép</a:t>
            </a:r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AGPL </a:t>
            </a:r>
            <a:endParaRPr lang="en-U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17" name="Shape 207"/>
          <p:cNvSpPr/>
          <p:nvPr/>
        </p:nvSpPr>
        <p:spPr>
          <a:xfrm>
            <a:off x="6609781" y="423253"/>
            <a:ext cx="1969954" cy="15081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</a:t>
            </a: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ew version 4.0.3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(10/2018)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" name="Shape 207"/>
          <p:cNvSpPr/>
          <p:nvPr/>
        </p:nvSpPr>
        <p:spPr>
          <a:xfrm>
            <a:off x="3721961" y="457915"/>
            <a:ext cx="1969954" cy="15081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</a:t>
            </a: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ast version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1.4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(3/2011)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0" name="Shape 387"/>
          <p:cNvGrpSpPr/>
          <p:nvPr/>
        </p:nvGrpSpPr>
        <p:grpSpPr>
          <a:xfrm>
            <a:off x="5645249" y="924419"/>
            <a:ext cx="1011199" cy="292499"/>
            <a:chOff x="271125" y="812725"/>
            <a:chExt cx="766525" cy="221725"/>
          </a:xfrm>
        </p:grpSpPr>
        <p:sp>
          <p:nvSpPr>
            <p:cNvPr id="21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1"/>
          <p:cNvSpPr/>
          <p:nvPr/>
        </p:nvSpPr>
        <p:spPr>
          <a:xfrm>
            <a:off x="521482" y="83944"/>
            <a:ext cx="1546309" cy="1657770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63511" y="445923"/>
            <a:ext cx="140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Sniglet" panose="020B0604020202020204" charset="0"/>
              </a:rPr>
              <a:t>Thuật</a:t>
            </a:r>
            <a:r>
              <a:rPr lang="en-US" sz="3600" dirty="0" smtClean="0">
                <a:solidFill>
                  <a:schemeClr val="bg1"/>
                </a:solidFill>
                <a:latin typeface="Sniglet" panose="020B060402020202020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niglet" panose="020B0604020202020204" charset="0"/>
              </a:rPr>
              <a:t>ngữ</a:t>
            </a:r>
            <a:endParaRPr lang="en-US" sz="36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1841" y="912829"/>
            <a:ext cx="25091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  <a:latin typeface="Sniglet" panose="020B0604020202020204" charset="0"/>
              </a:rPr>
              <a:t>High Scalability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High </a:t>
            </a:r>
            <a:r>
              <a:rPr lang="en-US" sz="2000" b="1" dirty="0" smtClean="0">
                <a:solidFill>
                  <a:schemeClr val="bg1"/>
                </a:solidFill>
                <a:latin typeface="Sniglet" panose="020B0604020202020204" charset="0"/>
              </a:rPr>
              <a:t>Availability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  <a:latin typeface="Sniglet" panose="020B0604020202020204" charset="0"/>
              </a:rPr>
              <a:t>Atomicity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  <a:latin typeface="Sniglet" panose="020B0604020202020204" charset="0"/>
              </a:rPr>
              <a:t>Consistency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Durability</a:t>
            </a:r>
            <a:r>
              <a:rPr lang="en-US" sz="2000" dirty="0" smtClean="0">
                <a:solidFill>
                  <a:schemeClr val="bg1"/>
                </a:solidFill>
                <a:latin typeface="Sniglet" panose="020B060402020202020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Deployment </a:t>
            </a:r>
            <a:r>
              <a:rPr lang="en-US" sz="2000" b="1" dirty="0" smtClean="0">
                <a:solidFill>
                  <a:schemeClr val="bg1"/>
                </a:solidFill>
                <a:latin typeface="Sniglet" panose="020B0604020202020204" charset="0"/>
              </a:rPr>
              <a:t>Flexibility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Modeling </a:t>
            </a:r>
            <a:r>
              <a:rPr lang="en-US" sz="2000" b="1" dirty="0" smtClean="0">
                <a:solidFill>
                  <a:schemeClr val="bg1"/>
                </a:solidFill>
                <a:latin typeface="Sniglet" panose="020B0604020202020204" charset="0"/>
              </a:rPr>
              <a:t>flexibility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Sniglet" panose="020B0604020202020204" charset="0"/>
              </a:rPr>
              <a:t>Query Flexibility</a:t>
            </a:r>
            <a:endParaRPr lang="en-US" sz="2000" b="1" dirty="0" smtClean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7" name="Shape 246"/>
          <p:cNvSpPr/>
          <p:nvPr/>
        </p:nvSpPr>
        <p:spPr>
          <a:xfrm>
            <a:off x="4935682" y="214782"/>
            <a:ext cx="2970789" cy="4668945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387587" y="357742"/>
            <a:ext cx="7239000" cy="66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-US" sz="6000" dirty="0" smtClean="0"/>
          </a:p>
          <a:p>
            <a:endParaRPr lang="en-US" dirty="0" smtClean="0"/>
          </a:p>
          <a:p>
            <a:r>
              <a:rPr lang="en-US" sz="4000" dirty="0"/>
              <a:t>2</a:t>
            </a:r>
            <a:r>
              <a:rPr lang="en-US" sz="3200" dirty="0" smtClean="0"/>
              <a:t>    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MongoDB</a:t>
            </a:r>
            <a:endParaRPr lang="en-US" sz="3200" dirty="0"/>
          </a:p>
        </p:txBody>
      </p:sp>
      <p:sp>
        <p:nvSpPr>
          <p:cNvPr id="9" name="Shape 207"/>
          <p:cNvSpPr/>
          <p:nvPr/>
        </p:nvSpPr>
        <p:spPr>
          <a:xfrm>
            <a:off x="731665" y="1595731"/>
            <a:ext cx="1969954" cy="15081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Cài mongoDB 4.0.3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" name="Shape 208"/>
          <p:cNvSpPr/>
          <p:nvPr/>
        </p:nvSpPr>
        <p:spPr>
          <a:xfrm>
            <a:off x="3167059" y="1563462"/>
            <a:ext cx="2059568" cy="163062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Robomongo</a:t>
            </a: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3T studio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" name="Shape 209"/>
          <p:cNvSpPr/>
          <p:nvPr/>
        </p:nvSpPr>
        <p:spPr>
          <a:xfrm>
            <a:off x="6237327" y="1601822"/>
            <a:ext cx="1580647" cy="1562234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Console2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6" name="Shape 387"/>
          <p:cNvGrpSpPr/>
          <p:nvPr/>
        </p:nvGrpSpPr>
        <p:grpSpPr>
          <a:xfrm>
            <a:off x="2236179" y="2090440"/>
            <a:ext cx="1011199" cy="292499"/>
            <a:chOff x="271125" y="812725"/>
            <a:chExt cx="766525" cy="221725"/>
          </a:xfrm>
        </p:grpSpPr>
        <p:sp>
          <p:nvSpPr>
            <p:cNvPr id="17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387"/>
          <p:cNvGrpSpPr/>
          <p:nvPr/>
        </p:nvGrpSpPr>
        <p:grpSpPr>
          <a:xfrm>
            <a:off x="5239641" y="2129138"/>
            <a:ext cx="1011199" cy="292499"/>
            <a:chOff x="271125" y="812725"/>
            <a:chExt cx="766525" cy="221725"/>
          </a:xfrm>
        </p:grpSpPr>
        <p:sp>
          <p:nvSpPr>
            <p:cNvPr id="20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0165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471261" y="14013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hape 204"/>
          <p:cNvSpPr txBox="1">
            <a:spLocks noGrp="1"/>
          </p:cNvSpPr>
          <p:nvPr>
            <p:ph type="title"/>
          </p:nvPr>
        </p:nvSpPr>
        <p:spPr>
          <a:xfrm>
            <a:off x="-218829" y="23896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   Các lệnh cơ bản trong MongoDB</a:t>
            </a:r>
            <a:endParaRPr lang="en" dirty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6063" y="1301540"/>
            <a:ext cx="6982691" cy="344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tìm kiếm dữ liệu find() : db.thongtin.find()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endParaRPr lang="vi-VN" altLang="en-US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tìm kiếm có điều kiện : db.thongtin.find({name:"G"})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							db.thongtin.find({age:{$eq:18}},{}) 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							db.thongtin.find({age:{$gt:18</a:t>
            </a:r>
            <a:r>
              <a:rPr lang="vi-V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}},{})</a:t>
            </a: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		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						db.thongtin.find({age:{$gt:18 , $lt:24}},{})</a:t>
            </a:r>
          </a:p>
        </p:txBody>
      </p:sp>
    </p:spTree>
    <p:extLst>
      <p:ext uri="{BB962C8B-B14F-4D97-AF65-F5344CB8AC3E}">
        <p14:creationId xmlns:p14="http://schemas.microsoft.com/office/powerpoint/2010/main" val="3623089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471261" y="14013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4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 descr="https://viblo.asia/uploads/bfee199b-1064-4207-b9b1-6b21966a53b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Shape 204"/>
          <p:cNvSpPr txBox="1">
            <a:spLocks/>
          </p:cNvSpPr>
          <p:nvPr/>
        </p:nvSpPr>
        <p:spPr>
          <a:xfrm>
            <a:off x="-218829" y="23896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mtClean="0"/>
              <a:t>3   Các lệnh cơ bản trong MongoDB</a:t>
            </a:r>
            <a:endParaRPr lang="en" dirty="0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132609" y="1301540"/>
            <a:ext cx="7606145" cy="38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cập nhật dữ liệu trong collections </a:t>
            </a:r>
            <a:r>
              <a:rPr lang="vi-V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vi-VN" altLang="en-US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db.thongtin.update(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  {name:"F"},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  {$set:{age:18}},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  {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    upsert: false, 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    multi: false</a:t>
            </a:r>
            <a:r>
              <a:rPr lang="vi-V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endParaRPr lang="vi-VN" altLang="en-US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  	}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vi-V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988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363</Words>
  <Application>Microsoft Office PowerPoint</Application>
  <PresentationFormat>On-screen Show (16:9)</PresentationFormat>
  <Paragraphs>84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Walter Turncoat</vt:lpstr>
      <vt:lpstr>Times New Roman</vt:lpstr>
      <vt:lpstr>Sniglet</vt:lpstr>
      <vt:lpstr>Arial</vt:lpstr>
      <vt:lpstr>Ursula template</vt:lpstr>
      <vt:lpstr>MONGODB</vt:lpstr>
      <vt:lpstr>PowerPoint Presentation</vt:lpstr>
      <vt:lpstr>  1      GIỚI THIỆU VỀ NoSQL</vt:lpstr>
      <vt:lpstr>PowerPoint Presentation</vt:lpstr>
      <vt:lpstr>PowerPoint Presentation</vt:lpstr>
      <vt:lpstr>PowerPoint Presentation</vt:lpstr>
      <vt:lpstr>PowerPoint Presentation</vt:lpstr>
      <vt:lpstr>3   Các lệnh cơ bản trong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Quy</dc:creator>
  <cp:lastModifiedBy>Admin</cp:lastModifiedBy>
  <cp:revision>42</cp:revision>
  <dcterms:modified xsi:type="dcterms:W3CDTF">2018-10-30T19:37:40Z</dcterms:modified>
</cp:coreProperties>
</file>