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7" r:id="rId2"/>
    <p:sldId id="379" r:id="rId3"/>
    <p:sldId id="264" r:id="rId4"/>
    <p:sldId id="322" r:id="rId5"/>
    <p:sldId id="331" r:id="rId6"/>
    <p:sldId id="329" r:id="rId7"/>
    <p:sldId id="334" r:id="rId8"/>
    <p:sldId id="333" r:id="rId9"/>
    <p:sldId id="259" r:id="rId10"/>
    <p:sldId id="336" r:id="rId11"/>
    <p:sldId id="350" r:id="rId12"/>
    <p:sldId id="347" r:id="rId13"/>
    <p:sldId id="348" r:id="rId14"/>
    <p:sldId id="342" r:id="rId15"/>
    <p:sldId id="351" r:id="rId16"/>
    <p:sldId id="352" r:id="rId17"/>
    <p:sldId id="357" r:id="rId18"/>
    <p:sldId id="358" r:id="rId19"/>
    <p:sldId id="359" r:id="rId20"/>
    <p:sldId id="360" r:id="rId21"/>
    <p:sldId id="362" r:id="rId22"/>
    <p:sldId id="343" r:id="rId23"/>
    <p:sldId id="363" r:id="rId24"/>
    <p:sldId id="354" r:id="rId25"/>
    <p:sldId id="366" r:id="rId26"/>
    <p:sldId id="367" r:id="rId27"/>
    <p:sldId id="344" r:id="rId28"/>
    <p:sldId id="370" r:id="rId29"/>
    <p:sldId id="372" r:id="rId30"/>
    <p:sldId id="374" r:id="rId31"/>
    <p:sldId id="376" r:id="rId32"/>
    <p:sldId id="341" r:id="rId33"/>
    <p:sldId id="378" r:id="rId34"/>
  </p:sldIdLst>
  <p:sldSz cx="9144000" cy="5143500" type="screen16x9"/>
  <p:notesSz cx="6797675" cy="9926638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73082" autoAdjust="0"/>
  </p:normalViewPr>
  <p:slideViewPr>
    <p:cSldViewPr>
      <p:cViewPr varScale="1">
        <p:scale>
          <a:sx n="103" d="100"/>
          <a:sy n="103" d="100"/>
        </p:scale>
        <p:origin x="37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안녕하</a:t>
            </a:r>
            <a:r>
              <a:rPr lang="ko-KR" altLang="en-US" sz="1600" dirty="0"/>
              <a:t>십니</a:t>
            </a:r>
            <a:r>
              <a:rPr lang="zh-CN" altLang="en-US" sz="1600" dirty="0"/>
              <a:t>까</a:t>
            </a:r>
            <a:r>
              <a:rPr lang="en-US" altLang="zh-CN" sz="1600" dirty="0"/>
              <a:t>, </a:t>
            </a:r>
            <a:r>
              <a:rPr lang="ko-KR" altLang="en-US" sz="1600" dirty="0"/>
              <a:t>저는 게임 공학과 학생 단효운 입니다</a:t>
            </a:r>
            <a:r>
              <a:rPr lang="en-US" altLang="ko-KR" sz="1600" dirty="0"/>
              <a:t>,</a:t>
            </a:r>
            <a:r>
              <a:rPr lang="ko-KR" altLang="en-US" sz="1600" dirty="0"/>
              <a:t> 반갑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제가 가상현실 과 증가 현실에 대해서 관심이 많 았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교수님 지도를 받아서 많이 배우고 이기술들을 교육에서 어떻게 잘 적용 할 수 있는지 에대해  연구를 하고 논문 주제으로 선택 하였 습니다</a:t>
            </a:r>
            <a:r>
              <a:rPr lang="en-US" altLang="ko-KR" sz="1600" dirty="0"/>
              <a:t>,</a:t>
            </a:r>
            <a:r>
              <a:rPr lang="ko-KR" altLang="en-US" sz="1600" dirty="0"/>
              <a:t> 부족 하지만 발표를 들어 주셨서 감사합니다</a:t>
            </a:r>
            <a:r>
              <a:rPr lang="en-US" altLang="ko-KR" sz="1600" dirty="0"/>
              <a:t>,</a:t>
            </a:r>
            <a:r>
              <a:rPr lang="ko-KR" altLang="en-US" sz="1600" dirty="0"/>
              <a:t>이제 발표 시작 하겠 습니다</a:t>
            </a:r>
            <a:r>
              <a:rPr lang="en-US" altLang="ko-KR" sz="16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6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구글 카드보드 과</a:t>
            </a:r>
            <a:r>
              <a:rPr lang="en-US" sz="1200" dirty="0"/>
              <a:t> Android Phone</a:t>
            </a:r>
            <a:r>
              <a:rPr lang="ko-KR" altLang="en-US" sz="1200" dirty="0"/>
              <a:t>를 이용 해서 콘텐츠를 본다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사용자의 시선 방향으로 움직이게 하여 쉽게 가상 전시돤 콘텐츠를 볼 수 있게 하였다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거리가 가까워지면 정지 하고 시선이 바뀌면서 지정한 속도로 자유롭게 이동 한다</a:t>
            </a:r>
            <a:r>
              <a:rPr lang="en-US" altLang="ko-KR" sz="120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 그림은 실행 하는 화면 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9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Vuforia </a:t>
            </a:r>
            <a:r>
              <a:rPr lang="ko-KR" altLang="en-US" dirty="0"/>
              <a:t>사이트 에서 식별지도를 만드는 데 사용되는 그림</a:t>
            </a:r>
            <a:endParaRPr lang="en-US" altLang="ko-KR" dirty="0"/>
          </a:p>
          <a:p>
            <a:endParaRPr lang="en-US" altLang="zh-CN" dirty="0"/>
          </a:p>
          <a:p>
            <a:r>
              <a:rPr lang="ko-KR" altLang="en-US" dirty="0"/>
              <a:t>스캔에 사용되는 그림</a:t>
            </a:r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3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 좌표를 화면 좌표로 변환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, </a:t>
            </a:r>
            <a:r>
              <a:rPr lang="ko-KR" altLang="en-US" dirty="0"/>
              <a:t>제가 </a:t>
            </a:r>
            <a:r>
              <a:rPr lang="en-US" altLang="ko-KR" dirty="0"/>
              <a:t>VR AR </a:t>
            </a:r>
            <a:r>
              <a:rPr lang="ko-KR" altLang="en-US" dirty="0"/>
              <a:t>을 몇 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</a:t>
            </a:r>
            <a:r>
              <a:rPr lang="ko-KR" altLang="en-US" dirty="0"/>
              <a:t> 개발하여 동영상으로 만들어서 보여 드리겠습니다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6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completely enter the identification frame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8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아이들은 손으로 색칠 한 것을에 통해 색의 실전 능력과 이해력을 향상시킵니다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육지와 바다의 윤곽의 인상을 심화하고 천체의 움직임을 이해했다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86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1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44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2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75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4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4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제 논문의 목차 입니다</a:t>
            </a:r>
            <a:r>
              <a:rPr lang="en-US" altLang="zh-CN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 </a:t>
            </a:r>
            <a:r>
              <a:rPr lang="ko-KR" altLang="en-US" dirty="0"/>
              <a:t>장 으로 나누 고 있 습니다</a:t>
            </a:r>
            <a:r>
              <a:rPr lang="en-US" altLang="ko-KR" dirty="0"/>
              <a:t>. 1 </a:t>
            </a:r>
            <a:r>
              <a:rPr lang="ko-KR" altLang="en-US" dirty="0"/>
              <a:t>장에 이 논문의 구조 하고 연구동기를 제시합니다</a:t>
            </a:r>
            <a:r>
              <a:rPr lang="en-US" altLang="ko-KR" dirty="0"/>
              <a:t>, 2 </a:t>
            </a:r>
            <a:r>
              <a:rPr lang="ko-KR" altLang="en-US" dirty="0"/>
              <a:t>장은 관련 한 연구 자료를 살표 봤습니다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3</a:t>
            </a:r>
            <a:r>
              <a:rPr lang="ko-KR" altLang="en-US" dirty="0"/>
              <a:t>장</a:t>
            </a:r>
            <a:r>
              <a:rPr lang="en-US" altLang="ko-KR" dirty="0"/>
              <a:t>, 4</a:t>
            </a:r>
            <a:r>
              <a:rPr lang="ko-KR" altLang="en-US" dirty="0"/>
              <a:t>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장은 제가 만든 </a:t>
            </a:r>
            <a:r>
              <a:rPr lang="en-US" altLang="ko-KR" dirty="0"/>
              <a:t>projects</a:t>
            </a:r>
            <a:r>
              <a:rPr lang="ko-KR" altLang="en-US" dirty="0"/>
              <a:t>의 과정을 각각 설명 하는 것이다 </a:t>
            </a:r>
            <a:r>
              <a:rPr lang="en-US" altLang="ko-KR" dirty="0"/>
              <a:t>,6 </a:t>
            </a:r>
            <a:r>
              <a:rPr lang="ko-KR" altLang="en-US" dirty="0"/>
              <a:t>장</a:t>
            </a:r>
            <a:r>
              <a:rPr lang="en-US" altLang="ko-KR" dirty="0"/>
              <a:t>,7</a:t>
            </a:r>
            <a:r>
              <a:rPr lang="ko-KR" altLang="en-US" dirty="0"/>
              <a:t>장은 만든 것들에 대해서 평가 라고 결론 내었습니다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21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98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4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 더 자세히 설명 하자면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</a:t>
            </a:r>
            <a:r>
              <a:rPr lang="en-US" altLang="ko-KR" dirty="0"/>
              <a:t>, </a:t>
            </a:r>
            <a:r>
              <a:rPr lang="ko-KR" altLang="en-US" dirty="0"/>
              <a:t>장비 기능 및 구현 효과를 분석합니다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이점과 교육 기술과 </a:t>
            </a:r>
            <a:r>
              <a:rPr lang="en-US" altLang="ko-KR" dirty="0"/>
              <a:t>VR </a:t>
            </a:r>
            <a:r>
              <a:rPr lang="ko-KR" altLang="en-US" dirty="0"/>
              <a:t>및 </a:t>
            </a:r>
            <a:r>
              <a:rPr lang="en-US" altLang="ko-KR" dirty="0"/>
              <a:t>AR </a:t>
            </a:r>
            <a:r>
              <a:rPr lang="ko-KR" altLang="en-US" dirty="0"/>
              <a:t>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 현실기술이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 기술은 실제 환경에 가상의 객체를 혼합하여 사용자가 실제 환경에서 보다 실감나는 부가정보를 제공받을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ko-KR" altLang="en-US" dirty="0"/>
              <a:t>혼합 현실은 가상 현실과 증강 현실에서 구분하기 어려운 모호한 현실기반에서 응용하는 분야다</a:t>
            </a:r>
            <a:r>
              <a:rPr lang="en-US" altLang="ko-KR" dirty="0"/>
              <a:t>, </a:t>
            </a:r>
            <a:r>
              <a:rPr lang="ko-KR" altLang="en-US" dirty="0"/>
              <a:t>두개의 기능을 다 포함합니다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그림은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Fumio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 한 </a:t>
            </a:r>
            <a:r>
              <a:rPr lang="ko-KR" altLang="en-US" dirty="0"/>
              <a:t>가상 연속체 입니다</a:t>
            </a:r>
            <a:r>
              <a:rPr lang="en-US" altLang="ko-KR" dirty="0"/>
              <a:t>, </a:t>
            </a:r>
            <a:r>
              <a:rPr lang="ko-KR" altLang="en-US" dirty="0"/>
              <a:t>혼합 현실은 양쪽 정점을 제외하고 중간의 섞인 부분을 말합니다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Piaget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교육 전문가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학생이 보고 들는 것 보다 체험과 실험은 더 중요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제시한 효과적인 학습 환경의 세 가지 요소 중에 </a:t>
            </a:r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학생들을 실제 학습 환경에 배치 한 다고 주장 했다</a:t>
            </a:r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경험과 실제 체험이 교육에 중요하다는 것을 보여줍니다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0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과 </a:t>
            </a:r>
            <a:r>
              <a:rPr lang="en-US" altLang="ko-KR" dirty="0"/>
              <a:t>AR </a:t>
            </a:r>
            <a:r>
              <a:rPr lang="ko-KR" altLang="en-US" dirty="0"/>
              <a:t>는 교육용적인의 응용은 주로 몇가지 있다 </a:t>
            </a:r>
            <a:r>
              <a:rPr lang="en-US" altLang="ko-KR" dirty="0"/>
              <a:t>,  </a:t>
            </a:r>
          </a:p>
          <a:p>
            <a:endParaRPr lang="en-US" altLang="ko-KR" dirty="0"/>
          </a:p>
          <a:p>
            <a:r>
              <a:rPr lang="ko-KR" altLang="en-US" dirty="0"/>
              <a:t>완장히 가상의 만든 환경에서 하는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실습 교육에의 가상 건설 현장 프로그램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기술을 이용하여 만든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모델을 볼 수 있는 그림 책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학교 물이교육응용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언어 학습 응용 등 있다</a:t>
            </a:r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위치에 기반으로 특히 여행지 과 반물관에 쓰는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응용 또 있다   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2018.05.29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F6C4CF-8511-450C-B753-28C0D7D5223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  <p:extLst>
      <p:ext uri="{BB962C8B-B14F-4D97-AF65-F5344CB8AC3E}">
        <p14:creationId xmlns:p14="http://schemas.microsoft.com/office/powerpoint/2010/main" val="2762491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>
            <a:extLst>
              <a:ext uri="{FF2B5EF4-FFF2-40B4-BE49-F238E27FC236}">
                <a16:creationId xmlns:a16="http://schemas.microsoft.com/office/drawing/2014/main" id="{C98D0984-B0EA-440C-A54B-8E2F94EEB3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578F8C-E8A4-4DBE-8E49-D249A2D2764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/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87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Explores the design of VR art in the display environment of new media art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40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2C5C799C-32B8-48A5-96A6-21283BBF5E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F51DE-90A7-44C2-BAAC-32BDCC39FABD}"/>
              </a:ext>
            </a:extLst>
          </p:cNvPr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7758F3-1B47-4B0B-AB79-265326E35BDD}"/>
              </a:ext>
            </a:extLst>
          </p:cNvPr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128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8F0C8D-CB18-48CA-B697-00C7D3533E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>
            <a:extLst>
              <a:ext uri="{FF2B5EF4-FFF2-40B4-BE49-F238E27FC236}">
                <a16:creationId xmlns:a16="http://schemas.microsoft.com/office/drawing/2014/main" id="{A225D7D1-5CB4-494C-9FEB-C7313DB550A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>
            <a:extLst>
              <a:ext uri="{FF2B5EF4-FFF2-40B4-BE49-F238E27FC236}">
                <a16:creationId xmlns:a16="http://schemas.microsoft.com/office/drawing/2014/main" id="{9CDA237A-4D15-45CB-B835-0730B31C34D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6FA787F9-78CE-4374-ABE2-E878C71CFB23}"/>
              </a:ext>
            </a:extLst>
          </p:cNvPr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>
            <a:extLst>
              <a:ext uri="{FF2B5EF4-FFF2-40B4-BE49-F238E27FC236}">
                <a16:creationId xmlns:a16="http://schemas.microsoft.com/office/drawing/2014/main" id="{150982B6-4249-4199-83C9-4510C8DAB80C}"/>
              </a:ext>
            </a:extLst>
          </p:cNvPr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258D1422-0155-40C8-A8EE-776CAF13F968}"/>
              </a:ext>
            </a:extLst>
          </p:cNvPr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>
            <a:extLst>
              <a:ext uri="{FF2B5EF4-FFF2-40B4-BE49-F238E27FC236}">
                <a16:creationId xmlns:a16="http://schemas.microsoft.com/office/drawing/2014/main" id="{7080D8EA-5835-4013-B358-D251BA1EBAF8}"/>
              </a:ext>
            </a:extLst>
          </p:cNvPr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095DC933-D5CC-43E1-9E28-3B7D7186BBD5}"/>
              </a:ext>
            </a:extLst>
          </p:cNvPr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  <p:extLst>
      <p:ext uri="{BB962C8B-B14F-4D97-AF65-F5344CB8AC3E}">
        <p14:creationId xmlns:p14="http://schemas.microsoft.com/office/powerpoint/2010/main" val="3515755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A4CA5763-500F-48BD-8B95-9D63F2569C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465F77-78F1-4F4D-A27B-C429839085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 coordinate calculation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5546145" y="14350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676456" y="38051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28868A8-216E-40D3-A9E3-41F29BB38C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9582"/>
            <a:ext cx="4477295" cy="3517485"/>
          </a:xfrm>
          <a:prstGeom prst="rect">
            <a:avLst/>
          </a:prstGeom>
        </p:spPr>
      </p:pic>
      <p:sp>
        <p:nvSpPr>
          <p:cNvPr id="8" name="圆角矩形 26">
            <a:extLst>
              <a:ext uri="{FF2B5EF4-FFF2-40B4-BE49-F238E27FC236}">
                <a16:creationId xmlns:a16="http://schemas.microsoft.com/office/drawing/2014/main" id="{BDD08179-E31B-479A-A3F4-4C590DA8D3B7}"/>
              </a:ext>
            </a:extLst>
          </p:cNvPr>
          <p:cNvSpPr/>
          <p:nvPr/>
        </p:nvSpPr>
        <p:spPr>
          <a:xfrm>
            <a:off x="5567352" y="1491630"/>
            <a:ext cx="3375929" cy="25922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A66369-4A4E-43D4-B9C7-536C630591E5}"/>
              </a:ext>
            </a:extLst>
          </p:cNvPr>
          <p:cNvSpPr/>
          <p:nvPr/>
        </p:nvSpPr>
        <p:spPr>
          <a:xfrm>
            <a:off x="5567353" y="1954515"/>
            <a:ext cx="3253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relationship between the i</a:t>
            </a:r>
            <a:r>
              <a:rPr lang="en-US" dirty="0"/>
              <a:t>dentification picture , the scan frame and the screen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 world coordinates to screen coordinates and </a:t>
            </a:r>
          </a:p>
        </p:txBody>
      </p:sp>
    </p:spTree>
    <p:extLst>
      <p:ext uri="{BB962C8B-B14F-4D97-AF65-F5344CB8AC3E}">
        <p14:creationId xmlns:p14="http://schemas.microsoft.com/office/powerpoint/2010/main" val="2617619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 animBg="1"/>
      <p:bldP spid="4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00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>
            <a:extLst>
              <a:ext uri="{FF2B5EF4-FFF2-40B4-BE49-F238E27FC236}">
                <a16:creationId xmlns:a16="http://schemas.microsoft.com/office/drawing/2014/main" id="{45670F33-192C-4229-B27E-45ACD44CB4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>
            <a:extLst>
              <a:ext uri="{FF2B5EF4-FFF2-40B4-BE49-F238E27FC236}">
                <a16:creationId xmlns:a16="http://schemas.microsoft.com/office/drawing/2014/main" id="{5D8ACA45-47C8-4ADE-A01A-E502265FBD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61DDB169-B439-4877-A1D1-1FB2B725AD9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>
            <a:extLst>
              <a:ext uri="{FF2B5EF4-FFF2-40B4-BE49-F238E27FC236}">
                <a16:creationId xmlns:a16="http://schemas.microsoft.com/office/drawing/2014/main" id="{0D0A26B9-8720-45DC-88D4-27F920DE9EA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5A21FA-7E90-4FED-B556-D614C12399F0}"/>
              </a:ext>
            </a:extLst>
          </p:cNvPr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6C402A-6DD4-4B73-889F-2337A4BA9E4F}"/>
              </a:ext>
            </a:extLst>
          </p:cNvPr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615071-7558-4817-B9B6-4AF52DB39E0F}"/>
              </a:ext>
            </a:extLst>
          </p:cNvPr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22733A-279E-4AED-9212-B084EF27650D}"/>
              </a:ext>
            </a:extLst>
          </p:cNvPr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0D079D-D887-4FED-B988-41F57AEF490D}"/>
              </a:ext>
            </a:extLst>
          </p:cNvPr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6024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FA578C-9865-4B1D-B4E3-73E327B2C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/>
          <a:stretch/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  <p:extLst>
      <p:ext uri="{BB962C8B-B14F-4D97-AF65-F5344CB8AC3E}">
        <p14:creationId xmlns:p14="http://schemas.microsoft.com/office/powerpoint/2010/main" val="419706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8AB2F288-28BF-475C-B3DB-B3C8771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>
            <a:extLst>
              <a:ext uri="{FF2B5EF4-FFF2-40B4-BE49-F238E27FC236}">
                <a16:creationId xmlns:a16="http://schemas.microsoft.com/office/drawing/2014/main" id="{FA81DFED-1036-4DB1-98FA-E2DC84D3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5DCF396-1BA4-47B7-A552-F2088B6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E5D704-2888-49FD-A961-DDE5A376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11E9DC-DF98-4A4E-B53E-4DF53BE144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33B869-4E84-4913-8825-50FA910FF16B}"/>
              </a:ext>
            </a:extLst>
          </p:cNvPr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96FB0B-4E99-42F2-AC2A-F03E7CB3BF12}"/>
              </a:ext>
            </a:extLst>
          </p:cNvPr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51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>
            <a:extLst>
              <a:ext uri="{FF2B5EF4-FFF2-40B4-BE49-F238E27FC236}">
                <a16:creationId xmlns:a16="http://schemas.microsoft.com/office/drawing/2014/main" id="{C98644B9-B1B1-4009-B8CF-EF12650B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>
            <a:extLst>
              <a:ext uri="{FF2B5EF4-FFF2-40B4-BE49-F238E27FC236}">
                <a16:creationId xmlns:a16="http://schemas.microsoft.com/office/drawing/2014/main" id="{573BA13E-BF76-4302-9337-37A003C9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>
            <a:extLst>
              <a:ext uri="{FF2B5EF4-FFF2-40B4-BE49-F238E27FC236}">
                <a16:creationId xmlns:a16="http://schemas.microsoft.com/office/drawing/2014/main" id="{CE61EEE8-E316-4530-9D8C-25E30FBF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D39DD8A-D1E0-4A36-BAF4-8616DF135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8C4558-1F37-40F6-8844-B4B2A7986E73}"/>
              </a:ext>
            </a:extLst>
          </p:cNvPr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C3A3C1-4699-4920-BCC4-FC26E70A15E7}"/>
              </a:ext>
            </a:extLst>
          </p:cNvPr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EB2C5C-00D2-40AF-AB2E-940D6912D0D5}"/>
              </a:ext>
            </a:extLst>
          </p:cNvPr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0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89FAECB-7AC9-4FE8-9DE3-8B03961831A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4" y="1183739"/>
            <a:ext cx="3006880" cy="15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EBA6D0-FCE5-4D7E-85D1-67491C4E21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77" y="1156558"/>
            <a:ext cx="3006880" cy="159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8A728-B536-4711-8F48-0A4B21D35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2B967-C8FB-4142-BC62-555E40640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9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 bmk="_Toc514871056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988F79E-D235-41F5-9E67-E15048B90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335947"/>
              </p:ext>
            </p:extLst>
          </p:nvPr>
        </p:nvGraphicFramePr>
        <p:xfrm>
          <a:off x="369759" y="987574"/>
          <a:ext cx="8404481" cy="384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1878475474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124185040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4293266681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1146524659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893188319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 and cultivate children’s color identification ability and operability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341399220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 appreciate art works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313539157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familiar with experimental procedures and observe experimental phenomena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94847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99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FD20661C-2188-4D38-A870-F59CFB8C4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1393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367444062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1375980053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485502363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4028740381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62788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16746217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2043652420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343762833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Educational effect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383542081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426807316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simple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040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28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F8BE172-A1DC-4BB9-A18A-E201ADB264B9}"/>
              </a:ext>
            </a:extLst>
          </p:cNvPr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065D6C60-4437-44B8-82D4-DDA0CF0B2468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>
              <a:extLst>
                <a:ext uri="{FF2B5EF4-FFF2-40B4-BE49-F238E27FC236}">
                  <a16:creationId xmlns:a16="http://schemas.microsoft.com/office/drawing/2014/main" id="{76AE0098-B052-45EF-B589-9FE358BA139E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F17A36-C1A8-4E09-8BA8-2D234F979289}"/>
              </a:ext>
            </a:extLst>
          </p:cNvPr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266CB87-4BF9-47A9-A408-7E3624A7BF07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F8A68E22-E913-4F2C-9C98-1156451FBD45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D02A142-7ADE-4098-A5C3-2486415AE1B5}"/>
              </a:ext>
            </a:extLst>
          </p:cNvPr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F3783322-1FD1-4E46-AA94-8D67EC04BB17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>
              <a:extLst>
                <a:ext uri="{FF2B5EF4-FFF2-40B4-BE49-F238E27FC236}">
                  <a16:creationId xmlns:a16="http://schemas.microsoft.com/office/drawing/2014/main" id="{AC338973-4297-41BA-9841-213C113BA7D6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2A32B5F-0093-402E-8330-D237FDE6436C}"/>
              </a:ext>
            </a:extLst>
          </p:cNvPr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439B891-AC28-41CD-A493-D008C887CE18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41AD1342-B845-4188-AF8A-6364A0B4305E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F439699-FCDA-46B8-8C78-DA8BCB8FBA09}"/>
              </a:ext>
            </a:extLst>
          </p:cNvPr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>
              <a:extLst>
                <a:ext uri="{FF2B5EF4-FFF2-40B4-BE49-F238E27FC236}">
                  <a16:creationId xmlns:a16="http://schemas.microsoft.com/office/drawing/2014/main" id="{C2070EEA-1DAF-48D4-8165-7E2504129687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>
              <a:extLst>
                <a:ext uri="{FF2B5EF4-FFF2-40B4-BE49-F238E27FC236}">
                  <a16:creationId xmlns:a16="http://schemas.microsoft.com/office/drawing/2014/main" id="{4900E7A3-2FC5-4695-A125-D3F38341E43A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F9A2C00-C9CD-4510-8A1C-E1F0AF9CD88B}"/>
              </a:ext>
            </a:extLst>
          </p:cNvPr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  <a:extLst>
                <a:ext uri="{FF2B5EF4-FFF2-40B4-BE49-F238E27FC236}">
                  <a16:creationId xmlns:a16="http://schemas.microsoft.com/office/drawing/2014/main" id="{4FA05C92-1E14-4A39-AEB9-E259DAB7440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>
              <a:extLst>
                <a:ext uri="{FF2B5EF4-FFF2-40B4-BE49-F238E27FC236}">
                  <a16:creationId xmlns:a16="http://schemas.microsoft.com/office/drawing/2014/main" id="{597CED78-02F8-46BE-AD48-2B40413A2260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F840CE6-EC57-49C5-AABE-E722E35509A2}"/>
              </a:ext>
            </a:extLst>
          </p:cNvPr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197BC043-F80D-4D98-9F92-AFAFEF13A168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>
              <a:extLst>
                <a:ext uri="{FF2B5EF4-FFF2-40B4-BE49-F238E27FC236}">
                  <a16:creationId xmlns:a16="http://schemas.microsoft.com/office/drawing/2014/main" id="{AEB36F21-8D3C-46C9-9229-0753D2048AD3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316536-F00F-4309-9991-1AC692F98450}"/>
              </a:ext>
            </a:extLst>
          </p:cNvPr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  <a:extLst>
                <a:ext uri="{FF2B5EF4-FFF2-40B4-BE49-F238E27FC236}">
                  <a16:creationId xmlns:a16="http://schemas.microsoft.com/office/drawing/2014/main" id="{F145835B-6CE4-4445-80A6-B9BE30DA7199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>
              <a:extLst>
                <a:ext uri="{FF2B5EF4-FFF2-40B4-BE49-F238E27FC236}">
                  <a16:creationId xmlns:a16="http://schemas.microsoft.com/office/drawing/2014/main" id="{DD4A1358-48D6-4329-8287-55DAA9F0EBE8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183F84-DDEE-4D35-B3D5-EDCB90775803}"/>
              </a:ext>
            </a:extLst>
          </p:cNvPr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>
              <a:extLst>
                <a:ext uri="{FF2B5EF4-FFF2-40B4-BE49-F238E27FC236}">
                  <a16:creationId xmlns:a16="http://schemas.microsoft.com/office/drawing/2014/main" id="{15033185-2F59-4462-913E-2B10669B248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>
              <a:extLst>
                <a:ext uri="{FF2B5EF4-FFF2-40B4-BE49-F238E27FC236}">
                  <a16:creationId xmlns:a16="http://schemas.microsoft.com/office/drawing/2014/main" id="{32AF40EC-777B-426C-8844-4656E8E2FB2C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00FE8BA-7F06-44B1-9985-1EA695B4AFB4}"/>
              </a:ext>
            </a:extLst>
          </p:cNvPr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  <a:extLst>
                <a:ext uri="{FF2B5EF4-FFF2-40B4-BE49-F238E27FC236}">
                  <a16:creationId xmlns:a16="http://schemas.microsoft.com/office/drawing/2014/main" id="{867B9E9C-2B25-4235-A411-B11FA7A60D20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>
              <a:extLst>
                <a:ext uri="{FF2B5EF4-FFF2-40B4-BE49-F238E27FC236}">
                  <a16:creationId xmlns:a16="http://schemas.microsoft.com/office/drawing/2014/main" id="{E02AC39E-862B-41B5-A1DA-AF931DAA2C22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343E0D95-D6AB-45EB-BF26-785F57FFAA96}"/>
              </a:ext>
            </a:extLst>
          </p:cNvPr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6F67281-A683-4F67-B55E-10A46BDF5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42269"/>
              </p:ext>
            </p:extLst>
          </p:nvPr>
        </p:nvGraphicFramePr>
        <p:xfrm>
          <a:off x="215516" y="776368"/>
          <a:ext cx="8712968" cy="4166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1384231975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4238539559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820559903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90062947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Evaluation Results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3869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413569657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240291334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Hardware equipment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for the game: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 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412680564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it because of the shortage of practical participation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346979316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None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74876823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27115965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F734C2-D08D-4A8C-A176-0391F5577E5D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090479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BF170-926A-4882-AB18-1536E1391A27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5336AACB-2C31-4B33-A2C6-721FB564C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86272"/>
              </p:ext>
            </p:extLst>
          </p:nvPr>
        </p:nvGraphicFramePr>
        <p:xfrm>
          <a:off x="307855" y="843558"/>
          <a:ext cx="8528289" cy="3967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336632181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152122735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1582922126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1622729464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172018472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Evaluation result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3372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562218520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368712186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8913579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the flow and observe phenomena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flow, observe phenomena and deepen impression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239085821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interactive precision and interactive control; dizziness after long-term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25919599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90805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2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671752" y="1347614"/>
            <a:ext cx="6361042" cy="345479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HMD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  <p:extLst>
      <p:ext uri="{BB962C8B-B14F-4D97-AF65-F5344CB8AC3E}">
        <p14:creationId xmlns:p14="http://schemas.microsoft.com/office/powerpoint/2010/main" val="105117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4909" y="757508"/>
            <a:ext cx="7489264" cy="2534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7241" y="71294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13809" y="30483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2B8668-94CD-417B-9AF6-A62435A5C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7"/>
          <a:stretch/>
        </p:blipFill>
        <p:spPr>
          <a:xfrm>
            <a:off x="1355630" y="861169"/>
            <a:ext cx="6527822" cy="2329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7CB5F4-9AF1-4B3B-A017-5AFAFA4A6AC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981257" y="3408402"/>
            <a:ext cx="2144249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59A60F43-F83A-4D28-AA84-926503C3A35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3626206" y="3408402"/>
            <a:ext cx="1969137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0CD1ED-12A6-408E-A96B-09FF2559A6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34" t="6921"/>
          <a:stretch/>
        </p:blipFill>
        <p:spPr>
          <a:xfrm>
            <a:off x="6083549" y="3433193"/>
            <a:ext cx="2280624" cy="12197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2FFCA-C844-48AE-8C8B-6EA40958A576}"/>
              </a:ext>
            </a:extLst>
          </p:cNvPr>
          <p:cNvSpPr/>
          <p:nvPr/>
        </p:nvSpPr>
        <p:spPr>
          <a:xfrm>
            <a:off x="1125273" y="4754163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E3712-17B0-465F-B4D5-2040824F5BBD}"/>
              </a:ext>
            </a:extLst>
          </p:cNvPr>
          <p:cNvSpPr/>
          <p:nvPr/>
        </p:nvSpPr>
        <p:spPr>
          <a:xfrm>
            <a:off x="3295530" y="4754163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633F61-31D8-435D-AF36-8AA731C6BE7E}"/>
              </a:ext>
            </a:extLst>
          </p:cNvPr>
          <p:cNvSpPr/>
          <p:nvPr/>
        </p:nvSpPr>
        <p:spPr>
          <a:xfrm>
            <a:off x="6117436" y="4749704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005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2/2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6022498A-1269-42EF-BD2E-D1FDAC22103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>
            <a:extLst>
              <a:ext uri="{FF2B5EF4-FFF2-40B4-BE49-F238E27FC236}">
                <a16:creationId xmlns:a16="http://schemas.microsoft.com/office/drawing/2014/main" id="{9F771703-9393-4F40-BB6A-74E5640660C9}"/>
              </a:ext>
            </a:extLst>
          </p:cNvPr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and Fumio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55ED70-0022-4CFE-8064-58506F592935}"/>
              </a:ext>
            </a:extLst>
          </p:cNvPr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6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(03)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2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Magic Book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physics learning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school” English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1591</Words>
  <Application>Microsoft Office PowerPoint</Application>
  <PresentationFormat>全屏显示(16:9)</PresentationFormat>
  <Paragraphs>312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Aller Light</vt:lpstr>
      <vt:lpstr>DengXian</vt:lpstr>
      <vt:lpstr>微软雅黑</vt:lpstr>
      <vt:lpstr>微软雅黑</vt:lpstr>
      <vt:lpstr>Open Sans Light</vt:lpstr>
      <vt:lpstr>宋体</vt:lpstr>
      <vt:lpstr>宋体</vt:lpstr>
      <vt:lpstr>맑은 고딕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462</cp:revision>
  <cp:lastPrinted>2018-05-28T02:47:48Z</cp:lastPrinted>
  <dcterms:created xsi:type="dcterms:W3CDTF">2015-12-11T17:46:17Z</dcterms:created>
  <dcterms:modified xsi:type="dcterms:W3CDTF">2018-06-10T14:24:12Z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</Properties>
</file>