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17" r:id="rId2"/>
    <p:sldId id="264" r:id="rId3"/>
    <p:sldId id="322" r:id="rId4"/>
    <p:sldId id="331" r:id="rId5"/>
    <p:sldId id="329" r:id="rId6"/>
    <p:sldId id="334" r:id="rId7"/>
    <p:sldId id="333" r:id="rId8"/>
    <p:sldId id="259" r:id="rId9"/>
    <p:sldId id="336" r:id="rId10"/>
    <p:sldId id="350" r:id="rId11"/>
    <p:sldId id="347" r:id="rId12"/>
    <p:sldId id="348" r:id="rId13"/>
    <p:sldId id="342" r:id="rId14"/>
    <p:sldId id="351" r:id="rId15"/>
    <p:sldId id="352" r:id="rId16"/>
    <p:sldId id="357" r:id="rId17"/>
    <p:sldId id="358" r:id="rId18"/>
    <p:sldId id="360" r:id="rId19"/>
    <p:sldId id="362" r:id="rId20"/>
    <p:sldId id="343" r:id="rId21"/>
    <p:sldId id="363" r:id="rId22"/>
    <p:sldId id="354" r:id="rId23"/>
    <p:sldId id="366" r:id="rId24"/>
    <p:sldId id="367" r:id="rId25"/>
    <p:sldId id="344" r:id="rId26"/>
    <p:sldId id="370" r:id="rId27"/>
    <p:sldId id="372" r:id="rId28"/>
    <p:sldId id="374" r:id="rId29"/>
    <p:sldId id="376" r:id="rId30"/>
    <p:sldId id="341" r:id="rId31"/>
    <p:sldId id="378" r:id="rId32"/>
  </p:sldIdLst>
  <p:sldSz cx="9144000" cy="5143500" type="screen16x9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00"/>
    <a:srgbClr val="3992DB"/>
    <a:srgbClr val="005DA2"/>
    <a:srgbClr val="0F1836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35" autoAdjust="0"/>
    <p:restoredTop sz="65157" autoAdjust="0"/>
  </p:normalViewPr>
  <p:slideViewPr>
    <p:cSldViewPr>
      <p:cViewPr varScale="1">
        <p:scale>
          <a:sx n="91" d="100"/>
          <a:sy n="91" d="100"/>
        </p:scale>
        <p:origin x="708" y="90"/>
      </p:cViewPr>
      <p:guideLst>
        <p:guide orient="horz" pos="1620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3127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/>
              <a:t>안녕하</a:t>
            </a:r>
            <a:r>
              <a:rPr lang="ko-KR" altLang="en-US" sz="1600" dirty="0"/>
              <a:t>십니</a:t>
            </a:r>
            <a:r>
              <a:rPr lang="zh-CN" altLang="en-US" sz="1600" dirty="0"/>
              <a:t>까</a:t>
            </a:r>
            <a:r>
              <a:rPr lang="en-US" altLang="zh-CN" sz="1600" dirty="0"/>
              <a:t>, </a:t>
            </a:r>
            <a:r>
              <a:rPr lang="ko-KR" altLang="en-US" sz="1600" dirty="0"/>
              <a:t>저는 게임 공학과 학생 단효운 입니다</a:t>
            </a:r>
            <a:r>
              <a:rPr lang="en-US" altLang="ko-KR" sz="1600" dirty="0"/>
              <a:t>,</a:t>
            </a:r>
            <a:r>
              <a:rPr lang="ko-KR" altLang="en-US" sz="1600" dirty="0"/>
              <a:t> 반갑 습니다</a:t>
            </a:r>
            <a:r>
              <a:rPr lang="en-US" altLang="ko-KR" sz="1600" dirty="0"/>
              <a:t>, </a:t>
            </a:r>
            <a:r>
              <a:rPr lang="ko-KR" altLang="en-US" sz="1600" dirty="0"/>
              <a:t>제가 가상현실 과 증가 현실에 대해서 관심이 많 았으며 </a:t>
            </a:r>
            <a:r>
              <a:rPr lang="en-US" altLang="ko-KR" sz="1600" dirty="0"/>
              <a:t>, </a:t>
            </a:r>
            <a:r>
              <a:rPr lang="ko-KR" altLang="en-US" sz="1600" dirty="0"/>
              <a:t>교수님 지도를 받아서 많이 배우고 이기술들을 교육에서 어떻게 잘 적용 할 수 있는지 에대해  연구를 하고 논문 주제으로 선택 하였 습니다</a:t>
            </a:r>
            <a:r>
              <a:rPr lang="en-US" altLang="ko-KR" sz="1600" dirty="0"/>
              <a:t>,</a:t>
            </a:r>
            <a:r>
              <a:rPr lang="ko-KR" altLang="en-US" sz="1600" dirty="0"/>
              <a:t> 부족 하지만 발표를 들어 주셨서 감사합니다</a:t>
            </a:r>
            <a:r>
              <a:rPr lang="en-US" altLang="ko-KR" sz="1600" dirty="0"/>
              <a:t>,</a:t>
            </a:r>
            <a:r>
              <a:rPr lang="ko-KR" altLang="en-US" sz="1600" dirty="0"/>
              <a:t>이제 발표 시작 하겠 습니다</a:t>
            </a:r>
            <a:r>
              <a:rPr lang="en-US" altLang="ko-KR" sz="1600" dirty="0"/>
              <a:t>.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구글 카드보드 과</a:t>
            </a:r>
            <a:r>
              <a:rPr lang="en-US" sz="1600" dirty="0"/>
              <a:t> Android Phone</a:t>
            </a:r>
            <a:r>
              <a:rPr lang="ko-KR" altLang="en-US" sz="1600" dirty="0"/>
              <a:t>를 이용 하여 예술 제품 콘텐츠를 본다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사용자의 시선 방향으로 움직이게 하여 쉽게 가상 전시한 콘텐츠를 볼 수 있게 하였 습니다</a:t>
            </a:r>
            <a:r>
              <a:rPr lang="en-US" altLang="ko-KR" sz="1600" dirty="0"/>
              <a:t>, </a:t>
            </a:r>
          </a:p>
          <a:p>
            <a:endParaRPr lang="en-US" altLang="ko-KR" sz="1600" dirty="0"/>
          </a:p>
          <a:p>
            <a:r>
              <a:rPr lang="ko-KR" altLang="en-US" sz="1600" dirty="0"/>
              <a:t>거리가 가까워지면 정지 하고 시선이 바뀌면서 지정한 속도로 자유롭게 이동 합니다</a:t>
            </a:r>
            <a:r>
              <a:rPr lang="en-US" altLang="ko-KR" sz="1600" dirty="0"/>
              <a:t>.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이 두 그림은 실행 하는 화면 입니다</a:t>
            </a:r>
            <a:r>
              <a:rPr lang="en-US" altLang="ko-KR" sz="1600" dirty="0"/>
              <a:t>, </a:t>
            </a:r>
            <a:r>
              <a:rPr lang="ko-KR" altLang="en-US" sz="1600" dirty="0"/>
              <a:t>완 쪽은 전시관 이고 오론 쪽을 구글 카드보드를 써서 보는 화면 입니다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이 </a:t>
            </a:r>
            <a:r>
              <a:rPr lang="ko-KR" altLang="en-US" dirty="0"/>
              <a:t>챕터에 </a:t>
            </a:r>
            <a:r>
              <a:rPr lang="zh-CN" altLang="en-US" dirty="0"/>
              <a:t>가상현실의 체험감과 물입감에 영상요소를 분석 했 고 개선 법을 제시 했습니다</a:t>
            </a:r>
            <a:r>
              <a:rPr lang="en-US" altLang="zh-CN" dirty="0"/>
              <a:t>.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사용자 시간과 공간 제함이 없이 예술 제품을 관상 할 수 있습니다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 3D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착색 게임 입니다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/>
              <a:t>AR 3D착색 방식이 두 개 있습니다</a:t>
            </a:r>
          </a:p>
          <a:p>
            <a:endParaRPr lang="zh-CN" altLang="en-US" sz="1600" dirty="0"/>
          </a:p>
          <a:p>
            <a:r>
              <a:rPr lang="zh-CN" altLang="en-US" sz="1600" dirty="0"/>
              <a:t>실시간 렌드링 하고 지시를 받고 렌드링 있습니다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/>
              <a:t>실현 절차가 이 그림과 같이 다자인 했다</a:t>
            </a:r>
          </a:p>
          <a:p>
            <a:endParaRPr lang="zh-CN" altLang="en-US" sz="1600" dirty="0"/>
          </a:p>
          <a:p>
            <a:r>
              <a:rPr lang="zh-CN" altLang="en-US" sz="1600" dirty="0"/>
              <a:t>주로 3단계로 나눈다, 그림과 모델 만드고 uv mapping 단계 , </a:t>
            </a:r>
          </a:p>
          <a:p>
            <a:endParaRPr lang="zh-CN" altLang="en-US" sz="1600" dirty="0"/>
          </a:p>
          <a:p>
            <a:r>
              <a:rPr lang="zh-CN" altLang="en-US" sz="1600" dirty="0"/>
              <a:t>유니티에서 화면 캡처 하여 좌표 </a:t>
            </a:r>
            <a:r>
              <a:rPr lang="ko-KR" altLang="zh-CN" sz="1600" dirty="0"/>
              <a:t>전환 하고 </a:t>
            </a:r>
            <a:r>
              <a:rPr lang="zh-CN" altLang="en-US" sz="1600" dirty="0"/>
              <a:t>계산</a:t>
            </a:r>
            <a:r>
              <a:rPr lang="ko-KR" altLang="zh-CN" sz="1600" dirty="0"/>
              <a:t>한 다음에</a:t>
            </a:r>
            <a:r>
              <a:rPr lang="zh-CN" altLang="en-US" sz="1600" dirty="0"/>
              <a:t> 모델에 봍이는 단계, 그리고 모발일에 실행 단계 입니다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두그림 왼쪽이 </a:t>
            </a:r>
            <a:r>
              <a:rPr lang="en-US" sz="1600" dirty="0"/>
              <a:t>Vuforia </a:t>
            </a:r>
            <a:r>
              <a:rPr lang="ko-KR" altLang="en-US" sz="1600" dirty="0"/>
              <a:t>사이트 에서 식별그림 을  만드는 데 사용되는 그림</a:t>
            </a:r>
            <a:endParaRPr lang="en-US" altLang="ko-KR" sz="1600" dirty="0"/>
          </a:p>
          <a:p>
            <a:endParaRPr lang="en-US" altLang="zh-CN" sz="1600" dirty="0"/>
          </a:p>
          <a:p>
            <a:r>
              <a:rPr lang="ko-KR" altLang="en-US" sz="1600" dirty="0"/>
              <a:t>오론 쪽이 책색 과 스캔 할 때  사용하는 그림 입니다</a:t>
            </a:r>
            <a:endParaRPr lang="en-US" altLang="ko-KR" sz="16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지구의의 지구 부분 하고 지구의 프레임</a:t>
            </a:r>
            <a:r>
              <a:rPr lang="en-US" altLang="ko-KR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UV </a:t>
            </a:r>
            <a:r>
              <a:rPr lang="en-US" altLang="ko-KR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maping</a:t>
            </a:r>
            <a:r>
              <a:rPr lang="en-US" altLang="ko-KR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 3D</a:t>
            </a:r>
            <a:r>
              <a:rPr lang="ko-KR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착색 게임 의 실행 하는 화면 입니다</a:t>
            </a:r>
            <a:r>
              <a:rPr lang="en-US" altLang="ko-KR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채색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된 그림을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완전히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스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캔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frame에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들어가야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식별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됩니다</a:t>
            </a:r>
            <a:endParaRPr 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600" dirty="0"/>
              <a:t>지두 모델이 그림 위에 나온다 다시 그릭 하면 태양계등 천체 온동 하는 모습이 나온다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아이들은 손으로 색칠 한 것을에 통해 색의 이해하는것 과 실전 능력을 향상시킵니다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지구의 육지와 바다의 윤곽의 인상을 심화하고 천체의 움직임을 이해했다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식이 통해서 호기심을 자극 했다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/>
              <a:t>제 논문의 목차 입니다</a:t>
            </a:r>
            <a:r>
              <a:rPr lang="en-US" altLang="zh-CN" sz="1600" dirty="0"/>
              <a:t>, (</a:t>
            </a:r>
            <a:r>
              <a:rPr lang="ko-KR" altLang="en-US" sz="1600" dirty="0"/>
              <a:t>총 </a:t>
            </a:r>
            <a:r>
              <a:rPr lang="en-US" altLang="ko-KR" sz="1600" dirty="0"/>
              <a:t>7 </a:t>
            </a:r>
            <a:r>
              <a:rPr lang="ko-KR" altLang="en-US" sz="1600" dirty="0"/>
              <a:t>장 으로 나누 고 있 습니다</a:t>
            </a:r>
            <a:r>
              <a:rPr lang="en-US" altLang="ko-KR" sz="1600" dirty="0"/>
              <a:t>. 1 </a:t>
            </a:r>
            <a:r>
              <a:rPr lang="ko-KR" altLang="en-US" sz="1600" dirty="0"/>
              <a:t>장에 이 논문의 구조 하고 연구동기를 제시합니다</a:t>
            </a:r>
            <a:r>
              <a:rPr lang="en-US" altLang="ko-KR" sz="1600" dirty="0"/>
              <a:t>, 2 </a:t>
            </a:r>
            <a:r>
              <a:rPr lang="ko-KR" altLang="en-US" sz="1600" dirty="0"/>
              <a:t>장은 관련 한 연구 자료를 살펴 봤습니다 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600" dirty="0"/>
              <a:t>3</a:t>
            </a:r>
            <a:r>
              <a:rPr lang="ko-KR" altLang="en-US" sz="1600" dirty="0"/>
              <a:t>장</a:t>
            </a:r>
            <a:r>
              <a:rPr lang="en-US" altLang="ko-KR" sz="1600" dirty="0"/>
              <a:t>, 4</a:t>
            </a:r>
            <a:r>
              <a:rPr lang="ko-KR" altLang="en-US" sz="1600" dirty="0"/>
              <a:t>장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5</a:t>
            </a:r>
            <a:r>
              <a:rPr lang="ko-KR" altLang="en-US" sz="1600" dirty="0"/>
              <a:t>장은 제가 만든 각 응용 프로그램의 개발 과정을 설명하는 것이다 </a:t>
            </a:r>
            <a:r>
              <a:rPr lang="en-US" altLang="ko-KR" sz="1600" dirty="0"/>
              <a:t>(6 </a:t>
            </a:r>
            <a:r>
              <a:rPr lang="ko-KR" altLang="en-US" sz="1600" dirty="0"/>
              <a:t>장</a:t>
            </a:r>
            <a:r>
              <a:rPr lang="en-US" altLang="ko-KR" sz="1600" dirty="0"/>
              <a:t>,7</a:t>
            </a:r>
            <a:r>
              <a:rPr lang="ko-KR" altLang="en-US" sz="1600" dirty="0"/>
              <a:t>장은 만든 것들에 대해서 평가 라고 결론 내었습니다</a:t>
            </a:r>
            <a:r>
              <a:rPr lang="en-US" altLang="ko-KR" sz="1600" dirty="0"/>
              <a:t>).</a:t>
            </a:r>
            <a:r>
              <a:rPr lang="ko-KR" altLang="en-US" sz="1600" dirty="0"/>
              <a:t> 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zh-CN" sz="1600" dirty="0"/>
              <a:t>다음은 화하 실험실 입니다</a:t>
            </a:r>
            <a:r>
              <a:rPr lang="en-US" altLang="ko-KR" sz="1600" dirty="0"/>
              <a:t>,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zh-CN" sz="1600" dirty="0"/>
              <a:t>이 </a:t>
            </a:r>
            <a:r>
              <a:rPr lang="en-US" altLang="ko-KR" sz="1600" dirty="0"/>
              <a:t>program </a:t>
            </a:r>
            <a:r>
              <a:rPr lang="ko-KR" altLang="en-US" sz="1600" dirty="0"/>
              <a:t>은 두개의 </a:t>
            </a:r>
            <a:r>
              <a:rPr lang="en-US" altLang="ko-KR" sz="1600" dirty="0"/>
              <a:t>interaction   </a:t>
            </a:r>
            <a:r>
              <a:rPr lang="ko-KR" altLang="en-US" sz="1600" dirty="0"/>
              <a:t>법이 있며 </a:t>
            </a:r>
            <a:r>
              <a:rPr lang="en-US" altLang="ko-KR" sz="1600" dirty="0"/>
              <a:t>, </a:t>
            </a:r>
            <a:r>
              <a:rPr lang="ko-KR" altLang="en-US" sz="1600" dirty="0"/>
              <a:t>하나는 </a:t>
            </a:r>
            <a:r>
              <a:rPr lang="en-US" altLang="ko-KR" sz="1600" dirty="0"/>
              <a:t>leap motion</a:t>
            </a:r>
            <a:r>
              <a:rPr lang="ko-KR" altLang="en-US" sz="1600" dirty="0"/>
              <a:t>를 통해서 손동작을 식별하여 인터 랙션 합니다</a:t>
            </a:r>
            <a:endParaRPr lang="en-US" altLang="ko-KR" sz="1600" dirty="0"/>
          </a:p>
          <a:p>
            <a:r>
              <a:rPr lang="ko-KR" altLang="en-US" sz="1600" dirty="0"/>
              <a:t>그리고 Oculus Controller를 이용해서 하는 것이다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/>
              <a:t>손짓을 지정 하고 알코올 램프 를 불을 봍인다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/>
              <a:t>LeapMotion를 사용 해서 실행 화면 입니다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/>
              <a:t>Oculus </a:t>
            </a:r>
            <a:r>
              <a:rPr lang="zh-CN" altLang="en-US" sz="1600" dirty="0"/>
              <a:t>를 사용 해서 실행 화면 입니다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/>
              <a:t>6</a:t>
            </a:r>
            <a:r>
              <a:rPr lang="ko-KR" altLang="en-US" sz="1600" dirty="0"/>
              <a:t>장에는 </a:t>
            </a:r>
            <a:r>
              <a:rPr lang="zh-CN" altLang="en-US" sz="1600" dirty="0"/>
              <a:t>평가 하는 부분입니다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각 애플리케이션의 교육 목적 및 대상 객체 입니다</a:t>
            </a:r>
            <a:endParaRPr lang="en-US" altLang="ko-KR" sz="1600" dirty="0"/>
          </a:p>
          <a:p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/>
              <a:t>지구와 태양계를 인식하는 것</a:t>
            </a:r>
            <a:r>
              <a:rPr lang="en-US" altLang="ko-KR" sz="1600" dirty="0"/>
              <a:t>. </a:t>
            </a:r>
            <a:r>
              <a:rPr lang="ko-KR" altLang="en-US" sz="1600" dirty="0"/>
              <a:t>어린이의 색상 식별 및 실기 능력을 육성 한고 </a:t>
            </a:r>
            <a:r>
              <a:rPr lang="ko-KR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호기심을 자극 했다</a:t>
            </a:r>
            <a:r>
              <a:rPr lang="en-US" altLang="ko-KR" sz="1600" dirty="0"/>
              <a:t>.</a:t>
            </a:r>
            <a:endParaRPr lang="zh-CN" altLang="en-US" sz="1600" dirty="0"/>
          </a:p>
          <a:p>
            <a:endParaRPr lang="en-US" altLang="ko-KR" sz="1600" dirty="0"/>
          </a:p>
          <a:p>
            <a:r>
              <a:rPr lang="ko-KR" altLang="en-US" sz="1600" dirty="0"/>
              <a:t>제한 없이 언제 어디서나 예술 작품을 연구과 감상 하기 </a:t>
            </a:r>
            <a:endParaRPr lang="en-US" altLang="ko-KR" sz="1600" dirty="0"/>
          </a:p>
          <a:p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/>
              <a:t>화학 실험을 배우면서</a:t>
            </a:r>
            <a:r>
              <a:rPr lang="en-US" altLang="ko-KR" sz="1600" dirty="0"/>
              <a:t>  </a:t>
            </a:r>
            <a:r>
              <a:rPr lang="ko-KR" altLang="en-US" sz="1600" dirty="0"/>
              <a:t>실제 실험 전에 실험 절차를 미리 익숙합니다</a:t>
            </a:r>
            <a:r>
              <a:rPr lang="en-US" altLang="ko-KR" sz="1600" dirty="0"/>
              <a:t>, </a:t>
            </a:r>
            <a:r>
              <a:rPr lang="ko-KR" altLang="en-US" sz="1600" dirty="0"/>
              <a:t>기리고 실험의 현상을 관측합니다</a:t>
            </a:r>
            <a:endParaRPr lang="zh-CN" altLang="en-US" sz="1600" dirty="0"/>
          </a:p>
          <a:p>
            <a:endParaRPr lang="en-US" altLang="ko-KR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평가 게이지 </a:t>
            </a:r>
            <a:r>
              <a:rPr lang="en-US" altLang="ko-KR" sz="1600" dirty="0"/>
              <a:t>/</a:t>
            </a:r>
            <a:r>
              <a:rPr lang="ko-KR" altLang="en-US" sz="1600" dirty="0"/>
              <a:t>아트 전시관 응용의 평가 결과 입니다</a:t>
            </a:r>
            <a:r>
              <a:rPr lang="en-US" altLang="ko-KR" sz="1600" dirty="0"/>
              <a:t>, 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실제 </a:t>
            </a:r>
            <a:r>
              <a:rPr lang="ko-KR" altLang="en-US" dirty="0"/>
              <a:t>착색 하는 걸 </a:t>
            </a:r>
            <a:r>
              <a:rPr lang="en-US" altLang="ko-KR" dirty="0"/>
              <a:t>3D</a:t>
            </a:r>
            <a:r>
              <a:rPr lang="ko-KR" altLang="en-US" dirty="0"/>
              <a:t>모델으로 보니까 </a:t>
            </a:r>
            <a:r>
              <a:rPr lang="zh-CN" altLang="en-US" dirty="0"/>
              <a:t>실험조가 더 교육 효과 좋고 재미 있다고 결과 나 왔습니다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/>
              <a:t>물입감에서 </a:t>
            </a:r>
            <a:r>
              <a:rPr lang="en-US" altLang="zh-CN" sz="1600" dirty="0"/>
              <a:t>Oculus </a:t>
            </a:r>
            <a:r>
              <a:rPr lang="ko-KR" altLang="en-US" sz="1600" dirty="0"/>
              <a:t>이 </a:t>
            </a:r>
            <a:r>
              <a:rPr lang="en-US" altLang="ko-KR" sz="1600" dirty="0" err="1"/>
              <a:t>LeapMotiom</a:t>
            </a:r>
            <a:r>
              <a:rPr lang="en-US" altLang="ko-KR" sz="1600" dirty="0"/>
              <a:t> </a:t>
            </a:r>
            <a:r>
              <a:rPr lang="ko-KR" altLang="en-US" sz="1600" dirty="0"/>
              <a:t>보다 좀 강하고 제어 할 때 정화도 높습니다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LeapMotiom</a:t>
            </a:r>
            <a:r>
              <a:rPr lang="en-US" altLang="ko-KR" sz="1600" dirty="0"/>
              <a:t> </a:t>
            </a:r>
            <a:r>
              <a:rPr lang="ko-KR" altLang="en-US" sz="1600" dirty="0"/>
              <a:t>손짓을 통해 자연 스럽지만 정확도가 낮아서 물입 감을 떨어 집니다 </a:t>
            </a:r>
            <a:r>
              <a:rPr lang="en-US" altLang="ko-KR" sz="1600" dirty="0"/>
              <a:t>. </a:t>
            </a:r>
            <a:r>
              <a:rPr lang="ko-KR" altLang="en-US" sz="1600" dirty="0"/>
              <a:t>두 방식이 전통 교수법 보다 교육적인 효과가 좋 습니다</a:t>
            </a:r>
            <a:r>
              <a:rPr lang="en-US" altLang="ko-KR" sz="1600" dirty="0"/>
              <a:t>.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장에서 이 논문의 구조 하고 연구동기를 제시합니다 더 자세히 설명 하자면 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/>
              <a:t>평가 결과에 따라서 </a:t>
            </a:r>
            <a:r>
              <a:rPr lang="ko-KR" altLang="en-US" sz="1600" dirty="0"/>
              <a:t>혼합 현실 </a:t>
            </a:r>
            <a:r>
              <a:rPr lang="zh-CN" altLang="en-US" sz="1600" dirty="0"/>
              <a:t>화경과 구도를 이용 해서 더 좋은 교육 효과를 나온다</a:t>
            </a:r>
          </a:p>
          <a:p>
            <a:r>
              <a:rPr lang="zh-CN" altLang="en-US" sz="1600" dirty="0"/>
              <a:t>VR 장비 oculus 세트 가격이 비싸고 이동도 안된다, 또는 오래 쓰면 어지러움 문제를 해결해야 한다,  교모 있는 교육용도로 힘든다 </a:t>
            </a:r>
          </a:p>
          <a:p>
            <a:r>
              <a:rPr lang="zh-CN" altLang="en-US" sz="1600" dirty="0"/>
              <a:t>Leapmotion 인터랙션방식이 자연스럽지만 정화도과 민감도 많이 떨어진다 </a:t>
            </a:r>
            <a:endParaRPr lang="en-US" altLang="zh-CN" sz="1600"/>
          </a:p>
          <a:p>
            <a:endParaRPr lang="zh-CN" altLang="en-US" sz="1600" dirty="0"/>
          </a:p>
          <a:p>
            <a:r>
              <a:rPr lang="zh-CN" altLang="en-US" sz="1600" dirty="0"/>
              <a:t>VR 를 비해서 AR의교육적의 응용 잠재력 력이 더 많다고 볼 수 있다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zh-CN" altLang="en-US" sz="1600" dirty="0"/>
              <a:t>교육용 혼합현실 응용이 단일한 실현 법이 없고 교육 내용 과 교육 대상에 따라서 잘 결합 할 수 있게 디자인 해야 한다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 가지 교육용 응용 프로그램을 설계 및 개발합니다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dirty="0"/>
              <a:t>가상 현실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아트 전시관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 </a:t>
            </a:r>
            <a:r>
              <a:rPr lang="ko-KR" altLang="en-US" sz="1200" dirty="0"/>
              <a:t>증가 현실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착색 게임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MR </a:t>
            </a:r>
            <a:r>
              <a:rPr lang="ko-KR" altLang="en-US" sz="1200" dirty="0"/>
              <a:t>혼합 현실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화학 실험실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r>
              <a:rPr lang="ko-KR" altLang="en-US" dirty="0"/>
              <a:t>이러한 응용 프로그램의 교육 효과</a:t>
            </a:r>
            <a:r>
              <a:rPr lang="en-US" altLang="ko-KR" dirty="0"/>
              <a:t>, </a:t>
            </a:r>
            <a:r>
              <a:rPr lang="ko-KR" altLang="en-US" dirty="0"/>
              <a:t>사용자 경험하는 느낌</a:t>
            </a:r>
            <a:r>
              <a:rPr lang="en-US" altLang="ko-KR" dirty="0"/>
              <a:t>, </a:t>
            </a:r>
            <a:r>
              <a:rPr lang="ko-KR" altLang="en-US" dirty="0"/>
              <a:t>하드웨어 장비 기능 및 구현 효과를 평가 하고 분석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전통적인 교수법과 비교할 때의 이점</a:t>
            </a:r>
            <a:r>
              <a:rPr lang="en-US" altLang="ko-KR" dirty="0"/>
              <a:t>,</a:t>
            </a:r>
            <a:r>
              <a:rPr lang="ko-KR" altLang="en-US" dirty="0"/>
              <a:t> 교육 과 기술을 통합하는 방법을 제시합니다</a:t>
            </a:r>
            <a:r>
              <a:rPr lang="en-US" altLang="ko-KR" dirty="0"/>
              <a:t>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가상 현실기술이 </a:t>
            </a:r>
            <a:r>
              <a:rPr lang="ko-KR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컴퓨터그래픽이 만든 가상환경에 사용자를 몰입하도록 하는 것이고 증강현실은 가상의 객체를 실제 환경에서 실감나는 부가정보를 제공받을 수 있는 것이다</a:t>
            </a:r>
            <a:endParaRPr lang="en-US" altLang="ko-KR" sz="16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lang="ko-KR" altLang="en-US" sz="1600" dirty="0"/>
            </a:br>
            <a:r>
              <a:rPr lang="ko-KR" altLang="en-US" sz="1600" dirty="0"/>
              <a:t>혼합 현실은 가상 현실과 증강 현실의 기능을 포함됩니다</a:t>
            </a:r>
            <a:r>
              <a:rPr lang="en-US" altLang="ko-KR" sz="1600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ko-KR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1600" dirty="0"/>
              <a:t>이 그림은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Paul Milgram </a:t>
            </a:r>
            <a:r>
              <a:rPr lang="ko-KR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과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Fumio </a:t>
            </a:r>
            <a:r>
              <a:rPr lang="en-US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Kishino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제시 한 </a:t>
            </a:r>
            <a:r>
              <a:rPr lang="en-US" altLang="ko-KR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ko-KR" altLang="en-US" sz="1600" dirty="0"/>
              <a:t>가상 연속체</a:t>
            </a:r>
            <a:r>
              <a:rPr lang="en-US" altLang="ko-KR" sz="1600" dirty="0"/>
              <a:t>”</a:t>
            </a:r>
            <a:r>
              <a:rPr lang="ko-KR" altLang="en-US" sz="1600" dirty="0"/>
              <a:t> 이라고 합니다</a:t>
            </a:r>
            <a:r>
              <a:rPr lang="en-US" altLang="ko-KR" sz="1600" dirty="0"/>
              <a:t>, </a:t>
            </a:r>
            <a:r>
              <a:rPr lang="ko-KR" altLang="en-US" sz="1600" dirty="0"/>
              <a:t>혼합 현실은 양쪽 정점을 제외하고 중간의 가상 현실과 증강 현실의 섞인 부분을 말합니다</a:t>
            </a:r>
            <a:r>
              <a:rPr lang="en-US" altLang="ko-KR" sz="1600" dirty="0"/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ko-KR" altLang="en-US" sz="1200" dirty="0"/>
              <a:t>장에는 관련한 연구 자료를 살펴 봤습니다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교육 전문가 </a:t>
            </a:r>
            <a:r>
              <a:rPr lang="ko-KR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피아제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Piaget </a:t>
            </a:r>
            <a:r>
              <a:rPr lang="ko-KR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ko-KR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실험실을 교실로 옮긴다</a:t>
            </a:r>
            <a:r>
              <a:rPr lang="en-US" altLang="ko-KR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ko-KR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말한다</a:t>
            </a:r>
            <a:r>
              <a:rPr lang="en-US" altLang="ko-KR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endParaRPr lang="en-US" altLang="ko-KR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Schank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과 </a:t>
            </a:r>
            <a:r>
              <a:rPr lang="en-US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Kass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제시한 효과적인 학습 환경의 세 가지 요소 중에 </a:t>
            </a:r>
            <a:r>
              <a:rPr lang="en-US" altLang="ko-KR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학생들을 실제 학습 환경에 배치 한 다고 주장 했다</a:t>
            </a:r>
            <a:endParaRPr lang="en-US" altLang="ko-KR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ko-KR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ko-KR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이론적 연구는 학생이 보고 들는 것 보다 실제 체험이 교육에서 더 중요하다는 것을 보여 줍니다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가상현실 과 증가 현실 는 교육적인 응용은 주로 몇 가지 있다 </a:t>
            </a:r>
            <a:r>
              <a:rPr lang="en-US" altLang="ko-KR" sz="1600" dirty="0"/>
              <a:t>,  </a:t>
            </a:r>
          </a:p>
          <a:p>
            <a:endParaRPr lang="en-US" altLang="ko-KR" sz="1600" dirty="0"/>
          </a:p>
          <a:p>
            <a:r>
              <a:rPr lang="ko-KR" altLang="en-US" sz="1600" dirty="0"/>
              <a:t>완잔한 가상의 만든 환경에서 하는 </a:t>
            </a:r>
            <a:r>
              <a:rPr lang="en-US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Sloodle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과 실습 교육위해서 의 가상 건설 현장 프로그램</a:t>
            </a:r>
            <a:r>
              <a:rPr lang="en-US" altLang="ko-KR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있습니다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ko-KR" altLang="en-US" sz="1600" dirty="0"/>
              <a:t>증가 현실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기술을 이용하여 만든 그림 책</a:t>
            </a:r>
            <a:r>
              <a:rPr lang="en-US" altLang="ko-KR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ko-KR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그리고 학교 물리 지식 교육응용</a:t>
            </a:r>
            <a:r>
              <a:rPr lang="en-US" altLang="ko-KR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ko-KR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언어 학습 응용 등 있습니다</a:t>
            </a:r>
            <a:endParaRPr lang="en-US" altLang="ko-KR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ko-KR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ko-KR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그리고 위치에 기반으로 특히 여행지 과 반물관에 많이 쓸 수 있는 </a:t>
            </a:r>
            <a:r>
              <a:rPr lang="ko-KR" altLang="en-US" sz="1600" dirty="0"/>
              <a:t>증가 현실</a:t>
            </a:r>
            <a:r>
              <a:rPr lang="en-US" altLang="ko-KR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응용 또 있다   </a:t>
            </a:r>
            <a:r>
              <a:rPr lang="ko-KR" altLang="en-US" sz="1600" dirty="0"/>
              <a:t> 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아트 전시관 입니다</a:t>
            </a:r>
            <a:endParaRPr lang="en-US" altLang="ko-KR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30pe4AQei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5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9339" y="8174"/>
            <a:ext cx="9144000" cy="317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719572" y="627534"/>
            <a:ext cx="7704856" cy="21028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Development and Evaluation of Mixed Reality Educational Applications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2195736" y="4175210"/>
            <a:ext cx="6928925" cy="9682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2018.05.29 </a:t>
            </a:r>
          </a:p>
          <a:p>
            <a:pPr marL="0" indent="0" algn="r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Duan </a:t>
            </a:r>
            <a:r>
              <a:rPr lang="en-US" altLang="zh-CN" sz="1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XiaoYun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Game Multimedia Engineering D</a:t>
            </a:r>
            <a:r>
              <a:rPr lang="en-US" altLang="ko-KR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epartment </a:t>
            </a:r>
            <a:r>
              <a:rPr 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of Pai Chai University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/>
          <p:nvPr/>
        </p:nvSpPr>
        <p:spPr>
          <a:xfrm>
            <a:off x="864097" y="4311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rallelogram 21"/>
          <p:cNvSpPr/>
          <p:nvPr/>
        </p:nvSpPr>
        <p:spPr>
          <a:xfrm>
            <a:off x="7136070" y="-2866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22"/>
          <p:cNvSpPr/>
          <p:nvPr/>
        </p:nvSpPr>
        <p:spPr>
          <a:xfrm>
            <a:off x="7596336" y="1536767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75745" y="1059582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2"/>
          <p:cNvSpPr>
            <a:spLocks noChangeArrowheads="1"/>
          </p:cNvSpPr>
          <p:nvPr/>
        </p:nvSpPr>
        <p:spPr bwMode="auto">
          <a:xfrm>
            <a:off x="6149062" y="593409"/>
            <a:ext cx="341135" cy="3417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椭圆 65"/>
          <p:cNvSpPr>
            <a:spLocks noChangeArrowheads="1"/>
          </p:cNvSpPr>
          <p:nvPr/>
        </p:nvSpPr>
        <p:spPr bwMode="auto">
          <a:xfrm>
            <a:off x="5163842" y="593636"/>
            <a:ext cx="341135" cy="341135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椭圆 16"/>
          <p:cNvSpPr>
            <a:spLocks noChangeArrowheads="1"/>
          </p:cNvSpPr>
          <p:nvPr/>
        </p:nvSpPr>
        <p:spPr bwMode="auto">
          <a:xfrm>
            <a:off x="5667278" y="593409"/>
            <a:ext cx="341755" cy="341756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椭圆 16"/>
          <p:cNvSpPr>
            <a:spLocks noChangeArrowheads="1"/>
          </p:cNvSpPr>
          <p:nvPr/>
        </p:nvSpPr>
        <p:spPr bwMode="auto">
          <a:xfrm>
            <a:off x="4155110" y="593409"/>
            <a:ext cx="341755" cy="341756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椭圆 16"/>
          <p:cNvSpPr>
            <a:spLocks noChangeArrowheads="1"/>
          </p:cNvSpPr>
          <p:nvPr/>
        </p:nvSpPr>
        <p:spPr bwMode="auto">
          <a:xfrm>
            <a:off x="4659166" y="593409"/>
            <a:ext cx="341755" cy="341756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Text Placeholder 4"/>
          <p:cNvSpPr txBox="1"/>
          <p:nvPr/>
        </p:nvSpPr>
        <p:spPr>
          <a:xfrm>
            <a:off x="1016497" y="5835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 Design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4"/>
          <p:cNvSpPr txBox="1"/>
          <p:nvPr/>
        </p:nvSpPr>
        <p:spPr>
          <a:xfrm>
            <a:off x="863278" y="1565922"/>
            <a:ext cx="5928934" cy="2223688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Using Google Cardboard and Android Phone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Moving in FPV, the user in the virtual world automatically advances toward the view direction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Stops when entering a certain range near the art works or obstacles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Change the direction of movement by changing the view direction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  <p:bldP spid="12" grpId="0" animBg="1"/>
      <p:bldP spid="15" grpId="0" build="p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95537" y="802392"/>
            <a:ext cx="4319226" cy="261091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93"/>
          <p:cNvSpPr/>
          <p:nvPr/>
        </p:nvSpPr>
        <p:spPr>
          <a:xfrm>
            <a:off x="357868" y="775397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4453031" y="3125271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圆角矩形 26"/>
          <p:cNvSpPr/>
          <p:nvPr/>
        </p:nvSpPr>
        <p:spPr>
          <a:xfrm>
            <a:off x="4260014" y="2427734"/>
            <a:ext cx="4319226" cy="246207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93"/>
          <p:cNvSpPr/>
          <p:nvPr/>
        </p:nvSpPr>
        <p:spPr>
          <a:xfrm>
            <a:off x="4206396" y="2391569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93"/>
          <p:cNvSpPr/>
          <p:nvPr/>
        </p:nvSpPr>
        <p:spPr>
          <a:xfrm rot="10800000">
            <a:off x="8347351" y="4637936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内容占位符 3" descr="EMB0000554c83d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4760" y="937087"/>
            <a:ext cx="3437459" cy="2397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9"/>
          <a:stretch>
            <a:fillRect/>
          </a:stretch>
        </p:blipFill>
        <p:spPr>
          <a:xfrm>
            <a:off x="4934079" y="2621106"/>
            <a:ext cx="3488721" cy="20753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857880" y="3507854"/>
            <a:ext cx="30950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 Art Exhibition Room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36409" y="1975132"/>
            <a:ext cx="30950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 Art Exhibition in VR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49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49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49"/>
                            </p:stCondLst>
                            <p:childTnLst>
                              <p:par>
                                <p:cTn id="3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649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40" grpId="0" animBg="1"/>
      <p:bldP spid="41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99160" y="1230593"/>
            <a:ext cx="7446380" cy="357340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157778" y="1635646"/>
            <a:ext cx="6750750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/>
              <a:t>Analyzed the factors that affect user experience and immersion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/>
              <a:t>Users can observe the works from any angle, and it breaks through the limitations of time and space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sym typeface="+mn-ea"/>
              </a:rPr>
              <a:t>Explores the design of VR art in the display environment of new media art</a:t>
            </a:r>
            <a:endParaRPr lang="en-US" sz="2400" dirty="0"/>
          </a:p>
        </p:txBody>
      </p:sp>
      <p:sp>
        <p:nvSpPr>
          <p:cNvPr id="40" name="矩形 93"/>
          <p:cNvSpPr/>
          <p:nvPr/>
        </p:nvSpPr>
        <p:spPr>
          <a:xfrm>
            <a:off x="861492" y="1203598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8101870" y="4549564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39" grpId="0"/>
      <p:bldP spid="40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48685" y="1930934"/>
            <a:ext cx="950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8271" y="2392599"/>
            <a:ext cx="4283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 3D Coloring Game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22"/>
          <p:cNvSpPr>
            <a:spLocks noChangeArrowheads="1"/>
          </p:cNvSpPr>
          <p:nvPr/>
        </p:nvSpPr>
        <p:spPr bwMode="auto">
          <a:xfrm>
            <a:off x="5697368" y="1851670"/>
            <a:ext cx="432048" cy="4328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椭圆 65"/>
          <p:cNvSpPr>
            <a:spLocks noChangeArrowheads="1"/>
          </p:cNvSpPr>
          <p:nvPr/>
        </p:nvSpPr>
        <p:spPr bwMode="auto">
          <a:xfrm>
            <a:off x="4401224" y="1852063"/>
            <a:ext cx="432048" cy="432048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5049296" y="1851670"/>
            <a:ext cx="432833" cy="432834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椭圆 16"/>
          <p:cNvSpPr>
            <a:spLocks noChangeArrowheads="1"/>
          </p:cNvSpPr>
          <p:nvPr/>
        </p:nvSpPr>
        <p:spPr bwMode="auto">
          <a:xfrm>
            <a:off x="3105080" y="1851670"/>
            <a:ext cx="432833" cy="43283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椭圆 16"/>
          <p:cNvSpPr>
            <a:spLocks noChangeArrowheads="1"/>
          </p:cNvSpPr>
          <p:nvPr/>
        </p:nvSpPr>
        <p:spPr bwMode="auto">
          <a:xfrm>
            <a:off x="3753152" y="1851670"/>
            <a:ext cx="432833" cy="432834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2" name="图片 11" descr="C:\Users\Miao\AppData\Local\Temp\Rar$DRa19256.29962\Screenshot_2018-05-14-20-51-29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3"/>
          <a:stretch>
            <a:fillRect/>
          </a:stretch>
        </p:blipFill>
        <p:spPr bwMode="auto">
          <a:xfrm>
            <a:off x="6946895" y="2069569"/>
            <a:ext cx="1969137" cy="1292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/>
          <p:nvPr/>
        </p:nvSpPr>
        <p:spPr>
          <a:xfrm>
            <a:off x="864097" y="4311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rallelogram 21"/>
          <p:cNvSpPr/>
          <p:nvPr/>
        </p:nvSpPr>
        <p:spPr>
          <a:xfrm>
            <a:off x="7136070" y="-2866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22"/>
          <p:cNvSpPr/>
          <p:nvPr/>
        </p:nvSpPr>
        <p:spPr>
          <a:xfrm>
            <a:off x="7596336" y="1536767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75745" y="1059582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2"/>
          <p:cNvSpPr>
            <a:spLocks noChangeArrowheads="1"/>
          </p:cNvSpPr>
          <p:nvPr/>
        </p:nvSpPr>
        <p:spPr bwMode="auto">
          <a:xfrm>
            <a:off x="6149062" y="593409"/>
            <a:ext cx="341135" cy="3417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椭圆 65"/>
          <p:cNvSpPr>
            <a:spLocks noChangeArrowheads="1"/>
          </p:cNvSpPr>
          <p:nvPr/>
        </p:nvSpPr>
        <p:spPr bwMode="auto">
          <a:xfrm>
            <a:off x="5163842" y="593636"/>
            <a:ext cx="341135" cy="341135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椭圆 16"/>
          <p:cNvSpPr>
            <a:spLocks noChangeArrowheads="1"/>
          </p:cNvSpPr>
          <p:nvPr/>
        </p:nvSpPr>
        <p:spPr bwMode="auto">
          <a:xfrm>
            <a:off x="5667278" y="593409"/>
            <a:ext cx="341755" cy="341756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椭圆 16"/>
          <p:cNvSpPr>
            <a:spLocks noChangeArrowheads="1"/>
          </p:cNvSpPr>
          <p:nvPr/>
        </p:nvSpPr>
        <p:spPr bwMode="auto">
          <a:xfrm>
            <a:off x="4155110" y="593409"/>
            <a:ext cx="341755" cy="341756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椭圆 16"/>
          <p:cNvSpPr>
            <a:spLocks noChangeArrowheads="1"/>
          </p:cNvSpPr>
          <p:nvPr/>
        </p:nvSpPr>
        <p:spPr bwMode="auto">
          <a:xfrm>
            <a:off x="4659166" y="593409"/>
            <a:ext cx="341755" cy="341756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6086" y="1426349"/>
            <a:ext cx="58164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The color rendering has two ways: </a:t>
            </a:r>
          </a:p>
          <a:p>
            <a:pPr marL="800100" lvl="2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Real-time rendering model texture content</a:t>
            </a:r>
          </a:p>
          <a:p>
            <a:pPr marL="800100" lvl="2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Only rendering the model texture once receive instructions</a:t>
            </a:r>
          </a:p>
        </p:txBody>
      </p:sp>
      <p:sp>
        <p:nvSpPr>
          <p:cNvPr id="3" name="矩形 2"/>
          <p:cNvSpPr/>
          <p:nvPr/>
        </p:nvSpPr>
        <p:spPr>
          <a:xfrm>
            <a:off x="916360" y="603938"/>
            <a:ext cx="2721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 3D Coloring Game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  <p:bldP spid="12" grpId="0" animBg="1"/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x-none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95537" y="1230593"/>
            <a:ext cx="8342874" cy="350139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93"/>
          <p:cNvSpPr/>
          <p:nvPr/>
        </p:nvSpPr>
        <p:spPr>
          <a:xfrm>
            <a:off x="337510" y="1165454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8508406" y="4509097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593844" y="1608270"/>
            <a:ext cx="7839251" cy="2746041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40" grpId="0" animBg="1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47700" y="195486"/>
            <a:ext cx="5956547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Identification pictures and Vuforia configuration 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516364" y="4001086"/>
            <a:ext cx="2304688" cy="71274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93"/>
          <p:cNvSpPr/>
          <p:nvPr/>
        </p:nvSpPr>
        <p:spPr>
          <a:xfrm>
            <a:off x="1478696" y="3971408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3570687" y="4495023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内容占位符 7" descr="C:\Users\Miao\AppData\Local\Temp\Rar$DRa16236.1860\6뒤짇왁都匡숭\ForCard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696" y="984945"/>
            <a:ext cx="2664296" cy="2664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 descr="C:\Users\Miao\AppData\Local\Temp\Rar$DRa16236.6572\6뒤짇왁都匡숭\ForUV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008" y="984945"/>
            <a:ext cx="2664296" cy="266429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38"/>
          <p:cNvSpPr txBox="1"/>
          <p:nvPr/>
        </p:nvSpPr>
        <p:spPr>
          <a:xfrm>
            <a:off x="1503172" y="4085041"/>
            <a:ext cx="226528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The picture for Vuforia Identification</a:t>
            </a:r>
          </a:p>
        </p:txBody>
      </p:sp>
      <p:sp>
        <p:nvSpPr>
          <p:cNvPr id="22" name="圆角矩形 26"/>
          <p:cNvSpPr/>
          <p:nvPr/>
        </p:nvSpPr>
        <p:spPr>
          <a:xfrm>
            <a:off x="5220072" y="4001086"/>
            <a:ext cx="2304688" cy="71274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93"/>
          <p:cNvSpPr/>
          <p:nvPr/>
        </p:nvSpPr>
        <p:spPr>
          <a:xfrm>
            <a:off x="5182404" y="3971408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93"/>
          <p:cNvSpPr/>
          <p:nvPr/>
        </p:nvSpPr>
        <p:spPr>
          <a:xfrm rot="10800000">
            <a:off x="7274395" y="4495023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38"/>
          <p:cNvSpPr txBox="1"/>
          <p:nvPr/>
        </p:nvSpPr>
        <p:spPr>
          <a:xfrm>
            <a:off x="5203728" y="4101430"/>
            <a:ext cx="226528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The picture for scan with camera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40" grpId="0" animBg="1"/>
      <p:bldP spid="41" grpId="0" animBg="1"/>
      <p:bldP spid="20" grpId="0"/>
      <p:bldP spid="22" grpId="0" animBg="1"/>
      <p:bldP spid="23" grpId="0" animBg="1"/>
      <p:bldP spid="24" grpId="0" animBg="1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UV matching 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95537" y="802392"/>
            <a:ext cx="4319226" cy="261091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93"/>
          <p:cNvSpPr/>
          <p:nvPr/>
        </p:nvSpPr>
        <p:spPr>
          <a:xfrm>
            <a:off x="357868" y="775397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4453031" y="3125271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圆角矩形 26"/>
          <p:cNvSpPr/>
          <p:nvPr/>
        </p:nvSpPr>
        <p:spPr>
          <a:xfrm>
            <a:off x="4260014" y="2427734"/>
            <a:ext cx="4319226" cy="246207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93"/>
          <p:cNvSpPr/>
          <p:nvPr/>
        </p:nvSpPr>
        <p:spPr>
          <a:xfrm>
            <a:off x="4206396" y="2391569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93"/>
          <p:cNvSpPr/>
          <p:nvPr/>
        </p:nvSpPr>
        <p:spPr>
          <a:xfrm rot="10800000">
            <a:off x="8347351" y="4637936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57880" y="3507854"/>
            <a:ext cx="3095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UV matching of the tellurion earth model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34078" y="1898639"/>
            <a:ext cx="35973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UV matching of the tellurion frame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内容占位符 3"/>
          <p:cNvPicPr/>
          <p:nvPr/>
        </p:nvPicPr>
        <p:blipFill>
          <a:blip r:embed="rId3"/>
          <a:stretch>
            <a:fillRect/>
          </a:stretch>
        </p:blipFill>
        <p:spPr>
          <a:xfrm>
            <a:off x="539853" y="970030"/>
            <a:ext cx="3500846" cy="2345227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4"/>
          <a:stretch>
            <a:fillRect/>
          </a:stretch>
        </p:blipFill>
        <p:spPr>
          <a:xfrm>
            <a:off x="5052715" y="2542645"/>
            <a:ext cx="3164664" cy="2232248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49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49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49"/>
                            </p:stCondLst>
                            <p:childTnLst>
                              <p:par>
                                <p:cTn id="3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49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40" grpId="0" animBg="1"/>
      <p:bldP spid="41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407416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mplementation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C:\Users\Miao\AppData\Local\Temp\Rar$DRa19256.29962\Screenshot_2018-05-14-20-50-40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76" y="747521"/>
            <a:ext cx="3316409" cy="1864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C:\Users\Miao\AppData\Local\Temp\Rar$DRa19256.29962\Screenshot_2018-05-14-20-53-15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026" y="763284"/>
            <a:ext cx="3316410" cy="1865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C:\Users\Miao\AppData\Local\Temp\Rar$DRa19256.29962\Screenshot_2018-05-14-20-51-29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76" y="2931790"/>
            <a:ext cx="3316285" cy="1865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C:\Users\Miao\AppData\Local\Temp\Rar$DRa19256.29962\Screenshot_2018-05-14-20-51-14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026" y="2931966"/>
            <a:ext cx="3316285" cy="18648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542753" y="2587429"/>
            <a:ext cx="4305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Malgun Gothic" panose="020B0503020000020004" pitchFamily="50" charset="-127"/>
                <a:cs typeface="Times New Roman" panose="02020603050405020304" pitchFamily="18" charset="0"/>
              </a:rPr>
              <a:t>The picture not completely enter the frame 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4926441" y="2587605"/>
            <a:ext cx="3928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Malgun Gothic" panose="020B0503020000020004" pitchFamily="50" charset="-127"/>
                <a:cs typeface="Times New Roman" panose="02020603050405020304" pitchFamily="18" charset="0"/>
              </a:rPr>
              <a:t>The picture completely enter the frame 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1037729" y="4796669"/>
            <a:ext cx="3032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Malgun Gothic" panose="020B0503020000020004" pitchFamily="50" charset="-127"/>
                <a:cs typeface="Times New Roman" panose="02020603050405020304" pitchFamily="18" charset="0"/>
              </a:rPr>
              <a:t>Show the colored earth model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4714908" y="4796669"/>
            <a:ext cx="4351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Malgun Gothic" panose="020B0503020000020004" pitchFamily="50" charset="-127"/>
                <a:cs typeface="Times New Roman" panose="02020603050405020304" pitchFamily="18" charset="0"/>
              </a:rPr>
              <a:t>Show the solar system movement animation</a:t>
            </a:r>
            <a:endParaRPr 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/>
          <p:nvPr/>
        </p:nvSpPr>
        <p:spPr>
          <a:xfrm>
            <a:off x="864097" y="4311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rallelogram 21"/>
          <p:cNvSpPr/>
          <p:nvPr/>
        </p:nvSpPr>
        <p:spPr>
          <a:xfrm>
            <a:off x="7136070" y="-2866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22"/>
          <p:cNvSpPr/>
          <p:nvPr/>
        </p:nvSpPr>
        <p:spPr>
          <a:xfrm>
            <a:off x="7596336" y="1536767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75745" y="1059582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2"/>
          <p:cNvSpPr>
            <a:spLocks noChangeArrowheads="1"/>
          </p:cNvSpPr>
          <p:nvPr/>
        </p:nvSpPr>
        <p:spPr bwMode="auto">
          <a:xfrm>
            <a:off x="6149062" y="593409"/>
            <a:ext cx="341135" cy="3417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椭圆 65"/>
          <p:cNvSpPr>
            <a:spLocks noChangeArrowheads="1"/>
          </p:cNvSpPr>
          <p:nvPr/>
        </p:nvSpPr>
        <p:spPr bwMode="auto">
          <a:xfrm>
            <a:off x="5163842" y="593636"/>
            <a:ext cx="341135" cy="341135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椭圆 16"/>
          <p:cNvSpPr>
            <a:spLocks noChangeArrowheads="1"/>
          </p:cNvSpPr>
          <p:nvPr/>
        </p:nvSpPr>
        <p:spPr bwMode="auto">
          <a:xfrm>
            <a:off x="5667278" y="593409"/>
            <a:ext cx="341755" cy="341756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椭圆 16"/>
          <p:cNvSpPr>
            <a:spLocks noChangeArrowheads="1"/>
          </p:cNvSpPr>
          <p:nvPr/>
        </p:nvSpPr>
        <p:spPr bwMode="auto">
          <a:xfrm>
            <a:off x="4155110" y="593409"/>
            <a:ext cx="341755" cy="341756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椭圆 16"/>
          <p:cNvSpPr>
            <a:spLocks noChangeArrowheads="1"/>
          </p:cNvSpPr>
          <p:nvPr/>
        </p:nvSpPr>
        <p:spPr bwMode="auto">
          <a:xfrm>
            <a:off x="4659166" y="593409"/>
            <a:ext cx="341755" cy="341756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Text Placeholder 4"/>
          <p:cNvSpPr txBox="1"/>
          <p:nvPr/>
        </p:nvSpPr>
        <p:spPr>
          <a:xfrm>
            <a:off x="1016497" y="5835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4"/>
          <p:cNvSpPr txBox="1"/>
          <p:nvPr/>
        </p:nvSpPr>
        <p:spPr>
          <a:xfrm>
            <a:off x="863278" y="1565922"/>
            <a:ext cx="5928934" cy="2962351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Children improve their hands-on ability and understanding of colors through hand-painted colors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Understanding land and ocean outline of the Earth and movement of the celestial bodies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Stimulate the exploration interest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  <p:bldP spid="12" grpId="0" animBg="1"/>
      <p:bldP spid="15" grpId="0" build="p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83707" y="525274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69427" y="1131590"/>
            <a:ext cx="2753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310486" y="1397185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0486" y="2076799"/>
            <a:ext cx="894259" cy="504163"/>
            <a:chOff x="2215144" y="1952311"/>
            <a:chExt cx="1244730" cy="924318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81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989739" y="1410496"/>
            <a:ext cx="3582261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989739" y="2104649"/>
            <a:ext cx="3582261" cy="45969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Related Work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10486" y="2798258"/>
            <a:ext cx="4258660" cy="693611"/>
            <a:chOff x="4315150" y="2341731"/>
            <a:chExt cx="3857250" cy="814874"/>
          </a:xfrm>
        </p:grpSpPr>
        <p:sp>
          <p:nvSpPr>
            <p:cNvPr id="67" name="矩形 66">
              <a:hlinkClick r:id="rId3" tooltip="MR Applications"/>
            </p:cNvPr>
            <p:cNvSpPr/>
            <p:nvPr/>
          </p:nvSpPr>
          <p:spPr>
            <a:xfrm>
              <a:off x="4523854" y="2424395"/>
              <a:ext cx="3628781" cy="73221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Development of MR applications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310485" y="3457903"/>
            <a:ext cx="884486" cy="523220"/>
            <a:chOff x="2215144" y="5107938"/>
            <a:chExt cx="1231128" cy="959259"/>
          </a:xfrm>
        </p:grpSpPr>
        <p:sp>
          <p:nvSpPr>
            <p:cNvPr id="81" name="平行四边形 80"/>
            <p:cNvSpPr/>
            <p:nvPr/>
          </p:nvSpPr>
          <p:spPr>
            <a:xfrm>
              <a:off x="2215144" y="5186859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82" name="文本框 13"/>
            <p:cNvSpPr txBox="1"/>
            <p:nvPr/>
          </p:nvSpPr>
          <p:spPr>
            <a:xfrm>
              <a:off x="2379473" y="5107938"/>
              <a:ext cx="1066799" cy="959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989739" y="3484334"/>
            <a:ext cx="3582261" cy="459690"/>
            <a:chOff x="4315150" y="3730038"/>
            <a:chExt cx="3857250" cy="540057"/>
          </a:xfrm>
        </p:grpSpPr>
        <p:sp>
          <p:nvSpPr>
            <p:cNvPr id="84" name="矩形 83"/>
            <p:cNvSpPr/>
            <p:nvPr/>
          </p:nvSpPr>
          <p:spPr>
            <a:xfrm>
              <a:off x="4841197" y="3812702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Evaluation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平行四边形 84"/>
            <p:cNvSpPr/>
            <p:nvPr/>
          </p:nvSpPr>
          <p:spPr>
            <a:xfrm>
              <a:off x="4315150" y="3730038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310485" y="4142938"/>
            <a:ext cx="884486" cy="523220"/>
            <a:chOff x="2215144" y="5107938"/>
            <a:chExt cx="1231128" cy="959259"/>
          </a:xfrm>
        </p:grpSpPr>
        <p:sp>
          <p:nvSpPr>
            <p:cNvPr id="87" name="平行四边形 86"/>
            <p:cNvSpPr/>
            <p:nvPr/>
          </p:nvSpPr>
          <p:spPr>
            <a:xfrm>
              <a:off x="2215144" y="5186859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88" name="文本框 13"/>
            <p:cNvSpPr txBox="1"/>
            <p:nvPr/>
          </p:nvSpPr>
          <p:spPr>
            <a:xfrm>
              <a:off x="2379473" y="5107938"/>
              <a:ext cx="1066799" cy="959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07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989739" y="4169369"/>
            <a:ext cx="3582261" cy="459690"/>
            <a:chOff x="4315150" y="3730038"/>
            <a:chExt cx="3857250" cy="540057"/>
          </a:xfrm>
        </p:grpSpPr>
        <p:sp>
          <p:nvSpPr>
            <p:cNvPr id="90" name="矩形 89"/>
            <p:cNvSpPr/>
            <p:nvPr/>
          </p:nvSpPr>
          <p:spPr>
            <a:xfrm>
              <a:off x="4841197" y="3812702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Conclusion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平行四边形 90"/>
            <p:cNvSpPr/>
            <p:nvPr/>
          </p:nvSpPr>
          <p:spPr>
            <a:xfrm>
              <a:off x="4315150" y="3730038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4932040" y="2075582"/>
            <a:ext cx="894259" cy="496081"/>
            <a:chOff x="2215144" y="3018134"/>
            <a:chExt cx="1244730" cy="909499"/>
          </a:xfrm>
        </p:grpSpPr>
        <p:sp>
          <p:nvSpPr>
            <p:cNvPr id="94" name="平行四边形 93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95" name="文本框 11"/>
            <p:cNvSpPr txBox="1"/>
            <p:nvPr/>
          </p:nvSpPr>
          <p:spPr>
            <a:xfrm>
              <a:off x="2393075" y="3018134"/>
              <a:ext cx="1066799" cy="816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5611293" y="2095736"/>
            <a:ext cx="3222221" cy="459690"/>
            <a:chOff x="4315150" y="2341731"/>
            <a:chExt cx="3857250" cy="540057"/>
          </a:xfrm>
        </p:grpSpPr>
        <p:sp>
          <p:nvSpPr>
            <p:cNvPr id="97" name="矩形 96">
              <a:hlinkClick r:id="rId3" tooltip="MR Applications"/>
            </p:cNvPr>
            <p:cNvSpPr/>
            <p:nvPr/>
          </p:nvSpPr>
          <p:spPr>
            <a:xfrm>
              <a:off x="4841197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VR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Art Exhibition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平行四边形 9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4932040" y="2767099"/>
            <a:ext cx="894259" cy="523220"/>
            <a:chOff x="2215144" y="3018134"/>
            <a:chExt cx="1244730" cy="959255"/>
          </a:xfrm>
        </p:grpSpPr>
        <p:sp>
          <p:nvSpPr>
            <p:cNvPr id="100" name="平行四边形 99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01" name="文本框 11"/>
            <p:cNvSpPr txBox="1"/>
            <p:nvPr/>
          </p:nvSpPr>
          <p:spPr>
            <a:xfrm>
              <a:off x="2393075" y="3018134"/>
              <a:ext cx="1066799" cy="959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5611293" y="2787253"/>
            <a:ext cx="3222221" cy="459690"/>
            <a:chOff x="4315150" y="2341731"/>
            <a:chExt cx="3857250" cy="540057"/>
          </a:xfrm>
        </p:grpSpPr>
        <p:sp>
          <p:nvSpPr>
            <p:cNvPr id="103" name="矩形 102">
              <a:hlinkClick r:id="rId3" tooltip="MR Applications"/>
            </p:cNvPr>
            <p:cNvSpPr/>
            <p:nvPr/>
          </p:nvSpPr>
          <p:spPr>
            <a:xfrm>
              <a:off x="4841198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Coloring Game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平行四边形 103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4932040" y="3458616"/>
            <a:ext cx="894259" cy="523220"/>
            <a:chOff x="2215144" y="3018134"/>
            <a:chExt cx="1244730" cy="959255"/>
          </a:xfrm>
        </p:grpSpPr>
        <p:sp>
          <p:nvSpPr>
            <p:cNvPr id="106" name="平行四边形 105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07" name="文本框 11"/>
            <p:cNvSpPr txBox="1"/>
            <p:nvPr/>
          </p:nvSpPr>
          <p:spPr>
            <a:xfrm>
              <a:off x="2393075" y="3018134"/>
              <a:ext cx="1066799" cy="959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5611293" y="3478769"/>
            <a:ext cx="3222221" cy="459690"/>
            <a:chOff x="4315150" y="2341731"/>
            <a:chExt cx="3857250" cy="540057"/>
          </a:xfrm>
        </p:grpSpPr>
        <p:sp>
          <p:nvSpPr>
            <p:cNvPr id="109" name="矩形 108">
              <a:hlinkClick r:id="rId3" tooltip="MR Applications"/>
            </p:cNvPr>
            <p:cNvSpPr/>
            <p:nvPr/>
          </p:nvSpPr>
          <p:spPr>
            <a:xfrm>
              <a:off x="4841198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MR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Chemistry Lab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平行四边形 109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" name="左大括号 5"/>
          <p:cNvSpPr/>
          <p:nvPr/>
        </p:nvSpPr>
        <p:spPr>
          <a:xfrm>
            <a:off x="4638800" y="2211710"/>
            <a:ext cx="221232" cy="158417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flip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48685" y="1930934"/>
            <a:ext cx="950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8271" y="2392599"/>
            <a:ext cx="428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 Chemistry Lab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22"/>
          <p:cNvSpPr>
            <a:spLocks noChangeArrowheads="1"/>
          </p:cNvSpPr>
          <p:nvPr/>
        </p:nvSpPr>
        <p:spPr bwMode="auto">
          <a:xfrm>
            <a:off x="5697368" y="1851670"/>
            <a:ext cx="432048" cy="4328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椭圆 65"/>
          <p:cNvSpPr>
            <a:spLocks noChangeArrowheads="1"/>
          </p:cNvSpPr>
          <p:nvPr/>
        </p:nvSpPr>
        <p:spPr bwMode="auto">
          <a:xfrm>
            <a:off x="4401224" y="1852063"/>
            <a:ext cx="432048" cy="432048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5049296" y="1851670"/>
            <a:ext cx="432833" cy="432834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椭圆 16"/>
          <p:cNvSpPr>
            <a:spLocks noChangeArrowheads="1"/>
          </p:cNvSpPr>
          <p:nvPr/>
        </p:nvSpPr>
        <p:spPr bwMode="auto">
          <a:xfrm>
            <a:off x="3105080" y="1851670"/>
            <a:ext cx="432833" cy="43283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椭圆 16"/>
          <p:cNvSpPr>
            <a:spLocks noChangeArrowheads="1"/>
          </p:cNvSpPr>
          <p:nvPr/>
        </p:nvSpPr>
        <p:spPr bwMode="auto">
          <a:xfrm>
            <a:off x="3753152" y="1851670"/>
            <a:ext cx="432833" cy="432834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6434"/>
          <a:stretch>
            <a:fillRect/>
          </a:stretch>
        </p:blipFill>
        <p:spPr>
          <a:xfrm>
            <a:off x="6779283" y="2174495"/>
            <a:ext cx="2280624" cy="1310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/>
          <p:nvPr/>
        </p:nvSpPr>
        <p:spPr>
          <a:xfrm>
            <a:off x="864097" y="4311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rallelogram 21"/>
          <p:cNvSpPr/>
          <p:nvPr/>
        </p:nvSpPr>
        <p:spPr>
          <a:xfrm>
            <a:off x="7136070" y="-2866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22"/>
          <p:cNvSpPr/>
          <p:nvPr/>
        </p:nvSpPr>
        <p:spPr>
          <a:xfrm>
            <a:off x="7596336" y="1536767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75745" y="1059582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2"/>
          <p:cNvSpPr>
            <a:spLocks noChangeArrowheads="1"/>
          </p:cNvSpPr>
          <p:nvPr/>
        </p:nvSpPr>
        <p:spPr bwMode="auto">
          <a:xfrm>
            <a:off x="6149062" y="593409"/>
            <a:ext cx="341135" cy="3417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椭圆 65"/>
          <p:cNvSpPr>
            <a:spLocks noChangeArrowheads="1"/>
          </p:cNvSpPr>
          <p:nvPr/>
        </p:nvSpPr>
        <p:spPr bwMode="auto">
          <a:xfrm>
            <a:off x="5163842" y="593636"/>
            <a:ext cx="341135" cy="341135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椭圆 16"/>
          <p:cNvSpPr>
            <a:spLocks noChangeArrowheads="1"/>
          </p:cNvSpPr>
          <p:nvPr/>
        </p:nvSpPr>
        <p:spPr bwMode="auto">
          <a:xfrm>
            <a:off x="5667278" y="593409"/>
            <a:ext cx="341755" cy="341756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椭圆 16"/>
          <p:cNvSpPr>
            <a:spLocks noChangeArrowheads="1"/>
          </p:cNvSpPr>
          <p:nvPr/>
        </p:nvSpPr>
        <p:spPr bwMode="auto">
          <a:xfrm>
            <a:off x="4155110" y="593409"/>
            <a:ext cx="341755" cy="341756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椭圆 16"/>
          <p:cNvSpPr>
            <a:spLocks noChangeArrowheads="1"/>
          </p:cNvSpPr>
          <p:nvPr/>
        </p:nvSpPr>
        <p:spPr bwMode="auto">
          <a:xfrm>
            <a:off x="4659166" y="593409"/>
            <a:ext cx="341755" cy="341756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Text Placeholder 4"/>
          <p:cNvSpPr txBox="1"/>
          <p:nvPr/>
        </p:nvSpPr>
        <p:spPr>
          <a:xfrm>
            <a:off x="1016497" y="5835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 Design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4"/>
          <p:cNvSpPr txBox="1"/>
          <p:nvPr/>
        </p:nvSpPr>
        <p:spPr>
          <a:xfrm>
            <a:off x="863278" y="1565922"/>
            <a:ext cx="6156994" cy="2285243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Leap Motion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Gesture </a:t>
            </a:r>
            <a:r>
              <a:rPr lang="en-US" altLang="zh-CN" sz="2400" dirty="0"/>
              <a:t>recognition</a:t>
            </a:r>
            <a:r>
              <a:rPr lang="en-US" sz="2400" dirty="0"/>
              <a:t> Use the </a:t>
            </a:r>
            <a:r>
              <a:rPr lang="en-US" sz="2400" dirty="0" err="1"/>
              <a:t>LeapMotion</a:t>
            </a:r>
            <a:r>
              <a:rPr lang="en-US" sz="2400" dirty="0"/>
              <a:t> as the interaction way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Oculus HMD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Use Touch Controllers to interact with the chemistry Lab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  <p:bldP spid="12" grpId="0" animBg="1"/>
      <p:bldP spid="15" grpId="0" build="p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Leap Motion 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图片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24" y="747099"/>
            <a:ext cx="2304256" cy="176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图片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38357"/>
            <a:ext cx="3168352" cy="191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1952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/>
          <p:cNvPicPr/>
          <p:nvPr/>
        </p:nvPicPr>
        <p:blipFill>
          <a:blip r:embed="rId5"/>
          <a:stretch>
            <a:fillRect/>
          </a:stretch>
        </p:blipFill>
        <p:spPr>
          <a:xfrm>
            <a:off x="4283968" y="1734926"/>
            <a:ext cx="4759325" cy="20021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57880" y="4597208"/>
            <a:ext cx="2730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alibri" panose="020F0502020204030204" pitchFamily="34" charset="0"/>
                <a:ea typeface="Malgun Gothic" panose="020B0503020000020004" pitchFamily="50" charset="-127"/>
                <a:cs typeface="Times New Roman" panose="02020603050405020304" pitchFamily="18" charset="0"/>
              </a:rPr>
              <a:t>Definition of hand gestures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5044789" y="3952382"/>
            <a:ext cx="3307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Ignite</a:t>
            </a:r>
            <a:r>
              <a:rPr lang="ko-KR" altLang="en-US" dirty="0"/>
              <a:t> </a:t>
            </a:r>
            <a:r>
              <a:rPr lang="en-US" dirty="0">
                <a:latin typeface="Calibri" panose="020F0502020204030204" pitchFamily="34" charset="0"/>
                <a:ea typeface="Malgun Gothic" panose="020B0503020000020004" pitchFamily="50" charset="-127"/>
                <a:cs typeface="Times New Roman" panose="02020603050405020304" pitchFamily="18" charset="0"/>
              </a:rPr>
              <a:t>the Alcohol fire by pointing</a:t>
            </a:r>
            <a:endParaRPr 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3642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LeapMotion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Implementation 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图片 2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69370"/>
            <a:ext cx="3384823" cy="196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图片 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785" y="741713"/>
            <a:ext cx="3876380" cy="193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图片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785" y="2945299"/>
            <a:ext cx="3876380" cy="206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1619672" y="3729718"/>
            <a:ext cx="1276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Malgun Gothic" panose="020B0503020000020004" pitchFamily="50" charset="-127"/>
                <a:cs typeface="Times New Roman" panose="02020603050405020304" pitchFamily="18" charset="0"/>
              </a:rPr>
              <a:t>Main Menu</a:t>
            </a:r>
            <a:endParaRPr 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347864" y="1923678"/>
            <a:ext cx="1008112" cy="918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123728" y="3291830"/>
            <a:ext cx="2160240" cy="807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285002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Oculus Implementation 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内容占位符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74" y="1183739"/>
            <a:ext cx="3006880" cy="159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777" y="1156558"/>
            <a:ext cx="3006880" cy="1598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246" y="3111789"/>
            <a:ext cx="3154554" cy="169594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8064" y="3208871"/>
            <a:ext cx="2859206" cy="1566086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48685" y="1930934"/>
            <a:ext cx="950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8271" y="2392599"/>
            <a:ext cx="428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22"/>
          <p:cNvSpPr>
            <a:spLocks noChangeArrowheads="1"/>
          </p:cNvSpPr>
          <p:nvPr/>
        </p:nvSpPr>
        <p:spPr bwMode="auto">
          <a:xfrm>
            <a:off x="5697368" y="1851670"/>
            <a:ext cx="432048" cy="4328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椭圆 65"/>
          <p:cNvSpPr>
            <a:spLocks noChangeArrowheads="1"/>
          </p:cNvSpPr>
          <p:nvPr/>
        </p:nvSpPr>
        <p:spPr bwMode="auto">
          <a:xfrm>
            <a:off x="4401224" y="1852063"/>
            <a:ext cx="432048" cy="432048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5049296" y="1851670"/>
            <a:ext cx="432833" cy="432834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椭圆 16"/>
          <p:cNvSpPr>
            <a:spLocks noChangeArrowheads="1"/>
          </p:cNvSpPr>
          <p:nvPr/>
        </p:nvSpPr>
        <p:spPr bwMode="auto">
          <a:xfrm>
            <a:off x="3105080" y="1851670"/>
            <a:ext cx="432833" cy="43283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椭圆 16"/>
          <p:cNvSpPr>
            <a:spLocks noChangeArrowheads="1"/>
          </p:cNvSpPr>
          <p:nvPr/>
        </p:nvSpPr>
        <p:spPr bwMode="auto">
          <a:xfrm>
            <a:off x="3753152" y="1851670"/>
            <a:ext cx="432833" cy="432834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79" y="200199"/>
            <a:ext cx="687329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Education Purposes and Target Objects of Each Application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内容占位符 3"/>
          <p:cNvGraphicFramePr/>
          <p:nvPr>
            <p:extLst>
              <p:ext uri="{D42A27DB-BD31-4B8C-83A1-F6EECF244321}">
                <p14:modId xmlns:p14="http://schemas.microsoft.com/office/powerpoint/2010/main" val="1165273920"/>
              </p:ext>
            </p:extLst>
          </p:nvPr>
        </p:nvGraphicFramePr>
        <p:xfrm>
          <a:off x="369759" y="987574"/>
          <a:ext cx="8404481" cy="38507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44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90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Game Project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Target Object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Education Degree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Educational Goals (Effects)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48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AR 3D Coloring Game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6 years old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Pre-school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To recognize the Earth and solar system. Cltivate children’s color identification and hands-on skills</a:t>
                      </a:r>
                    </a:p>
                  </a:txBody>
                  <a:tcPr marL="125805" marR="12580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0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VR Art Exhibition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20 years old 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College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To appreciate art works any time and anywhere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48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MR Chemistry Lab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20 years old 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College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To learn chemical experiments, 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Familiar with experimental procedure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Observe </a:t>
                      </a:r>
                      <a:r>
                        <a:rPr lang="en-US" sz="2000" kern="100" dirty="0" err="1">
                          <a:effectLst/>
                        </a:rPr>
                        <a:t>phenomenas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79" y="200199"/>
            <a:ext cx="687329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 Art Exhibition Experimental Results</a:t>
            </a:r>
          </a:p>
        </p:txBody>
      </p:sp>
      <p:graphicFrame>
        <p:nvGraphicFramePr>
          <p:cNvPr id="5" name="内容占位符 3"/>
          <p:cNvGraphicFramePr/>
          <p:nvPr>
            <p:extLst>
              <p:ext uri="{D42A27DB-BD31-4B8C-83A1-F6EECF244321}">
                <p14:modId xmlns:p14="http://schemas.microsoft.com/office/powerpoint/2010/main" val="3141812749"/>
              </p:ext>
            </p:extLst>
          </p:nvPr>
        </p:nvGraphicFramePr>
        <p:xfrm>
          <a:off x="854383" y="801259"/>
          <a:ext cx="7462644" cy="4143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7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3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800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Gauge Dimensions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065" marR="97065" marT="48532" marB="48532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Evaluation Method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065" marR="97065" marT="48532" marB="48532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Evaluation Results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065" marR="97065" marT="48532" marB="48532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0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kern="100" dirty="0">
                          <a:effectLst/>
                        </a:rPr>
                        <a:t>Experimental Group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Control Group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Hardware Equipment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Record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Mobile terminal equipment (Android)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None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Immersive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Interview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Relatively authentic 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Authentic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Educational Effect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Questionnaire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Repeated appreciation at any time and space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Limit in time and space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Interaction &amp; Sense of control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Interview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Easy and close to natural interaction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Natural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Degree of difficulty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Questionnaire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Simple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Difficulty in implementation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/>
          <p:nvPr>
            <p:extLst>
              <p:ext uri="{D42A27DB-BD31-4B8C-83A1-F6EECF244321}">
                <p14:modId xmlns:p14="http://schemas.microsoft.com/office/powerpoint/2010/main" val="3536367169"/>
              </p:ext>
            </p:extLst>
          </p:nvPr>
        </p:nvGraphicFramePr>
        <p:xfrm>
          <a:off x="215516" y="776368"/>
          <a:ext cx="8712968" cy="4168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6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1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1011">
                <a:tc rowSpan="2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Gauge Dimensions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910" marR="61910" marT="30955" marB="30955" anchor="ctr"/>
                </a:tc>
                <a:tc rowSpan="2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Evaluation method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910" marR="61910" marT="30955" marB="30955" anchor="ctr"/>
                </a:tc>
                <a:tc gridSpan="2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Evaluation Results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910" marR="61910" marT="30955" marB="3095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7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Experimental Group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Comparative Group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1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Interesting</a:t>
                      </a:r>
                      <a:endParaRPr 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Interview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Vivid and Interesting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Dull and Boring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3453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Hardware Equipment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Record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Requirements : Android phone, Printed identification map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Required hardware is readily available and portable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Graphic picture display;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Teacher instruction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426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Educational effect</a:t>
                      </a:r>
                      <a:endParaRPr 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Interview</a:t>
                      </a:r>
                      <a:endParaRPr 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Experimental subjects have preliminary recognition and deep impressions about Earth, continents and oceans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Experimental subjects have preliminary recognition about the tellurion, but have superficial impression on the Earth, continents and oceans 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2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Interaction &amp; Sense of control</a:t>
                      </a:r>
                      <a:endParaRPr 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Interview</a:t>
                      </a:r>
                      <a:endParaRPr 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Simple operation mode; 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Precise control by clicking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Natural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2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Degree of difficulty</a:t>
                      </a:r>
                      <a:endParaRPr 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Interview</a:t>
                      </a:r>
                      <a:endParaRPr 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Simple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Simple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itle 1"/>
          <p:cNvSpPr txBox="1"/>
          <p:nvPr/>
        </p:nvSpPr>
        <p:spPr>
          <a:xfrm>
            <a:off x="857879" y="200199"/>
            <a:ext cx="687329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 3D Coloring Game Experimental Results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57879" y="200199"/>
            <a:ext cx="687329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 Chemistry Lab Evaluation Experimental Results</a:t>
            </a:r>
          </a:p>
        </p:txBody>
      </p:sp>
      <p:graphicFrame>
        <p:nvGraphicFramePr>
          <p:cNvPr id="6" name="内容占位符 3"/>
          <p:cNvGraphicFramePr/>
          <p:nvPr>
            <p:extLst>
              <p:ext uri="{D42A27DB-BD31-4B8C-83A1-F6EECF244321}">
                <p14:modId xmlns:p14="http://schemas.microsoft.com/office/powerpoint/2010/main" val="1914907100"/>
              </p:ext>
            </p:extLst>
          </p:nvPr>
        </p:nvGraphicFramePr>
        <p:xfrm>
          <a:off x="307855" y="843558"/>
          <a:ext cx="8528289" cy="3983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7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14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7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48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349">
                <a:tc rowSpan="2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Gauge Dimensions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557" marR="80557" marT="40279" marB="40279" anchor="ctr"/>
                </a:tc>
                <a:tc rowSpan="2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Evaluation Method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557" marR="80557" marT="40279" marB="40279" anchor="ctr"/>
                </a:tc>
                <a:tc gridSpan="3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Evaluation result</a:t>
                      </a:r>
                      <a:endParaRPr lang="en-US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557" marR="80557" marT="40279" marB="4027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Leap Motion Experimental group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Oculus HMD experimental group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Control group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693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Hardware equipment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Record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Leap Motion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 err="1">
                          <a:effectLst/>
                        </a:rPr>
                        <a:t>Andriod</a:t>
                      </a:r>
                      <a:r>
                        <a:rPr lang="en-US" sz="1500" kern="100" dirty="0">
                          <a:effectLst/>
                        </a:rPr>
                        <a:t> phone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Expensive, poor mobility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None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2606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Immersive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Interview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Relatively authentic </a:t>
                      </a: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Strong authentic </a:t>
                      </a: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To operate experiment after watching teachers’ demonstration 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9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Educational effect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Questionnaire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repeatedly exercise the flow and observe phenomena</a:t>
                      </a: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repeatedly exercise flow, observe phenomena and deepen impression</a:t>
                      </a: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Unimpressive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925" marR="5092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19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Interaction &amp; Sense of Control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Interview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Poor precision and control sense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Good precision and control  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Dizziness after long time wearing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None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693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Degree of Difficulty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Questionnaire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Difficult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Relatively difficult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Simple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71127" y="1930934"/>
            <a:ext cx="950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8271" y="2392599"/>
            <a:ext cx="428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22"/>
          <p:cNvSpPr>
            <a:spLocks noChangeArrowheads="1"/>
          </p:cNvSpPr>
          <p:nvPr/>
        </p:nvSpPr>
        <p:spPr bwMode="auto">
          <a:xfrm>
            <a:off x="5697368" y="1851670"/>
            <a:ext cx="432048" cy="4328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椭圆 65"/>
          <p:cNvSpPr>
            <a:spLocks noChangeArrowheads="1"/>
          </p:cNvSpPr>
          <p:nvPr/>
        </p:nvSpPr>
        <p:spPr bwMode="auto">
          <a:xfrm>
            <a:off x="4401224" y="1852063"/>
            <a:ext cx="432048" cy="432048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5049296" y="1851670"/>
            <a:ext cx="432833" cy="432834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椭圆 16"/>
          <p:cNvSpPr>
            <a:spLocks noChangeArrowheads="1"/>
          </p:cNvSpPr>
          <p:nvPr/>
        </p:nvSpPr>
        <p:spPr bwMode="auto">
          <a:xfrm>
            <a:off x="3105080" y="1851670"/>
            <a:ext cx="432833" cy="43283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椭圆 16"/>
          <p:cNvSpPr>
            <a:spLocks noChangeArrowheads="1"/>
          </p:cNvSpPr>
          <p:nvPr/>
        </p:nvSpPr>
        <p:spPr bwMode="auto">
          <a:xfrm>
            <a:off x="3753152" y="1851670"/>
            <a:ext cx="432833" cy="432834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71127" y="1930934"/>
            <a:ext cx="950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8271" y="2392599"/>
            <a:ext cx="428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22"/>
          <p:cNvSpPr>
            <a:spLocks noChangeArrowheads="1"/>
          </p:cNvSpPr>
          <p:nvPr/>
        </p:nvSpPr>
        <p:spPr bwMode="auto">
          <a:xfrm>
            <a:off x="5697368" y="1851670"/>
            <a:ext cx="432048" cy="4328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椭圆 65"/>
          <p:cNvSpPr>
            <a:spLocks noChangeArrowheads="1"/>
          </p:cNvSpPr>
          <p:nvPr/>
        </p:nvSpPr>
        <p:spPr bwMode="auto">
          <a:xfrm>
            <a:off x="4401224" y="1852063"/>
            <a:ext cx="432048" cy="432048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5049296" y="1851670"/>
            <a:ext cx="432833" cy="432834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椭圆 16"/>
          <p:cNvSpPr>
            <a:spLocks noChangeArrowheads="1"/>
          </p:cNvSpPr>
          <p:nvPr/>
        </p:nvSpPr>
        <p:spPr bwMode="auto">
          <a:xfrm>
            <a:off x="3105080" y="1851670"/>
            <a:ext cx="432833" cy="43283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椭圆 16"/>
          <p:cNvSpPr>
            <a:spLocks noChangeArrowheads="1"/>
          </p:cNvSpPr>
          <p:nvPr/>
        </p:nvSpPr>
        <p:spPr bwMode="auto">
          <a:xfrm>
            <a:off x="3753152" y="1851670"/>
            <a:ext cx="432833" cy="432834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/>
          <p:nvPr/>
        </p:nvSpPr>
        <p:spPr>
          <a:xfrm>
            <a:off x="864097" y="4311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rallelogram 21"/>
          <p:cNvSpPr/>
          <p:nvPr/>
        </p:nvSpPr>
        <p:spPr>
          <a:xfrm>
            <a:off x="7136070" y="-2866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22"/>
          <p:cNvSpPr/>
          <p:nvPr/>
        </p:nvSpPr>
        <p:spPr>
          <a:xfrm>
            <a:off x="7596336" y="1536767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75745" y="1059582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2"/>
          <p:cNvSpPr>
            <a:spLocks noChangeArrowheads="1"/>
          </p:cNvSpPr>
          <p:nvPr/>
        </p:nvSpPr>
        <p:spPr bwMode="auto">
          <a:xfrm>
            <a:off x="6588382" y="579854"/>
            <a:ext cx="341135" cy="3417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椭圆 65"/>
          <p:cNvSpPr>
            <a:spLocks noChangeArrowheads="1"/>
          </p:cNvSpPr>
          <p:nvPr/>
        </p:nvSpPr>
        <p:spPr bwMode="auto">
          <a:xfrm>
            <a:off x="5603162" y="580081"/>
            <a:ext cx="341135" cy="341135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椭圆 16"/>
          <p:cNvSpPr>
            <a:spLocks noChangeArrowheads="1"/>
          </p:cNvSpPr>
          <p:nvPr/>
        </p:nvSpPr>
        <p:spPr bwMode="auto">
          <a:xfrm>
            <a:off x="6106598" y="579854"/>
            <a:ext cx="341755" cy="341756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椭圆 16"/>
          <p:cNvSpPr>
            <a:spLocks noChangeArrowheads="1"/>
          </p:cNvSpPr>
          <p:nvPr/>
        </p:nvSpPr>
        <p:spPr bwMode="auto">
          <a:xfrm>
            <a:off x="4594430" y="579854"/>
            <a:ext cx="341755" cy="341756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椭圆 16"/>
          <p:cNvSpPr>
            <a:spLocks noChangeArrowheads="1"/>
          </p:cNvSpPr>
          <p:nvPr/>
        </p:nvSpPr>
        <p:spPr bwMode="auto">
          <a:xfrm>
            <a:off x="5098486" y="579854"/>
            <a:ext cx="341755" cy="341756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Text Placeholder 4"/>
          <p:cNvSpPr txBox="1"/>
          <p:nvPr/>
        </p:nvSpPr>
        <p:spPr>
          <a:xfrm>
            <a:off x="611561" y="575013"/>
            <a:ext cx="3679184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x-none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Conclusions</a:t>
            </a:r>
            <a:r>
              <a:rPr 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4"/>
          <p:cNvSpPr txBox="1"/>
          <p:nvPr/>
        </p:nvSpPr>
        <p:spPr>
          <a:xfrm>
            <a:off x="671752" y="1347614"/>
            <a:ext cx="6361042" cy="3146425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Students can have better study experience in MR Environment.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The VR hardware devices such as OCULUS Set is expensive and still have technical problems (vertigo)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The </a:t>
            </a:r>
            <a:r>
              <a:rPr lang="en-US" sz="2000" dirty="0" err="1"/>
              <a:t>LeapMotion</a:t>
            </a:r>
            <a:r>
              <a:rPr lang="en-US" sz="2000" dirty="0"/>
              <a:t> can interact more naturally but low accuracy and sensibility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Compared with VR, AR has more </a:t>
            </a:r>
            <a:r>
              <a:rPr lang="en-US" altLang="zh-CN" sz="2000" dirty="0"/>
              <a:t>potentials</a:t>
            </a:r>
            <a:r>
              <a:rPr lang="zh-CN" altLang="en-US" sz="2000" dirty="0"/>
              <a:t> </a:t>
            </a:r>
            <a:r>
              <a:rPr lang="en-US" altLang="zh-CN" sz="2000" dirty="0"/>
              <a:t>since all </a:t>
            </a:r>
            <a:r>
              <a:rPr lang="en-US" sz="2000" dirty="0"/>
              <a:t>need is a mobile phone with a camera, more accessible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The way of its combination with specific educational content needs to be designed with more efforts and time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  <p:bldP spid="12" grpId="0" animBg="1"/>
      <p:bldP spid="15" grpId="0" build="p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4579" y="200199"/>
            <a:ext cx="213324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74909" y="757508"/>
            <a:ext cx="7489264" cy="253432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93"/>
          <p:cNvSpPr/>
          <p:nvPr/>
        </p:nvSpPr>
        <p:spPr>
          <a:xfrm>
            <a:off x="837241" y="712944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8113809" y="3048362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/>
          <a:srcRect t="6147"/>
          <a:stretch>
            <a:fillRect/>
          </a:stretch>
        </p:blipFill>
        <p:spPr>
          <a:xfrm>
            <a:off x="1355630" y="861169"/>
            <a:ext cx="6527822" cy="2329224"/>
          </a:xfrm>
          <a:prstGeom prst="rect">
            <a:avLst/>
          </a:prstGeom>
        </p:spPr>
      </p:pic>
      <p:pic>
        <p:nvPicPr>
          <p:cNvPr id="16" name="图片 15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8"/>
          <a:stretch>
            <a:fillRect/>
          </a:stretch>
        </p:blipFill>
        <p:spPr>
          <a:xfrm>
            <a:off x="981257" y="3408402"/>
            <a:ext cx="2144249" cy="1292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 descr="C:\Users\Miao\AppData\Local\Temp\Rar$DRa19256.29962\Screenshot_2018-05-14-20-51-29.png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3"/>
          <a:stretch>
            <a:fillRect/>
          </a:stretch>
        </p:blipFill>
        <p:spPr bwMode="auto">
          <a:xfrm>
            <a:off x="3626206" y="3408402"/>
            <a:ext cx="1969137" cy="1292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6"/>
          <a:srcRect l="6434" t="6921"/>
          <a:stretch>
            <a:fillRect/>
          </a:stretch>
        </p:blipFill>
        <p:spPr>
          <a:xfrm>
            <a:off x="6083549" y="3433193"/>
            <a:ext cx="2280624" cy="121971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125273" y="4754163"/>
            <a:ext cx="2065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 Exhibition</a:t>
            </a:r>
            <a:endParaRPr lang="en-GB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95530" y="4754163"/>
            <a:ext cx="2611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 3D Coloring Game</a:t>
            </a:r>
            <a:endParaRPr lang="en-GB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7436" y="4749704"/>
            <a:ext cx="2212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 Chemistry Lab</a:t>
            </a:r>
            <a:endParaRPr lang="en-GB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40" grpId="0" animBg="1"/>
      <p:bldP spid="41" grpId="0" animBg="1"/>
      <p:bldP spid="2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Concepts </a:t>
            </a:r>
            <a:endParaRPr lang="en-GB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57880" y="811881"/>
            <a:ext cx="7386528" cy="186621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93"/>
          <p:cNvSpPr/>
          <p:nvPr/>
        </p:nvSpPr>
        <p:spPr>
          <a:xfrm>
            <a:off x="832570" y="739514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8002808" y="2445082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内容占位符 3"/>
          <p:cNvPicPr/>
          <p:nvPr/>
        </p:nvPicPr>
        <p:blipFill>
          <a:blip r:embed="rId3"/>
          <a:stretch>
            <a:fillRect/>
          </a:stretch>
        </p:blipFill>
        <p:spPr>
          <a:xfrm>
            <a:off x="1691680" y="2788134"/>
            <a:ext cx="5517026" cy="1769096"/>
          </a:xfrm>
          <a:prstGeom prst="rect">
            <a:avLst/>
          </a:prstGeom>
        </p:spPr>
      </p:pic>
      <p:sp>
        <p:nvSpPr>
          <p:cNvPr id="17" name="TextBox 38"/>
          <p:cNvSpPr txBox="1"/>
          <p:nvPr/>
        </p:nvSpPr>
        <p:spPr>
          <a:xfrm>
            <a:off x="950744" y="889982"/>
            <a:ext cx="7200800" cy="1600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Mixed Reality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Paul Milgram and Fumio </a:t>
            </a:r>
            <a:r>
              <a:rPr lang="en-US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Kishino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propose the reality-virtual reality continuum which respectively takes the real environment and virtual environment as the two ends of the continuum and defines the middle part as the “mixed reality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Combine Virtual Reality and Augmented Reality </a:t>
            </a:r>
          </a:p>
        </p:txBody>
      </p:sp>
      <p:sp>
        <p:nvSpPr>
          <p:cNvPr id="2" name="矩形 1"/>
          <p:cNvSpPr/>
          <p:nvPr/>
        </p:nvSpPr>
        <p:spPr>
          <a:xfrm>
            <a:off x="1922852" y="4588837"/>
            <a:ext cx="5737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Malgun Gothic" panose="020B0503020000020004" pitchFamily="50" charset="-127"/>
                <a:cs typeface="Times New Roman" panose="02020603050405020304" pitchFamily="18" charset="0"/>
              </a:rPr>
              <a:t>Simplified representation of a 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Malgun Gothic" panose="020B0503020000020004" pitchFamily="50" charset="-127"/>
                <a:cs typeface="Times New Roman" panose="02020603050405020304" pitchFamily="18" charset="0"/>
              </a:rPr>
              <a:t>virtuality</a:t>
            </a:r>
            <a:r>
              <a:rPr lang="en-US" dirty="0">
                <a:latin typeface="Calibri" panose="020F0502020204030204" pitchFamily="34" charset="0"/>
                <a:ea typeface="Malgun Gothic" panose="020B0503020000020004" pitchFamily="50" charset="-127"/>
                <a:cs typeface="Times New Roman" panose="02020603050405020304" pitchFamily="18" charset="0"/>
              </a:rPr>
              <a:t> continuum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endParaRPr 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40" grpId="0" animBg="1"/>
      <p:bldP spid="41" grpId="0" animBg="1"/>
      <p:bldP spid="17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71127" y="1930934"/>
            <a:ext cx="950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8271" y="2392599"/>
            <a:ext cx="428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Related Work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22"/>
          <p:cNvSpPr>
            <a:spLocks noChangeArrowheads="1"/>
          </p:cNvSpPr>
          <p:nvPr/>
        </p:nvSpPr>
        <p:spPr bwMode="auto">
          <a:xfrm>
            <a:off x="5697368" y="1851670"/>
            <a:ext cx="432048" cy="4328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椭圆 65"/>
          <p:cNvSpPr>
            <a:spLocks noChangeArrowheads="1"/>
          </p:cNvSpPr>
          <p:nvPr/>
        </p:nvSpPr>
        <p:spPr bwMode="auto">
          <a:xfrm>
            <a:off x="4401224" y="1852063"/>
            <a:ext cx="432048" cy="432048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5049296" y="1851670"/>
            <a:ext cx="432833" cy="432834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椭圆 16"/>
          <p:cNvSpPr>
            <a:spLocks noChangeArrowheads="1"/>
          </p:cNvSpPr>
          <p:nvPr/>
        </p:nvSpPr>
        <p:spPr bwMode="auto">
          <a:xfrm>
            <a:off x="3105080" y="1851670"/>
            <a:ext cx="432833" cy="43283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椭圆 16"/>
          <p:cNvSpPr>
            <a:spLocks noChangeArrowheads="1"/>
          </p:cNvSpPr>
          <p:nvPr/>
        </p:nvSpPr>
        <p:spPr bwMode="auto">
          <a:xfrm>
            <a:off x="3753152" y="1851670"/>
            <a:ext cx="432833" cy="432834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Related Work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99160" y="1230593"/>
            <a:ext cx="7383348" cy="364541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071443" y="1437829"/>
            <a:ext cx="7001114" cy="30469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(01）Piaget:</a:t>
            </a:r>
            <a:r>
              <a:rPr 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“moving laboratory to the classroom”</a:t>
            </a:r>
          </a:p>
          <a:p>
            <a:pPr algn="just"/>
            <a:endParaRPr 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(02）The constructivism view :</a:t>
            </a:r>
            <a:r>
              <a:rPr 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“learning is certain experience in real situation”</a:t>
            </a:r>
          </a:p>
          <a:p>
            <a:pPr algn="just"/>
            <a:endParaRPr 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(03)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Schank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Kass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 Three elements of an effective learning environment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Present a goal which could stimulate the momentum of learners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Place students in a real learning environment</a:t>
            </a:r>
            <a:r>
              <a:rPr lang="en-US" dirty="0"/>
              <a:t>	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Distribute tasks which require information analysis and design of action plans to learners</a:t>
            </a:r>
            <a:endParaRPr 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93"/>
          <p:cNvSpPr/>
          <p:nvPr/>
        </p:nvSpPr>
        <p:spPr>
          <a:xfrm>
            <a:off x="861492" y="1203598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8032144" y="4614969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49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49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39" grpId="0"/>
      <p:bldP spid="40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5343984" y="2417357"/>
            <a:ext cx="3347170" cy="483288"/>
            <a:chOff x="7125311" y="3386950"/>
            <a:chExt cx="3485499" cy="644384"/>
          </a:xfrm>
        </p:grpSpPr>
        <p:sp>
          <p:nvSpPr>
            <p:cNvPr id="7" name="Shape 533"/>
            <p:cNvSpPr/>
            <p:nvPr/>
          </p:nvSpPr>
          <p:spPr>
            <a:xfrm>
              <a:off x="7465374" y="3386950"/>
              <a:ext cx="3145436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Shape 534"/>
            <p:cNvSpPr/>
            <p:nvPr/>
          </p:nvSpPr>
          <p:spPr>
            <a:xfrm>
              <a:off x="7125311" y="3386950"/>
              <a:ext cx="345204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340"/>
                  </a:lnTo>
                  <a:lnTo>
                    <a:pt x="0" y="13486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Group 10"/>
          <p:cNvGrpSpPr/>
          <p:nvPr/>
        </p:nvGrpSpPr>
        <p:grpSpPr>
          <a:xfrm>
            <a:off x="383410" y="2417357"/>
            <a:ext cx="3387056" cy="483288"/>
            <a:chOff x="1545760" y="3386950"/>
            <a:chExt cx="3493936" cy="644384"/>
          </a:xfrm>
        </p:grpSpPr>
        <p:sp>
          <p:nvSpPr>
            <p:cNvPr id="10" name="Shape 536"/>
            <p:cNvSpPr/>
            <p:nvPr/>
          </p:nvSpPr>
          <p:spPr>
            <a:xfrm>
              <a:off x="4694491" y="3386950"/>
              <a:ext cx="345205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340"/>
                  </a:lnTo>
                  <a:lnTo>
                    <a:pt x="21600" y="13486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Shape 537"/>
            <p:cNvSpPr/>
            <p:nvPr/>
          </p:nvSpPr>
          <p:spPr>
            <a:xfrm>
              <a:off x="1545760" y="3386950"/>
              <a:ext cx="3151081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Group 14"/>
          <p:cNvGrpSpPr/>
          <p:nvPr/>
        </p:nvGrpSpPr>
        <p:grpSpPr>
          <a:xfrm>
            <a:off x="5079491" y="1347614"/>
            <a:ext cx="3596965" cy="645054"/>
            <a:chOff x="6772654" y="2152648"/>
            <a:chExt cx="3840113" cy="860072"/>
          </a:xfrm>
        </p:grpSpPr>
        <p:sp>
          <p:nvSpPr>
            <p:cNvPr id="13" name="Shape 539"/>
            <p:cNvSpPr/>
            <p:nvPr/>
          </p:nvSpPr>
          <p:spPr>
            <a:xfrm>
              <a:off x="7289045" y="2152648"/>
              <a:ext cx="3323722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Shape 540"/>
            <p:cNvSpPr/>
            <p:nvPr/>
          </p:nvSpPr>
          <p:spPr>
            <a:xfrm>
              <a:off x="6772654" y="2152648"/>
              <a:ext cx="516147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9997"/>
                  </a:lnTo>
                  <a:lnTo>
                    <a:pt x="2792" y="21600"/>
                  </a:lnTo>
                  <a:lnTo>
                    <a:pt x="21600" y="16183"/>
                  </a:lnTo>
                  <a:cubicBezTo>
                    <a:pt x="21600" y="16183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Group 18"/>
          <p:cNvGrpSpPr/>
          <p:nvPr/>
        </p:nvGrpSpPr>
        <p:grpSpPr>
          <a:xfrm>
            <a:off x="395536" y="1347614"/>
            <a:ext cx="3654145" cy="645054"/>
            <a:chOff x="1545760" y="2152648"/>
            <a:chExt cx="3853814" cy="860072"/>
          </a:xfrm>
        </p:grpSpPr>
        <p:sp>
          <p:nvSpPr>
            <p:cNvPr id="16" name="Shape 542"/>
            <p:cNvSpPr/>
            <p:nvPr/>
          </p:nvSpPr>
          <p:spPr>
            <a:xfrm>
              <a:off x="1545760" y="2152648"/>
              <a:ext cx="3344236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Shape 543"/>
            <p:cNvSpPr/>
            <p:nvPr/>
          </p:nvSpPr>
          <p:spPr>
            <a:xfrm>
              <a:off x="4883415" y="2152648"/>
              <a:ext cx="516159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9997"/>
                  </a:lnTo>
                  <a:lnTo>
                    <a:pt x="18808" y="21600"/>
                  </a:lnTo>
                  <a:lnTo>
                    <a:pt x="0" y="16183"/>
                  </a:lnTo>
                  <a:cubicBezTo>
                    <a:pt x="0" y="1618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Group 21"/>
          <p:cNvGrpSpPr/>
          <p:nvPr/>
        </p:nvGrpSpPr>
        <p:grpSpPr>
          <a:xfrm>
            <a:off x="5070045" y="3367676"/>
            <a:ext cx="3683696" cy="645054"/>
            <a:chOff x="6760059" y="4457519"/>
            <a:chExt cx="3869841" cy="860072"/>
          </a:xfrm>
        </p:grpSpPr>
        <p:sp>
          <p:nvSpPr>
            <p:cNvPr id="19" name="Shape 545"/>
            <p:cNvSpPr/>
            <p:nvPr/>
          </p:nvSpPr>
          <p:spPr>
            <a:xfrm>
              <a:off x="7276450" y="4671632"/>
              <a:ext cx="3353450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Shape 546"/>
            <p:cNvSpPr/>
            <p:nvPr/>
          </p:nvSpPr>
          <p:spPr>
            <a:xfrm>
              <a:off x="6760059" y="4457519"/>
              <a:ext cx="516158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603"/>
                  </a:lnTo>
                  <a:lnTo>
                    <a:pt x="2791" y="0"/>
                  </a:lnTo>
                  <a:lnTo>
                    <a:pt x="21600" y="5417"/>
                  </a:lnTo>
                  <a:cubicBezTo>
                    <a:pt x="21600" y="5417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Group 24"/>
          <p:cNvGrpSpPr/>
          <p:nvPr/>
        </p:nvGrpSpPr>
        <p:grpSpPr>
          <a:xfrm>
            <a:off x="390259" y="3367676"/>
            <a:ext cx="3659417" cy="645054"/>
            <a:chOff x="1545760" y="4457519"/>
            <a:chExt cx="3853808" cy="860072"/>
          </a:xfrm>
        </p:grpSpPr>
        <p:sp>
          <p:nvSpPr>
            <p:cNvPr id="22" name="Shape 548"/>
            <p:cNvSpPr/>
            <p:nvPr/>
          </p:nvSpPr>
          <p:spPr>
            <a:xfrm>
              <a:off x="1545760" y="4671632"/>
              <a:ext cx="3336278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ubicBezTo>
                    <a:pt x="21600" y="2160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Shape 549"/>
            <p:cNvSpPr/>
            <p:nvPr/>
          </p:nvSpPr>
          <p:spPr>
            <a:xfrm>
              <a:off x="4883415" y="4457519"/>
              <a:ext cx="516153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603"/>
                  </a:lnTo>
                  <a:lnTo>
                    <a:pt x="18808" y="0"/>
                  </a:lnTo>
                  <a:lnTo>
                    <a:pt x="0" y="5417"/>
                  </a:lnTo>
                  <a:cubicBezTo>
                    <a:pt x="0" y="5417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Shape 558"/>
          <p:cNvSpPr/>
          <p:nvPr/>
        </p:nvSpPr>
        <p:spPr>
          <a:xfrm>
            <a:off x="392716" y="1529979"/>
            <a:ext cx="187008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Shape 562"/>
          <p:cNvSpPr/>
          <p:nvPr/>
        </p:nvSpPr>
        <p:spPr>
          <a:xfrm>
            <a:off x="390259" y="2588919"/>
            <a:ext cx="191193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Shape 566"/>
          <p:cNvSpPr/>
          <p:nvPr/>
        </p:nvSpPr>
        <p:spPr>
          <a:xfrm>
            <a:off x="387898" y="3679261"/>
            <a:ext cx="187278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Shape 568"/>
          <p:cNvSpPr/>
          <p:nvPr/>
        </p:nvSpPr>
        <p:spPr>
          <a:xfrm>
            <a:off x="8524824" y="1529979"/>
            <a:ext cx="147920" cy="11222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Shape 572"/>
          <p:cNvSpPr/>
          <p:nvPr/>
        </p:nvSpPr>
        <p:spPr>
          <a:xfrm>
            <a:off x="8543234" y="2554606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Shape 576"/>
          <p:cNvSpPr/>
          <p:nvPr/>
        </p:nvSpPr>
        <p:spPr>
          <a:xfrm>
            <a:off x="8598784" y="3650247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857879" y="200199"/>
            <a:ext cx="42121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Educational Applications types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 Placeholder 12"/>
          <p:cNvSpPr txBox="1"/>
          <p:nvPr/>
        </p:nvSpPr>
        <p:spPr>
          <a:xfrm>
            <a:off x="637584" y="1429839"/>
            <a:ext cx="3437196" cy="28717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 Virtual Learning Environment</a:t>
            </a:r>
          </a:p>
        </p:txBody>
      </p:sp>
      <p:sp>
        <p:nvSpPr>
          <p:cNvPr id="34" name="Text Placeholder 12"/>
          <p:cNvSpPr txBox="1"/>
          <p:nvPr/>
        </p:nvSpPr>
        <p:spPr>
          <a:xfrm>
            <a:off x="653892" y="2518905"/>
            <a:ext cx="2532336" cy="28717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 Books</a:t>
            </a:r>
          </a:p>
          <a:p>
            <a:endParaRPr lang="en-GB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Placeholder 12"/>
          <p:cNvSpPr txBox="1"/>
          <p:nvPr/>
        </p:nvSpPr>
        <p:spPr>
          <a:xfrm>
            <a:off x="679820" y="3626311"/>
            <a:ext cx="2480480" cy="28717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Science Teaching</a:t>
            </a:r>
          </a:p>
        </p:txBody>
      </p:sp>
      <p:sp>
        <p:nvSpPr>
          <p:cNvPr id="36" name="Text Placeholder 12"/>
          <p:cNvSpPr txBox="1"/>
          <p:nvPr/>
        </p:nvSpPr>
        <p:spPr>
          <a:xfrm>
            <a:off x="5896398" y="1429839"/>
            <a:ext cx="2446843" cy="28717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Language Teaching</a:t>
            </a:r>
            <a:endParaRPr lang="en-GB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 Placeholder 12"/>
          <p:cNvSpPr txBox="1"/>
          <p:nvPr/>
        </p:nvSpPr>
        <p:spPr>
          <a:xfrm>
            <a:off x="5855074" y="2492167"/>
            <a:ext cx="2508573" cy="28717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Practical Training</a:t>
            </a:r>
            <a:endParaRPr lang="en-GB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 Placeholder 12"/>
          <p:cNvSpPr txBox="1"/>
          <p:nvPr/>
        </p:nvSpPr>
        <p:spPr>
          <a:xfrm>
            <a:off x="5608726" y="3605753"/>
            <a:ext cx="2887934" cy="28717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Location Based AR Learning</a:t>
            </a:r>
          </a:p>
        </p:txBody>
      </p:sp>
      <p:sp>
        <p:nvSpPr>
          <p:cNvPr id="39" name="Text Placeholder 12"/>
          <p:cNvSpPr txBox="1"/>
          <p:nvPr/>
        </p:nvSpPr>
        <p:spPr>
          <a:xfrm>
            <a:off x="579724" y="1932675"/>
            <a:ext cx="2973305" cy="31388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Sloodle</a:t>
            </a: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(Second Life Object-Oriented Distributed Learning Environment)</a:t>
            </a:r>
          </a:p>
        </p:txBody>
      </p:sp>
      <p:sp>
        <p:nvSpPr>
          <p:cNvPr id="40" name="Text Placeholder 12"/>
          <p:cNvSpPr txBox="1"/>
          <p:nvPr/>
        </p:nvSpPr>
        <p:spPr>
          <a:xfrm>
            <a:off x="575176" y="3049266"/>
            <a:ext cx="1775671" cy="12393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en-US" sz="1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Magic Book</a:t>
            </a: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 Placeholder 12"/>
          <p:cNvSpPr txBox="1"/>
          <p:nvPr/>
        </p:nvSpPr>
        <p:spPr>
          <a:xfrm>
            <a:off x="575177" y="4176003"/>
            <a:ext cx="2700680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physics learning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 Placeholder 12"/>
          <p:cNvSpPr txBox="1"/>
          <p:nvPr/>
        </p:nvSpPr>
        <p:spPr>
          <a:xfrm>
            <a:off x="6242053" y="2012518"/>
            <a:ext cx="2101188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 school” English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 Placeholder 12"/>
          <p:cNvSpPr txBox="1"/>
          <p:nvPr/>
        </p:nvSpPr>
        <p:spPr>
          <a:xfrm>
            <a:off x="6027308" y="3084172"/>
            <a:ext cx="2598180" cy="14858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Virtual Construction Site Program </a:t>
            </a:r>
          </a:p>
        </p:txBody>
      </p:sp>
      <p:sp>
        <p:nvSpPr>
          <p:cNvPr id="44" name="Text Placeholder 12"/>
          <p:cNvSpPr txBox="1"/>
          <p:nvPr/>
        </p:nvSpPr>
        <p:spPr>
          <a:xfrm>
            <a:off x="6389503" y="4236407"/>
            <a:ext cx="2135321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Tourist attractions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3710258" y="1802417"/>
            <a:ext cx="1713168" cy="1713167"/>
            <a:chOff x="3566899" y="1605909"/>
            <a:chExt cx="1997947" cy="1997946"/>
          </a:xfrm>
        </p:grpSpPr>
        <p:sp>
          <p:nvSpPr>
            <p:cNvPr id="30" name="Shape 551"/>
            <p:cNvSpPr/>
            <p:nvPr/>
          </p:nvSpPr>
          <p:spPr>
            <a:xfrm>
              <a:off x="3566899" y="1605909"/>
              <a:ext cx="1997947" cy="1997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699991" y="1747171"/>
              <a:ext cx="1728790" cy="17287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VR/</a:t>
              </a:r>
            </a:p>
            <a:p>
              <a:pPr algn="ctr"/>
              <a:r>
                <a:rPr lang="en-US" altLang="zh-CN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</a:t>
              </a:r>
              <a:endPara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/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48685" y="1930934"/>
            <a:ext cx="950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8271" y="2392599"/>
            <a:ext cx="428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 Art Exhibition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22"/>
          <p:cNvSpPr>
            <a:spLocks noChangeArrowheads="1"/>
          </p:cNvSpPr>
          <p:nvPr/>
        </p:nvSpPr>
        <p:spPr bwMode="auto">
          <a:xfrm>
            <a:off x="5697368" y="1851670"/>
            <a:ext cx="432048" cy="4328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椭圆 65"/>
          <p:cNvSpPr>
            <a:spLocks noChangeArrowheads="1"/>
          </p:cNvSpPr>
          <p:nvPr/>
        </p:nvSpPr>
        <p:spPr bwMode="auto">
          <a:xfrm>
            <a:off x="4401224" y="1852063"/>
            <a:ext cx="432048" cy="432048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5049296" y="1851670"/>
            <a:ext cx="432833" cy="432834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椭圆 16"/>
          <p:cNvSpPr>
            <a:spLocks noChangeArrowheads="1"/>
          </p:cNvSpPr>
          <p:nvPr/>
        </p:nvSpPr>
        <p:spPr bwMode="auto">
          <a:xfrm>
            <a:off x="3105080" y="1851670"/>
            <a:ext cx="432833" cy="43283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椭圆 16"/>
          <p:cNvSpPr>
            <a:spLocks noChangeArrowheads="1"/>
          </p:cNvSpPr>
          <p:nvPr/>
        </p:nvSpPr>
        <p:spPr bwMode="auto">
          <a:xfrm>
            <a:off x="3753152" y="1851670"/>
            <a:ext cx="432833" cy="432834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1" name="图片 10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8"/>
          <a:stretch>
            <a:fillRect/>
          </a:stretch>
        </p:blipFill>
        <p:spPr>
          <a:xfrm>
            <a:off x="6814792" y="2064714"/>
            <a:ext cx="2282002" cy="1375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1941</Words>
  <Application>Microsoft Office PowerPoint</Application>
  <PresentationFormat>全屏显示(16:9)</PresentationFormat>
  <Paragraphs>353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Aller Light</vt:lpstr>
      <vt:lpstr>等线</vt:lpstr>
      <vt:lpstr>微软雅黑</vt:lpstr>
      <vt:lpstr>Open Sans Light</vt:lpstr>
      <vt:lpstr>宋体</vt:lpstr>
      <vt:lpstr>맑은 고딕</vt:lpstr>
      <vt:lpstr>맑은 고딕</vt:lpstr>
      <vt:lpstr>微软雅黑 Light</vt:lpstr>
      <vt:lpstr>Arial</vt:lpstr>
      <vt:lpstr>Calibri</vt:lpstr>
      <vt:lpstr>Impact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duan xiaoyun</cp:lastModifiedBy>
  <cp:revision>549</cp:revision>
  <cp:lastPrinted>2018-05-29T01:15:49Z</cp:lastPrinted>
  <dcterms:created xsi:type="dcterms:W3CDTF">2015-12-11T17:46:00Z</dcterms:created>
  <dcterms:modified xsi:type="dcterms:W3CDTF">2018-05-31T06:08:57Z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(3)xGqrboWN0GKunqIbdIk0a8N1aQm+Nu3hz990rwBprtNxdNFc9OazevQYAbx7GTFRt9l4WupF
fouvJrHOjLC+DndcjlLlmBxjR37y7bxWq4tYQmdIeknR0ufgYBIKYXo1xv4k9pYYBU0zRl46
pE24i/VvMH9pIZ3KySQleOS4/GMkq7/uLjCIrXy65s7NBHOAbi1MqAU6bTbGFYI3PrtLDBBU
s2AMHFWJ3ODgyh+HUx</vt:lpwstr>
  </property>
  <property fmtid="{D5CDD505-2E9C-101B-9397-08002B2CF9AE}" pid="3" name="_2015_ms_pID_7253431">
    <vt:lpwstr>hxKZVYi/Yk6ioerSLqBib18IPSuIg/G9a1o5QotAOrbstPYfuzrWmW
IkslozC45K7CsIGHghv+CWPy4GJZTWKVpetbf/L9do9lUpi/Heh/ipWIyDjL5EPw2ZEGElE4
zrx9kwjSqIQ4x6EwJ1cGqx7YzBhb6hgJOubJ0YhyHEz5Z5CXsnuP1DpNrIX+jZtgQWkInYeu
zido2si/qbA5HBiAYAjEH+oJTIypcg90dcyN</vt:lpwstr>
  </property>
  <property fmtid="{D5CDD505-2E9C-101B-9397-08002B2CF9AE}" pid="4" name="_2015_ms_pID_7253432">
    <vt:lpwstr>2g==</vt:lpwstr>
  </property>
  <property fmtid="{D5CDD505-2E9C-101B-9397-08002B2CF9AE}" pid="5" name="KSOProductBuildVer">
    <vt:lpwstr>2052-10.1.0.7346</vt:lpwstr>
  </property>
</Properties>
</file>