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7" r:id="rId2"/>
    <p:sldId id="379" r:id="rId3"/>
    <p:sldId id="264" r:id="rId4"/>
    <p:sldId id="322" r:id="rId5"/>
    <p:sldId id="331" r:id="rId6"/>
    <p:sldId id="329" r:id="rId7"/>
    <p:sldId id="334" r:id="rId8"/>
    <p:sldId id="333" r:id="rId9"/>
    <p:sldId id="259" r:id="rId10"/>
    <p:sldId id="336" r:id="rId11"/>
    <p:sldId id="350" r:id="rId12"/>
    <p:sldId id="347" r:id="rId13"/>
    <p:sldId id="348" r:id="rId14"/>
    <p:sldId id="342" r:id="rId15"/>
    <p:sldId id="351" r:id="rId16"/>
    <p:sldId id="352" r:id="rId17"/>
    <p:sldId id="357" r:id="rId18"/>
    <p:sldId id="358" r:id="rId19"/>
    <p:sldId id="359" r:id="rId20"/>
    <p:sldId id="360" r:id="rId21"/>
    <p:sldId id="362" r:id="rId22"/>
    <p:sldId id="343" r:id="rId23"/>
    <p:sldId id="363" r:id="rId24"/>
    <p:sldId id="354" r:id="rId25"/>
    <p:sldId id="366" r:id="rId26"/>
    <p:sldId id="367" r:id="rId27"/>
    <p:sldId id="344" r:id="rId28"/>
    <p:sldId id="370" r:id="rId29"/>
    <p:sldId id="372" r:id="rId30"/>
    <p:sldId id="374" r:id="rId31"/>
    <p:sldId id="376" r:id="rId32"/>
    <p:sldId id="341" r:id="rId33"/>
    <p:sldId id="378" r:id="rId34"/>
  </p:sldIdLst>
  <p:sldSz cx="9144000" cy="5143500" type="screen16x9"/>
  <p:notesSz cx="6797675" cy="9926638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35" autoAdjust="0"/>
    <p:restoredTop sz="73082" autoAdjust="0"/>
  </p:normalViewPr>
  <p:slideViewPr>
    <p:cSldViewPr>
      <p:cViewPr varScale="1">
        <p:scale>
          <a:sx n="103" d="100"/>
          <a:sy n="103" d="100"/>
        </p:scale>
        <p:origin x="378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/>
              <a:t>안녕하</a:t>
            </a:r>
            <a:r>
              <a:rPr lang="ko-KR" altLang="en-US" sz="1600" dirty="0"/>
              <a:t>십니</a:t>
            </a:r>
            <a:r>
              <a:rPr lang="zh-CN" altLang="en-US" sz="1600" dirty="0"/>
              <a:t>까</a:t>
            </a:r>
            <a:r>
              <a:rPr lang="en-US" altLang="zh-CN" sz="1600" dirty="0"/>
              <a:t>, </a:t>
            </a:r>
            <a:r>
              <a:rPr lang="ko-KR" altLang="en-US" sz="1600" dirty="0"/>
              <a:t>저는 게임 공학과 학생 단효운 입니다</a:t>
            </a:r>
            <a:r>
              <a:rPr lang="en-US" altLang="ko-KR" sz="1600" dirty="0"/>
              <a:t>,</a:t>
            </a:r>
            <a:r>
              <a:rPr lang="ko-KR" altLang="en-US" sz="1600" dirty="0"/>
              <a:t> 반갑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제가 가상현실 과 증가 현실에 대해서 관심이 많 았 습니다</a:t>
            </a:r>
            <a:r>
              <a:rPr lang="en-US" altLang="ko-KR" sz="1600" dirty="0"/>
              <a:t>, </a:t>
            </a:r>
            <a:r>
              <a:rPr lang="ko-KR" altLang="en-US" sz="1600" dirty="0"/>
              <a:t>교수님 지도를 받아서 많이 배우고 이기술들을 교육에서 어떻게 잘 적용 할 수 있는지 에대해  연구를 하고 논문 주제으로 선택 하였 습니다</a:t>
            </a:r>
            <a:r>
              <a:rPr lang="en-US" altLang="ko-KR" sz="1600" dirty="0"/>
              <a:t>,</a:t>
            </a:r>
            <a:r>
              <a:rPr lang="ko-KR" altLang="en-US" sz="1600" dirty="0"/>
              <a:t> 부족 하지만 발표를 들어 주셨서 감사합니다</a:t>
            </a:r>
            <a:r>
              <a:rPr lang="en-US" altLang="ko-KR" sz="1600" dirty="0"/>
              <a:t>,</a:t>
            </a:r>
            <a:r>
              <a:rPr lang="ko-KR" altLang="en-US" sz="1600" dirty="0"/>
              <a:t>이제 발표 시작 하겠 습니다</a:t>
            </a:r>
            <a:r>
              <a:rPr lang="en-US" altLang="ko-KR" sz="1600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 입니다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67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구글 카드보드 과</a:t>
            </a:r>
            <a:r>
              <a:rPr lang="en-US" sz="1200" dirty="0"/>
              <a:t> Android Phone</a:t>
            </a:r>
            <a:r>
              <a:rPr lang="ko-KR" altLang="en-US" sz="1200" dirty="0"/>
              <a:t>를 이용 해서 콘텐츠를 본다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사용자의 시선 방향으로 움직이게 하여 쉽게 가상 전시돤 콘텐츠를 볼 수 있게 하였다</a:t>
            </a:r>
            <a:r>
              <a:rPr lang="en-US" altLang="ko-KR" sz="1200" dirty="0"/>
              <a:t>, </a:t>
            </a:r>
          </a:p>
          <a:p>
            <a:endParaRPr lang="en-US" altLang="ko-KR" sz="1200" dirty="0"/>
          </a:p>
          <a:p>
            <a:r>
              <a:rPr lang="ko-KR" altLang="en-US" sz="1200" dirty="0"/>
              <a:t>거리가 가까워지면 정지 하고 시선이 바뀌면서 지정한 속도로 자유롭게 이동 한다</a:t>
            </a:r>
            <a:r>
              <a:rPr lang="en-US" altLang="ko-KR" sz="1200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두 그림은 실행 하는 화면 입니다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93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입니다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96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0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84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Vuforia </a:t>
            </a:r>
            <a:r>
              <a:rPr lang="ko-KR" altLang="en-US" dirty="0"/>
              <a:t>사이트 에서 식별지도를 만드는 데 사용되는 그림</a:t>
            </a:r>
            <a:endParaRPr lang="en-US" altLang="ko-KR" dirty="0"/>
          </a:p>
          <a:p>
            <a:endParaRPr lang="en-US" altLang="zh-CN" dirty="0"/>
          </a:p>
          <a:p>
            <a:r>
              <a:rPr lang="ko-KR" altLang="en-US" dirty="0"/>
              <a:t>스캔에 사용되는 그림</a:t>
            </a:r>
            <a:endParaRPr lang="en-US" altLang="ko-KR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8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33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세계 좌표를 화면 좌표로 변환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0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/>
              <a:t>, </a:t>
            </a:r>
            <a:r>
              <a:rPr lang="ko-KR" altLang="en-US" dirty="0"/>
              <a:t>제가 </a:t>
            </a:r>
            <a:r>
              <a:rPr lang="en-US" altLang="ko-KR" dirty="0"/>
              <a:t>VR AR </a:t>
            </a:r>
            <a:r>
              <a:rPr lang="ko-KR" altLang="en-US" dirty="0"/>
              <a:t>을 몇 개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</a:t>
            </a:r>
            <a:r>
              <a:rPr lang="ko-KR" altLang="en-US" dirty="0"/>
              <a:t> 개발하여 동영상으로 만들어서 보여 드리겠습니다</a:t>
            </a:r>
            <a:r>
              <a:rPr lang="en-US" altLang="ko-KR" dirty="0"/>
              <a:t>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60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 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 의 실행 하는 화면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completely enter the identification frame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8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아이들은 손으로 색칠 한 것을에 통해 색의 실전 능력과 이해력을 향상시킵니다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지구의 육지와 바다의 윤곽의 인상을 심화하고 천체의 움직임을 이해했다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호기심을 자극 했다</a:t>
            </a:r>
            <a:r>
              <a:rPr lang="en-US" altLang="ko-KR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86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8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1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44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2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75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43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4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제 논문의 목차 입니다</a:t>
            </a:r>
            <a:r>
              <a:rPr lang="en-US" altLang="zh-CN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 </a:t>
            </a:r>
            <a:r>
              <a:rPr lang="ko-KR" altLang="en-US" dirty="0"/>
              <a:t>장 으로 나누 고 있 습니다</a:t>
            </a:r>
            <a:r>
              <a:rPr lang="en-US" altLang="ko-KR" dirty="0"/>
              <a:t>. 1 </a:t>
            </a:r>
            <a:r>
              <a:rPr lang="ko-KR" altLang="en-US" dirty="0"/>
              <a:t>장에 이 논문의 구조 하고 연구동기를 제시합니다</a:t>
            </a:r>
            <a:r>
              <a:rPr lang="en-US" altLang="ko-KR" dirty="0"/>
              <a:t>, 2 </a:t>
            </a:r>
            <a:r>
              <a:rPr lang="ko-KR" altLang="en-US" dirty="0"/>
              <a:t>장은 관련 한 연구 자료를 살표 봤습니다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3</a:t>
            </a:r>
            <a:r>
              <a:rPr lang="ko-KR" altLang="en-US" dirty="0"/>
              <a:t>장</a:t>
            </a:r>
            <a:r>
              <a:rPr lang="en-US" altLang="ko-KR" dirty="0"/>
              <a:t>, 4</a:t>
            </a:r>
            <a:r>
              <a:rPr lang="ko-KR" altLang="en-US" dirty="0"/>
              <a:t>장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장은 제가 만든 </a:t>
            </a:r>
            <a:r>
              <a:rPr lang="en-US" altLang="ko-KR" dirty="0"/>
              <a:t>projects</a:t>
            </a:r>
            <a:r>
              <a:rPr lang="ko-KR" altLang="en-US" dirty="0"/>
              <a:t>의 과정을 각각 설명 하는 것이다 </a:t>
            </a:r>
            <a:r>
              <a:rPr lang="en-US" altLang="ko-KR" dirty="0"/>
              <a:t>,6 </a:t>
            </a:r>
            <a:r>
              <a:rPr lang="ko-KR" altLang="en-US" dirty="0"/>
              <a:t>장</a:t>
            </a:r>
            <a:r>
              <a:rPr lang="en-US" altLang="ko-KR" dirty="0"/>
              <a:t>,7</a:t>
            </a:r>
            <a:r>
              <a:rPr lang="ko-KR" altLang="en-US" dirty="0"/>
              <a:t>장은 만든 것들에 대해서 평가 라고 결론 내었습니다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21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98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49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장에서 더 자세히 설명 하자면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 가지 교육용 응용 프로그램을 설계 및 개발합니다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아트 전시관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AR3D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착색 게임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화학 실험실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이러한 응용 프로그램의 교육 효과</a:t>
            </a:r>
            <a:r>
              <a:rPr lang="en-US" altLang="ko-KR" dirty="0"/>
              <a:t>, </a:t>
            </a:r>
            <a:r>
              <a:rPr lang="ko-KR" altLang="en-US" dirty="0"/>
              <a:t>사용자 경험</a:t>
            </a:r>
            <a:r>
              <a:rPr lang="en-US" altLang="ko-KR" dirty="0"/>
              <a:t>, </a:t>
            </a:r>
            <a:r>
              <a:rPr lang="ko-KR" altLang="en-US" dirty="0"/>
              <a:t>장비 기능 및 구현 효과를 분석합니다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전통적인 교수법과 비교할 때의 이점과 교육 기술과 </a:t>
            </a:r>
            <a:r>
              <a:rPr lang="en-US" altLang="ko-KR" dirty="0"/>
              <a:t>VR </a:t>
            </a:r>
            <a:r>
              <a:rPr lang="ko-KR" altLang="en-US" dirty="0"/>
              <a:t>및 </a:t>
            </a:r>
            <a:r>
              <a:rPr lang="en-US" altLang="ko-KR" dirty="0"/>
              <a:t>AR </a:t>
            </a:r>
            <a:r>
              <a:rPr lang="ko-KR" altLang="en-US" dirty="0"/>
              <a:t>기술을 통합하는 방법을 제시합니다</a:t>
            </a:r>
            <a:r>
              <a:rPr lang="en-US" altLang="ko-KR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359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 현실기술이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컴퓨터그래픽이 만든 가상환경에 사용자를 몰입하도록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증강현실 기술은 실제 환경에 가상의 객체를 혼합하여 사용자가 실제 환경에서 보다 실감나는 부가정보를 제공받을 수 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ko-KR" altLang="en-US" dirty="0"/>
            </a:br>
            <a:r>
              <a:rPr lang="ko-KR" altLang="en-US" dirty="0"/>
              <a:t>혼합 현실은 가상 현실과 증강 현실의 기능을 포함합니다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그림은 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 Milgram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Fumio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Kishino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제시 한 </a:t>
            </a:r>
            <a:r>
              <a:rPr lang="ko-KR" altLang="en-US" dirty="0"/>
              <a:t>가상 연속체 입니다</a:t>
            </a:r>
            <a:r>
              <a:rPr lang="en-US" altLang="ko-KR" dirty="0"/>
              <a:t>, </a:t>
            </a:r>
            <a:r>
              <a:rPr lang="ko-KR" altLang="en-US" dirty="0"/>
              <a:t>혼합 현실은 양쪽 정점을 제외하고 중간의 섞인 부분을 말합니다</a:t>
            </a:r>
            <a:r>
              <a:rPr lang="en-US" altLang="ko-KR" dirty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5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Piaget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교육 전문가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피아제 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실험실을 교실로 옮긴다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말한다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학생이 보고 들는 것 보다 체험과 실험은 더 중요 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Schank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Kass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제시한 효과적인 학습 환경의 세 가지 요소 중에 </a:t>
            </a:r>
            <a:r>
              <a:rPr lang="en-US" altLang="ko-KR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학생들을 실제 학습 환경에 배치 한 다고 주장 했다</a:t>
            </a:r>
            <a:endParaRPr lang="en-US" altLang="ko-K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이론적 연구는 경험과 실제 체험이 교육에 중요하다는 것을 보여줍니다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0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VR </a:t>
            </a:r>
            <a:r>
              <a:rPr lang="ko-KR" altLang="en-US" dirty="0"/>
              <a:t>과 </a:t>
            </a:r>
            <a:r>
              <a:rPr lang="en-US" altLang="ko-KR" dirty="0"/>
              <a:t>AR </a:t>
            </a:r>
            <a:r>
              <a:rPr lang="ko-KR" altLang="en-US" dirty="0"/>
              <a:t>는 교육용적인의 응용은 주로 몇가지 있다 </a:t>
            </a:r>
            <a:r>
              <a:rPr lang="en-US" altLang="ko-KR" dirty="0"/>
              <a:t>,  </a:t>
            </a:r>
          </a:p>
          <a:p>
            <a:endParaRPr lang="en-US" altLang="ko-KR" dirty="0"/>
          </a:p>
          <a:p>
            <a:r>
              <a:rPr lang="ko-KR" altLang="en-US" dirty="0"/>
              <a:t>완장히 가상의 만든 환경에서 하는 </a:t>
            </a:r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Sloodle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과 실습 교육에의 가상 건설 현장 프로그램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</a:p>
          <a:p>
            <a:endParaRPr 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기술을 이용하여 만든 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3D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모델을 볼 수 있는 그림 책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그리고 학교 물이교육응용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언어 학습 응용 등 있다</a:t>
            </a:r>
            <a:endParaRPr lang="en-US" altLang="ko-KR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ko-KR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그리고 위치에 기반으로 특히 여행지 과 반물관에 쓰는 </a:t>
            </a:r>
            <a:r>
              <a:rPr lang="en-US" altLang="ko-KR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</a:t>
            </a:r>
            <a:r>
              <a:rPr lang="ko-KR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응용 또 있다   </a:t>
            </a:r>
            <a:r>
              <a:rPr lang="ko-KR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2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30pe4AQei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719572" y="627534"/>
            <a:ext cx="7704856" cy="210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and Evaluation of Mixed Reality Educational Applications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2195736" y="4175210"/>
            <a:ext cx="6928925" cy="968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2018.05.29 </a:t>
            </a:r>
          </a:p>
          <a:p>
            <a:pPr marL="0" indent="0" algn="r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Duan </a:t>
            </a:r>
            <a:r>
              <a:rPr lang="en-US" altLang="zh-CN" sz="1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XiaoYun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Game Multimedia Engineering D</a:t>
            </a:r>
            <a:r>
              <a:rPr lang="en-US" altLang="ko-KR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epartment </a:t>
            </a:r>
            <a:r>
              <a:rPr 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Pai Chai University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F6C4CF-8511-450C-B753-28C0D7D5223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6814792" y="2064714"/>
            <a:ext cx="2282002" cy="137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53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863278" y="1565922"/>
            <a:ext cx="5928934" cy="2223688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Using Google Cardboard and Android Phone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Moving in FPV, the user in the virtual world automatically advances toward the view direction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Stops when entering a certain range near the art works or obstacles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Change the direction of movement by changing the view direction</a:t>
            </a:r>
          </a:p>
        </p:txBody>
      </p:sp>
    </p:spTree>
    <p:extLst>
      <p:ext uri="{BB962C8B-B14F-4D97-AF65-F5344CB8AC3E}">
        <p14:creationId xmlns:p14="http://schemas.microsoft.com/office/powerpoint/2010/main" val="2762491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AF58ED17-FB35-423C-9DAA-B4A2D7F7B046}"/>
              </a:ext>
            </a:extLst>
          </p:cNvPr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5E97235A-9A9C-43C8-A7BF-E3EC30A60714}"/>
              </a:ext>
            </a:extLst>
          </p:cNvPr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9795E13F-9BEB-4720-98C4-C83BB90619EC}"/>
              </a:ext>
            </a:extLst>
          </p:cNvPr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内容占位符 3" descr="EMB0000554c83d1">
            <a:extLst>
              <a:ext uri="{FF2B5EF4-FFF2-40B4-BE49-F238E27FC236}">
                <a16:creationId xmlns:a16="http://schemas.microsoft.com/office/drawing/2014/main" id="{C98D0984-B0EA-440C-A54B-8E2F94EEB36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4760" y="937087"/>
            <a:ext cx="3437459" cy="239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578F8C-E8A4-4DBE-8E49-D249A2D2764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9"/>
          <a:stretch/>
        </p:blipFill>
        <p:spPr>
          <a:xfrm>
            <a:off x="4934079" y="2621106"/>
            <a:ext cx="3488721" cy="20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6A2DAF-8CC5-4B5A-9DC5-1D2E613595AA}"/>
              </a:ext>
            </a:extLst>
          </p:cNvPr>
          <p:cNvSpPr txBox="1"/>
          <p:nvPr/>
        </p:nvSpPr>
        <p:spPr>
          <a:xfrm>
            <a:off x="857880" y="3507854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room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6767B-5FD8-4F4F-BD4D-2CF390B2AC85}"/>
              </a:ext>
            </a:extLst>
          </p:cNvPr>
          <p:cNvSpPr txBox="1"/>
          <p:nvPr/>
        </p:nvSpPr>
        <p:spPr>
          <a:xfrm>
            <a:off x="5436409" y="1975132"/>
            <a:ext cx="3095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art exhibition in VR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08876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5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446380" cy="35734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57778" y="1635646"/>
            <a:ext cx="675075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Analyzed the factors that affect user experience and immersion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Explores the design of VR art in the display environment of new media art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/>
              <a:t>Users can observe the works from any angle, and it breaks through the limitations of time and space</a:t>
            </a: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01870" y="454956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5403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" name="图片 11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2C5C799C-32B8-48A5-96A6-21283BBF5E8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/>
        </p:blipFill>
        <p:spPr bwMode="auto">
          <a:xfrm>
            <a:off x="6946895" y="2069569"/>
            <a:ext cx="1969137" cy="1292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98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9F51DE-90A7-44C2-BAAC-32BDCC39FABD}"/>
              </a:ext>
            </a:extLst>
          </p:cNvPr>
          <p:cNvSpPr/>
          <p:nvPr/>
        </p:nvSpPr>
        <p:spPr>
          <a:xfrm>
            <a:off x="756086" y="1426349"/>
            <a:ext cx="5816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 color rendering has two ways: 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Real-time rendering model texture content</a:t>
            </a:r>
          </a:p>
          <a:p>
            <a:pPr marL="800100" lvl="2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Only rendering the model texture once receive instructions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A7758F3-1B47-4B0B-AB79-265326E35BDD}"/>
              </a:ext>
            </a:extLst>
          </p:cNvPr>
          <p:cNvSpPr/>
          <p:nvPr/>
        </p:nvSpPr>
        <p:spPr>
          <a:xfrm>
            <a:off x="916360" y="603938"/>
            <a:ext cx="2721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1288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x-non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1230593"/>
            <a:ext cx="8342874" cy="35013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37510" y="116545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508406" y="45090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8F0C8D-CB18-48CA-B697-00C7D3533E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3844" y="1608270"/>
            <a:ext cx="7839251" cy="27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47700" y="195486"/>
            <a:ext cx="5956547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 pictures and Vuforia configuration 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516364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1478696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3570687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内容占位符 7" descr="C:\Users\Miao\AppData\Local\Temp\Rar$DRa16236.1860\6뒤짇왁都匡숭\ForCard.jpg">
            <a:extLst>
              <a:ext uri="{FF2B5EF4-FFF2-40B4-BE49-F238E27FC236}">
                <a16:creationId xmlns:a16="http://schemas.microsoft.com/office/drawing/2014/main" id="{A225D7D1-5CB4-494C-9FEB-C7313DB550A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696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 descr="C:\Users\Miao\AppData\Local\Temp\Rar$DRa16236.6572\6뒤짇왁都匡숭\ForUV.jpg">
            <a:extLst>
              <a:ext uri="{FF2B5EF4-FFF2-40B4-BE49-F238E27FC236}">
                <a16:creationId xmlns:a16="http://schemas.microsoft.com/office/drawing/2014/main" id="{9CDA237A-4D15-45CB-B835-0730B31C34D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08" y="984945"/>
            <a:ext cx="2664296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38">
            <a:extLst>
              <a:ext uri="{FF2B5EF4-FFF2-40B4-BE49-F238E27FC236}">
                <a16:creationId xmlns:a16="http://schemas.microsoft.com/office/drawing/2014/main" id="{6FA787F9-78CE-4374-ABE2-E878C71CFB23}"/>
              </a:ext>
            </a:extLst>
          </p:cNvPr>
          <p:cNvSpPr txBox="1"/>
          <p:nvPr/>
        </p:nvSpPr>
        <p:spPr>
          <a:xfrm>
            <a:off x="1503172" y="4085041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Vuforia Identification</a:t>
            </a:r>
          </a:p>
        </p:txBody>
      </p:sp>
      <p:sp>
        <p:nvSpPr>
          <p:cNvPr id="22" name="圆角矩形 26">
            <a:extLst>
              <a:ext uri="{FF2B5EF4-FFF2-40B4-BE49-F238E27FC236}">
                <a16:creationId xmlns:a16="http://schemas.microsoft.com/office/drawing/2014/main" id="{150982B6-4249-4199-83C9-4510C8DAB80C}"/>
              </a:ext>
            </a:extLst>
          </p:cNvPr>
          <p:cNvSpPr/>
          <p:nvPr/>
        </p:nvSpPr>
        <p:spPr>
          <a:xfrm>
            <a:off x="5220072" y="4001086"/>
            <a:ext cx="2304688" cy="7127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93">
            <a:extLst>
              <a:ext uri="{FF2B5EF4-FFF2-40B4-BE49-F238E27FC236}">
                <a16:creationId xmlns:a16="http://schemas.microsoft.com/office/drawing/2014/main" id="{258D1422-0155-40C8-A8EE-776CAF13F968}"/>
              </a:ext>
            </a:extLst>
          </p:cNvPr>
          <p:cNvSpPr/>
          <p:nvPr/>
        </p:nvSpPr>
        <p:spPr>
          <a:xfrm>
            <a:off x="5182404" y="397140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93">
            <a:extLst>
              <a:ext uri="{FF2B5EF4-FFF2-40B4-BE49-F238E27FC236}">
                <a16:creationId xmlns:a16="http://schemas.microsoft.com/office/drawing/2014/main" id="{7080D8EA-5835-4013-B358-D251BA1EBAF8}"/>
              </a:ext>
            </a:extLst>
          </p:cNvPr>
          <p:cNvSpPr/>
          <p:nvPr/>
        </p:nvSpPr>
        <p:spPr>
          <a:xfrm rot="10800000">
            <a:off x="7274395" y="4495023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095DC933-D5CC-43E1-9E28-3B7D7186BBD5}"/>
              </a:ext>
            </a:extLst>
          </p:cNvPr>
          <p:cNvSpPr txBox="1"/>
          <p:nvPr/>
        </p:nvSpPr>
        <p:spPr>
          <a:xfrm>
            <a:off x="5203728" y="4101430"/>
            <a:ext cx="22652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The picture for scan with camera</a:t>
            </a:r>
          </a:p>
        </p:txBody>
      </p:sp>
    </p:spTree>
    <p:extLst>
      <p:ext uri="{BB962C8B-B14F-4D97-AF65-F5344CB8AC3E}">
        <p14:creationId xmlns:p14="http://schemas.microsoft.com/office/powerpoint/2010/main" val="3515755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20" grpId="0"/>
      <p:bldP spid="22" grpId="0" animBg="1"/>
      <p:bldP spid="23" grpId="0" animBg="1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UV matching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95537" y="802392"/>
            <a:ext cx="4319226" cy="26109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357868" y="775397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4453031" y="312527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26">
            <a:extLst>
              <a:ext uri="{FF2B5EF4-FFF2-40B4-BE49-F238E27FC236}">
                <a16:creationId xmlns:a16="http://schemas.microsoft.com/office/drawing/2014/main" id="{AF58ED17-FB35-423C-9DAA-B4A2D7F7B046}"/>
              </a:ext>
            </a:extLst>
          </p:cNvPr>
          <p:cNvSpPr/>
          <p:nvPr/>
        </p:nvSpPr>
        <p:spPr>
          <a:xfrm>
            <a:off x="4260014" y="2427734"/>
            <a:ext cx="4319226" cy="24620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5E97235A-9A9C-43C8-A7BF-E3EC30A60714}"/>
              </a:ext>
            </a:extLst>
          </p:cNvPr>
          <p:cNvSpPr/>
          <p:nvPr/>
        </p:nvSpPr>
        <p:spPr>
          <a:xfrm>
            <a:off x="4206396" y="23915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93">
            <a:extLst>
              <a:ext uri="{FF2B5EF4-FFF2-40B4-BE49-F238E27FC236}">
                <a16:creationId xmlns:a16="http://schemas.microsoft.com/office/drawing/2014/main" id="{9795E13F-9BEB-4720-98C4-C83BB90619EC}"/>
              </a:ext>
            </a:extLst>
          </p:cNvPr>
          <p:cNvSpPr/>
          <p:nvPr/>
        </p:nvSpPr>
        <p:spPr>
          <a:xfrm rot="10800000">
            <a:off x="8347351" y="463793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6A2DAF-8CC5-4B5A-9DC5-1D2E613595AA}"/>
              </a:ext>
            </a:extLst>
          </p:cNvPr>
          <p:cNvSpPr txBox="1"/>
          <p:nvPr/>
        </p:nvSpPr>
        <p:spPr>
          <a:xfrm>
            <a:off x="857880" y="3507854"/>
            <a:ext cx="309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earth model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26767B-5FD8-4F4F-BD4D-2CF390B2AC85}"/>
              </a:ext>
            </a:extLst>
          </p:cNvPr>
          <p:cNvSpPr txBox="1"/>
          <p:nvPr/>
        </p:nvSpPr>
        <p:spPr>
          <a:xfrm>
            <a:off x="4934078" y="1898639"/>
            <a:ext cx="3597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UV matching of the tellurion frame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A4CA5763-500F-48BD-8B95-9D63F2569C0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3" y="970030"/>
            <a:ext cx="3500846" cy="23452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465F77-78F1-4F4D-A27B-C429839085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52715" y="2542645"/>
            <a:ext cx="316466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4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50"/>
                            </p:stCondLst>
                            <p:childTnLst>
                              <p:par>
                                <p:cTn id="32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Texture coordinate calculation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5546145" y="1435041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676456" y="3805166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28868A8-216E-40D3-A9E3-41F29BB38C8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59582"/>
            <a:ext cx="4477295" cy="3517485"/>
          </a:xfrm>
          <a:prstGeom prst="rect">
            <a:avLst/>
          </a:prstGeom>
        </p:spPr>
      </p:pic>
      <p:sp>
        <p:nvSpPr>
          <p:cNvPr id="8" name="圆角矩形 26">
            <a:extLst>
              <a:ext uri="{FF2B5EF4-FFF2-40B4-BE49-F238E27FC236}">
                <a16:creationId xmlns:a16="http://schemas.microsoft.com/office/drawing/2014/main" id="{BDD08179-E31B-479A-A3F4-4C590DA8D3B7}"/>
              </a:ext>
            </a:extLst>
          </p:cNvPr>
          <p:cNvSpPr/>
          <p:nvPr/>
        </p:nvSpPr>
        <p:spPr>
          <a:xfrm>
            <a:off x="5567352" y="1491630"/>
            <a:ext cx="3375929" cy="25922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A66369-4A4E-43D4-B9C7-536C630591E5}"/>
              </a:ext>
            </a:extLst>
          </p:cNvPr>
          <p:cNvSpPr/>
          <p:nvPr/>
        </p:nvSpPr>
        <p:spPr>
          <a:xfrm>
            <a:off x="5567353" y="1954515"/>
            <a:ext cx="3253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relationship between the i</a:t>
            </a:r>
            <a:r>
              <a:rPr lang="en-US" dirty="0"/>
              <a:t>dentification picture , the scan frame and the screen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Convert world coordinates to screen coordinates and </a:t>
            </a:r>
          </a:p>
        </p:txBody>
      </p:sp>
    </p:spTree>
    <p:extLst>
      <p:ext uri="{BB962C8B-B14F-4D97-AF65-F5344CB8AC3E}">
        <p14:creationId xmlns:p14="http://schemas.microsoft.com/office/powerpoint/2010/main" val="2617619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 animBg="1"/>
      <p:bldP spid="4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00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4074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mplementation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C:\Users\Miao\AppData\Local\Temp\Rar$DRa19256.29962\Screenshot_2018-05-14-20-50-40.png">
            <a:extLst>
              <a:ext uri="{FF2B5EF4-FFF2-40B4-BE49-F238E27FC236}">
                <a16:creationId xmlns:a16="http://schemas.microsoft.com/office/drawing/2014/main" id="{45670F33-192C-4229-B27E-45ACD44CB48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747521"/>
            <a:ext cx="3316409" cy="186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Miao\AppData\Local\Temp\Rar$DRa19256.29962\Screenshot_2018-05-14-20-53-15.png">
            <a:extLst>
              <a:ext uri="{FF2B5EF4-FFF2-40B4-BE49-F238E27FC236}">
                <a16:creationId xmlns:a16="http://schemas.microsoft.com/office/drawing/2014/main" id="{5D8ACA45-47C8-4ADE-A01A-E502265FBD9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763284"/>
            <a:ext cx="3316410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61DDB169-B439-4877-A1D1-1FB2B725AD9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76" y="2931790"/>
            <a:ext cx="3316285" cy="186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C:\Users\Miao\AppData\Local\Temp\Rar$DRa19256.29962\Screenshot_2018-05-14-20-51-14.png">
            <a:extLst>
              <a:ext uri="{FF2B5EF4-FFF2-40B4-BE49-F238E27FC236}">
                <a16:creationId xmlns:a16="http://schemas.microsoft.com/office/drawing/2014/main" id="{0D0A26B9-8720-45DC-88D4-27F920DE9EA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26" y="2931966"/>
            <a:ext cx="3316285" cy="186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5A21FA-7E90-4FED-B556-D614C12399F0}"/>
              </a:ext>
            </a:extLst>
          </p:cNvPr>
          <p:cNvSpPr/>
          <p:nvPr/>
        </p:nvSpPr>
        <p:spPr>
          <a:xfrm>
            <a:off x="542753" y="2587429"/>
            <a:ext cx="430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picture not completely enter the frame 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6C402A-6DD4-4B73-889F-2337A4BA9E4F}"/>
              </a:ext>
            </a:extLst>
          </p:cNvPr>
          <p:cNvSpPr/>
          <p:nvPr/>
        </p:nvSpPr>
        <p:spPr>
          <a:xfrm>
            <a:off x="4926441" y="2587605"/>
            <a:ext cx="392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picture completely enter the frame 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615071-7558-4817-B9B6-4AF52DB39E0F}"/>
              </a:ext>
            </a:extLst>
          </p:cNvPr>
          <p:cNvSpPr/>
          <p:nvPr/>
        </p:nvSpPr>
        <p:spPr>
          <a:xfrm>
            <a:off x="1037729" y="4796669"/>
            <a:ext cx="3032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Show the colored earth model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22733A-279E-4AED-9212-B084EF27650D}"/>
              </a:ext>
            </a:extLst>
          </p:cNvPr>
          <p:cNvSpPr/>
          <p:nvPr/>
        </p:nvSpPr>
        <p:spPr>
          <a:xfrm>
            <a:off x="4714908" y="4796669"/>
            <a:ext cx="4351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Show the solar system movement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39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40D079D-D887-4FED-B988-41F57AEF490D}"/>
              </a:ext>
            </a:extLst>
          </p:cNvPr>
          <p:cNvSpPr txBox="1"/>
          <p:nvPr/>
        </p:nvSpPr>
        <p:spPr>
          <a:xfrm>
            <a:off x="863278" y="1565922"/>
            <a:ext cx="5928934" cy="2962351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Children improve their hands-on ability and understanding of colors through hand-painted colors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land and ocean outline of the Earth and movement of the celestial bodies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Stimulate the exploration interest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56024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FA578C-9865-4B1D-B4E3-73E327B2C8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4"/>
          <a:stretch/>
        </p:blipFill>
        <p:spPr>
          <a:xfrm>
            <a:off x="6779283" y="2174495"/>
            <a:ext cx="2280624" cy="1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149062" y="593409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163842" y="593636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5667278" y="593409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155110" y="593409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4659166" y="593409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1016497" y="5835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 Design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863278" y="1565922"/>
            <a:ext cx="6156994" cy="228524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Leap Motion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Gesture </a:t>
            </a:r>
            <a:r>
              <a:rPr lang="en-US" altLang="zh-CN" sz="2400" dirty="0"/>
              <a:t>recognition</a:t>
            </a:r>
            <a:r>
              <a:rPr lang="en-US" sz="2400" dirty="0"/>
              <a:t> Use the </a:t>
            </a:r>
            <a:r>
              <a:rPr lang="en-US" sz="2400" dirty="0" err="1"/>
              <a:t>LeapMotion</a:t>
            </a:r>
            <a:r>
              <a:rPr lang="en-US" sz="2400" dirty="0"/>
              <a:t> as the interaction way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Oculus HMD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Use Touch Controllers to interact with the chemistry Lab</a:t>
            </a:r>
          </a:p>
        </p:txBody>
      </p:sp>
    </p:spTree>
    <p:extLst>
      <p:ext uri="{BB962C8B-B14F-4D97-AF65-F5344CB8AC3E}">
        <p14:creationId xmlns:p14="http://schemas.microsoft.com/office/powerpoint/2010/main" val="4197062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 Motion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3">
            <a:extLst>
              <a:ext uri="{FF2B5EF4-FFF2-40B4-BE49-F238E27FC236}">
                <a16:creationId xmlns:a16="http://schemas.microsoft.com/office/drawing/2014/main" id="{8AB2F288-28BF-475C-B3DB-B3C87715A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24" y="747099"/>
            <a:ext cx="2304256" cy="17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4">
            <a:extLst>
              <a:ext uri="{FF2B5EF4-FFF2-40B4-BE49-F238E27FC236}">
                <a16:creationId xmlns:a16="http://schemas.microsoft.com/office/drawing/2014/main" id="{FA81DFED-1036-4DB1-98FA-E2DC84D3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8357"/>
            <a:ext cx="3168352" cy="191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5DCF396-1BA4-47B7-A552-F2088B6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E5D704-2888-49FD-A961-DDE5A376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2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11E9DC-DF98-4A4E-B53E-4DF53BE1443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83968" y="1734926"/>
            <a:ext cx="4759325" cy="200215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33B869-4E84-4913-8825-50FA910FF16B}"/>
              </a:ext>
            </a:extLst>
          </p:cNvPr>
          <p:cNvSpPr/>
          <p:nvPr/>
        </p:nvSpPr>
        <p:spPr>
          <a:xfrm>
            <a:off x="857880" y="4597208"/>
            <a:ext cx="273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Definition of hand gestures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96FB0B-4E99-42F2-AC2A-F03E7CB3BF12}"/>
              </a:ext>
            </a:extLst>
          </p:cNvPr>
          <p:cNvSpPr/>
          <p:nvPr/>
        </p:nvSpPr>
        <p:spPr>
          <a:xfrm>
            <a:off x="5044789" y="3952382"/>
            <a:ext cx="3307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Ignite</a:t>
            </a:r>
            <a:r>
              <a:rPr lang="ko-KR" altLang="en-US" dirty="0"/>
              <a:t> 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the Alcohol fire by pointing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51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3642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LeapMotion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图片 226">
            <a:extLst>
              <a:ext uri="{FF2B5EF4-FFF2-40B4-BE49-F238E27FC236}">
                <a16:creationId xmlns:a16="http://schemas.microsoft.com/office/drawing/2014/main" id="{C98644B9-B1B1-4009-B8CF-EF12650B4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9370"/>
            <a:ext cx="3384823" cy="19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图片 15">
            <a:extLst>
              <a:ext uri="{FF2B5EF4-FFF2-40B4-BE49-F238E27FC236}">
                <a16:creationId xmlns:a16="http://schemas.microsoft.com/office/drawing/2014/main" id="{573BA13E-BF76-4302-9337-37A003C9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741713"/>
            <a:ext cx="3876380" cy="193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8">
            <a:extLst>
              <a:ext uri="{FF2B5EF4-FFF2-40B4-BE49-F238E27FC236}">
                <a16:creationId xmlns:a16="http://schemas.microsoft.com/office/drawing/2014/main" id="{CE61EEE8-E316-4530-9D8C-25E30FBF4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785" y="2945299"/>
            <a:ext cx="3876380" cy="206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DD39DD8A-D1E0-4A36-BAF4-8616DF135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8C4558-1F37-40F6-8844-B4B2A7986E73}"/>
              </a:ext>
            </a:extLst>
          </p:cNvPr>
          <p:cNvSpPr/>
          <p:nvPr/>
        </p:nvSpPr>
        <p:spPr>
          <a:xfrm>
            <a:off x="1619672" y="3729718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Main Menu</a:t>
            </a: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EC3A3C1-4699-4920-BCC4-FC26E70A15E7}"/>
              </a:ext>
            </a:extLst>
          </p:cNvPr>
          <p:cNvCxnSpPr/>
          <p:nvPr/>
        </p:nvCxnSpPr>
        <p:spPr>
          <a:xfrm flipV="1">
            <a:off x="3347864" y="1923678"/>
            <a:ext cx="1008112" cy="91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7EB2C5C-00D2-40AF-AB2E-940D6912D0D5}"/>
              </a:ext>
            </a:extLst>
          </p:cNvPr>
          <p:cNvCxnSpPr/>
          <p:nvPr/>
        </p:nvCxnSpPr>
        <p:spPr>
          <a:xfrm>
            <a:off x="2123728" y="3291830"/>
            <a:ext cx="2160240" cy="807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20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85002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Oculus Implementation 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489FAECB-7AC9-4FE8-9DE3-8B03961831A1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4" y="1183739"/>
            <a:ext cx="3006880" cy="15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EBA6D0-FCE5-4D7E-85D1-67491C4E21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777" y="1156558"/>
            <a:ext cx="3006880" cy="159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A8A728-B536-4711-8F48-0A4B21D35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46" y="3111789"/>
            <a:ext cx="3154554" cy="16959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82B967-C8FB-4142-BC62-555E40640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3208871"/>
            <a:ext cx="2859206" cy="15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69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8685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Purposes and Target Objects of Each Application</a:t>
            </a:r>
            <a:endParaRPr lang="zh-CN" altLang="en-US" sz="1800" b="1" dirty="0" bmk="_Toc514871056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988F79E-D235-41F5-9E67-E15048B90E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335947"/>
              </p:ext>
            </p:extLst>
          </p:nvPr>
        </p:nvGraphicFramePr>
        <p:xfrm>
          <a:off x="369759" y="987574"/>
          <a:ext cx="8404481" cy="3849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385">
                  <a:extLst>
                    <a:ext uri="{9D8B030D-6E8A-4147-A177-3AD203B41FA5}">
                      <a16:colId xmlns:a16="http://schemas.microsoft.com/office/drawing/2014/main" val="1878475474"/>
                    </a:ext>
                  </a:extLst>
                </a:gridCol>
                <a:gridCol w="1358005">
                  <a:extLst>
                    <a:ext uri="{9D8B030D-6E8A-4147-A177-3AD203B41FA5}">
                      <a16:colId xmlns:a16="http://schemas.microsoft.com/office/drawing/2014/main" val="2124185040"/>
                    </a:ext>
                  </a:extLst>
                </a:gridCol>
                <a:gridCol w="1573655">
                  <a:extLst>
                    <a:ext uri="{9D8B030D-6E8A-4147-A177-3AD203B41FA5}">
                      <a16:colId xmlns:a16="http://schemas.microsoft.com/office/drawing/2014/main" val="4293266681"/>
                    </a:ext>
                  </a:extLst>
                </a:gridCol>
                <a:gridCol w="3584436">
                  <a:extLst>
                    <a:ext uri="{9D8B030D-6E8A-4147-A177-3AD203B41FA5}">
                      <a16:colId xmlns:a16="http://schemas.microsoft.com/office/drawing/2014/main" val="1146524659"/>
                    </a:ext>
                  </a:extLst>
                </a:gridCol>
              </a:tblGrid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Game Project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Target Object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Education Degree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Educational Goals (Effects)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1893188319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AR 3D Coloring Game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 years old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Pre-school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recognize the Earth and solar system and cultivate children’s color identification ability and operability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341399220"/>
                  </a:ext>
                </a:extLst>
              </a:tr>
              <a:tr h="6290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VR Art Exhibition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To appreciate art works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2313539157"/>
                  </a:ext>
                </a:extLst>
              </a:tr>
              <a:tr h="1264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MR Chemistry Lab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 years old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College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To learn chemical experiments, familiar with experimental procedures and observe experimental phenomena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5805" marR="125805" marT="0" marB="0" anchor="ctr"/>
                </a:tc>
                <a:extLst>
                  <a:ext uri="{0D108BD9-81ED-4DB2-BD59-A6C34878D82A}">
                    <a16:rowId xmlns:a16="http://schemas.microsoft.com/office/drawing/2014/main" val="294847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99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Art Exhibition Experimental Results</a:t>
            </a:r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FD20661C-2188-4D38-A870-F59CFB8C4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113939"/>
              </p:ext>
            </p:extLst>
          </p:nvPr>
        </p:nvGraphicFramePr>
        <p:xfrm>
          <a:off x="854383" y="801259"/>
          <a:ext cx="7462644" cy="4143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507">
                  <a:extLst>
                    <a:ext uri="{9D8B030D-6E8A-4147-A177-3AD203B41FA5}">
                      <a16:colId xmlns:a16="http://schemas.microsoft.com/office/drawing/2014/main" val="367444062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1375980053"/>
                    </a:ext>
                  </a:extLst>
                </a:gridCol>
                <a:gridCol w="2323134">
                  <a:extLst>
                    <a:ext uri="{9D8B030D-6E8A-4147-A177-3AD203B41FA5}">
                      <a16:colId xmlns:a16="http://schemas.microsoft.com/office/drawing/2014/main" val="2485502363"/>
                    </a:ext>
                  </a:extLst>
                </a:gridCol>
                <a:gridCol w="2022499">
                  <a:extLst>
                    <a:ext uri="{9D8B030D-6E8A-4147-A177-3AD203B41FA5}">
                      <a16:colId xmlns:a16="http://schemas.microsoft.com/office/drawing/2014/main" val="4028740381"/>
                    </a:ext>
                  </a:extLst>
                </a:gridCol>
              </a:tblGrid>
              <a:tr h="58800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Gauge Dimensions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Evaluation method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Evaluation result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065" marR="97065" marT="48532" marB="4853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962788"/>
                  </a:ext>
                </a:extLst>
              </a:tr>
              <a:tr h="5880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00" dirty="0">
                          <a:effectLst/>
                        </a:rPr>
                        <a:t>Experimental 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Control Group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816746217"/>
                  </a:ext>
                </a:extLst>
              </a:tr>
              <a:tr h="752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Hardware equipment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Record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Mobile terminal equipment (Android)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2043652420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Immersive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Relatively authentic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Authentic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3437628332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Educational effect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Questionnaire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Repeated appreciation at any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 in time and space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383542081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Interaction &amp; Sense of control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Interview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Easy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None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426807316"/>
                  </a:ext>
                </a:extLst>
              </a:tr>
              <a:tr h="4971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Degree of difficulty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Questionnaire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simple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Difficulty in implementation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2097" marR="102097" marT="0" marB="0" anchor="ctr"/>
                </a:tc>
                <a:extLst>
                  <a:ext uri="{0D108BD9-81ED-4DB2-BD59-A6C34878D82A}">
                    <a16:rowId xmlns:a16="http://schemas.microsoft.com/office/drawing/2014/main" val="180403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28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83707" y="525274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769427" y="1131590"/>
            <a:ext cx="275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310486" y="1397185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0486" y="2076799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89739" y="1410496"/>
            <a:ext cx="3582261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989739" y="2104649"/>
            <a:ext cx="3582261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Work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0486" y="2798258"/>
            <a:ext cx="4258660" cy="693611"/>
            <a:chOff x="4315150" y="2341731"/>
            <a:chExt cx="3857250" cy="814874"/>
          </a:xfrm>
        </p:grpSpPr>
        <p:sp>
          <p:nvSpPr>
            <p:cNvPr id="67" name="矩形 66">
              <a:hlinkClick r:id="rId3" tooltip="MR Applications"/>
            </p:cNvPr>
            <p:cNvSpPr/>
            <p:nvPr/>
          </p:nvSpPr>
          <p:spPr>
            <a:xfrm>
              <a:off x="4523854" y="2424395"/>
              <a:ext cx="3628781" cy="732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Development of MR applications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F8BE172-A1DC-4BB9-A18A-E201ADB264B9}"/>
              </a:ext>
            </a:extLst>
          </p:cNvPr>
          <p:cNvGrpSpPr/>
          <p:nvPr/>
        </p:nvGrpSpPr>
        <p:grpSpPr>
          <a:xfrm>
            <a:off x="310485" y="3457903"/>
            <a:ext cx="884486" cy="523220"/>
            <a:chOff x="2215144" y="5107938"/>
            <a:chExt cx="1231128" cy="959259"/>
          </a:xfrm>
        </p:grpSpPr>
        <p:sp>
          <p:nvSpPr>
            <p:cNvPr id="81" name="平行四边形 80">
              <a:extLst>
                <a:ext uri="{FF2B5EF4-FFF2-40B4-BE49-F238E27FC236}">
                  <a16:creationId xmlns:a16="http://schemas.microsoft.com/office/drawing/2014/main" id="{065D6C60-4437-44B8-82D4-DDA0CF0B2468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2" name="文本框 13">
              <a:extLst>
                <a:ext uri="{FF2B5EF4-FFF2-40B4-BE49-F238E27FC236}">
                  <a16:creationId xmlns:a16="http://schemas.microsoft.com/office/drawing/2014/main" id="{76AE0098-B052-45EF-B589-9FE358BA139E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CF17A36-C1A8-4E09-8BA8-2D234F979289}"/>
              </a:ext>
            </a:extLst>
          </p:cNvPr>
          <p:cNvGrpSpPr/>
          <p:nvPr/>
        </p:nvGrpSpPr>
        <p:grpSpPr>
          <a:xfrm>
            <a:off x="989739" y="3484334"/>
            <a:ext cx="3582261" cy="459690"/>
            <a:chOff x="4315150" y="3730038"/>
            <a:chExt cx="3857250" cy="54005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266CB87-4BF9-47A9-A408-7E3624A7BF07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平行四边形 84">
              <a:extLst>
                <a:ext uri="{FF2B5EF4-FFF2-40B4-BE49-F238E27FC236}">
                  <a16:creationId xmlns:a16="http://schemas.microsoft.com/office/drawing/2014/main" id="{F8A68E22-E913-4F2C-9C98-1156451FBD45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CD02A142-7ADE-4098-A5C3-2486415AE1B5}"/>
              </a:ext>
            </a:extLst>
          </p:cNvPr>
          <p:cNvGrpSpPr/>
          <p:nvPr/>
        </p:nvGrpSpPr>
        <p:grpSpPr>
          <a:xfrm>
            <a:off x="310485" y="4142938"/>
            <a:ext cx="884486" cy="523220"/>
            <a:chOff x="2215144" y="5107938"/>
            <a:chExt cx="1231128" cy="959259"/>
          </a:xfrm>
        </p:grpSpPr>
        <p:sp>
          <p:nvSpPr>
            <p:cNvPr id="87" name="平行四边形 86">
              <a:extLst>
                <a:ext uri="{FF2B5EF4-FFF2-40B4-BE49-F238E27FC236}">
                  <a16:creationId xmlns:a16="http://schemas.microsoft.com/office/drawing/2014/main" id="{F3783322-1FD1-4E46-AA94-8D67EC04BB17}"/>
                </a:ext>
              </a:extLst>
            </p:cNvPr>
            <p:cNvSpPr/>
            <p:nvPr/>
          </p:nvSpPr>
          <p:spPr>
            <a:xfrm>
              <a:off x="2215144" y="5186859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88" name="文本框 13">
              <a:extLst>
                <a:ext uri="{FF2B5EF4-FFF2-40B4-BE49-F238E27FC236}">
                  <a16:creationId xmlns:a16="http://schemas.microsoft.com/office/drawing/2014/main" id="{AC338973-4297-41BA-9841-213C113BA7D6}"/>
                </a:ext>
              </a:extLst>
            </p:cNvPr>
            <p:cNvSpPr txBox="1"/>
            <p:nvPr/>
          </p:nvSpPr>
          <p:spPr>
            <a:xfrm>
              <a:off x="2379473" y="5107938"/>
              <a:ext cx="1066799" cy="9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07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72A32B5F-0093-402E-8330-D237FDE6436C}"/>
              </a:ext>
            </a:extLst>
          </p:cNvPr>
          <p:cNvGrpSpPr/>
          <p:nvPr/>
        </p:nvGrpSpPr>
        <p:grpSpPr>
          <a:xfrm>
            <a:off x="989739" y="4169369"/>
            <a:ext cx="3582261" cy="459690"/>
            <a:chOff x="4315150" y="3730038"/>
            <a:chExt cx="3857250" cy="540057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439B891-AC28-41CD-A493-D008C887CE18}"/>
                </a:ext>
              </a:extLst>
            </p:cNvPr>
            <p:cNvSpPr/>
            <p:nvPr/>
          </p:nvSpPr>
          <p:spPr>
            <a:xfrm>
              <a:off x="4841197" y="3812702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平行四边形 90">
              <a:extLst>
                <a:ext uri="{FF2B5EF4-FFF2-40B4-BE49-F238E27FC236}">
                  <a16:creationId xmlns:a16="http://schemas.microsoft.com/office/drawing/2014/main" id="{41AD1342-B845-4188-AF8A-6364A0B4305E}"/>
                </a:ext>
              </a:extLst>
            </p:cNvPr>
            <p:cNvSpPr/>
            <p:nvPr/>
          </p:nvSpPr>
          <p:spPr>
            <a:xfrm>
              <a:off x="4315150" y="3730038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7F439699-FCDA-46B8-8C78-DA8BCB8FBA09}"/>
              </a:ext>
            </a:extLst>
          </p:cNvPr>
          <p:cNvGrpSpPr/>
          <p:nvPr/>
        </p:nvGrpSpPr>
        <p:grpSpPr>
          <a:xfrm>
            <a:off x="4932040" y="2075582"/>
            <a:ext cx="894259" cy="496081"/>
            <a:chOff x="2215144" y="3018134"/>
            <a:chExt cx="1244730" cy="909499"/>
          </a:xfrm>
        </p:grpSpPr>
        <p:sp>
          <p:nvSpPr>
            <p:cNvPr id="94" name="平行四边形 93">
              <a:extLst>
                <a:ext uri="{FF2B5EF4-FFF2-40B4-BE49-F238E27FC236}">
                  <a16:creationId xmlns:a16="http://schemas.microsoft.com/office/drawing/2014/main" id="{C2070EEA-1DAF-48D4-8165-7E2504129687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95" name="文本框 11">
              <a:extLst>
                <a:ext uri="{FF2B5EF4-FFF2-40B4-BE49-F238E27FC236}">
                  <a16:creationId xmlns:a16="http://schemas.microsoft.com/office/drawing/2014/main" id="{4900E7A3-2FC5-4695-A125-D3F38341E43A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F9A2C00-C9CD-4510-8A1C-E1F0AF9CD88B}"/>
              </a:ext>
            </a:extLst>
          </p:cNvPr>
          <p:cNvGrpSpPr/>
          <p:nvPr/>
        </p:nvGrpSpPr>
        <p:grpSpPr>
          <a:xfrm>
            <a:off x="5611293" y="2095736"/>
            <a:ext cx="3222221" cy="459690"/>
            <a:chOff x="4315150" y="2341731"/>
            <a:chExt cx="3857250" cy="540057"/>
          </a:xfrm>
        </p:grpSpPr>
        <p:sp>
          <p:nvSpPr>
            <p:cNvPr id="97" name="矩形 96">
              <a:hlinkClick r:id="rId3" tooltip="MR Applications"/>
              <a:extLst>
                <a:ext uri="{FF2B5EF4-FFF2-40B4-BE49-F238E27FC236}">
                  <a16:creationId xmlns:a16="http://schemas.microsoft.com/office/drawing/2014/main" id="{4FA05C92-1E14-4A39-AEB9-E259DAB74402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 Exhibition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平行四边形 97">
              <a:extLst>
                <a:ext uri="{FF2B5EF4-FFF2-40B4-BE49-F238E27FC236}">
                  <a16:creationId xmlns:a16="http://schemas.microsoft.com/office/drawing/2014/main" id="{597CED78-02F8-46BE-AD48-2B40413A2260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F840CE6-EC57-49C5-AABE-E722E35509A2}"/>
              </a:ext>
            </a:extLst>
          </p:cNvPr>
          <p:cNvGrpSpPr/>
          <p:nvPr/>
        </p:nvGrpSpPr>
        <p:grpSpPr>
          <a:xfrm>
            <a:off x="4932040" y="2767099"/>
            <a:ext cx="894259" cy="523220"/>
            <a:chOff x="2215144" y="3018134"/>
            <a:chExt cx="1244730" cy="959255"/>
          </a:xfrm>
        </p:grpSpPr>
        <p:sp>
          <p:nvSpPr>
            <p:cNvPr id="100" name="平行四边形 99">
              <a:extLst>
                <a:ext uri="{FF2B5EF4-FFF2-40B4-BE49-F238E27FC236}">
                  <a16:creationId xmlns:a16="http://schemas.microsoft.com/office/drawing/2014/main" id="{197BC043-F80D-4D98-9F92-AFAFEF13A168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1" name="文本框 11">
              <a:extLst>
                <a:ext uri="{FF2B5EF4-FFF2-40B4-BE49-F238E27FC236}">
                  <a16:creationId xmlns:a16="http://schemas.microsoft.com/office/drawing/2014/main" id="{AEB36F21-8D3C-46C9-9229-0753D2048AD3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9D316536-F00F-4309-9991-1AC692F98450}"/>
              </a:ext>
            </a:extLst>
          </p:cNvPr>
          <p:cNvGrpSpPr/>
          <p:nvPr/>
        </p:nvGrpSpPr>
        <p:grpSpPr>
          <a:xfrm>
            <a:off x="5611293" y="2787253"/>
            <a:ext cx="3222221" cy="459690"/>
            <a:chOff x="4315150" y="2341731"/>
            <a:chExt cx="3857250" cy="540057"/>
          </a:xfrm>
        </p:grpSpPr>
        <p:sp>
          <p:nvSpPr>
            <p:cNvPr id="103" name="矩形 102">
              <a:hlinkClick r:id="rId3" tooltip="MR Applications"/>
              <a:extLst>
                <a:ext uri="{FF2B5EF4-FFF2-40B4-BE49-F238E27FC236}">
                  <a16:creationId xmlns:a16="http://schemas.microsoft.com/office/drawing/2014/main" id="{F145835B-6CE4-4445-80A6-B9BE30DA7199}"/>
                </a:ext>
              </a:extLst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Coloring Game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平行四边形 103">
              <a:extLst>
                <a:ext uri="{FF2B5EF4-FFF2-40B4-BE49-F238E27FC236}">
                  <a16:creationId xmlns:a16="http://schemas.microsoft.com/office/drawing/2014/main" id="{DD4A1358-48D6-4329-8287-55DAA9F0EBE8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183F84-DDEE-4D35-B3D5-EDCB90775803}"/>
              </a:ext>
            </a:extLst>
          </p:cNvPr>
          <p:cNvGrpSpPr/>
          <p:nvPr/>
        </p:nvGrpSpPr>
        <p:grpSpPr>
          <a:xfrm>
            <a:off x="4932040" y="3458616"/>
            <a:ext cx="894259" cy="523220"/>
            <a:chOff x="2215144" y="3018134"/>
            <a:chExt cx="1244730" cy="959255"/>
          </a:xfrm>
        </p:grpSpPr>
        <p:sp>
          <p:nvSpPr>
            <p:cNvPr id="106" name="平行四边形 105">
              <a:extLst>
                <a:ext uri="{FF2B5EF4-FFF2-40B4-BE49-F238E27FC236}">
                  <a16:creationId xmlns:a16="http://schemas.microsoft.com/office/drawing/2014/main" id="{15033185-2F59-4462-913E-2B10669B248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07" name="文本框 11">
              <a:extLst>
                <a:ext uri="{FF2B5EF4-FFF2-40B4-BE49-F238E27FC236}">
                  <a16:creationId xmlns:a16="http://schemas.microsoft.com/office/drawing/2014/main" id="{32AF40EC-777B-426C-8844-4656E8E2FB2C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00FE8BA-7F06-44B1-9985-1EA695B4AFB4}"/>
              </a:ext>
            </a:extLst>
          </p:cNvPr>
          <p:cNvGrpSpPr/>
          <p:nvPr/>
        </p:nvGrpSpPr>
        <p:grpSpPr>
          <a:xfrm>
            <a:off x="5611293" y="3478769"/>
            <a:ext cx="3222221" cy="459690"/>
            <a:chOff x="4315150" y="2341731"/>
            <a:chExt cx="3857250" cy="540057"/>
          </a:xfrm>
        </p:grpSpPr>
        <p:sp>
          <p:nvSpPr>
            <p:cNvPr id="109" name="矩形 108">
              <a:hlinkClick r:id="rId3" tooltip="MR Applications"/>
              <a:extLst>
                <a:ext uri="{FF2B5EF4-FFF2-40B4-BE49-F238E27FC236}">
                  <a16:creationId xmlns:a16="http://schemas.microsoft.com/office/drawing/2014/main" id="{867B9E9C-2B25-4235-A411-B11FA7A60D20}"/>
                </a:ext>
              </a:extLst>
            </p:cNvPr>
            <p:cNvSpPr/>
            <p:nvPr/>
          </p:nvSpPr>
          <p:spPr>
            <a:xfrm>
              <a:off x="4841198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Chemistry Lab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平行四边形 109">
              <a:extLst>
                <a:ext uri="{FF2B5EF4-FFF2-40B4-BE49-F238E27FC236}">
                  <a16:creationId xmlns:a16="http://schemas.microsoft.com/office/drawing/2014/main" id="{E02AC39E-862B-41B5-A1DA-AF931DAA2C22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左大括号 5">
            <a:extLst>
              <a:ext uri="{FF2B5EF4-FFF2-40B4-BE49-F238E27FC236}">
                <a16:creationId xmlns:a16="http://schemas.microsoft.com/office/drawing/2014/main" id="{343E0D95-D6AB-45EB-BF26-785F57FFAA96}"/>
              </a:ext>
            </a:extLst>
          </p:cNvPr>
          <p:cNvSpPr/>
          <p:nvPr/>
        </p:nvSpPr>
        <p:spPr>
          <a:xfrm>
            <a:off x="4638800" y="2211710"/>
            <a:ext cx="221232" cy="1584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flip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6F67281-A683-4F67-B55E-10A46BDF5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042269"/>
              </p:ext>
            </p:extLst>
          </p:nvPr>
        </p:nvGraphicFramePr>
        <p:xfrm>
          <a:off x="215516" y="776368"/>
          <a:ext cx="8712968" cy="4166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23">
                  <a:extLst>
                    <a:ext uri="{9D8B030D-6E8A-4147-A177-3AD203B41FA5}">
                      <a16:colId xmlns:a16="http://schemas.microsoft.com/office/drawing/2014/main" val="1384231975"/>
                    </a:ext>
                  </a:extLst>
                </a:gridCol>
                <a:gridCol w="1014393">
                  <a:extLst>
                    <a:ext uri="{9D8B030D-6E8A-4147-A177-3AD203B41FA5}">
                      <a16:colId xmlns:a16="http://schemas.microsoft.com/office/drawing/2014/main" val="4238539559"/>
                    </a:ext>
                  </a:extLst>
                </a:gridCol>
                <a:gridCol w="3301218">
                  <a:extLst>
                    <a:ext uri="{9D8B030D-6E8A-4147-A177-3AD203B41FA5}">
                      <a16:colId xmlns:a16="http://schemas.microsoft.com/office/drawing/2014/main" val="2820559903"/>
                    </a:ext>
                  </a:extLst>
                </a:gridCol>
                <a:gridCol w="2901234">
                  <a:extLst>
                    <a:ext uri="{9D8B030D-6E8A-4147-A177-3AD203B41FA5}">
                      <a16:colId xmlns:a16="http://schemas.microsoft.com/office/drawing/2014/main" val="900629473"/>
                    </a:ext>
                  </a:extLst>
                </a:gridCol>
              </a:tblGrid>
              <a:tr h="211011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Gauge Dimensions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Evaluation method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Evaluation Results</a:t>
                      </a:r>
                      <a:endParaRPr lang="en-US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910" marR="61910" marT="30955" marB="3095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53869"/>
                  </a:ext>
                </a:extLst>
              </a:tr>
              <a:tr h="262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 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Comparative Group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413569657"/>
                  </a:ext>
                </a:extLst>
              </a:tr>
              <a:tr h="21101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Interesting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Interview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Vivid and Interesting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Dull and Boring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240291334"/>
                  </a:ext>
                </a:extLst>
              </a:tr>
              <a:tr h="87345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Hardware equipment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Record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Requirements for the game: Android phone, printed identification map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Required hardware is readily available and portable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picture display; teacher instruction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1412680564"/>
                  </a:ext>
                </a:extLst>
              </a:tr>
              <a:tr h="109426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Educational effect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and deep impressions about Earth, continents and oceans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Experimental subjects have preliminary recognition about the tellurion, but have superficial impression on it because of the shortage of practical participation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3469793165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Interaction &amp; Sense of control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 operation mode; precise control by clicking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None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74876823"/>
                  </a:ext>
                </a:extLst>
              </a:tr>
              <a:tr h="431825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Degree of difficulty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Interview</a:t>
                      </a:r>
                      <a:endParaRPr lang="en-US" sz="1600" kern="1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Simple</a:t>
                      </a:r>
                      <a:endParaRPr 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007" marR="44007" marT="0" marB="0" anchor="ctr"/>
                </a:tc>
                <a:extLst>
                  <a:ext uri="{0D108BD9-81ED-4DB2-BD59-A6C34878D82A}">
                    <a16:rowId xmlns:a16="http://schemas.microsoft.com/office/drawing/2014/main" val="271159656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F734C2-D08D-4A8C-A176-0391F5577E5D}"/>
              </a:ext>
            </a:extLst>
          </p:cNvPr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 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0904791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BBF170-926A-4882-AB18-1536E1391A27}"/>
              </a:ext>
            </a:extLst>
          </p:cNvPr>
          <p:cNvSpPr txBox="1">
            <a:spLocks/>
          </p:cNvSpPr>
          <p:nvPr/>
        </p:nvSpPr>
        <p:spPr>
          <a:xfrm>
            <a:off x="857879" y="200199"/>
            <a:ext cx="687329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 bmk="_Toc514871056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 Evaluation Experimental Results</a:t>
            </a:r>
          </a:p>
        </p:txBody>
      </p: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5336AACB-2C31-4B33-A2C6-721FB564C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86272"/>
              </p:ext>
            </p:extLst>
          </p:nvPr>
        </p:nvGraphicFramePr>
        <p:xfrm>
          <a:off x="307855" y="843558"/>
          <a:ext cx="8528289" cy="3967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7156">
                  <a:extLst>
                    <a:ext uri="{9D8B030D-6E8A-4147-A177-3AD203B41FA5}">
                      <a16:colId xmlns:a16="http://schemas.microsoft.com/office/drawing/2014/main" val="3366321810"/>
                    </a:ext>
                  </a:extLst>
                </a:gridCol>
                <a:gridCol w="947588">
                  <a:extLst>
                    <a:ext uri="{9D8B030D-6E8A-4147-A177-3AD203B41FA5}">
                      <a16:colId xmlns:a16="http://schemas.microsoft.com/office/drawing/2014/main" val="152122735"/>
                    </a:ext>
                  </a:extLst>
                </a:gridCol>
                <a:gridCol w="1961441">
                  <a:extLst>
                    <a:ext uri="{9D8B030D-6E8A-4147-A177-3AD203B41FA5}">
                      <a16:colId xmlns:a16="http://schemas.microsoft.com/office/drawing/2014/main" val="1582922126"/>
                    </a:ext>
                  </a:extLst>
                </a:gridCol>
                <a:gridCol w="2467285">
                  <a:extLst>
                    <a:ext uri="{9D8B030D-6E8A-4147-A177-3AD203B41FA5}">
                      <a16:colId xmlns:a16="http://schemas.microsoft.com/office/drawing/2014/main" val="1622729464"/>
                    </a:ext>
                  </a:extLst>
                </a:gridCol>
                <a:gridCol w="2034819">
                  <a:extLst>
                    <a:ext uri="{9D8B030D-6E8A-4147-A177-3AD203B41FA5}">
                      <a16:colId xmlns:a16="http://schemas.microsoft.com/office/drawing/2014/main" val="2172018472"/>
                    </a:ext>
                  </a:extLst>
                </a:gridCol>
              </a:tblGrid>
              <a:tr h="301349"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Gauge Dimensions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Evaluation Method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gridSpan="3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Evaluation result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557" marR="80557" marT="40279" marB="4027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233720"/>
                  </a:ext>
                </a:extLst>
              </a:tr>
              <a:tr h="47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 Experimental group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Oculus HMD experimental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Control group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562218520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Hardware equipment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Record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Leap Motion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err="1">
                          <a:effectLst/>
                        </a:rPr>
                        <a:t>Andriod</a:t>
                      </a:r>
                      <a:r>
                        <a:rPr lang="en-US" sz="1500" kern="100" dirty="0">
                          <a:effectLst/>
                        </a:rPr>
                        <a:t> phone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Expensive, poor mobility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3687121862"/>
                  </a:ext>
                </a:extLst>
              </a:tr>
              <a:tr h="772606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Immersive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strong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Strong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operate experiment after watching teachers’ demonstration 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689135794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Educational effect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repeatedly exercise the flow and observe phenomena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To repeatedly exercise flow, observe phenomena and deepen impression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Unimpressive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925" marR="50925" marT="0" marB="0" anchor="ctr"/>
                </a:tc>
                <a:extLst>
                  <a:ext uri="{0D108BD9-81ED-4DB2-BD59-A6C34878D82A}">
                    <a16:rowId xmlns:a16="http://schemas.microsoft.com/office/drawing/2014/main" val="239085821"/>
                  </a:ext>
                </a:extLst>
              </a:tr>
              <a:tr h="7219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Interaction &amp; Sense of Control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Interview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Poor precision and control sense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good interactive precision and interactive control; dizziness after long-term wearing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None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625919599"/>
                  </a:ext>
                </a:extLst>
              </a:tr>
              <a:tr h="477693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Degree of Difficulty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Questionnaire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Relatively difficult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Simple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614" marR="50614" marT="0" marB="0" anchor="ctr"/>
                </a:tc>
                <a:extLst>
                  <a:ext uri="{0D108BD9-81ED-4DB2-BD59-A6C34878D82A}">
                    <a16:rowId xmlns:a16="http://schemas.microsoft.com/office/drawing/2014/main" val="290805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208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 txBox="1">
            <a:spLocks/>
          </p:cNvSpPr>
          <p:nvPr/>
        </p:nvSpPr>
        <p:spPr>
          <a:xfrm>
            <a:off x="864097" y="431109"/>
            <a:ext cx="2256285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rallelogram 21"/>
          <p:cNvSpPr/>
          <p:nvPr/>
        </p:nvSpPr>
        <p:spPr>
          <a:xfrm>
            <a:off x="7136070" y="-2866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2"/>
          <p:cNvSpPr/>
          <p:nvPr/>
        </p:nvSpPr>
        <p:spPr>
          <a:xfrm>
            <a:off x="7596336" y="1536767"/>
            <a:ext cx="1658880" cy="3606733"/>
          </a:xfrm>
          <a:prstGeom prst="parallelogram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975745" y="105958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2"/>
          <p:cNvSpPr>
            <a:spLocks noChangeArrowheads="1"/>
          </p:cNvSpPr>
          <p:nvPr/>
        </p:nvSpPr>
        <p:spPr bwMode="auto">
          <a:xfrm>
            <a:off x="6588382" y="579854"/>
            <a:ext cx="341135" cy="341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" name="椭圆 65"/>
          <p:cNvSpPr>
            <a:spLocks noChangeArrowheads="1"/>
          </p:cNvSpPr>
          <p:nvPr/>
        </p:nvSpPr>
        <p:spPr bwMode="auto">
          <a:xfrm>
            <a:off x="5603162" y="580081"/>
            <a:ext cx="341135" cy="341135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3" name="椭圆 16"/>
          <p:cNvSpPr>
            <a:spLocks noChangeArrowheads="1"/>
          </p:cNvSpPr>
          <p:nvPr/>
        </p:nvSpPr>
        <p:spPr bwMode="auto">
          <a:xfrm>
            <a:off x="6106598" y="579854"/>
            <a:ext cx="341755" cy="34175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6" name="椭圆 16"/>
          <p:cNvSpPr>
            <a:spLocks noChangeArrowheads="1"/>
          </p:cNvSpPr>
          <p:nvPr/>
        </p:nvSpPr>
        <p:spPr bwMode="auto">
          <a:xfrm>
            <a:off x="4594430" y="579854"/>
            <a:ext cx="341755" cy="34175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9" name="椭圆 16"/>
          <p:cNvSpPr>
            <a:spLocks noChangeArrowheads="1"/>
          </p:cNvSpPr>
          <p:nvPr/>
        </p:nvSpPr>
        <p:spPr bwMode="auto">
          <a:xfrm>
            <a:off x="5098486" y="579854"/>
            <a:ext cx="341755" cy="341756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AC2C69-1BDA-41F1-A029-E4848DE70427}"/>
              </a:ext>
            </a:extLst>
          </p:cNvPr>
          <p:cNvSpPr txBox="1">
            <a:spLocks/>
          </p:cNvSpPr>
          <p:nvPr/>
        </p:nvSpPr>
        <p:spPr>
          <a:xfrm>
            <a:off x="611561" y="575013"/>
            <a:ext cx="3679184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</a:t>
            </a:r>
            <a:r>
              <a:rPr 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1B94CA4-4663-48C6-9894-DA9B07152AA7}"/>
              </a:ext>
            </a:extLst>
          </p:cNvPr>
          <p:cNvSpPr txBox="1"/>
          <p:nvPr/>
        </p:nvSpPr>
        <p:spPr>
          <a:xfrm>
            <a:off x="671752" y="1347614"/>
            <a:ext cx="6361042" cy="3454794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Students can have better study experience in MR Environment.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VR hardware devices such as OCULUS HMD is expensive and still have technical problems (vertigo)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dirty="0" err="1"/>
              <a:t>LeapMotion</a:t>
            </a:r>
            <a:r>
              <a:rPr lang="en-US" sz="2000" dirty="0"/>
              <a:t> can interact more naturally but low accuracy and sensibility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Compared with VR, AR has more </a:t>
            </a:r>
            <a:r>
              <a:rPr lang="en-US" altLang="zh-CN" sz="2000" dirty="0"/>
              <a:t>potentials</a:t>
            </a:r>
            <a:r>
              <a:rPr lang="zh-CN" altLang="en-US" sz="2000" dirty="0"/>
              <a:t> </a:t>
            </a:r>
            <a:r>
              <a:rPr lang="en-US" altLang="zh-CN" sz="2000" dirty="0"/>
              <a:t>since all </a:t>
            </a:r>
            <a:r>
              <a:rPr lang="en-US" sz="2000" dirty="0"/>
              <a:t>need is a mobile phone with a camera, more accessible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The way of its combination with specific educational content needs to be designed with more efforts and time</a:t>
            </a:r>
          </a:p>
        </p:txBody>
      </p:sp>
    </p:spTree>
    <p:extLst>
      <p:ext uri="{BB962C8B-B14F-4D97-AF65-F5344CB8AC3E}">
        <p14:creationId xmlns:p14="http://schemas.microsoft.com/office/powerpoint/2010/main" val="105117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2" grpId="0" animBg="1"/>
      <p:bldP spid="15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4579" y="200199"/>
            <a:ext cx="21332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4909" y="757508"/>
            <a:ext cx="7489264" cy="253432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7241" y="71294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113809" y="304836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42B8668-94CD-417B-9AF6-A62435A5C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47"/>
          <a:stretch/>
        </p:blipFill>
        <p:spPr>
          <a:xfrm>
            <a:off x="1355630" y="861169"/>
            <a:ext cx="6527822" cy="23292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7CB5F4-9AF1-4B3B-A017-5AFAFA4A6AC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/>
          <a:stretch/>
        </p:blipFill>
        <p:spPr>
          <a:xfrm>
            <a:off x="981257" y="3408402"/>
            <a:ext cx="2144249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 descr="C:\Users\Miao\AppData\Local\Temp\Rar$DRa19256.29962\Screenshot_2018-05-14-20-51-29.png">
            <a:extLst>
              <a:ext uri="{FF2B5EF4-FFF2-40B4-BE49-F238E27FC236}">
                <a16:creationId xmlns:a16="http://schemas.microsoft.com/office/drawing/2014/main" id="{59A60F43-F83A-4D28-AA84-926503C3A35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3"/>
          <a:stretch/>
        </p:blipFill>
        <p:spPr bwMode="auto">
          <a:xfrm>
            <a:off x="3626206" y="3408402"/>
            <a:ext cx="1969137" cy="1292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0CD1ED-12A6-408E-A96B-09FF2559A6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434" t="6921"/>
          <a:stretch/>
        </p:blipFill>
        <p:spPr>
          <a:xfrm>
            <a:off x="6083549" y="3433193"/>
            <a:ext cx="2280624" cy="12197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52FFCA-C844-48AE-8C8B-6EA40958A576}"/>
              </a:ext>
            </a:extLst>
          </p:cNvPr>
          <p:cNvSpPr/>
          <p:nvPr/>
        </p:nvSpPr>
        <p:spPr>
          <a:xfrm>
            <a:off x="1125273" y="4754163"/>
            <a:ext cx="206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Exhibition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E3712-17B0-465F-B4D5-2040824F5BBD}"/>
              </a:ext>
            </a:extLst>
          </p:cNvPr>
          <p:cNvSpPr/>
          <p:nvPr/>
        </p:nvSpPr>
        <p:spPr>
          <a:xfrm>
            <a:off x="3295530" y="4754163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3D Coloring Game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633F61-31D8-435D-AF36-8AA731C6BE7E}"/>
              </a:ext>
            </a:extLst>
          </p:cNvPr>
          <p:cNvSpPr/>
          <p:nvPr/>
        </p:nvSpPr>
        <p:spPr>
          <a:xfrm>
            <a:off x="6117436" y="4749704"/>
            <a:ext cx="221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 Chemistry Lab</a:t>
            </a:r>
            <a:endParaRPr lang="en-GB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0054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 2/2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57880" y="811881"/>
            <a:ext cx="7386528" cy="186621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93"/>
          <p:cNvSpPr/>
          <p:nvPr/>
        </p:nvSpPr>
        <p:spPr>
          <a:xfrm>
            <a:off x="832570" y="739514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02808" y="2445082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内容占位符 3">
            <a:extLst>
              <a:ext uri="{FF2B5EF4-FFF2-40B4-BE49-F238E27FC236}">
                <a16:creationId xmlns:a16="http://schemas.microsoft.com/office/drawing/2014/main" id="{6022498A-1269-42EF-BD2E-D1FDAC22103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88134"/>
            <a:ext cx="5517026" cy="1769096"/>
          </a:xfrm>
          <a:prstGeom prst="rect">
            <a:avLst/>
          </a:prstGeom>
        </p:spPr>
      </p:pic>
      <p:sp>
        <p:nvSpPr>
          <p:cNvPr id="17" name="TextBox 38">
            <a:extLst>
              <a:ext uri="{FF2B5EF4-FFF2-40B4-BE49-F238E27FC236}">
                <a16:creationId xmlns:a16="http://schemas.microsoft.com/office/drawing/2014/main" id="{9F771703-9393-4F40-BB6A-74E5640660C9}"/>
              </a:ext>
            </a:extLst>
          </p:cNvPr>
          <p:cNvSpPr txBox="1"/>
          <p:nvPr/>
        </p:nvSpPr>
        <p:spPr>
          <a:xfrm>
            <a:off x="950744" y="889982"/>
            <a:ext cx="7200800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 Milgram and Fumio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Kishino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propose the reality-virtual reality continuum which respectively takes the real environment and virtual environment as the two ends of the continuum and defines the middle part as the “mixed reality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 Virtual Reality and Augmented Reality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55ED70-0022-4CFE-8064-58506F592935}"/>
              </a:ext>
            </a:extLst>
          </p:cNvPr>
          <p:cNvSpPr/>
          <p:nvPr/>
        </p:nvSpPr>
        <p:spPr>
          <a:xfrm>
            <a:off x="1922852" y="4588837"/>
            <a:ext cx="5737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Simplified representation of a </a:t>
            </a:r>
            <a:r>
              <a:rPr lang="zh-CN" alt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virtuality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continuum</a:t>
            </a:r>
            <a:r>
              <a:rPr lang="zh-CN" alt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16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0" grpId="0" animBg="1"/>
      <p:bldP spid="41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1127" y="1930934"/>
            <a:ext cx="950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9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48271" y="2392599"/>
            <a:ext cx="428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22"/>
          <p:cNvSpPr>
            <a:spLocks noChangeArrowheads="1"/>
          </p:cNvSpPr>
          <p:nvPr/>
        </p:nvSpPr>
        <p:spPr bwMode="auto">
          <a:xfrm>
            <a:off x="5697368" y="1851670"/>
            <a:ext cx="432048" cy="43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椭圆 65"/>
          <p:cNvSpPr>
            <a:spLocks noChangeArrowheads="1"/>
          </p:cNvSpPr>
          <p:nvPr/>
        </p:nvSpPr>
        <p:spPr bwMode="auto">
          <a:xfrm>
            <a:off x="4401224" y="1852063"/>
            <a:ext cx="432048" cy="432048"/>
          </a:xfrm>
          <a:prstGeom prst="ellipse">
            <a:avLst/>
          </a:prstGeom>
          <a:solidFill>
            <a:srgbClr val="F79600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椭圆 36"/>
          <p:cNvSpPr>
            <a:spLocks noChangeArrowheads="1"/>
          </p:cNvSpPr>
          <p:nvPr/>
        </p:nvSpPr>
        <p:spPr bwMode="auto">
          <a:xfrm>
            <a:off x="5049296" y="1851670"/>
            <a:ext cx="432833" cy="432834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0" name="椭圆 16"/>
          <p:cNvSpPr>
            <a:spLocks noChangeArrowheads="1"/>
          </p:cNvSpPr>
          <p:nvPr/>
        </p:nvSpPr>
        <p:spPr bwMode="auto">
          <a:xfrm>
            <a:off x="3105080" y="1851670"/>
            <a:ext cx="432833" cy="43283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1" name="椭圆 16"/>
          <p:cNvSpPr>
            <a:spLocks noChangeArrowheads="1"/>
          </p:cNvSpPr>
          <p:nvPr/>
        </p:nvSpPr>
        <p:spPr bwMode="auto">
          <a:xfrm>
            <a:off x="3753152" y="1851670"/>
            <a:ext cx="432833" cy="432834"/>
          </a:xfrm>
          <a:prstGeom prst="ellipse">
            <a:avLst/>
          </a:prstGeom>
          <a:solidFill>
            <a:srgbClr val="3992DB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9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Work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99160" y="1230593"/>
            <a:ext cx="7383348" cy="364541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1443" y="1437829"/>
            <a:ext cx="7001114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(01）Piaget:</a:t>
            </a:r>
            <a:r>
              <a:rPr 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“moving laboratory to the classroom”</a:t>
            </a:r>
          </a:p>
          <a:p>
            <a:pPr algn="just"/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(02）The constructivism view :</a:t>
            </a:r>
            <a:r>
              <a:rPr 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“learning is certain experience in real situation”</a:t>
            </a:r>
          </a:p>
          <a:p>
            <a:pPr algn="just"/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(03)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Schank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Kass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Three elements of an effective learning environment</a:t>
            </a: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Present a goal which could stimulate the momentum of learners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Place students in a real learning environment</a:t>
            </a:r>
            <a:r>
              <a:rPr lang="en-US" dirty="0"/>
              <a:t>	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Distribute tasks which require information analysis and design of action plans to learners</a:t>
            </a:r>
            <a:endParaRPr 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861492" y="1203598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93"/>
          <p:cNvSpPr/>
          <p:nvPr/>
        </p:nvSpPr>
        <p:spPr>
          <a:xfrm rot="10800000">
            <a:off x="8032144" y="4614969"/>
            <a:ext cx="288032" cy="28803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926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39" grpId="0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343984" y="2417357"/>
            <a:ext cx="3347170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383410" y="2417357"/>
            <a:ext cx="3387056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359696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395536" y="1347614"/>
            <a:ext cx="3654145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3683696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390259" y="3367676"/>
            <a:ext cx="3659417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392716" y="1529979"/>
            <a:ext cx="18700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390259" y="2588919"/>
            <a:ext cx="191193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387898" y="3679261"/>
            <a:ext cx="187278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8524824" y="1529979"/>
            <a:ext cx="147920" cy="1122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8543234" y="255460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8598784" y="3650247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57879" y="200199"/>
            <a:ext cx="42121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Educational Applications types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637584" y="1429839"/>
            <a:ext cx="343719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 Virtual Learning Environment</a:t>
            </a:r>
          </a:p>
        </p:txBody>
      </p:sp>
      <p:sp>
        <p:nvSpPr>
          <p:cNvPr id="34" name="Text Placeholder 12"/>
          <p:cNvSpPr txBox="1">
            <a:spLocks/>
          </p:cNvSpPr>
          <p:nvPr/>
        </p:nvSpPr>
        <p:spPr>
          <a:xfrm>
            <a:off x="653892" y="2518905"/>
            <a:ext cx="2532336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 Books</a:t>
            </a:r>
          </a:p>
          <a:p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>
            <a:spLocks/>
          </p:cNvSpPr>
          <p:nvPr/>
        </p:nvSpPr>
        <p:spPr>
          <a:xfrm>
            <a:off x="679820" y="3626311"/>
            <a:ext cx="2480480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Science Teaching</a:t>
            </a:r>
          </a:p>
        </p:txBody>
      </p:sp>
      <p:sp>
        <p:nvSpPr>
          <p:cNvPr id="36" name="Text Placeholder 12"/>
          <p:cNvSpPr txBox="1">
            <a:spLocks/>
          </p:cNvSpPr>
          <p:nvPr/>
        </p:nvSpPr>
        <p:spPr>
          <a:xfrm>
            <a:off x="5896398" y="1429839"/>
            <a:ext cx="244684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Teaching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>
            <a:spLocks/>
          </p:cNvSpPr>
          <p:nvPr/>
        </p:nvSpPr>
        <p:spPr>
          <a:xfrm>
            <a:off x="5855074" y="2492167"/>
            <a:ext cx="2508573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Practical Training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>
            <a:spLocks/>
          </p:cNvSpPr>
          <p:nvPr/>
        </p:nvSpPr>
        <p:spPr>
          <a:xfrm>
            <a:off x="5608726" y="3605753"/>
            <a:ext cx="2887934" cy="28717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 Based AR Learning</a:t>
            </a:r>
          </a:p>
        </p:txBody>
      </p:sp>
      <p:sp>
        <p:nvSpPr>
          <p:cNvPr id="39" name="Text Placeholder 12"/>
          <p:cNvSpPr txBox="1">
            <a:spLocks/>
          </p:cNvSpPr>
          <p:nvPr/>
        </p:nvSpPr>
        <p:spPr>
          <a:xfrm>
            <a:off x="579724" y="1932675"/>
            <a:ext cx="2973305" cy="31388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Sloodle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(Second Life Object-Oriented Distributed Learning Environment)</a:t>
            </a:r>
          </a:p>
        </p:txBody>
      </p:sp>
      <p:sp>
        <p:nvSpPr>
          <p:cNvPr id="40" name="Text Placeholder 12"/>
          <p:cNvSpPr txBox="1">
            <a:spLocks/>
          </p:cNvSpPr>
          <p:nvPr/>
        </p:nvSpPr>
        <p:spPr>
          <a:xfrm>
            <a:off x="575176" y="3049266"/>
            <a:ext cx="1775671" cy="12393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US" sz="120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Magic Book</a:t>
            </a:r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Text Placeholder 12"/>
          <p:cNvSpPr txBox="1">
            <a:spLocks/>
          </p:cNvSpPr>
          <p:nvPr/>
        </p:nvSpPr>
        <p:spPr>
          <a:xfrm>
            <a:off x="575177" y="4176003"/>
            <a:ext cx="2700680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physics learning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Text Placeholder 12"/>
          <p:cNvSpPr txBox="1">
            <a:spLocks/>
          </p:cNvSpPr>
          <p:nvPr/>
        </p:nvSpPr>
        <p:spPr>
          <a:xfrm>
            <a:off x="6242053" y="2012518"/>
            <a:ext cx="2101188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 school” English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Text Placeholder 12"/>
          <p:cNvSpPr txBox="1">
            <a:spLocks/>
          </p:cNvSpPr>
          <p:nvPr/>
        </p:nvSpPr>
        <p:spPr>
          <a:xfrm>
            <a:off x="6027308" y="3084172"/>
            <a:ext cx="2598180" cy="1485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Virtual Construction Site Program </a:t>
            </a:r>
          </a:p>
        </p:txBody>
      </p:sp>
      <p:sp>
        <p:nvSpPr>
          <p:cNvPr id="44" name="Text Placeholder 12"/>
          <p:cNvSpPr txBox="1">
            <a:spLocks/>
          </p:cNvSpPr>
          <p:nvPr/>
        </p:nvSpPr>
        <p:spPr>
          <a:xfrm>
            <a:off x="6389503" y="4236407"/>
            <a:ext cx="2135321" cy="12080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Tourist attractions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3710258" y="1802417"/>
            <a:ext cx="1713168" cy="1713167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VR/</a:t>
              </a:r>
            </a:p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0062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5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35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3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8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3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8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3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8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3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8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3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8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1591</Words>
  <Application>Microsoft Office PowerPoint</Application>
  <PresentationFormat>全屏显示(16:9)</PresentationFormat>
  <Paragraphs>312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Aller Light</vt:lpstr>
      <vt:lpstr>DengXian</vt:lpstr>
      <vt:lpstr>微软雅黑</vt:lpstr>
      <vt:lpstr>微软雅黑</vt:lpstr>
      <vt:lpstr>Open Sans Light</vt:lpstr>
      <vt:lpstr>宋体</vt:lpstr>
      <vt:lpstr>宋体</vt:lpstr>
      <vt:lpstr>맑은 고딕</vt:lpstr>
      <vt:lpstr>微软雅黑 Light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duan xiaoyun</cp:lastModifiedBy>
  <cp:revision>460</cp:revision>
  <cp:lastPrinted>2018-05-28T02:47:48Z</cp:lastPrinted>
  <dcterms:created xsi:type="dcterms:W3CDTF">2015-12-11T17:46:17Z</dcterms:created>
  <dcterms:modified xsi:type="dcterms:W3CDTF">2018-05-28T14:24:58Z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(3)xGqrboWN0GKunqIbdIk0a8N1aQm+Nu3hz990rwBprtNxdNFc9OazevQYAbx7GTFRt9l4WupF
fouvJrHOjLC+DndcjlLlmBxjR37y7bxWq4tYQmdIeknR0ufgYBIKYXo1xv4k9pYYBU0zRl46
pE24i/VvMH9pIZ3KySQleOS4/GMkq7/uLjCIrXy65s7NBHOAbi1MqAU6bTbGFYI3PrtLDBBU
s2AMHFWJ3ODgyh+HUx</vt:lpwstr>
  </property>
  <property fmtid="{D5CDD505-2E9C-101B-9397-08002B2CF9AE}" pid="3" name="_2015_ms_pID_7253431">
    <vt:lpwstr>hxKZVYi/Yk6ioerSLqBib18IPSuIg/G9a1o5QotAOrbstPYfuzrWmW
IkslozC45K7CsIGHghv+CWPy4GJZTWKVpetbf/L9do9lUpi/Heh/ipWIyDjL5EPw2ZEGElE4
zrx9kwjSqIQ4x6EwJ1cGqx7YzBhb6hgJOubJ0YhyHEz5Z5CXsnuP1DpNrIX+jZtgQWkInYeu
zido2si/qbA5HBiAYAjEH+oJTIypcg90dcyN</vt:lpwstr>
  </property>
  <property fmtid="{D5CDD505-2E9C-101B-9397-08002B2CF9AE}" pid="4" name="_2015_ms_pID_7253432">
    <vt:lpwstr>2g==</vt:lpwstr>
  </property>
</Properties>
</file>