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73" r:id="rId13"/>
    <p:sldId id="272" r:id="rId14"/>
    <p:sldId id="266" r:id="rId15"/>
    <p:sldId id="264" r:id="rId16"/>
    <p:sldId id="257" r:id="rId17"/>
    <p:sldId id="270" r:id="rId18"/>
    <p:sldId id="271" r:id="rId19"/>
    <p:sldId id="276" r:id="rId20"/>
    <p:sldId id="275" r:id="rId21"/>
    <p:sldId id="277" r:id="rId22"/>
    <p:sldId id="278"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5/30/2018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5/30/2018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6C8A62D-3D70-4488-81E6-87BDCFD397E0}"/>
              </a:ext>
            </a:extLst>
          </p:cNvPr>
          <p:cNvPicPr>
            <a:picLocks noGrp="1"/>
          </p:cNvPicPr>
          <p:nvPr>
            <p:ph idx="1"/>
          </p:nvPr>
        </p:nvPicPr>
        <p:blipFill>
          <a:blip r:embed="rId2"/>
          <a:stretch>
            <a:fillRect/>
          </a:stretch>
        </p:blipFill>
        <p:spPr>
          <a:xfrm>
            <a:off x="315685" y="738858"/>
            <a:ext cx="3200400" cy="2962275"/>
          </a:xfrm>
          <a:prstGeom prst="rect">
            <a:avLst/>
          </a:prstGeom>
          <a:ln w="3175">
            <a:solidFill>
              <a:schemeClr val="tx1"/>
            </a:solidFill>
          </a:ln>
        </p:spPr>
      </p:pic>
      <p:sp>
        <p:nvSpPr>
          <p:cNvPr id="5" name="矩形 4">
            <a:extLst>
              <a:ext uri="{FF2B5EF4-FFF2-40B4-BE49-F238E27FC236}">
                <a16:creationId xmlns:a16="http://schemas.microsoft.com/office/drawing/2014/main" id="{592F61EF-102D-46A9-8358-B506D7B15BFE}"/>
              </a:ext>
            </a:extLst>
          </p:cNvPr>
          <p:cNvSpPr/>
          <p:nvPr/>
        </p:nvSpPr>
        <p:spPr>
          <a:xfrm>
            <a:off x="6008914" y="2184369"/>
            <a:ext cx="2719449" cy="27194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a:p>
        </p:txBody>
      </p:sp>
      <p:cxnSp>
        <p:nvCxnSpPr>
          <p:cNvPr id="7" name="直接箭头连接符 6">
            <a:extLst>
              <a:ext uri="{FF2B5EF4-FFF2-40B4-BE49-F238E27FC236}">
                <a16:creationId xmlns:a16="http://schemas.microsoft.com/office/drawing/2014/main" id="{A5052F7A-2B46-4517-A1AF-3546B48EF73D}"/>
              </a:ext>
            </a:extLst>
          </p:cNvPr>
          <p:cNvCxnSpPr>
            <a:cxnSpLocks/>
          </p:cNvCxnSpPr>
          <p:nvPr/>
        </p:nvCxnSpPr>
        <p:spPr>
          <a:xfrm flipV="1">
            <a:off x="6008914" y="1555668"/>
            <a:ext cx="0" cy="3348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2BA4B987-FF0B-4B10-89E7-CEE5270D3642}"/>
              </a:ext>
            </a:extLst>
          </p:cNvPr>
          <p:cNvCxnSpPr>
            <a:cxnSpLocks/>
          </p:cNvCxnSpPr>
          <p:nvPr/>
        </p:nvCxnSpPr>
        <p:spPr>
          <a:xfrm>
            <a:off x="6008914" y="4903818"/>
            <a:ext cx="3194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CDC3F783-DBE6-4CC6-B7C5-66533B41112C}"/>
              </a:ext>
            </a:extLst>
          </p:cNvPr>
          <p:cNvSpPr txBox="1"/>
          <p:nvPr/>
        </p:nvSpPr>
        <p:spPr>
          <a:xfrm>
            <a:off x="4926930" y="1815036"/>
            <a:ext cx="1358064" cy="523220"/>
          </a:xfrm>
          <a:prstGeom prst="rect">
            <a:avLst/>
          </a:prstGeom>
          <a:noFill/>
        </p:spPr>
        <p:txBody>
          <a:bodyPr wrap="none" rtlCol="0">
            <a:spAutoFit/>
          </a:bodyPr>
          <a:lstStyle/>
          <a:p>
            <a:r>
              <a:rPr lang="en-US" sz="2800" dirty="0"/>
              <a:t>（0,1）</a:t>
            </a:r>
          </a:p>
        </p:txBody>
      </p:sp>
      <p:sp>
        <p:nvSpPr>
          <p:cNvPr id="13" name="文本框 12">
            <a:extLst>
              <a:ext uri="{FF2B5EF4-FFF2-40B4-BE49-F238E27FC236}">
                <a16:creationId xmlns:a16="http://schemas.microsoft.com/office/drawing/2014/main" id="{4BF64120-2B7A-4FDE-A588-DFD107639877}"/>
              </a:ext>
            </a:extLst>
          </p:cNvPr>
          <p:cNvSpPr txBox="1"/>
          <p:nvPr/>
        </p:nvSpPr>
        <p:spPr>
          <a:xfrm>
            <a:off x="8526556" y="1815036"/>
            <a:ext cx="1358064" cy="523220"/>
          </a:xfrm>
          <a:prstGeom prst="rect">
            <a:avLst/>
          </a:prstGeom>
          <a:noFill/>
        </p:spPr>
        <p:txBody>
          <a:bodyPr wrap="none" rtlCol="0">
            <a:spAutoFit/>
          </a:bodyPr>
          <a:lstStyle/>
          <a:p>
            <a:r>
              <a:rPr lang="en-US" sz="2800" dirty="0"/>
              <a:t>（1,1）</a:t>
            </a:r>
          </a:p>
        </p:txBody>
      </p:sp>
      <p:sp>
        <p:nvSpPr>
          <p:cNvPr id="14" name="文本框 13">
            <a:extLst>
              <a:ext uri="{FF2B5EF4-FFF2-40B4-BE49-F238E27FC236}">
                <a16:creationId xmlns:a16="http://schemas.microsoft.com/office/drawing/2014/main" id="{D95790A2-A3E4-4979-8D3F-20119AFFC4C5}"/>
              </a:ext>
            </a:extLst>
          </p:cNvPr>
          <p:cNvSpPr txBox="1"/>
          <p:nvPr/>
        </p:nvSpPr>
        <p:spPr>
          <a:xfrm>
            <a:off x="8330539" y="4903817"/>
            <a:ext cx="1358064" cy="523220"/>
          </a:xfrm>
          <a:prstGeom prst="rect">
            <a:avLst/>
          </a:prstGeom>
          <a:noFill/>
        </p:spPr>
        <p:txBody>
          <a:bodyPr wrap="none" rtlCol="0">
            <a:spAutoFit/>
          </a:bodyPr>
          <a:lstStyle/>
          <a:p>
            <a:r>
              <a:rPr lang="en-US" sz="2800" dirty="0"/>
              <a:t>（1,0）</a:t>
            </a:r>
          </a:p>
        </p:txBody>
      </p:sp>
      <p:sp>
        <p:nvSpPr>
          <p:cNvPr id="15" name="文本框 14">
            <a:extLst>
              <a:ext uri="{FF2B5EF4-FFF2-40B4-BE49-F238E27FC236}">
                <a16:creationId xmlns:a16="http://schemas.microsoft.com/office/drawing/2014/main" id="{B723B767-A52A-4222-8D24-32B5327D7AAB}"/>
              </a:ext>
            </a:extLst>
          </p:cNvPr>
          <p:cNvSpPr txBox="1"/>
          <p:nvPr/>
        </p:nvSpPr>
        <p:spPr>
          <a:xfrm>
            <a:off x="4966355" y="4861547"/>
            <a:ext cx="1358064" cy="523220"/>
          </a:xfrm>
          <a:prstGeom prst="rect">
            <a:avLst/>
          </a:prstGeom>
          <a:noFill/>
        </p:spPr>
        <p:txBody>
          <a:bodyPr wrap="none" rtlCol="0">
            <a:spAutoFit/>
          </a:bodyPr>
          <a:lstStyle/>
          <a:p>
            <a:r>
              <a:rPr lang="en-US" sz="2800" dirty="0"/>
              <a:t>（0,0）</a:t>
            </a:r>
          </a:p>
        </p:txBody>
      </p:sp>
      <p:sp>
        <p:nvSpPr>
          <p:cNvPr id="16" name="文本框 15">
            <a:extLst>
              <a:ext uri="{FF2B5EF4-FFF2-40B4-BE49-F238E27FC236}">
                <a16:creationId xmlns:a16="http://schemas.microsoft.com/office/drawing/2014/main" id="{9057ADFB-F590-4E08-8AA3-4519E7C3AC1F}"/>
              </a:ext>
            </a:extLst>
          </p:cNvPr>
          <p:cNvSpPr txBox="1"/>
          <p:nvPr/>
        </p:nvSpPr>
        <p:spPr>
          <a:xfrm>
            <a:off x="5605962" y="3359427"/>
            <a:ext cx="388248" cy="523220"/>
          </a:xfrm>
          <a:prstGeom prst="rect">
            <a:avLst/>
          </a:prstGeom>
          <a:noFill/>
        </p:spPr>
        <p:txBody>
          <a:bodyPr wrap="none" rtlCol="0">
            <a:spAutoFit/>
          </a:bodyPr>
          <a:lstStyle/>
          <a:p>
            <a:r>
              <a:rPr lang="en-US" sz="2800" dirty="0"/>
              <a:t>V</a:t>
            </a:r>
          </a:p>
        </p:txBody>
      </p:sp>
      <p:sp>
        <p:nvSpPr>
          <p:cNvPr id="17" name="文本框 16">
            <a:extLst>
              <a:ext uri="{FF2B5EF4-FFF2-40B4-BE49-F238E27FC236}">
                <a16:creationId xmlns:a16="http://schemas.microsoft.com/office/drawing/2014/main" id="{E4A7C03E-0405-4770-BB52-24BC3E52EF8D}"/>
              </a:ext>
            </a:extLst>
          </p:cNvPr>
          <p:cNvSpPr txBox="1"/>
          <p:nvPr/>
        </p:nvSpPr>
        <p:spPr>
          <a:xfrm>
            <a:off x="7072009" y="4945888"/>
            <a:ext cx="415498" cy="523220"/>
          </a:xfrm>
          <a:prstGeom prst="rect">
            <a:avLst/>
          </a:prstGeom>
          <a:noFill/>
        </p:spPr>
        <p:txBody>
          <a:bodyPr wrap="none" rtlCol="0">
            <a:spAutoFit/>
          </a:bodyPr>
          <a:lstStyle/>
          <a:p>
            <a:r>
              <a:rPr lang="en-US" sz="2800" dirty="0"/>
              <a:t>U</a:t>
            </a:r>
          </a:p>
        </p:txBody>
      </p:sp>
    </p:spTree>
    <p:extLst>
      <p:ext uri="{BB962C8B-B14F-4D97-AF65-F5344CB8AC3E}">
        <p14:creationId xmlns:p14="http://schemas.microsoft.com/office/powerpoint/2010/main" val="30527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A52648-43B9-4C58-85D1-9C631E055B8C}"/>
              </a:ext>
            </a:extLst>
          </p:cNvPr>
          <p:cNvPicPr>
            <a:picLocks noGrp="1"/>
          </p:cNvPicPr>
          <p:nvPr>
            <p:ph idx="1"/>
          </p:nvPr>
        </p:nvPicPr>
        <p:blipFill>
          <a:blip r:embed="rId2"/>
          <a:stretch>
            <a:fillRect/>
          </a:stretch>
        </p:blipFill>
        <p:spPr>
          <a:xfrm>
            <a:off x="2231374" y="1413163"/>
            <a:ext cx="7102260" cy="4536611"/>
          </a:xfrm>
          <a:prstGeom prst="rect">
            <a:avLst/>
          </a:prstGeom>
        </p:spPr>
      </p:pic>
      <p:sp>
        <p:nvSpPr>
          <p:cNvPr id="20" name="箭头: 右 19">
            <a:extLst>
              <a:ext uri="{FF2B5EF4-FFF2-40B4-BE49-F238E27FC236}">
                <a16:creationId xmlns:a16="http://schemas.microsoft.com/office/drawing/2014/main" id="{EE936E52-8EAD-4DCA-B827-B3036D4B6ECF}"/>
              </a:ext>
            </a:extLst>
          </p:cNvPr>
          <p:cNvSpPr/>
          <p:nvPr/>
        </p:nvSpPr>
        <p:spPr>
          <a:xfrm>
            <a:off x="2333610" y="5670241"/>
            <a:ext cx="7923383" cy="1920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箭头: 右 20">
            <a:extLst>
              <a:ext uri="{FF2B5EF4-FFF2-40B4-BE49-F238E27FC236}">
                <a16:creationId xmlns:a16="http://schemas.microsoft.com/office/drawing/2014/main" id="{2D55F7D1-83B6-479A-BD32-1BEBF6436BC6}"/>
              </a:ext>
            </a:extLst>
          </p:cNvPr>
          <p:cNvSpPr/>
          <p:nvPr/>
        </p:nvSpPr>
        <p:spPr>
          <a:xfrm rot="16200000">
            <a:off x="-167047" y="3174569"/>
            <a:ext cx="5061972" cy="2149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椭圆 21">
            <a:extLst>
              <a:ext uri="{FF2B5EF4-FFF2-40B4-BE49-F238E27FC236}">
                <a16:creationId xmlns:a16="http://schemas.microsoft.com/office/drawing/2014/main" id="{EE1D2620-F8AA-4761-A8ED-32D6089D6432}"/>
              </a:ext>
            </a:extLst>
          </p:cNvPr>
          <p:cNvSpPr/>
          <p:nvPr/>
        </p:nvSpPr>
        <p:spPr>
          <a:xfrm>
            <a:off x="9069836" y="144805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8E5A0096-EB00-45B5-9F58-81F48BEFFC7A}"/>
              </a:ext>
            </a:extLst>
          </p:cNvPr>
          <p:cNvSpPr/>
          <p:nvPr/>
        </p:nvSpPr>
        <p:spPr>
          <a:xfrm>
            <a:off x="2215526" y="1409224"/>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4" name="椭圆 23">
            <a:extLst>
              <a:ext uri="{FF2B5EF4-FFF2-40B4-BE49-F238E27FC236}">
                <a16:creationId xmlns:a16="http://schemas.microsoft.com/office/drawing/2014/main" id="{FBAAF3F9-126D-4DAB-8501-DF954DB0013C}"/>
              </a:ext>
            </a:extLst>
          </p:cNvPr>
          <p:cNvSpPr/>
          <p:nvPr/>
        </p:nvSpPr>
        <p:spPr>
          <a:xfrm>
            <a:off x="2283120" y="563349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5" name="椭圆 24">
            <a:extLst>
              <a:ext uri="{FF2B5EF4-FFF2-40B4-BE49-F238E27FC236}">
                <a16:creationId xmlns:a16="http://schemas.microsoft.com/office/drawing/2014/main" id="{633A48A6-38DA-4C97-9ED5-E730831F32C8}"/>
              </a:ext>
            </a:extLst>
          </p:cNvPr>
          <p:cNvSpPr/>
          <p:nvPr/>
        </p:nvSpPr>
        <p:spPr>
          <a:xfrm>
            <a:off x="9069836" y="5606710"/>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088C33-0D63-4E2E-8301-28A5968FAE1A}"/>
              </a:ext>
            </a:extLst>
          </p:cNvPr>
          <p:cNvSpPr txBox="1"/>
          <p:nvPr/>
        </p:nvSpPr>
        <p:spPr>
          <a:xfrm>
            <a:off x="8248734" y="938726"/>
            <a:ext cx="1851711" cy="400110"/>
          </a:xfrm>
          <a:prstGeom prst="rect">
            <a:avLst/>
          </a:prstGeom>
          <a:noFill/>
        </p:spPr>
        <p:txBody>
          <a:bodyPr wrap="square" rtlCol="0">
            <a:spAutoFit/>
          </a:bodyPr>
          <a:lstStyle/>
          <a:p>
            <a:r>
              <a:rPr lang="en-US" sz="2000" dirty="0"/>
              <a:t>（800，600）</a:t>
            </a:r>
          </a:p>
        </p:txBody>
      </p:sp>
      <p:sp>
        <p:nvSpPr>
          <p:cNvPr id="27" name="文本框 26">
            <a:extLst>
              <a:ext uri="{FF2B5EF4-FFF2-40B4-BE49-F238E27FC236}">
                <a16:creationId xmlns:a16="http://schemas.microsoft.com/office/drawing/2014/main" id="{5B592AA8-8E20-4AD3-8B4D-B0FF84A1C16B}"/>
              </a:ext>
            </a:extLst>
          </p:cNvPr>
          <p:cNvSpPr txBox="1"/>
          <p:nvPr/>
        </p:nvSpPr>
        <p:spPr>
          <a:xfrm>
            <a:off x="850869" y="1017084"/>
            <a:ext cx="1851711" cy="400110"/>
          </a:xfrm>
          <a:prstGeom prst="rect">
            <a:avLst/>
          </a:prstGeom>
          <a:noFill/>
        </p:spPr>
        <p:txBody>
          <a:bodyPr wrap="square" rtlCol="0">
            <a:spAutoFit/>
          </a:bodyPr>
          <a:lstStyle/>
          <a:p>
            <a:r>
              <a:rPr lang="en-US" sz="2000" dirty="0"/>
              <a:t>（0，600）</a:t>
            </a:r>
          </a:p>
        </p:txBody>
      </p:sp>
      <p:sp>
        <p:nvSpPr>
          <p:cNvPr id="28" name="文本框 27">
            <a:extLst>
              <a:ext uri="{FF2B5EF4-FFF2-40B4-BE49-F238E27FC236}">
                <a16:creationId xmlns:a16="http://schemas.microsoft.com/office/drawing/2014/main" id="{8102D765-C659-4DDC-B42D-57C81B498F14}"/>
              </a:ext>
            </a:extLst>
          </p:cNvPr>
          <p:cNvSpPr txBox="1"/>
          <p:nvPr/>
        </p:nvSpPr>
        <p:spPr>
          <a:xfrm>
            <a:off x="9170485" y="5208616"/>
            <a:ext cx="1483454" cy="400110"/>
          </a:xfrm>
          <a:prstGeom prst="rect">
            <a:avLst/>
          </a:prstGeom>
          <a:noFill/>
        </p:spPr>
        <p:txBody>
          <a:bodyPr wrap="square" rtlCol="0">
            <a:spAutoFit/>
          </a:bodyPr>
          <a:lstStyle/>
          <a:p>
            <a:r>
              <a:rPr lang="en-US" sz="2000" dirty="0"/>
              <a:t>（800，0）</a:t>
            </a:r>
          </a:p>
        </p:txBody>
      </p:sp>
      <p:sp>
        <p:nvSpPr>
          <p:cNvPr id="29" name="文本框 28">
            <a:extLst>
              <a:ext uri="{FF2B5EF4-FFF2-40B4-BE49-F238E27FC236}">
                <a16:creationId xmlns:a16="http://schemas.microsoft.com/office/drawing/2014/main" id="{B6BEFCD1-D463-43C7-A047-22846E637B36}"/>
              </a:ext>
            </a:extLst>
          </p:cNvPr>
          <p:cNvSpPr txBox="1"/>
          <p:nvPr/>
        </p:nvSpPr>
        <p:spPr>
          <a:xfrm>
            <a:off x="1131847" y="5451811"/>
            <a:ext cx="1364657" cy="400110"/>
          </a:xfrm>
          <a:prstGeom prst="rect">
            <a:avLst/>
          </a:prstGeom>
          <a:noFill/>
        </p:spPr>
        <p:txBody>
          <a:bodyPr wrap="square" rtlCol="0">
            <a:spAutoFit/>
          </a:bodyPr>
          <a:lstStyle/>
          <a:p>
            <a:r>
              <a:rPr lang="en-US" sz="2000" dirty="0"/>
              <a:t>（0，0）</a:t>
            </a:r>
          </a:p>
        </p:txBody>
      </p:sp>
      <p:sp>
        <p:nvSpPr>
          <p:cNvPr id="30" name="文本框 29">
            <a:extLst>
              <a:ext uri="{FF2B5EF4-FFF2-40B4-BE49-F238E27FC236}">
                <a16:creationId xmlns:a16="http://schemas.microsoft.com/office/drawing/2014/main" id="{FE99B8A1-ABB8-417E-A39B-B99B706C4B62}"/>
              </a:ext>
            </a:extLst>
          </p:cNvPr>
          <p:cNvSpPr txBox="1"/>
          <p:nvPr/>
        </p:nvSpPr>
        <p:spPr>
          <a:xfrm>
            <a:off x="1769692" y="1409224"/>
            <a:ext cx="296876" cy="369332"/>
          </a:xfrm>
          <a:prstGeom prst="rect">
            <a:avLst/>
          </a:prstGeom>
          <a:noFill/>
        </p:spPr>
        <p:txBody>
          <a:bodyPr wrap="none" rtlCol="0">
            <a:spAutoFit/>
          </a:bodyPr>
          <a:lstStyle/>
          <a:p>
            <a:r>
              <a:rPr lang="en-US" dirty="0"/>
              <a:t>Y</a:t>
            </a:r>
          </a:p>
        </p:txBody>
      </p:sp>
      <p:sp>
        <p:nvSpPr>
          <p:cNvPr id="31" name="文本框 30">
            <a:extLst>
              <a:ext uri="{FF2B5EF4-FFF2-40B4-BE49-F238E27FC236}">
                <a16:creationId xmlns:a16="http://schemas.microsoft.com/office/drawing/2014/main" id="{E621E906-FC62-49E2-B768-32E6558AC7B7}"/>
              </a:ext>
            </a:extLst>
          </p:cNvPr>
          <p:cNvSpPr txBox="1"/>
          <p:nvPr/>
        </p:nvSpPr>
        <p:spPr>
          <a:xfrm>
            <a:off x="9363531" y="5954059"/>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135290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7BE92F61-FE33-49BF-B30A-46435B6EDB52}"/>
              </a:ext>
            </a:extLst>
          </p:cNvPr>
          <p:cNvSpPr/>
          <p:nvPr/>
        </p:nvSpPr>
        <p:spPr>
          <a:xfrm>
            <a:off x="2482978" y="3004457"/>
            <a:ext cx="2317844"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Color the picture 2 </a:t>
            </a:r>
          </a:p>
        </p:txBody>
      </p:sp>
      <p:sp>
        <p:nvSpPr>
          <p:cNvPr id="23" name="矩形 22">
            <a:extLst>
              <a:ext uri="{FF2B5EF4-FFF2-40B4-BE49-F238E27FC236}">
                <a16:creationId xmlns:a16="http://schemas.microsoft.com/office/drawing/2014/main" id="{7BE92F61-FE33-49BF-B30A-46435B6EDB52}"/>
              </a:ext>
            </a:extLst>
          </p:cNvPr>
          <p:cNvSpPr/>
          <p:nvPr/>
        </p:nvSpPr>
        <p:spPr>
          <a:xfrm>
            <a:off x="5015917" y="3004457"/>
            <a:ext cx="2521616"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Scan the picture 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7537533" y="3777505"/>
            <a:ext cx="262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7799684" y="3004457"/>
            <a:ext cx="1909338"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4800822" y="3777505"/>
            <a:ext cx="215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识别图制作</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3" y="3645725"/>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显示模型制作</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744685"/>
            <a:ext cx="1496291" cy="1534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Vuforia</a:t>
            </a:r>
            <a:r>
              <a:rPr lang="en-US" altLang="zh-CN" dirty="0"/>
              <a:t> </a:t>
            </a:r>
            <a:r>
              <a:rPr lang="zh-CN" altLang="en-US" dirty="0"/>
              <a:t>网站上传识别图，然后下载包导入</a:t>
            </a:r>
            <a:r>
              <a:rPr lang="en-US" altLang="zh-CN" dirty="0"/>
              <a:t>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Shader</a:t>
            </a:r>
            <a:r>
              <a:rPr lang="en-US" dirty="0"/>
              <a:t> </a:t>
            </a:r>
            <a:r>
              <a:rPr lang="zh-CN" altLang="en-US" dirty="0"/>
              <a:t>值传递</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49838"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获取屏幕截图</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80065" y="3108367"/>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a:t>
            </a:r>
            <a:r>
              <a:rPr lang="zh-CN" altLang="en-US" dirty="0"/>
              <a:t>拆分和匹配</a:t>
            </a:r>
            <a:endParaRPr lang="en-US" dirty="0"/>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6000" y="5413664"/>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zh-CN" altLang="en-US" dirty="0"/>
              <a:t>显示</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41366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将获取的贴图贴到模型上</a:t>
            </a:r>
            <a:endParaRPr lang="en-US" dirty="0"/>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73481"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贴图坐标计算</a:t>
            </a:r>
            <a:endParaRPr lang="en-US" dirty="0"/>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64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5841918" y="2291938"/>
            <a:ext cx="4335235"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169719"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24913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Target pictures</a:t>
            </a:r>
            <a:endParaRPr lang="en-US" sz="2400" dirty="0"/>
          </a:p>
        </p:txBody>
      </p:sp>
      <p:sp>
        <p:nvSpPr>
          <p:cNvPr id="5" name="矩形 4">
            <a:extLst>
              <a:ext uri="{FF2B5EF4-FFF2-40B4-BE49-F238E27FC236}">
                <a16:creationId xmlns:a16="http://schemas.microsoft.com/office/drawing/2014/main" id="{9C9C5A0E-FF93-40E7-A78F-BD6DADC9AC98}"/>
              </a:ext>
            </a:extLst>
          </p:cNvPr>
          <p:cNvSpPr/>
          <p:nvPr/>
        </p:nvSpPr>
        <p:spPr>
          <a:xfrm>
            <a:off x="512622" y="3645725"/>
            <a:ext cx="123800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Models</a:t>
            </a:r>
            <a:endParaRPr lang="en-US" sz="2400" dirty="0"/>
          </a:p>
        </p:txBody>
      </p:sp>
      <p:sp>
        <p:nvSpPr>
          <p:cNvPr id="6" name="矩形 5">
            <a:extLst>
              <a:ext uri="{FF2B5EF4-FFF2-40B4-BE49-F238E27FC236}">
                <a16:creationId xmlns:a16="http://schemas.microsoft.com/office/drawing/2014/main" id="{286C7161-025D-4C80-A7AE-719A8F7B74D3}"/>
              </a:ext>
            </a:extLst>
          </p:cNvPr>
          <p:cNvSpPr/>
          <p:nvPr/>
        </p:nvSpPr>
        <p:spPr>
          <a:xfrm>
            <a:off x="3796392" y="2291938"/>
            <a:ext cx="1670218" cy="29777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Upload the target pics to Vuforia and import the Unity package to  Unity3d</a:t>
            </a:r>
            <a:endParaRPr lang="en-US" sz="2400" dirty="0"/>
          </a:p>
        </p:txBody>
      </p:sp>
      <p:sp>
        <p:nvSpPr>
          <p:cNvPr id="7" name="矩形 6">
            <a:extLst>
              <a:ext uri="{FF2B5EF4-FFF2-40B4-BE49-F238E27FC236}">
                <a16:creationId xmlns:a16="http://schemas.microsoft.com/office/drawing/2014/main" id="{C653E7B1-C055-4B5F-B5CA-16361E3E65EF}"/>
              </a:ext>
            </a:extLst>
          </p:cNvPr>
          <p:cNvSpPr/>
          <p:nvPr/>
        </p:nvSpPr>
        <p:spPr>
          <a:xfrm>
            <a:off x="8070779" y="3854288"/>
            <a:ext cx="1845117" cy="930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Pass the </a:t>
            </a:r>
            <a:r>
              <a:rPr lang="en-US" sz="2400" dirty="0" err="1"/>
              <a:t>Shader</a:t>
            </a:r>
            <a:r>
              <a:rPr lang="en-US" sz="2400" dirty="0"/>
              <a:t> </a:t>
            </a:r>
            <a:r>
              <a:rPr lang="en-US" altLang="zh-CN" sz="2400" dirty="0"/>
              <a:t>value</a:t>
            </a:r>
            <a:endParaRPr lang="en-US" sz="2400" dirty="0"/>
          </a:p>
        </p:txBody>
      </p:sp>
      <p:sp>
        <p:nvSpPr>
          <p:cNvPr id="8" name="矩形 7">
            <a:extLst>
              <a:ext uri="{FF2B5EF4-FFF2-40B4-BE49-F238E27FC236}">
                <a16:creationId xmlns:a16="http://schemas.microsoft.com/office/drawing/2014/main" id="{85ECBC49-3031-4725-95A9-A7FFF065F2A3}"/>
              </a:ext>
            </a:extLst>
          </p:cNvPr>
          <p:cNvSpPr/>
          <p:nvPr/>
        </p:nvSpPr>
        <p:spPr>
          <a:xfrm>
            <a:off x="6095999" y="2341668"/>
            <a:ext cx="1504706" cy="12239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Get the Screen capture</a:t>
            </a:r>
            <a:endParaRPr lang="en-US" sz="2400" dirty="0"/>
          </a:p>
        </p:txBody>
      </p:sp>
      <p:sp>
        <p:nvSpPr>
          <p:cNvPr id="9" name="矩形 8">
            <a:extLst>
              <a:ext uri="{FF2B5EF4-FFF2-40B4-BE49-F238E27FC236}">
                <a16:creationId xmlns:a16="http://schemas.microsoft.com/office/drawing/2014/main" id="{4E0FF501-27C5-44C0-9107-3AB964A7941A}"/>
              </a:ext>
            </a:extLst>
          </p:cNvPr>
          <p:cNvSpPr/>
          <p:nvPr/>
        </p:nvSpPr>
        <p:spPr>
          <a:xfrm>
            <a:off x="2149189" y="2977367"/>
            <a:ext cx="1106632" cy="1283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UV Split &amp; match</a:t>
            </a:r>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169719"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a:t>
            </a:r>
            <a:r>
              <a:rPr lang="en-US" altLang="zh-CN" sz="2400" dirty="0"/>
              <a:t>hotoshop </a:t>
            </a:r>
          </a:p>
          <a:p>
            <a:pPr algn="ctr"/>
            <a:r>
              <a:rPr lang="en-US" sz="2400"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5872140" y="5269675"/>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542318" y="2291938"/>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AR D</a:t>
            </a:r>
            <a:r>
              <a:rPr lang="en-US" altLang="zh-CN" sz="2400" dirty="0"/>
              <a:t>isplay</a:t>
            </a:r>
            <a:endParaRPr lang="en-US" sz="2400"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488878" y="5269675"/>
            <a:ext cx="1309255"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a:t>
            </a:r>
            <a:r>
              <a:rPr lang="en-US" altLang="zh-CN" sz="2400" dirty="0"/>
              <a:t>obile Devices</a:t>
            </a:r>
            <a:endParaRPr lang="en-US" sz="2400" dirty="0"/>
          </a:p>
        </p:txBody>
      </p:sp>
      <p:sp>
        <p:nvSpPr>
          <p:cNvPr id="21" name="矩形 20">
            <a:extLst>
              <a:ext uri="{FF2B5EF4-FFF2-40B4-BE49-F238E27FC236}">
                <a16:creationId xmlns:a16="http://schemas.microsoft.com/office/drawing/2014/main" id="{824ABD0B-93A4-45CE-9FD3-E0480EB8C706}"/>
              </a:ext>
            </a:extLst>
          </p:cNvPr>
          <p:cNvSpPr/>
          <p:nvPr/>
        </p:nvSpPr>
        <p:spPr>
          <a:xfrm>
            <a:off x="7912717" y="2402527"/>
            <a:ext cx="1989571" cy="12164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Attach the captured map to the model</a:t>
            </a:r>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a:endCxn id="27" idx="0"/>
          </p:cNvCxnSpPr>
          <p:nvPr/>
        </p:nvCxnSpPr>
        <p:spPr>
          <a:xfrm>
            <a:off x="6848352" y="3565569"/>
            <a:ext cx="19310" cy="27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a:stCxn id="27" idx="3"/>
            <a:endCxn id="7" idx="1"/>
          </p:cNvCxnSpPr>
          <p:nvPr/>
        </p:nvCxnSpPr>
        <p:spPr>
          <a:xfrm>
            <a:off x="7695471" y="4304807"/>
            <a:ext cx="375308" cy="1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5F329189-1E44-4034-9B6E-2A7AC8F07B4F}"/>
              </a:ext>
            </a:extLst>
          </p:cNvPr>
          <p:cNvSpPr/>
          <p:nvPr/>
        </p:nvSpPr>
        <p:spPr>
          <a:xfrm>
            <a:off x="6039853" y="3835732"/>
            <a:ext cx="1655618" cy="938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Mapping coordinates</a:t>
            </a:r>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H="1" flipV="1">
            <a:off x="8907503" y="3619006"/>
            <a:ext cx="166976" cy="2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箭头: 右 31">
            <a:extLst>
              <a:ext uri="{FF2B5EF4-FFF2-40B4-BE49-F238E27FC236}">
                <a16:creationId xmlns:a16="http://schemas.microsoft.com/office/drawing/2014/main" id="{801C80E6-2649-44B9-B49D-32727D1B4DBD}"/>
              </a:ext>
            </a:extLst>
          </p:cNvPr>
          <p:cNvSpPr/>
          <p:nvPr/>
        </p:nvSpPr>
        <p:spPr>
          <a:xfrm>
            <a:off x="3436927" y="3336966"/>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箭头: 右 32">
            <a:extLst>
              <a:ext uri="{FF2B5EF4-FFF2-40B4-BE49-F238E27FC236}">
                <a16:creationId xmlns:a16="http://schemas.microsoft.com/office/drawing/2014/main" id="{01CE90F3-2467-47F8-891E-E30AEDBA5227}"/>
              </a:ext>
            </a:extLst>
          </p:cNvPr>
          <p:cNvSpPr/>
          <p:nvPr/>
        </p:nvSpPr>
        <p:spPr>
          <a:xfrm>
            <a:off x="5475030" y="3336965"/>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箭头: 右 40">
            <a:extLst>
              <a:ext uri="{FF2B5EF4-FFF2-40B4-BE49-F238E27FC236}">
                <a16:creationId xmlns:a16="http://schemas.microsoft.com/office/drawing/2014/main" id="{085E20EB-70FA-446C-A3A6-E144C1E68106}"/>
              </a:ext>
            </a:extLst>
          </p:cNvPr>
          <p:cNvSpPr/>
          <p:nvPr/>
        </p:nvSpPr>
        <p:spPr>
          <a:xfrm>
            <a:off x="10186555" y="3336964"/>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6502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29163-C780-4C8E-975D-310C16D53A67}"/>
              </a:ext>
            </a:extLst>
          </p:cNvPr>
          <p:cNvSpPr>
            <a:spLocks noGrp="1"/>
          </p:cNvSpPr>
          <p:nvPr>
            <p:ph type="title"/>
          </p:nvPr>
        </p:nvSpPr>
        <p:spPr/>
        <p:txBody>
          <a:bodyPr/>
          <a:lstStyle/>
          <a:p>
            <a:endParaRPr lang="en-US"/>
          </a:p>
        </p:txBody>
      </p:sp>
      <p:pic>
        <p:nvPicPr>
          <p:cNvPr id="4" name="内容占位符 3">
            <a:extLst>
              <a:ext uri="{FF2B5EF4-FFF2-40B4-BE49-F238E27FC236}">
                <a16:creationId xmlns:a16="http://schemas.microsoft.com/office/drawing/2014/main" id="{F6226A99-CBC2-400A-86DC-A4DBFC91A120}"/>
              </a:ext>
            </a:extLst>
          </p:cNvPr>
          <p:cNvPicPr>
            <a:picLocks noGrp="1"/>
          </p:cNvPicPr>
          <p:nvPr>
            <p:ph idx="1"/>
          </p:nvPr>
        </p:nvPicPr>
        <p:blipFill>
          <a:blip r:embed="rId2"/>
          <a:stretch>
            <a:fillRect/>
          </a:stretch>
        </p:blipFill>
        <p:spPr>
          <a:xfrm>
            <a:off x="2571563" y="1825625"/>
            <a:ext cx="7048873" cy="4351338"/>
          </a:xfrm>
          <a:prstGeom prst="rect">
            <a:avLst/>
          </a:prstGeom>
        </p:spPr>
      </p:pic>
      <p:pic>
        <p:nvPicPr>
          <p:cNvPr id="5" name="图片 4">
            <a:extLst>
              <a:ext uri="{FF2B5EF4-FFF2-40B4-BE49-F238E27FC236}">
                <a16:creationId xmlns:a16="http://schemas.microsoft.com/office/drawing/2014/main" id="{47FD1E1C-4992-40C0-A69B-A5E3AF9359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657" y="2347282"/>
            <a:ext cx="3949774" cy="3949774"/>
          </a:xfrm>
          <a:prstGeom prst="rect">
            <a:avLst/>
          </a:prstGeom>
          <a:noFill/>
          <a:ln>
            <a:noFill/>
          </a:ln>
        </p:spPr>
      </p:pic>
    </p:spTree>
    <p:extLst>
      <p:ext uri="{BB962C8B-B14F-4D97-AF65-F5344CB8AC3E}">
        <p14:creationId xmlns:p14="http://schemas.microsoft.com/office/powerpoint/2010/main" val="122576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4CDA0-7D1B-4FD1-9D1B-7DF8D9A7D5D4}"/>
              </a:ext>
            </a:extLst>
          </p:cNvPr>
          <p:cNvSpPr>
            <a:spLocks noGrp="1"/>
          </p:cNvSpPr>
          <p:nvPr>
            <p:ph type="title"/>
          </p:nvPr>
        </p:nvSpPr>
        <p:spPr/>
        <p:txBody>
          <a:bodyPr/>
          <a:lstStyle/>
          <a:p>
            <a:r>
              <a:rPr lang="en-US" dirty="0">
                <a:latin typeface="Algerian" panose="04020705040A02060702" pitchFamily="82" charset="0"/>
              </a:rPr>
              <a:t>Experiment 1: Magnesium ribbon combustion</a:t>
            </a:r>
            <a:endParaRPr lang="en-US" dirty="0"/>
          </a:p>
        </p:txBody>
      </p:sp>
      <p:sp>
        <p:nvSpPr>
          <p:cNvPr id="3" name="内容占位符 2">
            <a:extLst>
              <a:ext uri="{FF2B5EF4-FFF2-40B4-BE49-F238E27FC236}">
                <a16:creationId xmlns:a16="http://schemas.microsoft.com/office/drawing/2014/main" id="{D7584C37-865D-456A-862C-4366419E2965}"/>
              </a:ext>
            </a:extLst>
          </p:cNvPr>
          <p:cNvSpPr>
            <a:spLocks noGrp="1"/>
          </p:cNvSpPr>
          <p:nvPr>
            <p:ph idx="1"/>
          </p:nvPr>
        </p:nvSpPr>
        <p:spPr/>
        <p:txBody>
          <a:bodyPr>
            <a:normAutofit/>
          </a:bodyPr>
          <a:lstStyle/>
          <a:p>
            <a:r>
              <a:rPr lang="en-US" sz="3600" dirty="0">
                <a:latin typeface="Algerian" panose="04020705040A02060702" pitchFamily="82" charset="0"/>
              </a:rPr>
              <a:t>Experimental equipment </a:t>
            </a:r>
          </a:p>
          <a:p>
            <a:pPr lvl="1"/>
            <a:r>
              <a:rPr lang="en-US" sz="3200" dirty="0">
                <a:latin typeface="Algerian" panose="04020705040A02060702" pitchFamily="82" charset="0"/>
              </a:rPr>
              <a:t>Magnesium ribbon, asbestos net, beakers, goggles, vinegar</a:t>
            </a:r>
          </a:p>
        </p:txBody>
      </p:sp>
    </p:spTree>
    <p:extLst>
      <p:ext uri="{BB962C8B-B14F-4D97-AF65-F5344CB8AC3E}">
        <p14:creationId xmlns:p14="http://schemas.microsoft.com/office/powerpoint/2010/main" val="149106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5136816" y="1995290"/>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930841"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336567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Development and Evaluation of Mixed Reality Educational Applications</a:t>
            </a:r>
          </a:p>
        </p:txBody>
      </p:sp>
      <p:sp>
        <p:nvSpPr>
          <p:cNvPr id="6" name="矩形 5">
            <a:extLst>
              <a:ext uri="{FF2B5EF4-FFF2-40B4-BE49-F238E27FC236}">
                <a16:creationId xmlns:a16="http://schemas.microsoft.com/office/drawing/2014/main" id="{FFAB2299-17EB-4FA2-A0D6-BC93C62FF6B3}"/>
              </a:ext>
            </a:extLst>
          </p:cNvPr>
          <p:cNvSpPr/>
          <p:nvPr/>
        </p:nvSpPr>
        <p:spPr>
          <a:xfrm>
            <a:off x="930841" y="3628418"/>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497274" y="1384639"/>
            <a:ext cx="2266697" cy="8023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VR A</a:t>
            </a:r>
            <a:r>
              <a:rPr lang="en-US" altLang="zh-CN" sz="2800" dirty="0"/>
              <a:t>rt E</a:t>
            </a:r>
            <a:r>
              <a:rPr lang="en-US" sz="2800" dirty="0"/>
              <a:t>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497278" y="4292126"/>
            <a:ext cx="2266693" cy="867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3D Color</a:t>
            </a:r>
            <a:r>
              <a:rPr lang="en-US" altLang="zh-CN" sz="2800" dirty="0"/>
              <a:t>ing G</a:t>
            </a:r>
            <a:r>
              <a:rPr lang="en-US" sz="2800" dirty="0"/>
              <a:t>ame</a:t>
            </a:r>
          </a:p>
        </p:txBody>
      </p:sp>
      <p:sp>
        <p:nvSpPr>
          <p:cNvPr id="11" name="箭头: 右 10">
            <a:extLst>
              <a:ext uri="{FF2B5EF4-FFF2-40B4-BE49-F238E27FC236}">
                <a16:creationId xmlns:a16="http://schemas.microsoft.com/office/drawing/2014/main" id="{1CF42479-53EC-4D55-8D64-8DFA9B8FAC3C}"/>
              </a:ext>
            </a:extLst>
          </p:cNvPr>
          <p:cNvSpPr/>
          <p:nvPr/>
        </p:nvSpPr>
        <p:spPr>
          <a:xfrm>
            <a:off x="2020401" y="2289435"/>
            <a:ext cx="5859860" cy="46577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800" dirty="0"/>
          </a:p>
        </p:txBody>
      </p:sp>
      <p:sp>
        <p:nvSpPr>
          <p:cNvPr id="12" name="箭头: 右 11">
            <a:extLst>
              <a:ext uri="{FF2B5EF4-FFF2-40B4-BE49-F238E27FC236}">
                <a16:creationId xmlns:a16="http://schemas.microsoft.com/office/drawing/2014/main" id="{63B144EB-84D9-4212-8B25-E2916A00A34B}"/>
              </a:ext>
            </a:extLst>
          </p:cNvPr>
          <p:cNvSpPr/>
          <p:nvPr/>
        </p:nvSpPr>
        <p:spPr>
          <a:xfrm>
            <a:off x="2020399" y="3937730"/>
            <a:ext cx="5859861" cy="39576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800"/>
          </a:p>
        </p:txBody>
      </p:sp>
      <p:sp>
        <p:nvSpPr>
          <p:cNvPr id="14" name="矩形 13">
            <a:extLst>
              <a:ext uri="{FF2B5EF4-FFF2-40B4-BE49-F238E27FC236}">
                <a16:creationId xmlns:a16="http://schemas.microsoft.com/office/drawing/2014/main" id="{A34E6BDB-2A23-4CAA-A41A-D02051A40703}"/>
              </a:ext>
            </a:extLst>
          </p:cNvPr>
          <p:cNvSpPr/>
          <p:nvPr/>
        </p:nvSpPr>
        <p:spPr>
          <a:xfrm>
            <a:off x="2497277" y="2805472"/>
            <a:ext cx="2266694"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BFCC8-F1E3-4676-9630-473D07A7DAFF}"/>
              </a:ext>
            </a:extLst>
          </p:cNvPr>
          <p:cNvSpPr>
            <a:spLocks noGrp="1"/>
          </p:cNvSpPr>
          <p:nvPr>
            <p:ph type="title"/>
          </p:nvPr>
        </p:nvSpPr>
        <p:spPr/>
        <p:txBody>
          <a:bodyPr/>
          <a:lstStyle/>
          <a:p>
            <a:r>
              <a:rPr lang="en-US" dirty="0">
                <a:latin typeface="Algerian" panose="04020705040A02060702" pitchFamily="82" charset="0"/>
              </a:rPr>
              <a:t>Experiment steps</a:t>
            </a:r>
          </a:p>
        </p:txBody>
      </p:sp>
      <p:sp>
        <p:nvSpPr>
          <p:cNvPr id="3" name="内容占位符 2">
            <a:extLst>
              <a:ext uri="{FF2B5EF4-FFF2-40B4-BE49-F238E27FC236}">
                <a16:creationId xmlns:a16="http://schemas.microsoft.com/office/drawing/2014/main" id="{627AE975-8F07-4220-9F7D-F4AE0F2100F8}"/>
              </a:ext>
            </a:extLst>
          </p:cNvPr>
          <p:cNvSpPr>
            <a:spLocks noGrp="1"/>
          </p:cNvSpPr>
          <p:nvPr>
            <p:ph idx="1"/>
          </p:nvPr>
        </p:nvSpPr>
        <p:spPr/>
        <p:txBody>
          <a:bodyPr>
            <a:normAutofit fontScale="92500" lnSpcReduction="20000"/>
          </a:bodyPr>
          <a:lstStyle/>
          <a:p>
            <a:pPr lvl="0" algn="just"/>
            <a:r>
              <a:rPr lang="en-US" dirty="0">
                <a:latin typeface="Algerian" panose="04020705040A02060702" pitchFamily="82" charset="0"/>
              </a:rPr>
              <a:t>Read the guidelines on the desk, or watch videos </a:t>
            </a:r>
          </a:p>
          <a:p>
            <a:pPr lvl="0" algn="just"/>
            <a:r>
              <a:rPr lang="en-US" dirty="0">
                <a:latin typeface="Algerian" panose="04020705040A02060702" pitchFamily="82" charset="0"/>
              </a:rPr>
              <a:t>Grab the match on the desk and Lighting alcohol lamp</a:t>
            </a:r>
          </a:p>
          <a:p>
            <a:pPr lvl="0" algn="just"/>
            <a:r>
              <a:rPr lang="en-US" dirty="0">
                <a:latin typeface="Algerian" panose="04020705040A02060702" pitchFamily="82" charset="0"/>
              </a:rPr>
              <a:t>Grab one of the two magnesium ribbons on the desk and burn it on the fire</a:t>
            </a:r>
          </a:p>
          <a:p>
            <a:pPr lvl="0" algn="just"/>
            <a:r>
              <a:rPr lang="en-US" dirty="0">
                <a:latin typeface="Algerian" panose="04020705040A02060702" pitchFamily="82" charset="0"/>
              </a:rPr>
              <a:t>Watch and record the phenomenon</a:t>
            </a:r>
          </a:p>
          <a:p>
            <a:pPr lvl="0" algn="just"/>
            <a:r>
              <a:rPr lang="en-US" dirty="0">
                <a:latin typeface="Algerian" panose="04020705040A02060702" pitchFamily="82" charset="0"/>
              </a:rPr>
              <a:t>Put the burned magnesium ribbon into the beaker containing vinegar, put another(unburned) magnesium ribbon into another beaker containing with vinegar</a:t>
            </a:r>
          </a:p>
          <a:p>
            <a:pPr lvl="0" algn="just"/>
            <a:r>
              <a:rPr lang="en-US" dirty="0">
                <a:latin typeface="Algerian" panose="04020705040A02060702" pitchFamily="82" charset="0"/>
              </a:rPr>
              <a:t>Watch  and record the phenomenon</a:t>
            </a:r>
          </a:p>
          <a:p>
            <a:pPr lvl="0" algn="just"/>
            <a:r>
              <a:rPr lang="en-US" dirty="0">
                <a:latin typeface="Algerian" panose="04020705040A02060702" pitchFamily="82" charset="0"/>
              </a:rPr>
              <a:t>Extinguishing alcohol lamp by putting the cover on it</a:t>
            </a:r>
          </a:p>
          <a:p>
            <a:pPr lvl="0" algn="just"/>
            <a:r>
              <a:rPr lang="en-US" dirty="0">
                <a:latin typeface="Algerian" panose="04020705040A02060702" pitchFamily="82" charset="0"/>
              </a:rPr>
              <a:t>Back to the Main scene by clicking the back button</a:t>
            </a:r>
          </a:p>
          <a:p>
            <a:endParaRPr lang="en-US" dirty="0"/>
          </a:p>
        </p:txBody>
      </p:sp>
    </p:spTree>
    <p:extLst>
      <p:ext uri="{BB962C8B-B14F-4D97-AF65-F5344CB8AC3E}">
        <p14:creationId xmlns:p14="http://schemas.microsoft.com/office/powerpoint/2010/main" val="402612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666AF-B32B-4777-BCA0-C7B82EE17E58}"/>
              </a:ext>
            </a:extLst>
          </p:cNvPr>
          <p:cNvSpPr>
            <a:spLocks noGrp="1"/>
          </p:cNvSpPr>
          <p:nvPr>
            <p:ph type="title"/>
          </p:nvPr>
        </p:nvSpPr>
        <p:spPr/>
        <p:txBody>
          <a:bodyPr/>
          <a:lstStyle/>
          <a:p>
            <a:r>
              <a:rPr lang="en-US" dirty="0">
                <a:latin typeface="Algerian" panose="04020705040A02060702" pitchFamily="82" charset="0"/>
              </a:rPr>
              <a:t>Experiment phenomena </a:t>
            </a:r>
          </a:p>
        </p:txBody>
      </p:sp>
      <p:sp>
        <p:nvSpPr>
          <p:cNvPr id="3" name="内容占位符 2">
            <a:extLst>
              <a:ext uri="{FF2B5EF4-FFF2-40B4-BE49-F238E27FC236}">
                <a16:creationId xmlns:a16="http://schemas.microsoft.com/office/drawing/2014/main" id="{5C8BD9FC-6A11-4D54-9A34-5DDC5F27ED3C}"/>
              </a:ext>
            </a:extLst>
          </p:cNvPr>
          <p:cNvSpPr>
            <a:spLocks noGrp="1"/>
          </p:cNvSpPr>
          <p:nvPr>
            <p:ph idx="1"/>
          </p:nvPr>
        </p:nvSpPr>
        <p:spPr/>
        <p:txBody>
          <a:bodyPr/>
          <a:lstStyle/>
          <a:p>
            <a:r>
              <a:rPr lang="en-US" dirty="0">
                <a:latin typeface="Algerian" panose="04020705040A02060702" pitchFamily="82" charset="0"/>
              </a:rPr>
              <a:t>The magnesium ribbon emits dazzling white light when burned, releasing a lot of heat and producing a white solid</a:t>
            </a:r>
          </a:p>
          <a:p>
            <a:r>
              <a:rPr lang="en-US" dirty="0">
                <a:latin typeface="Algerian" panose="04020705040A02060702" pitchFamily="82" charset="0"/>
              </a:rPr>
              <a:t>The beaker placed in the burned magnesium ribbon has no reaction</a:t>
            </a:r>
          </a:p>
          <a:p>
            <a:r>
              <a:rPr lang="en-US" dirty="0">
                <a:latin typeface="Algerian" panose="04020705040A02060702" pitchFamily="82" charset="0"/>
              </a:rPr>
              <a:t>the magnesium ribbon in The other beaker dissolves gradually and generates bubbles</a:t>
            </a:r>
          </a:p>
          <a:p>
            <a:endParaRPr lang="en-US" dirty="0"/>
          </a:p>
        </p:txBody>
      </p:sp>
    </p:spTree>
    <p:extLst>
      <p:ext uri="{BB962C8B-B14F-4D97-AF65-F5344CB8AC3E}">
        <p14:creationId xmlns:p14="http://schemas.microsoft.com/office/powerpoint/2010/main" val="3251506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AE22-728D-4BDE-B73E-0DFFA7F4CB24}"/>
              </a:ext>
            </a:extLst>
          </p:cNvPr>
          <p:cNvSpPr>
            <a:spLocks noGrp="1"/>
          </p:cNvSpPr>
          <p:nvPr>
            <p:ph type="title"/>
          </p:nvPr>
        </p:nvSpPr>
        <p:spPr/>
        <p:txBody>
          <a:bodyPr/>
          <a:lstStyle/>
          <a:p>
            <a:r>
              <a:rPr lang="en-US" dirty="0">
                <a:latin typeface="Algerian" panose="04020705040A02060702" pitchFamily="82" charset="0"/>
              </a:rPr>
              <a:t>Experimental theory</a:t>
            </a:r>
            <a:endParaRPr lang="en-US" dirty="0"/>
          </a:p>
        </p:txBody>
      </p:sp>
      <p:sp>
        <p:nvSpPr>
          <p:cNvPr id="3" name="内容占位符 2">
            <a:extLst>
              <a:ext uri="{FF2B5EF4-FFF2-40B4-BE49-F238E27FC236}">
                <a16:creationId xmlns:a16="http://schemas.microsoft.com/office/drawing/2014/main" id="{4F87D34F-23E7-4562-924F-45546E118F64}"/>
              </a:ext>
            </a:extLst>
          </p:cNvPr>
          <p:cNvSpPr>
            <a:spLocks noGrp="1"/>
          </p:cNvSpPr>
          <p:nvPr>
            <p:ph idx="1"/>
          </p:nvPr>
        </p:nvSpPr>
        <p:spPr/>
        <p:txBody>
          <a:bodyPr/>
          <a:lstStyle/>
          <a:p>
            <a:r>
              <a:rPr lang="en-US" sz="3600" dirty="0"/>
              <a:t>2Mg+H2O+CO2+O2——Mg2(OH)2CO3</a:t>
            </a:r>
          </a:p>
          <a:p>
            <a:endParaRPr lang="en-US" sz="3600" dirty="0"/>
          </a:p>
          <a:p>
            <a:r>
              <a:rPr lang="en-US" sz="3600" dirty="0"/>
              <a:t>2Mg+O2 — Ignite — 2MgO</a:t>
            </a:r>
          </a:p>
          <a:p>
            <a:endParaRPr lang="en-US" sz="3600" dirty="0"/>
          </a:p>
          <a:p>
            <a:r>
              <a:rPr lang="en-US" sz="3600" dirty="0"/>
              <a:t>Mg + 2CH3COOH —— (CH3COO)2Mg  + H2( ↑ )</a:t>
            </a:r>
          </a:p>
          <a:p>
            <a:endParaRPr lang="en-US" sz="3600" dirty="0">
              <a:latin typeface="Algerian" panose="04020705040A02060702" pitchFamily="82" charset="0"/>
            </a:endParaRPr>
          </a:p>
          <a:p>
            <a:endParaRPr lang="en-US" dirty="0"/>
          </a:p>
        </p:txBody>
      </p:sp>
    </p:spTree>
    <p:extLst>
      <p:ext uri="{BB962C8B-B14F-4D97-AF65-F5344CB8AC3E}">
        <p14:creationId xmlns:p14="http://schemas.microsoft.com/office/powerpoint/2010/main" val="4233479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图片 215">
            <a:extLst>
              <a:ext uri="{FF2B5EF4-FFF2-40B4-BE49-F238E27FC236}">
                <a16:creationId xmlns:a16="http://schemas.microsoft.com/office/drawing/2014/main" id="{6DD98F02-067D-48B8-A6DD-C52E13025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06" t="10732" r="11855"/>
          <a:stretch>
            <a:fillRect/>
          </a:stretch>
        </p:blipFill>
        <p:spPr bwMode="auto">
          <a:xfrm rot="5400000">
            <a:off x="9599840" y="942976"/>
            <a:ext cx="21145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 216">
            <a:extLst>
              <a:ext uri="{FF2B5EF4-FFF2-40B4-BE49-F238E27FC236}">
                <a16:creationId xmlns:a16="http://schemas.microsoft.com/office/drawing/2014/main" id="{8EFC9A72-3D3C-47D0-9CFB-ECA662936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942" r="5214" b="6067"/>
          <a:stretch>
            <a:fillRect/>
          </a:stretch>
        </p:blipFill>
        <p:spPr bwMode="auto">
          <a:xfrm>
            <a:off x="7714138" y="533401"/>
            <a:ext cx="14763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214">
            <a:extLst>
              <a:ext uri="{FF2B5EF4-FFF2-40B4-BE49-F238E27FC236}">
                <a16:creationId xmlns:a16="http://schemas.microsoft.com/office/drawing/2014/main" id="{FFA17D6A-FDC0-4368-A877-0B9AFAFAE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00" b="19083"/>
          <a:stretch>
            <a:fillRect/>
          </a:stretch>
        </p:blipFill>
        <p:spPr bwMode="auto">
          <a:xfrm>
            <a:off x="5333136" y="788843"/>
            <a:ext cx="167640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212">
            <a:extLst>
              <a:ext uri="{FF2B5EF4-FFF2-40B4-BE49-F238E27FC236}">
                <a16:creationId xmlns:a16="http://schemas.microsoft.com/office/drawing/2014/main" id="{FA7CB301-EFB9-4F56-96B0-CB72AB3E2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8752" b="17709"/>
          <a:stretch>
            <a:fillRect/>
          </a:stretch>
        </p:blipFill>
        <p:spPr bwMode="auto">
          <a:xfrm>
            <a:off x="2600696" y="1190625"/>
            <a:ext cx="17145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217">
            <a:extLst>
              <a:ext uri="{FF2B5EF4-FFF2-40B4-BE49-F238E27FC236}">
                <a16:creationId xmlns:a16="http://schemas.microsoft.com/office/drawing/2014/main" id="{7BB181CE-ECC2-4FDD-9878-FB33FA97BF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0935" b="7848"/>
          <a:stretch>
            <a:fillRect/>
          </a:stretch>
        </p:blipFill>
        <p:spPr bwMode="auto">
          <a:xfrm>
            <a:off x="4571136" y="4135582"/>
            <a:ext cx="15240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13">
            <a:extLst>
              <a:ext uri="{FF2B5EF4-FFF2-40B4-BE49-F238E27FC236}">
                <a16:creationId xmlns:a16="http://schemas.microsoft.com/office/drawing/2014/main" id="{41471D09-62F0-426B-A157-332B92B60E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0935" r="19583" b="14719"/>
          <a:stretch>
            <a:fillRect/>
          </a:stretch>
        </p:blipFill>
        <p:spPr bwMode="auto">
          <a:xfrm>
            <a:off x="8170224" y="4126056"/>
            <a:ext cx="13716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09D5666-81DC-42D0-8AA6-A326F87C72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75605AF0-3C26-486B-898A-C7A86648DCA1}"/>
              </a:ext>
            </a:extLst>
          </p:cNvPr>
          <p:cNvSpPr>
            <a:spLocks noChangeArrowheads="1"/>
          </p:cNvSpPr>
          <p:nvPr/>
        </p:nvSpPr>
        <p:spPr bwMode="auto">
          <a:xfrm>
            <a:off x="0" y="257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58AC045B-9E14-42DC-9B7F-A6C552B04F8D}"/>
              </a:ext>
            </a:extLst>
          </p:cNvPr>
          <p:cNvSpPr>
            <a:spLocks noChangeArrowheads="1"/>
          </p:cNvSpPr>
          <p:nvPr/>
        </p:nvSpPr>
        <p:spPr bwMode="auto">
          <a:xfrm>
            <a:off x="0" y="46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4DA9F124-85C5-40D6-B61A-C4BD641C811A}"/>
              </a:ext>
            </a:extLst>
          </p:cNvPr>
          <p:cNvSpPr>
            <a:spLocks noChangeArrowheads="1"/>
          </p:cNvSpPr>
          <p:nvPr/>
        </p:nvSpPr>
        <p:spPr bwMode="auto">
          <a:xfrm>
            <a:off x="0" y="922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0585811A-A4F4-4EBB-AE3E-194C11F54F2E}"/>
              </a:ext>
            </a:extLst>
          </p:cNvPr>
          <p:cNvSpPr>
            <a:spLocks noChangeArrowheads="1"/>
          </p:cNvSpPr>
          <p:nvPr/>
        </p:nvSpPr>
        <p:spPr bwMode="auto">
          <a:xfrm>
            <a:off x="0" y="11153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082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1359006352"/>
              </p:ext>
            </p:extLst>
          </p:nvPr>
        </p:nvGraphicFramePr>
        <p:xfrm>
          <a:off x="319952" y="495887"/>
          <a:ext cx="11552096" cy="5518947"/>
        </p:xfrm>
        <a:graphic>
          <a:graphicData uri="http://schemas.openxmlformats.org/drawingml/2006/table">
            <a:tbl>
              <a:tblPr firstRow="1" firstCol="1" bandRow="1">
                <a:tableStyleId>{5940675A-B579-460E-94D1-54222C63F5DA}</a:tableStyleId>
              </a:tblPr>
              <a:tblGrid>
                <a:gridCol w="1200090">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75013">
                  <a:extLst>
                    <a:ext uri="{9D8B030D-6E8A-4147-A177-3AD203B41FA5}">
                      <a16:colId xmlns:a16="http://schemas.microsoft.com/office/drawing/2014/main" val="1805124618"/>
                    </a:ext>
                  </a:extLst>
                </a:gridCol>
                <a:gridCol w="3265715">
                  <a:extLst>
                    <a:ext uri="{9D8B030D-6E8A-4147-A177-3AD203B41FA5}">
                      <a16:colId xmlns:a16="http://schemas.microsoft.com/office/drawing/2014/main" val="1387593033"/>
                    </a:ext>
                  </a:extLst>
                </a:gridCol>
                <a:gridCol w="1816924">
                  <a:extLst>
                    <a:ext uri="{9D8B030D-6E8A-4147-A177-3AD203B41FA5}">
                      <a16:colId xmlns:a16="http://schemas.microsoft.com/office/drawing/2014/main" val="776739422"/>
                    </a:ext>
                  </a:extLst>
                </a:gridCol>
                <a:gridCol w="3523695">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six dimensions altogether set up 37 questions and each question must be answered by complete sentences. Such evaluation is more rigorous and meticulous. In view of its focus on teachers’ teaching application, it belongs to qualitative evaluation</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3501508305"/>
              </p:ext>
            </p:extLst>
          </p:nvPr>
        </p:nvGraphicFramePr>
        <p:xfrm>
          <a:off x="204476" y="154378"/>
          <a:ext cx="11552096" cy="6267050"/>
        </p:xfrm>
        <a:graphic>
          <a:graphicData uri="http://schemas.openxmlformats.org/drawingml/2006/table">
            <a:tbl>
              <a:tblPr firstRow="1" firstCol="1" bandRow="1">
                <a:tableStyleId>{5940675A-B579-460E-94D1-54222C63F5DA}</a:tableStyleId>
              </a:tblPr>
              <a:tblGrid>
                <a:gridCol w="1208688">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63138">
                  <a:extLst>
                    <a:ext uri="{9D8B030D-6E8A-4147-A177-3AD203B41FA5}">
                      <a16:colId xmlns:a16="http://schemas.microsoft.com/office/drawing/2014/main" val="1805124618"/>
                    </a:ext>
                  </a:extLst>
                </a:gridCol>
                <a:gridCol w="3289465">
                  <a:extLst>
                    <a:ext uri="{9D8B030D-6E8A-4147-A177-3AD203B41FA5}">
                      <a16:colId xmlns:a16="http://schemas.microsoft.com/office/drawing/2014/main" val="1387593033"/>
                    </a:ext>
                  </a:extLst>
                </a:gridCol>
                <a:gridCol w="1816925">
                  <a:extLst>
                    <a:ext uri="{9D8B030D-6E8A-4147-A177-3AD203B41FA5}">
                      <a16:colId xmlns:a16="http://schemas.microsoft.com/office/drawing/2014/main" val="776739422"/>
                    </a:ext>
                  </a:extLst>
                </a:gridCol>
                <a:gridCol w="3503221">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just"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property (taking Gardner multi-intelligence and “knowledge” dimension in 2001 Anderson education goal classification as specific indicators) </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0967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just"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property (taking Battle virtual world player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category as specific indicators) </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Wei(2009)</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e-game education comprehensive evaluation index system</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companies</a:t>
                      </a:r>
                    </a:p>
                  </a:txBody>
                  <a:tcPr marL="68580" marR="68580" marT="0" marB="0" anchor="ctr" anchorCtr="1"/>
                </a:tc>
                <a:tc rowSpan="3">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classification of indicator is very refined with priority, which helps increase the preciseness of evaluation outcomes.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4205061146"/>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208688">
                  <a:extLst>
                    <a:ext uri="{9D8B030D-6E8A-4147-A177-3AD203B41FA5}">
                      <a16:colId xmlns:a16="http://schemas.microsoft.com/office/drawing/2014/main" val="3557805364"/>
                    </a:ext>
                  </a:extLst>
                </a:gridCol>
                <a:gridCol w="1258784">
                  <a:extLst>
                    <a:ext uri="{9D8B030D-6E8A-4147-A177-3AD203B41FA5}">
                      <a16:colId xmlns:a16="http://schemas.microsoft.com/office/drawing/2014/main" val="3524856799"/>
                    </a:ext>
                  </a:extLst>
                </a:gridCol>
                <a:gridCol w="510639">
                  <a:extLst>
                    <a:ext uri="{9D8B030D-6E8A-4147-A177-3AD203B41FA5}">
                      <a16:colId xmlns:a16="http://schemas.microsoft.com/office/drawing/2014/main" val="1805124618"/>
                    </a:ext>
                  </a:extLst>
                </a:gridCol>
                <a:gridCol w="3253839">
                  <a:extLst>
                    <a:ext uri="{9D8B030D-6E8A-4147-A177-3AD203B41FA5}">
                      <a16:colId xmlns:a16="http://schemas.microsoft.com/office/drawing/2014/main" val="1387593033"/>
                    </a:ext>
                  </a:extLst>
                </a:gridCol>
                <a:gridCol w="1805049">
                  <a:extLst>
                    <a:ext uri="{9D8B030D-6E8A-4147-A177-3AD203B41FA5}">
                      <a16:colId xmlns:a16="http://schemas.microsoft.com/office/drawing/2014/main" val="776739422"/>
                    </a:ext>
                  </a:extLst>
                </a:gridCol>
                <a:gridCol w="3515097">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developers, etc.</a:t>
                      </a:r>
                    </a:p>
                  </a:txBody>
                  <a:tcPr marL="68580" marR="68580" marT="0" marB="0" anchor="ctr" anchorCtr="1"/>
                </a:tc>
                <a:tc rowSpan="13">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It integrates educational property with game property. Kappa coefficient has been used to test every factor in the evaluation scale and accordingly improve reliability and validity. Through authentically combining education game with class teaching and students’ psychological characteristics, it comprehensively reflects teachers’ teaching demands. Every indicator (point 0, 1,2) belongs to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Rules</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graphicFrame>
        <p:nvGraphicFramePr>
          <p:cNvPr id="3" name="内容占位符 3">
            <a:extLst>
              <a:ext uri="{FF2B5EF4-FFF2-40B4-BE49-F238E27FC236}">
                <a16:creationId xmlns:a16="http://schemas.microsoft.com/office/drawing/2014/main" id="{24F3965C-B7EA-4BF3-8A45-7A28FBDF612D}"/>
              </a:ext>
            </a:extLst>
          </p:cNvPr>
          <p:cNvGraphicFramePr>
            <a:graphicFrameLocks/>
          </p:cNvGraphicFramePr>
          <p:nvPr>
            <p:extLst>
              <p:ext uri="{D42A27DB-BD31-4B8C-83A1-F6EECF244321}">
                <p14:modId xmlns:p14="http://schemas.microsoft.com/office/powerpoint/2010/main" val="1057190565"/>
              </p:ext>
            </p:extLst>
          </p:nvPr>
        </p:nvGraphicFramePr>
        <p:xfrm>
          <a:off x="204476" y="-5518947"/>
          <a:ext cx="11552096" cy="5518947"/>
        </p:xfrm>
        <a:graphic>
          <a:graphicData uri="http://schemas.openxmlformats.org/drawingml/2006/table">
            <a:tbl>
              <a:tblPr firstRow="1" firstCol="1" bandRow="1">
                <a:tableStyleId>{5940675A-B579-460E-94D1-54222C63F5DA}</a:tableStyleId>
              </a:tblPr>
              <a:tblGrid>
                <a:gridCol w="1200090">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75013">
                  <a:extLst>
                    <a:ext uri="{9D8B030D-6E8A-4147-A177-3AD203B41FA5}">
                      <a16:colId xmlns:a16="http://schemas.microsoft.com/office/drawing/2014/main" val="1805124618"/>
                    </a:ext>
                  </a:extLst>
                </a:gridCol>
                <a:gridCol w="3265715">
                  <a:extLst>
                    <a:ext uri="{9D8B030D-6E8A-4147-A177-3AD203B41FA5}">
                      <a16:colId xmlns:a16="http://schemas.microsoft.com/office/drawing/2014/main" val="1387593033"/>
                    </a:ext>
                  </a:extLst>
                </a:gridCol>
                <a:gridCol w="1816924">
                  <a:extLst>
                    <a:ext uri="{9D8B030D-6E8A-4147-A177-3AD203B41FA5}">
                      <a16:colId xmlns:a16="http://schemas.microsoft.com/office/drawing/2014/main" val="776739422"/>
                    </a:ext>
                  </a:extLst>
                </a:gridCol>
                <a:gridCol w="3523695">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six dimensions altogether set up 37 questions and each question must be answered by complete sentences. Such evaluation is more rigorous and meticulous. In view of its focus on teachers’ teaching application, it belongs to qualitative evaluation</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454600" y="1988018"/>
            <a:ext cx="909204" cy="1105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462132" y="1285506"/>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9790625" y="994906"/>
            <a:ext cx="2131628" cy="22444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048995" y="3985652"/>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a:off x="6271632" y="2086346"/>
            <a:ext cx="335751" cy="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5400000">
            <a:off x="7568345" y="3513412"/>
            <a:ext cx="94448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388369" y="4237944"/>
            <a:ext cx="801587" cy="2502847"/>
          </a:xfrm>
          <a:prstGeom prst="bentConnector3">
            <a:avLst>
              <a:gd name="adj1" fmla="val 128518"/>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36605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Scan the identification picture</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745571" y="3776353"/>
            <a:ext cx="165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607383" y="1193076"/>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473787" y="2117124"/>
            <a:ext cx="316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373827" y="1717014"/>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663621" y="3041855"/>
            <a:ext cx="3706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4105301" y="2147529"/>
            <a:ext cx="968524" cy="480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829714" y="1167740"/>
            <a:ext cx="2377937" cy="1471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Identification map turn green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4716945" y="4313226"/>
            <a:ext cx="552528" cy="12875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5637007" y="4615772"/>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3809307" y="2314528"/>
            <a:ext cx="44435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3857308" y="4650057"/>
            <a:ext cx="44435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7842589" y="2825071"/>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The Earth model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44" idx="1"/>
          </p:cNvCxnSpPr>
          <p:nvPr/>
        </p:nvCxnSpPr>
        <p:spPr>
          <a:xfrm>
            <a:off x="7207651" y="1903418"/>
            <a:ext cx="635858" cy="3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2521961" y="2871942"/>
            <a:ext cx="3654902" cy="180881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203148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Scan the identification picture </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flipV="1">
            <a:off x="2232561" y="3776351"/>
            <a:ext cx="2894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2"/>
            <a:endCxn id="19" idx="0"/>
          </p:cNvCxnSpPr>
          <p:nvPr/>
        </p:nvCxnSpPr>
        <p:spPr>
          <a:xfrm flipH="1">
            <a:off x="8950649" y="2331877"/>
            <a:ext cx="920" cy="49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5919435" y="4033780"/>
            <a:ext cx="839421" cy="3245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7843509" y="1482050"/>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Click the Earth Model</a:t>
            </a:r>
          </a:p>
        </p:txBody>
      </p:sp>
      <p:sp>
        <p:nvSpPr>
          <p:cNvPr id="54" name="矩形 53">
            <a:extLst>
              <a:ext uri="{FF2B5EF4-FFF2-40B4-BE49-F238E27FC236}">
                <a16:creationId xmlns:a16="http://schemas.microsoft.com/office/drawing/2014/main" id="{ABAF350C-FC3E-4B93-A22E-6E684B826A45}"/>
              </a:ext>
            </a:extLst>
          </p:cNvPr>
          <p:cNvSpPr/>
          <p:nvPr/>
        </p:nvSpPr>
        <p:spPr>
          <a:xfrm>
            <a:off x="7996214" y="4064190"/>
            <a:ext cx="1953491"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Click the Earth model</a:t>
            </a:r>
          </a:p>
        </p:txBody>
      </p:sp>
      <p:cxnSp>
        <p:nvCxnSpPr>
          <p:cNvPr id="48" name="直接箭头连接符 47">
            <a:extLst>
              <a:ext uri="{FF2B5EF4-FFF2-40B4-BE49-F238E27FC236}">
                <a16:creationId xmlns:a16="http://schemas.microsoft.com/office/drawing/2014/main" id="{C08A10AC-4F5C-4358-B4B6-56D9E1B95FE0}"/>
              </a:ext>
            </a:extLst>
          </p:cNvPr>
          <p:cNvCxnSpPr>
            <a:cxnSpLocks/>
            <a:stCxn id="19" idx="2"/>
            <a:endCxn id="54" idx="0"/>
          </p:cNvCxnSpPr>
          <p:nvPr/>
        </p:nvCxnSpPr>
        <p:spPr>
          <a:xfrm>
            <a:off x="8950649" y="3674898"/>
            <a:ext cx="22311" cy="38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7842589" y="5407211"/>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cxnSpLocks/>
            <a:stCxn id="54" idx="2"/>
            <a:endCxn id="57" idx="0"/>
          </p:cNvCxnSpPr>
          <p:nvPr/>
        </p:nvCxnSpPr>
        <p:spPr>
          <a:xfrm flipH="1">
            <a:off x="8950649" y="4839716"/>
            <a:ext cx="22311" cy="567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4392</TotalTime>
  <Words>1106</Words>
  <Application>Microsoft Office PowerPoint</Application>
  <PresentationFormat>宽屏</PresentationFormat>
  <Paragraphs>247</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等线 Light</vt:lpstr>
      <vt:lpstr>맑은 고딕</vt:lpstr>
      <vt:lpstr>Algerian</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 1: Magnesium ribbon combustion</vt:lpstr>
      <vt:lpstr>Experiment steps</vt:lpstr>
      <vt:lpstr>Experiment phenomena </vt:lpstr>
      <vt:lpstr>Experimental theory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132</cp:revision>
  <dcterms:created xsi:type="dcterms:W3CDTF">2017-12-05T15:19:23Z</dcterms:created>
  <dcterms:modified xsi:type="dcterms:W3CDTF">2018-05-30T12:18:39Z</dcterms:modified>
</cp:coreProperties>
</file>