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7" r:id="rId2"/>
    <p:sldId id="264" r:id="rId3"/>
    <p:sldId id="322" r:id="rId4"/>
    <p:sldId id="331" r:id="rId5"/>
    <p:sldId id="329" r:id="rId6"/>
    <p:sldId id="334" r:id="rId7"/>
    <p:sldId id="333" r:id="rId8"/>
    <p:sldId id="259" r:id="rId9"/>
    <p:sldId id="336" r:id="rId10"/>
    <p:sldId id="350" r:id="rId11"/>
    <p:sldId id="347" r:id="rId12"/>
    <p:sldId id="348" r:id="rId13"/>
    <p:sldId id="342" r:id="rId14"/>
    <p:sldId id="351" r:id="rId15"/>
    <p:sldId id="352" r:id="rId16"/>
    <p:sldId id="357" r:id="rId17"/>
    <p:sldId id="358" r:id="rId18"/>
    <p:sldId id="360" r:id="rId19"/>
    <p:sldId id="362" r:id="rId20"/>
    <p:sldId id="343" r:id="rId21"/>
    <p:sldId id="363" r:id="rId22"/>
    <p:sldId id="354" r:id="rId23"/>
    <p:sldId id="366" r:id="rId24"/>
    <p:sldId id="367" r:id="rId25"/>
    <p:sldId id="344" r:id="rId26"/>
    <p:sldId id="370" r:id="rId27"/>
    <p:sldId id="372" r:id="rId28"/>
    <p:sldId id="374" r:id="rId29"/>
    <p:sldId id="376" r:id="rId30"/>
    <p:sldId id="341" r:id="rId31"/>
    <p:sldId id="378" r:id="rId32"/>
  </p:sldIdLst>
  <p:sldSz cx="9144000" cy="5143500" type="screen16x9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65157" autoAdjust="0"/>
  </p:normalViewPr>
  <p:slideViewPr>
    <p:cSldViewPr>
      <p:cViewPr varScale="1">
        <p:scale>
          <a:sx n="91" d="100"/>
          <a:sy n="91" d="100"/>
        </p:scale>
        <p:origin x="708" y="90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안녕하</a:t>
            </a:r>
            <a:r>
              <a:rPr lang="ko-KR" altLang="en-US" sz="1600" dirty="0"/>
              <a:t>십니</a:t>
            </a:r>
            <a:r>
              <a:rPr lang="zh-CN" altLang="en-US" sz="1600" dirty="0"/>
              <a:t>까</a:t>
            </a:r>
            <a:r>
              <a:rPr lang="en-US" altLang="zh-CN" sz="1600" dirty="0"/>
              <a:t>, </a:t>
            </a:r>
            <a:r>
              <a:rPr lang="ko-KR" altLang="en-US" sz="1600" dirty="0"/>
              <a:t>저는 게임 공학과 학생 단효운 입니다</a:t>
            </a:r>
            <a:r>
              <a:rPr lang="en-US" altLang="ko-KR" sz="1600" dirty="0"/>
              <a:t>,</a:t>
            </a:r>
            <a:r>
              <a:rPr lang="ko-KR" altLang="en-US" sz="1600" dirty="0"/>
              <a:t> 반갑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제가 가상현실 과 증가 현실에 대해서 관심이 많 았으며 </a:t>
            </a:r>
            <a:r>
              <a:rPr lang="en-US" altLang="ko-KR" sz="1600" dirty="0"/>
              <a:t>, </a:t>
            </a:r>
            <a:r>
              <a:rPr lang="ko-KR" altLang="en-US" sz="1600" dirty="0"/>
              <a:t>교수님 지도를 받아서 많이 배우고 이기술들을 교육에서 어떻게 잘 적용 할 수 있는지 에대해  연구를 하고 논문 주제으로 선택 하였 습니다</a:t>
            </a:r>
            <a:r>
              <a:rPr lang="en-US" altLang="ko-KR" sz="1600" dirty="0"/>
              <a:t>,</a:t>
            </a:r>
            <a:r>
              <a:rPr lang="ko-KR" altLang="en-US" sz="1600" dirty="0"/>
              <a:t> 부족 하지만 발표를 들어 주셨서 감사합니다</a:t>
            </a:r>
            <a:r>
              <a:rPr lang="en-US" altLang="ko-KR" sz="1600" dirty="0"/>
              <a:t>,</a:t>
            </a:r>
            <a:r>
              <a:rPr lang="ko-KR" altLang="en-US" sz="1600" dirty="0"/>
              <a:t>이제 발표 시작 하겠 습니다</a:t>
            </a:r>
            <a:r>
              <a:rPr lang="en-US" altLang="ko-KR" sz="16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구글 카드보드 과</a:t>
            </a:r>
            <a:r>
              <a:rPr lang="en-US" sz="1600" dirty="0"/>
              <a:t> Android Phone</a:t>
            </a:r>
            <a:r>
              <a:rPr lang="ko-KR" altLang="en-US" sz="1600" dirty="0"/>
              <a:t>를 이용 하여 예술 제품 콘텐츠를 본다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사용자의 시선 방향으로 움직이게 하여 쉽게 가상 전시한 콘텐츠를 볼 수 있게 하였 습니다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거리가 가까워지면 정지 하고 시선이 바뀌면서 지정한 속도로 자유롭게 이동 합니다</a:t>
            </a:r>
            <a:r>
              <a:rPr lang="en-US" altLang="ko-KR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이 두 그림은 실행 하는 화면 입니다</a:t>
            </a:r>
            <a:r>
              <a:rPr lang="en-US" altLang="ko-KR" sz="1600" dirty="0"/>
              <a:t>, </a:t>
            </a:r>
            <a:r>
              <a:rPr lang="ko-KR" altLang="en-US" sz="1600" dirty="0"/>
              <a:t>완 쪽은 전시관 이고 오론 쪽을 구글 카드보드를 써서 보는 화면 입니다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이 </a:t>
            </a:r>
            <a:r>
              <a:rPr lang="ko-KR" altLang="en-US" dirty="0"/>
              <a:t>챕터에 </a:t>
            </a:r>
            <a:r>
              <a:rPr lang="zh-CN" altLang="en-US" dirty="0"/>
              <a:t>가상현실의 체험감과 물입감에 영상요소를 분석 했 고 개선 법을 제시 했습니다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사용자 시간과 공간 제함이 없이 예술 제품을 관상 할 수 있습니다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AR 3D착색 방식이 두 개 있습니다</a:t>
            </a:r>
          </a:p>
          <a:p>
            <a:endParaRPr lang="zh-CN" altLang="en-US" sz="1600" dirty="0"/>
          </a:p>
          <a:p>
            <a:r>
              <a:rPr lang="zh-CN" altLang="en-US" sz="1600" dirty="0"/>
              <a:t>실시간 렌드링 하고 지시를 받고 렌드링 있습니다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실현 절차가 이 그림과 같이 다자인 했다</a:t>
            </a:r>
          </a:p>
          <a:p>
            <a:endParaRPr lang="zh-CN" altLang="en-US" sz="1600" dirty="0"/>
          </a:p>
          <a:p>
            <a:r>
              <a:rPr lang="zh-CN" altLang="en-US" sz="1600" dirty="0"/>
              <a:t>주로 3단계로 나눈다, 그림과 모델 만드고 uv mapping 단계 , </a:t>
            </a:r>
          </a:p>
          <a:p>
            <a:endParaRPr lang="zh-CN" altLang="en-US" sz="1600" dirty="0"/>
          </a:p>
          <a:p>
            <a:r>
              <a:rPr lang="zh-CN" altLang="en-US" sz="1600" dirty="0"/>
              <a:t>유니티에서 화면 캡처 하여 좌표 </a:t>
            </a:r>
            <a:r>
              <a:rPr lang="ko-KR" altLang="zh-CN" sz="1600" dirty="0"/>
              <a:t>전환 하고 </a:t>
            </a:r>
            <a:r>
              <a:rPr lang="zh-CN" altLang="en-US" sz="1600" dirty="0"/>
              <a:t>계산</a:t>
            </a:r>
            <a:r>
              <a:rPr lang="ko-KR" altLang="zh-CN" sz="1600" dirty="0"/>
              <a:t>한 다음에</a:t>
            </a:r>
            <a:r>
              <a:rPr lang="zh-CN" altLang="en-US" sz="1600" dirty="0"/>
              <a:t> 모델에 봍이는 단계, 그리고 모발일에 실행 단계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두그림 왼쪽이 </a:t>
            </a:r>
            <a:r>
              <a:rPr lang="en-US" sz="1600" dirty="0"/>
              <a:t>Vuforia </a:t>
            </a:r>
            <a:r>
              <a:rPr lang="ko-KR" altLang="en-US" sz="1600" dirty="0"/>
              <a:t>사이트 에서 식별그림 을  만드는 데 사용되는 그림</a:t>
            </a:r>
            <a:endParaRPr lang="en-US" altLang="ko-KR" sz="1600" dirty="0"/>
          </a:p>
          <a:p>
            <a:endParaRPr lang="en-US" altLang="zh-CN" sz="1600" dirty="0"/>
          </a:p>
          <a:p>
            <a:r>
              <a:rPr lang="ko-KR" altLang="en-US" sz="1600" dirty="0"/>
              <a:t>오론 쪽이 책색 과 스캔 할 때  사용하는 그림 입니다</a:t>
            </a:r>
            <a:endParaRPr lang="en-US" altLang="ko-KR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지구의의 지구 부분 하고 지구의 프레임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</a:t>
            </a:r>
            <a:r>
              <a:rPr lang="en-US" altLang="ko-KR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maping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의 실행 하는 화면 입니다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채색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그림을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완전히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캔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frame에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들어가야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dirty="0"/>
              <a:t>지두 모델이 그림 위에 나온다 다시 그릭 하면 태양계등 천체 온동 하는 모습이 나온다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아이들은 손으로 색칠 한 것을에 통해 색의 이해하는것 과 실전 능력을 향상시킵니다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지구의 육지와 바다의 윤곽의 인상을 심화하고 천체의 움직임을 이해했다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식이 통해서 호기심을 자극 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제 논문의 목차 입니다</a:t>
            </a:r>
            <a:r>
              <a:rPr lang="en-US" altLang="zh-CN" sz="1600" dirty="0"/>
              <a:t>, (</a:t>
            </a:r>
            <a:r>
              <a:rPr lang="ko-KR" altLang="en-US" sz="1600" dirty="0"/>
              <a:t>총 </a:t>
            </a:r>
            <a:r>
              <a:rPr lang="en-US" altLang="ko-KR" sz="1600" dirty="0"/>
              <a:t>7 </a:t>
            </a:r>
            <a:r>
              <a:rPr lang="ko-KR" altLang="en-US" sz="1600" dirty="0"/>
              <a:t>장 으로 나누 고 있 습니다</a:t>
            </a:r>
            <a:r>
              <a:rPr lang="en-US" altLang="ko-KR" sz="1600" dirty="0"/>
              <a:t>. 1 </a:t>
            </a:r>
            <a:r>
              <a:rPr lang="ko-KR" altLang="en-US" sz="1600" dirty="0"/>
              <a:t>장에 이 논문의 구조 하고 연구동기를 제시합니다</a:t>
            </a:r>
            <a:r>
              <a:rPr lang="en-US" altLang="ko-KR" sz="1600" dirty="0"/>
              <a:t>, 2 </a:t>
            </a:r>
            <a:r>
              <a:rPr lang="ko-KR" altLang="en-US" sz="1600" dirty="0"/>
              <a:t>장은 관련 한 연구 자료를 살펴 봤습니다 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/>
              <a:t>3</a:t>
            </a:r>
            <a:r>
              <a:rPr lang="ko-KR" altLang="en-US" sz="1600" dirty="0"/>
              <a:t>장</a:t>
            </a:r>
            <a:r>
              <a:rPr lang="en-US" altLang="ko-KR" sz="1600" dirty="0"/>
              <a:t>, 4</a:t>
            </a:r>
            <a:r>
              <a:rPr lang="ko-KR" altLang="en-US" sz="1600" dirty="0"/>
              <a:t>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장은 제가 만든 각 응용 프로그램의 개발 과정을 설명하는 것이다 </a:t>
            </a:r>
            <a:r>
              <a:rPr lang="en-US" altLang="ko-KR" sz="1600" dirty="0"/>
              <a:t>(6 </a:t>
            </a:r>
            <a:r>
              <a:rPr lang="ko-KR" altLang="en-US" sz="1600" dirty="0"/>
              <a:t>장</a:t>
            </a:r>
            <a:r>
              <a:rPr lang="en-US" altLang="ko-KR" sz="1600" dirty="0"/>
              <a:t>,7</a:t>
            </a:r>
            <a:r>
              <a:rPr lang="ko-KR" altLang="en-US" sz="1600" dirty="0"/>
              <a:t>장은 만든 것들에 대해서 평가 라고 결론 내었습니다</a:t>
            </a:r>
            <a:r>
              <a:rPr lang="en-US" altLang="ko-KR" sz="1600" dirty="0"/>
              <a:t>).</a:t>
            </a:r>
            <a:r>
              <a:rPr lang="ko-KR" altLang="en-US" sz="1600" dirty="0"/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다음은 화하 실험실 입니다</a:t>
            </a:r>
            <a:r>
              <a:rPr lang="en-US" altLang="ko-KR" sz="1600" dirty="0"/>
              <a:t>,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zh-CN" sz="1600" dirty="0"/>
              <a:t>이 </a:t>
            </a:r>
            <a:r>
              <a:rPr lang="en-US" altLang="ko-KR" sz="1600" dirty="0"/>
              <a:t>program </a:t>
            </a:r>
            <a:r>
              <a:rPr lang="ko-KR" altLang="en-US" sz="1600" dirty="0"/>
              <a:t>은 두개의 </a:t>
            </a:r>
            <a:r>
              <a:rPr lang="en-US" altLang="ko-KR" sz="1600" dirty="0"/>
              <a:t>interaction   </a:t>
            </a:r>
            <a:r>
              <a:rPr lang="ko-KR" altLang="en-US" sz="1600" dirty="0"/>
              <a:t>법이 있며 </a:t>
            </a:r>
            <a:r>
              <a:rPr lang="en-US" altLang="ko-KR" sz="1600" dirty="0"/>
              <a:t>, </a:t>
            </a:r>
            <a:r>
              <a:rPr lang="ko-KR" altLang="en-US" sz="1600" dirty="0"/>
              <a:t>하나는 </a:t>
            </a:r>
            <a:r>
              <a:rPr lang="en-US" altLang="ko-KR" sz="1600" dirty="0"/>
              <a:t>leap motion</a:t>
            </a:r>
            <a:r>
              <a:rPr lang="ko-KR" altLang="en-US" sz="1600" dirty="0"/>
              <a:t>를 통해서 손동작을 식별하여 인터 랙션 합니다</a:t>
            </a:r>
            <a:endParaRPr lang="en-US" altLang="ko-KR" sz="1600" dirty="0"/>
          </a:p>
          <a:p>
            <a:r>
              <a:rPr lang="ko-KR" altLang="en-US" sz="1600" dirty="0"/>
              <a:t>그리고 Oculus Controller를 이용해서 하는 것이다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손짓을 지정 하고 알코올 램프 를 불을 봍인다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LeapMotion를 사용 해서 실행 화면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Oculus </a:t>
            </a:r>
            <a:r>
              <a:rPr lang="zh-CN" altLang="en-US" sz="1600" dirty="0"/>
              <a:t>를 사용 해서 실행 화면 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6</a:t>
            </a:r>
            <a:r>
              <a:rPr lang="ko-KR" altLang="en-US" sz="1600" dirty="0"/>
              <a:t>장에는 </a:t>
            </a:r>
            <a:r>
              <a:rPr lang="zh-CN" altLang="en-US" sz="1600" dirty="0"/>
              <a:t>평가 하는 부분입니다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각 애플리케이션의 교육 목적 및 대상 객체 입니다</a:t>
            </a:r>
            <a:endParaRPr lang="en-US" altLang="ko-KR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지구와 태양계를 인식하는 것</a:t>
            </a:r>
            <a:r>
              <a:rPr lang="en-US" altLang="ko-KR" sz="1600" dirty="0"/>
              <a:t>. </a:t>
            </a:r>
            <a:r>
              <a:rPr lang="ko-KR" altLang="en-US" sz="1600" dirty="0"/>
              <a:t>어린이의 색상 식별 및 실기 능력을 육성 한고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호기심을 자극 했다</a:t>
            </a:r>
            <a:r>
              <a:rPr lang="en-US" altLang="ko-KR" sz="1600" dirty="0"/>
              <a:t>.</a:t>
            </a:r>
            <a:endParaRPr lang="zh-CN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제한 없이 언제 어디서나 예술 작품을 연구과 감상 하기 </a:t>
            </a:r>
            <a:endParaRPr lang="en-US" altLang="ko-KR" sz="1600" dirty="0"/>
          </a:p>
          <a:p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화학 실험을 배우면서</a:t>
            </a:r>
            <a:r>
              <a:rPr lang="en-US" altLang="ko-KR" sz="1600" dirty="0"/>
              <a:t>  </a:t>
            </a:r>
            <a:r>
              <a:rPr lang="ko-KR" altLang="en-US" sz="1600" dirty="0"/>
              <a:t>실제 실험 전에 실험 절차를 미리 익숙합니다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기리고 실험의 현상을 관측합니다</a:t>
            </a:r>
            <a:endParaRPr lang="zh-CN" altLang="en-US" sz="1600" dirty="0"/>
          </a:p>
          <a:p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평가 게이지 </a:t>
            </a:r>
            <a:r>
              <a:rPr lang="en-US" altLang="ko-KR" sz="1600" dirty="0"/>
              <a:t>/</a:t>
            </a:r>
            <a:r>
              <a:rPr lang="ko-KR" altLang="en-US" sz="1600" dirty="0"/>
              <a:t>아트 전시관 응용의 평가 결과 입니다</a:t>
            </a:r>
            <a:r>
              <a:rPr lang="en-US" altLang="ko-KR" sz="1600" dirty="0"/>
              <a:t>,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실제 </a:t>
            </a:r>
            <a:r>
              <a:rPr lang="ko-KR" altLang="en-US" dirty="0"/>
              <a:t>착색 하는 걸 </a:t>
            </a:r>
            <a:r>
              <a:rPr lang="en-US" altLang="ko-KR" dirty="0"/>
              <a:t>3D</a:t>
            </a:r>
            <a:r>
              <a:rPr lang="ko-KR" altLang="en-US" dirty="0"/>
              <a:t>모델으로 보니까 </a:t>
            </a:r>
            <a:r>
              <a:rPr lang="zh-CN" altLang="en-US" dirty="0"/>
              <a:t>실험조가 더 교육 효과 좋고 재미 있다고 결과 나 왔습니다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물입감에서 </a:t>
            </a:r>
            <a:r>
              <a:rPr lang="en-US" altLang="zh-CN" sz="1600" dirty="0"/>
              <a:t>Oculus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LeapMotiom</a:t>
            </a:r>
            <a:r>
              <a:rPr lang="en-US" altLang="ko-KR" sz="1600" dirty="0"/>
              <a:t> </a:t>
            </a:r>
            <a:r>
              <a:rPr lang="ko-KR" altLang="en-US" sz="1600" dirty="0"/>
              <a:t>보다 좀 강하고 제어 할 때 정화도 높습니다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LeapMotiom</a:t>
            </a:r>
            <a:r>
              <a:rPr lang="en-US" altLang="ko-KR" sz="1600" dirty="0"/>
              <a:t> </a:t>
            </a:r>
            <a:r>
              <a:rPr lang="ko-KR" altLang="en-US" sz="1600" dirty="0"/>
              <a:t>손짓을 통해 자연 스럽지만 정확도가 낮아서 물입 감을 떨어 집니다 </a:t>
            </a:r>
            <a:r>
              <a:rPr lang="en-US" altLang="ko-KR" sz="1600" dirty="0"/>
              <a:t>. </a:t>
            </a:r>
            <a:r>
              <a:rPr lang="ko-KR" altLang="en-US" sz="1600" dirty="0"/>
              <a:t>두 방식이 전통 교수법 보다 교육적인 효과가 좋 습니다</a:t>
            </a:r>
            <a:r>
              <a:rPr lang="en-US" altLang="ko-KR" sz="1600" dirty="0"/>
              <a:t>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장에서 이 논문의 구조 하고 연구동기를 제시합니다 더 자세히 설명 하자면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평가 결과에 따라서 </a:t>
            </a:r>
            <a:r>
              <a:rPr lang="ko-KR" altLang="en-US" sz="1600" dirty="0"/>
              <a:t>혼합 현실 </a:t>
            </a:r>
            <a:r>
              <a:rPr lang="zh-CN" altLang="en-US" sz="1600" dirty="0"/>
              <a:t>화경과 구도를 이용 해서 더 좋은 교육 효과를 나온다</a:t>
            </a:r>
          </a:p>
          <a:p>
            <a:r>
              <a:rPr lang="zh-CN" altLang="en-US" sz="1600" dirty="0"/>
              <a:t>VR 장비 oculus 세트 가격이 비싸고 이동도 안된다, 또는 오래 쓰면 어지러움 문제를 해결해야 한다,  교모 있는 교육용도로 힘든다 </a:t>
            </a:r>
          </a:p>
          <a:p>
            <a:r>
              <a:rPr lang="zh-CN" altLang="en-US" sz="1600" dirty="0"/>
              <a:t>Leapmotion 인터랙션방식이 자연스럽지만 정화도과 민감도 많이 떨어진다 </a:t>
            </a:r>
            <a:endParaRPr lang="en-US" altLang="zh-CN" sz="1600"/>
          </a:p>
          <a:p>
            <a:endParaRPr lang="zh-CN" altLang="en-US" sz="1600" dirty="0"/>
          </a:p>
          <a:p>
            <a:r>
              <a:rPr lang="zh-CN" altLang="en-US" sz="1600" dirty="0"/>
              <a:t>VR 를 비해서 AR의교육적의 응용 잠재력 력이 더 많다고 볼 수 있다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교육용 혼합현실 응용이 단일한 실현 법이 없고 교육 내용 과 교육 대상에 따라서 잘 결합 할 수 있게 디자인 해야 한다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교육용 응용 프로그램을 설계 및 개발합니다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dirty="0"/>
              <a:t>가상 현실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</a:t>
            </a:r>
            <a:r>
              <a:rPr lang="ko-KR" altLang="en-US" sz="1200" dirty="0"/>
              <a:t>증가 현실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 </a:t>
            </a:r>
            <a:r>
              <a:rPr lang="ko-KR" altLang="en-US" sz="1200" dirty="0"/>
              <a:t>혼합 현실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 실험실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이러한 응용 프로그램의 교육 효과</a:t>
            </a:r>
            <a:r>
              <a:rPr lang="en-US" altLang="ko-KR" dirty="0"/>
              <a:t>, </a:t>
            </a:r>
            <a:r>
              <a:rPr lang="ko-KR" altLang="en-US" dirty="0"/>
              <a:t>사용자 경험하는 느낌</a:t>
            </a:r>
            <a:r>
              <a:rPr lang="en-US" altLang="ko-KR" dirty="0"/>
              <a:t>, </a:t>
            </a:r>
            <a:r>
              <a:rPr lang="ko-KR" altLang="en-US" dirty="0"/>
              <a:t>하드웨어 장비 기능 및 구현 효과를 평가 하고 분석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전통적인 교수법과 비교할 때의 이점</a:t>
            </a:r>
            <a:r>
              <a:rPr lang="en-US" altLang="ko-KR" dirty="0"/>
              <a:t>,</a:t>
            </a:r>
            <a:r>
              <a:rPr lang="ko-KR" altLang="en-US" dirty="0"/>
              <a:t> 교육 과 기술을 통합하는 방법을 제시합니다</a:t>
            </a:r>
            <a:r>
              <a:rPr lang="en-US" altLang="ko-KR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가상 현실기술이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컴퓨터그래픽이 만든 가상환경에 사용자를 몰입하도록 하는 것이고 증강현실은 가상의 객체를 실제 환경에서 실감나는 부가정보를 제공받을 수 있는 것이다</a:t>
            </a:r>
            <a:endParaRPr lang="en-US" altLang="ko-KR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ko-KR" altLang="en-US" sz="1600" dirty="0"/>
            </a:br>
            <a:r>
              <a:rPr lang="ko-KR" altLang="en-US" sz="1600" dirty="0"/>
              <a:t>혼합 현실은 가상 현실과 증강 현실의 기능을 포함됩니다</a:t>
            </a:r>
            <a:r>
              <a:rPr lang="en-US" altLang="ko-KR" sz="16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ko-KR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/>
              <a:t>이 그림은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제시 한 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ko-KR" altLang="en-US" sz="1600" dirty="0"/>
              <a:t>가상 연속체</a:t>
            </a:r>
            <a:r>
              <a:rPr lang="en-US" altLang="ko-KR" sz="1600" dirty="0"/>
              <a:t>”</a:t>
            </a:r>
            <a:r>
              <a:rPr lang="ko-KR" altLang="en-US" sz="1600" dirty="0"/>
              <a:t> 이라고 합니다</a:t>
            </a:r>
            <a:r>
              <a:rPr lang="en-US" altLang="ko-KR" sz="1600" dirty="0"/>
              <a:t>, </a:t>
            </a:r>
            <a:r>
              <a:rPr lang="ko-KR" altLang="en-US" sz="1600" dirty="0"/>
              <a:t>혼합 현실은 양쪽 정점을 제외하고 중간의 가상 현실과 증강 현실의 섞인 부분을 말합니다</a:t>
            </a:r>
            <a:r>
              <a:rPr lang="en-US" altLang="ko-KR" sz="1600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ko-KR" altLang="en-US" sz="1200" dirty="0"/>
              <a:t>장에는 관련한 연구 자료를 살펴 봤습니다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교육 전문가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피아제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Piaget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말한다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제시한 효과적인 학습 환경의 세 가지 요소 중에 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학생들을 실제 학습 환경에 배치 한 다고 주장 했다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학생이 보고 들는 것 보다 실제 체험이 교육에서 더 중요하다는 것을 보여 줍니다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가상현실 과 증가 현실 는 교육적인 응용은 주로 몇 가지 있다 </a:t>
            </a:r>
            <a:r>
              <a:rPr lang="en-US" altLang="ko-KR" sz="1600" dirty="0"/>
              <a:t>, 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완잔한 가상의 만든 환경에서 하는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과 실습 교육위해서 의 가상 건설 현장 프로그램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있습니다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dirty="0"/>
              <a:t>증가 현실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기술을 이용하여 만든 그림 책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그리고 학교 물리 지식 교육응용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언어 학습 응용 등 있습니다</a:t>
            </a:r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그리고 위치에 기반으로 특히 여행지 과 반물관에 많이 쓸 수 있는 </a:t>
            </a:r>
            <a:r>
              <a:rPr lang="ko-KR" altLang="en-US" sz="1600" dirty="0"/>
              <a:t>증가 현실</a:t>
            </a:r>
            <a:r>
              <a:rPr lang="en-US" altLang="ko-K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응용 또 있다   </a:t>
            </a:r>
            <a:r>
              <a:rPr lang="ko-KR" altLang="en-US" sz="1600" dirty="0"/>
              <a:t>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altLang="ko-KR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2018.05.29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>
            <a:fillRect/>
          </a:stretch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Explores the design of VR art in the display environment of new media art</a:t>
            </a:r>
            <a:endParaRPr lang="en-US" sz="2400" dirty="0"/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47700" y="195486"/>
            <a:ext cx="595654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pictures and Vuforia configuration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6364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1478696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570687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7" descr="C:\Users\Miao\AppData\Local\Temp\Rar$DRa16236.1860\6뒤짇왁都匡숭\ForCard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6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ao\AppData\Local\Temp\Rar$DRa16236.6572\6뒤짇왁都匡숭\ForUV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08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8"/>
          <p:cNvSpPr txBox="1"/>
          <p:nvPr/>
        </p:nvSpPr>
        <p:spPr>
          <a:xfrm>
            <a:off x="1503172" y="4085041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Vuforia Identification</a:t>
            </a:r>
          </a:p>
        </p:txBody>
      </p:sp>
      <p:sp>
        <p:nvSpPr>
          <p:cNvPr id="22" name="圆角矩形 26"/>
          <p:cNvSpPr/>
          <p:nvPr/>
        </p:nvSpPr>
        <p:spPr>
          <a:xfrm>
            <a:off x="5220072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/>
          <p:cNvSpPr/>
          <p:nvPr/>
        </p:nvSpPr>
        <p:spPr>
          <a:xfrm>
            <a:off x="5182404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3"/>
          <p:cNvSpPr/>
          <p:nvPr/>
        </p:nvSpPr>
        <p:spPr>
          <a:xfrm rot="10800000">
            <a:off x="7274395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8"/>
          <p:cNvSpPr txBox="1"/>
          <p:nvPr/>
        </p:nvSpPr>
        <p:spPr>
          <a:xfrm>
            <a:off x="5203728" y="4101430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scan with camera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0" grpId="0"/>
      <p:bldP spid="22" grpId="0" animBg="1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/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/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/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land and ocean outline of the Earth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/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6434"/>
          <a:stretch>
            <a:fillRect/>
          </a:stretch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741713"/>
            <a:ext cx="3876380" cy="19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2945299"/>
            <a:ext cx="3876380" cy="20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619672" y="3729718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Main Menu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" y="3111789"/>
            <a:ext cx="3154554" cy="1695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208871"/>
            <a:ext cx="2859206" cy="15660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EC78EF-A170-4282-8737-6176DE17B9B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/>
          <a:stretch/>
        </p:blipFill>
        <p:spPr bwMode="auto">
          <a:xfrm>
            <a:off x="5148064" y="1183739"/>
            <a:ext cx="2848771" cy="1460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813DBE-CE0B-400E-BA09-BD4C9A3E7A2B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/>
          <a:stretch/>
        </p:blipFill>
        <p:spPr bwMode="auto">
          <a:xfrm>
            <a:off x="1026638" y="1144789"/>
            <a:ext cx="3154554" cy="1606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1165273920"/>
              </p:ext>
            </p:extLst>
          </p:nvPr>
        </p:nvGraphicFramePr>
        <p:xfrm>
          <a:off x="369759" y="987574"/>
          <a:ext cx="8404481" cy="3850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 3D Coloring Game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system. Cltivate children’s color identification and hands-on skills</a:t>
                      </a: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appreciate art works any time and anywhere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learn chemical experiments,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Familiar with experimental procedure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Observe </a:t>
                      </a:r>
                      <a:r>
                        <a:rPr lang="en-US" sz="2000" kern="100" dirty="0" err="1">
                          <a:effectLst/>
                        </a:rPr>
                        <a:t>phenomenas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Experimental Results</a:t>
            </a:r>
          </a:p>
        </p:txBody>
      </p:sp>
      <p:graphicFrame>
        <p:nvGraphicFramePr>
          <p:cNvPr id="5" name="内容占位符 3"/>
          <p:cNvGraphicFramePr/>
          <p:nvPr>
            <p:extLst>
              <p:ext uri="{D42A27DB-BD31-4B8C-83A1-F6EECF244321}">
                <p14:modId xmlns:p14="http://schemas.microsoft.com/office/powerpoint/2010/main" val="3141812749"/>
              </p:ext>
            </p:extLst>
          </p:nvPr>
        </p:nvGraphicFramePr>
        <p:xfrm>
          <a:off x="854383" y="801259"/>
          <a:ext cx="7462644" cy="41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0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Gauge Dimensions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Evaluation Method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Evaluation Results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effectLst/>
                        </a:rPr>
                        <a:t>Experimental 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Control 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Hardware Equipment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Record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Mobile terminal equipment (Android)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Immersive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Relatively authentic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Authentic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Educational Effect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Questionnaire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Repeated appreciation at any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 in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Interaction &amp; Sense of control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Easy and close to natural interaction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Natural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Degree of difficulty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Questionnaire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Simple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Difficulty in implementation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3536367169"/>
              </p:ext>
            </p:extLst>
          </p:nvPr>
        </p:nvGraphicFramePr>
        <p:xfrm>
          <a:off x="215516" y="776368"/>
          <a:ext cx="8712968" cy="4168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011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Gauge Dimensions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method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Results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 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Comparative 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Interesting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Interview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Vivid and Interesting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Dull and Boring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45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Hardware Equipment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Requirements : Android phone, Printed identification map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Required hardware is readily available and portable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picture display;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Teacher instruction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26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Educational effect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and deep impressions about Earth, continents and oceans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about the tellurion, but have superficial impression on the Earth, continents and oceans 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 &amp; Sense of control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 operation mode;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Precise control by clicking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Degree of difficulty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Experimental Results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/>
          <p:cNvGraphicFramePr/>
          <p:nvPr>
            <p:extLst>
              <p:ext uri="{D42A27DB-BD31-4B8C-83A1-F6EECF244321}">
                <p14:modId xmlns:p14="http://schemas.microsoft.com/office/powerpoint/2010/main" val="1914907100"/>
              </p:ext>
            </p:extLst>
          </p:nvPr>
        </p:nvGraphicFramePr>
        <p:xfrm>
          <a:off x="307855" y="843558"/>
          <a:ext cx="8528289" cy="398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Method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Record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authentic 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the flow and observe phenomena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repeatedly exercise flow, observe phenomena and deepen impression</a:t>
                      </a: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precision and control 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Dizziness after long time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Placeholder 4"/>
          <p:cNvSpPr txBox="1"/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71752" y="1347614"/>
            <a:ext cx="6361042" cy="31464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Set is expensive and still have technical problems (vertigo)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4909" y="757508"/>
            <a:ext cx="7489264" cy="2534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7241" y="71294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13809" y="304836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6147"/>
          <a:stretch>
            <a:fillRect/>
          </a:stretch>
        </p:blipFill>
        <p:spPr>
          <a:xfrm>
            <a:off x="1355630" y="861169"/>
            <a:ext cx="6527822" cy="2329224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981257" y="3408402"/>
            <a:ext cx="2144249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>
            <a:fillRect/>
          </a:stretch>
        </p:blipFill>
        <p:spPr bwMode="auto">
          <a:xfrm>
            <a:off x="3626206" y="3408402"/>
            <a:ext cx="1969137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/>
          <a:srcRect l="6434" t="6921"/>
          <a:stretch>
            <a:fillRect/>
          </a:stretch>
        </p:blipFill>
        <p:spPr>
          <a:xfrm>
            <a:off x="6083549" y="3433193"/>
            <a:ext cx="2280624" cy="12197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5273" y="4754163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5530" y="4754163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7436" y="4749704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/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Paul Milgram and Fumio 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Kishino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/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(03)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Schank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Kass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4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/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/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/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Sloodle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/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Magic Book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physics learning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school” English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/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>
            <a:fillRect/>
          </a:stretch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1941</Words>
  <Application>Microsoft Office PowerPoint</Application>
  <PresentationFormat>全屏显示(16:9)</PresentationFormat>
  <Paragraphs>353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Aller Light</vt:lpstr>
      <vt:lpstr>等线</vt:lpstr>
      <vt:lpstr>微软雅黑</vt:lpstr>
      <vt:lpstr>Open Sans Light</vt:lpstr>
      <vt:lpstr>宋体</vt:lpstr>
      <vt:lpstr>Malgun Gothic</vt:lpstr>
      <vt:lpstr>Malgun Gothic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550</cp:revision>
  <cp:lastPrinted>2018-05-29T01:15:49Z</cp:lastPrinted>
  <dcterms:created xsi:type="dcterms:W3CDTF">2015-12-11T17:46:00Z</dcterms:created>
  <dcterms:modified xsi:type="dcterms:W3CDTF">2018-06-13T13:42:45Z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  <property fmtid="{D5CDD505-2E9C-101B-9397-08002B2CF9AE}" pid="5" name="KSOProductBuildVer">
    <vt:lpwstr>2052-10.1.0.7346</vt:lpwstr>
  </property>
</Properties>
</file>