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7" r:id="rId2"/>
    <p:sldId id="264" r:id="rId3"/>
    <p:sldId id="322" r:id="rId4"/>
    <p:sldId id="331" r:id="rId5"/>
    <p:sldId id="329" r:id="rId6"/>
    <p:sldId id="334" r:id="rId7"/>
    <p:sldId id="333" r:id="rId8"/>
    <p:sldId id="259" r:id="rId9"/>
    <p:sldId id="336" r:id="rId10"/>
    <p:sldId id="350" r:id="rId11"/>
    <p:sldId id="347" r:id="rId12"/>
    <p:sldId id="348" r:id="rId13"/>
    <p:sldId id="342" r:id="rId14"/>
    <p:sldId id="351" r:id="rId15"/>
    <p:sldId id="352" r:id="rId16"/>
    <p:sldId id="358" r:id="rId17"/>
    <p:sldId id="360" r:id="rId18"/>
    <p:sldId id="362" r:id="rId19"/>
    <p:sldId id="343" r:id="rId20"/>
    <p:sldId id="363" r:id="rId21"/>
    <p:sldId id="354" r:id="rId22"/>
    <p:sldId id="366" r:id="rId23"/>
    <p:sldId id="367" r:id="rId24"/>
    <p:sldId id="344" r:id="rId25"/>
    <p:sldId id="370" r:id="rId26"/>
    <p:sldId id="387" r:id="rId27"/>
    <p:sldId id="389" r:id="rId28"/>
    <p:sldId id="376" r:id="rId29"/>
    <p:sldId id="341" r:id="rId30"/>
    <p:sldId id="378" r:id="rId31"/>
    <p:sldId id="380" r:id="rId32"/>
  </p:sldIdLst>
  <p:sldSz cx="9144000" cy="5143500" type="screen16x9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50692" autoAdjust="0"/>
  </p:normalViewPr>
  <p:slideViewPr>
    <p:cSldViewPr>
      <p:cViewPr varScale="1">
        <p:scale>
          <a:sx n="71" d="100"/>
          <a:sy n="71" d="100"/>
        </p:scale>
        <p:origin x="1278" y="60"/>
      </p:cViewPr>
      <p:guideLst>
        <p:guide orient="horz" pos="162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27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게임 공학과 학생 단효운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반갑 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가상현실 과 증강 현실에 대해서 관심이 많았으며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교수님 지도를 받아서 많이 배우고 이 기술들을 교육에서 어떻게 잘 적용 할 수 있는지 에대해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연구를 하고 논문 주제로 선택 하였 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부족 하지만 발표를 들어주심에 감사 드립니다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발표 시작 하겠 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 카드보드 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Phone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 하여 예술 제품 콘텐츠를 가상 환경에서 보는 것입니다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시선 방향으로 움직이게 하여 쉽게 가상 전시한 콘텐츠를 볼 수 있게 하였 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장애물이나  예술 제품과 거리가 가까워지면 정지 하고 시선이 바뀌면서 지정한 속도로 자유롭게 이동 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두 그림은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 실행 하는 화면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 쪽은 전시관의 모양이고 오론 쪽을 구글 카드보드 과 스마트 폰을 써서 보는 화면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챕터에서는 가상현실의 체험감과 몰입감에 영향요소를 분석 하여 개선 법을 제시하였습니다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프로그램을 통하여 사용자는 시간과 공간에 제한없이 예술 제품을 관람 할 수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입니다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방식은 두가지가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렌드링 과 지시를 받아서 하는 렌드링입니다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프로그램의 실현 절차가 이 그림과 같이 다자인 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단계로 나누었다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단계는 그림과 모델을 만들고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UV mapping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맵핑하는 단계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Vuforia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 에서 식별그림을 업로드 하고 유니티에 도입합니다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단계는 유니티에서 스크린 화면을 캡처 하여 좌표를 전환 하고 계산한 다음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모델에서 붙이는 단계이며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단계는 모바일에 실행 하는 단계로 나눕니다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두 그림은 지구의모델의 지구 부분 하고 지구의 프레임 각각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 과정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그림들은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게임의 실행화면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채색된 그림이 완전히 스캔 프레임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들어가야 식별이됩니다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지구 모델이 그림 위에서 보여주고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화면을 클릭 하면 지구가 회전을 시키고 다시 클릭 하면 태양계등 천체운동 하는 애니메이션도  볼수있습니다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프로그램을 통하여 아이들은 손으로 색칠 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이미지를 더 생생하고 입체적인 이미지로 보여주며 색깔의 인식과 실습 능력을 향상 시킵니다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중요한 것은 지구의모양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육지와 바다의 윤곽의 인상을 심화하고 천체의 움직임도 보여주는 것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교육을 통해서 아이의 호기심을 자극합니다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zh-CN" sz="1600" dirty="0"/>
              <a:t>다음은 </a:t>
            </a:r>
            <a:r>
              <a:rPr lang="en-US" altLang="ko-KR" sz="1600" dirty="0"/>
              <a:t>MR </a:t>
            </a:r>
            <a:r>
              <a:rPr lang="ko-KR" altLang="zh-CN" sz="1600" dirty="0"/>
              <a:t>화하 실험실 입니다</a:t>
            </a:r>
            <a:r>
              <a:rPr lang="en-US" altLang="ko-KR" sz="1600" dirty="0"/>
              <a:t>,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제 논문의 내용을 소개 해 드리겠습니다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및 증강현실기술이 교육에서 사용할 수 있도록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교육용 응용 소프트웨어를 개발하는 과정을 소개할 것입니다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으로 나누었습니다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두 기술의 역사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 및 종류에 대해 분석하였습니다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응용 소프트웨어 제작과정에 대해 상세히 설명할 예정입니다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 Art Exhibition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 Coloring Game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 Chemistry Lab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개발 과정 및 분석에 대한 내용을 설명할 것입니다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마지막으로는 사용자 평가를 통하여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응용 프로그램의 교육적 효과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 장비 특성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인터랙션 컨트롤 방식 및 사용자 체험감 등에 대한 평가 결과를 수행합니다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평가 결과를 토대로 혼합 현실에 대한 교육에서의 유용성을 찾을 수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프로그램은 두개의 인터랙션 방법이 있으며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 motion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손동작을 식별하여 인터랙션 하는 것이고  두번째는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Oculus Controller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하는 인터랙션 하는것입니다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그림에서 왼쪽부분은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 Motion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손짓을 지정 하는 방법이고 오른쪽부분은 지정한 손짓을 해서 알코올 램프에 불을 붙이는것입니다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LeapMotion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실행 화면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 폰과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LeapMotion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연결해서 실행 하며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씬이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 씬에서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선택하여 오른쪽은 각각의 실행 화면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씬에서 미시적인 원자 구조를 관찰 할 수 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씬에서 실험 직접 하는 것입니다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Oculus HMD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 해서 실행 화면 입니다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장에서는 평가척도 부분입니다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표는 가상 현실 교육 게임의 특성을 결합한 하드웨어 장비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가성비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휴대 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몰입도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 효과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Interaction Control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학습 어려움 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차원을 기반으로 한 본 연구의 평가 척도입니다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 과정에는 설문 조사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전문가 검토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실험및 인터뷰 등 방법을  사용하였으며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정량적 평가 방법과 정성적 평가 방법을 조합 하였습니다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표가 각 애플리케이션의 평가실험 대상과 교육적인 목적입니다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 3D Coloring Game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교육목적은지구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태양계와 색깔을 인식하며 실습 능력을 육성하고 호기심을 자극하는것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,VR Art Exhibition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제한 없이 언제 어디서나 예술 작품을 연구하고 감상하는것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MR Chemistry Lab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화학 실험의 시험 현상등 실험지식을 배우면서 실험 절차를 미리 익숙하는 것 것 과 미시적인 완자 구조를 관찰 하는 것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실험참여자의 의견을 반영하여 가상현실에서 예술품을 감상하고 즐길수있습니다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예술품 전시를 편리하게 감상 할 수 있으며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인터랙션수단도 매우 자연스럽고 실제 장면과 유사합니다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작품은 어느 정도 왜곡되어 사용자의 몰입감에 영향을 미치는 요인으로 작용됩니다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ko-KR" sz="2400" dirty="0"/>
          </a:p>
          <a:p>
            <a:pPr marL="0" indent="0" algn="just"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57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 장비에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 그룹은 하드웨어 장비에 대한 요구 사항이 상대적으로 높습니다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 효과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그룹은 전통적인 교수법 그룹에 비해 관심과 교육 효과가 뛰어나고 깊은 인상을 줍니다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AR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때 아이들의 학습 관심과 탐구 열정을 더 쉽게 자극 할 수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45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몰입감부분에서는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Oculus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LeapMotiom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좀 더 강하고 제어 할 때 정화도 높습니다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LeapMotiom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손짓을 사용하여 자연스럽지만 정확도가 낮기 때문에 몰입감이 떨어집니다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방식은 전통 교수법 보다 교육적인 효과가 좋습니다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막지막으로는 논문의 결론 입니다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동양상 마침 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장에서 더 자세히 설명 하겠습니다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 결과에 따라 혼합 현실 환경과 구도를 이용하여 더 좋은 교육 효과를 거둘 수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장비는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oculus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세트 가격이 비쌀뿐더러 이동도 안된다는 단점이 있으며  오래사용하면  어지럽다는 문제가 있고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규모있는 교육용도로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사용하기에도 부적절합니다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Leapmotion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인터랙션 방식이 자연스럽지만 정화도와 민감도가 많이 떨어집니다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응용시장에서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비하여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교육적  응용 잠재력이 더 많다고 볼 수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교육용 혼합현실 응용은 단일한 실현법이 없고 장비시설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교육내용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교육대상이 다 다르기 때문에 결합시킬 수 있도록 디자인 해야합니다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마지막으로는 중간발표시에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심사교수님들의 의견을 수렴하여 수정한 사항입니다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논문의 그림 화상도 높히기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한국에서의 응용 프로그램 사례 추가 하기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주석 포맷 수정하기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참고눈문의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포맷 수정 하기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7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가지 교육용 프로그램을 설계하여 개발 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그림들과 같이 가상 현실 아트 전시관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 현실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혼합 현실 화학 실험실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응용 포로그램의 실행하는 화면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 설명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관련 개념과  이러한 최신 기술이 발전한 형태를 설명 하겠습니다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현실기술은 컴퓨터그래픽이 만든 가상환경에 사용자를 몰입하도록 하는 것이고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증강현실은 가상의 객체를 실제 환경에서 실감나는 부가정보를 제공받을 수 있는 것을 말합니다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그림은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 밀그램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 Milgram 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(Fumio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Kishino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후미오키시노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제시 한 “가상 연속체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혼합 현실은 양쪽 정점을 제외하고 중간의 가상 현실과 증강 현실의 섞인 부분을 말합니다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분문에서와 마찬가지로 혼합 현실은 가상 현실과 증강 현실의 기능을  융합하는 것입니다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장에는 관련한 연구 자료를 살펴 보겠습니다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 전문가 피아제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(Piaget)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실험실을 교실로 옮긴다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말했다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샴크 과 카스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Schank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제시한 효과적인 학습 환경의 세 가지 요소 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학생들을 실제 학습 환경에 배치 해야 한다고 주장 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구성주의 견해에 따라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학습은 실제 상황에서 어떤 경험을 하는 것이다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주장합니다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이론적 연구는 학생들이 보고 듣는 것 보다 실제 체험하는 것이  교육에서 더 중요하다는 것을 보여 줍니다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가상현실 및 증강현실은 수많은 영역에서 사용되고 있기 때문에 이러한 최신 기술을 교육에 접목시키는 것이 본 논문의 연구 목적입니다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교육에서의 가상현실 및 증강현실 기술은 학생들로 하여금 수동적인 학습 과정으로부터 능동적인 체험 과정으로 전환하여 학습을 진행하게 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과 증강 현실의 교육적인 응용은 주로 몇 가지가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완전한 가상의 환경에서 하는 응용과 실습교육을 위한 가상 건설 현장 프로그램이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증강현실 기술을 이용한 프로그램에는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유아용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학교 물리 지식 교육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학습 응용프로그램등이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위치에 기반으로 특히 여행지와 박물관에 많이 쓸 수 있는 증강현실 응용프로그램이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개발 한 포로그램을 각각 설명 하겠습니다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 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 입니다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0pe4AQe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9572" y="627534"/>
            <a:ext cx="7704856" cy="210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and Evaluation of Mixed Reality Educational Applications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195736" y="4175210"/>
            <a:ext cx="6928925" cy="968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2018.06.18 </a:t>
            </a:r>
          </a:p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XiaoYun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Game Multimedia Engineering D</a:t>
            </a:r>
            <a:r>
              <a:rPr lang="en-US" altLang="ko-KR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epartment </a:t>
            </a: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Pai Chai University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63278" y="1565922"/>
            <a:ext cx="5928934" cy="222368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Using Google Cardboard and Android Phone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Moving in FPV, the user in the virtual world automatically advances toward the view direction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Stops when entering a certain range near the art works or obstacles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Change the direction of movement by changing the view direction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/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/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/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3" descr="EMB0000554c83d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760" y="937087"/>
            <a:ext cx="3437459" cy="23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/>
          <a:stretch>
            <a:fillRect/>
          </a:stretch>
        </p:blipFill>
        <p:spPr>
          <a:xfrm>
            <a:off x="4934079" y="2621106"/>
            <a:ext cx="3488721" cy="2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57880" y="3507854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Room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6409" y="1975132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in VR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49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446380" cy="35734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57778" y="1635646"/>
            <a:ext cx="675075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Analyzed the factors that affect user experience and immersion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Users can observe the works from any angle, and it breaks through the limitations of time and space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Explores the design of VR art in the display environment of new media art</a:t>
            </a:r>
            <a:endParaRPr lang="en-US" sz="2400" dirty="0"/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01870" y="454956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 descr="C:\Users\Miao\AppData\Local\Temp\Rar$DRa19256.29962\Screenshot_2018-05-14-20-51-29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>
            <a:fillRect/>
          </a:stretch>
        </p:blipFill>
        <p:spPr bwMode="auto">
          <a:xfrm>
            <a:off x="6946895" y="2069569"/>
            <a:ext cx="1969137" cy="129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6086" y="1426349"/>
            <a:ext cx="5816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color rendering has two ways: 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Real-time rendering model texture content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Only rendering the model texture once receive instructions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916360" y="603938"/>
            <a:ext cx="27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x-non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1230593"/>
            <a:ext cx="8342874" cy="3501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37510" y="116545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508406" y="45090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3844" y="1608270"/>
            <a:ext cx="7839251" cy="27460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 matching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/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/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/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7880" y="3507854"/>
            <a:ext cx="30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earth model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4078" y="1898639"/>
            <a:ext cx="359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frame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9853" y="970030"/>
            <a:ext cx="3500846" cy="234522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052715" y="2542645"/>
            <a:ext cx="3164664" cy="22322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49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C:\Users\Miao\AppData\Local\Temp\Rar$DRa19256.29962\Screenshot_2018-05-14-20-50-4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747521"/>
            <a:ext cx="3316409" cy="186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Miao\AppData\Local\Temp\Rar$DRa19256.29962\Screenshot_2018-05-14-20-53-1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763284"/>
            <a:ext cx="3316410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Miao\AppData\Local\Temp\Rar$DRa19256.29962\Screenshot_2018-05-14-20-51-29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2931790"/>
            <a:ext cx="3316285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Miao\AppData\Local\Temp\Rar$DRa19256.29962\Screenshot_2018-05-14-20-51-14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2931966"/>
            <a:ext cx="3316285" cy="186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42753" y="2587429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picture not completely enter the frame 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4926441" y="2587605"/>
            <a:ext cx="392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picture completely enter the frame 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037729" y="479666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Show the colored earth model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714908" y="479666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Show the solar system movement animation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3278" y="1565922"/>
            <a:ext cx="5928934" cy="296235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Children improve their hands-on ability and understanding of colors through hand-painted colors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the shape of the Earth, land and ocean outline and movement of the celestial bodies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Stimulate the exploration interest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6434"/>
          <a:stretch>
            <a:fillRect/>
          </a:stretch>
        </p:blipFill>
        <p:spPr>
          <a:xfrm>
            <a:off x="6779283" y="2174495"/>
            <a:ext cx="2280624" cy="131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83707" y="5252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69427" y="1131590"/>
            <a:ext cx="27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0486" y="1397185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0486" y="2076799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89739" y="1410496"/>
            <a:ext cx="3582261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89739" y="2104649"/>
            <a:ext cx="3582261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0486" y="2798258"/>
            <a:ext cx="4258660" cy="693611"/>
            <a:chOff x="4315150" y="2341731"/>
            <a:chExt cx="3857250" cy="814874"/>
          </a:xfrm>
        </p:grpSpPr>
        <p:sp>
          <p:nvSpPr>
            <p:cNvPr id="67" name="矩形 66">
              <a:hlinkClick r:id="rId3" tooltip="MR Applications"/>
            </p:cNvPr>
            <p:cNvSpPr/>
            <p:nvPr/>
          </p:nvSpPr>
          <p:spPr>
            <a:xfrm>
              <a:off x="4523854" y="2424395"/>
              <a:ext cx="3628781" cy="732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 of MR applications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10485" y="3457903"/>
            <a:ext cx="884486" cy="523220"/>
            <a:chOff x="2215144" y="5107938"/>
            <a:chExt cx="1231128" cy="959259"/>
          </a:xfrm>
        </p:grpSpPr>
        <p:sp>
          <p:nvSpPr>
            <p:cNvPr id="81" name="平行四边形 80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89739" y="3484334"/>
            <a:ext cx="3582261" cy="459690"/>
            <a:chOff x="4315150" y="3730038"/>
            <a:chExt cx="3857250" cy="540057"/>
          </a:xfrm>
        </p:grpSpPr>
        <p:sp>
          <p:nvSpPr>
            <p:cNvPr id="84" name="矩形 83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平行四边形 84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0485" y="4142938"/>
            <a:ext cx="884486" cy="523220"/>
            <a:chOff x="2215144" y="5107938"/>
            <a:chExt cx="1231128" cy="959259"/>
          </a:xfrm>
        </p:grpSpPr>
        <p:sp>
          <p:nvSpPr>
            <p:cNvPr id="87" name="平行四边形 86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89739" y="4169369"/>
            <a:ext cx="3582261" cy="459690"/>
            <a:chOff x="4315150" y="3730038"/>
            <a:chExt cx="3857250" cy="540057"/>
          </a:xfrm>
        </p:grpSpPr>
        <p:sp>
          <p:nvSpPr>
            <p:cNvPr id="90" name="矩形 89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932040" y="2075582"/>
            <a:ext cx="894259" cy="496081"/>
            <a:chOff x="2215144" y="3018134"/>
            <a:chExt cx="1244730" cy="909499"/>
          </a:xfrm>
        </p:grpSpPr>
        <p:sp>
          <p:nvSpPr>
            <p:cNvPr id="94" name="平行四边形 93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5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611293" y="2095736"/>
            <a:ext cx="3222221" cy="459690"/>
            <a:chOff x="4315150" y="2341731"/>
            <a:chExt cx="3857250" cy="540057"/>
          </a:xfrm>
        </p:grpSpPr>
        <p:sp>
          <p:nvSpPr>
            <p:cNvPr id="97" name="矩形 96">
              <a:hlinkClick r:id="rId3" tooltip="MR Applications"/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 Exhibition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932040" y="2767099"/>
            <a:ext cx="894259" cy="523220"/>
            <a:chOff x="2215144" y="3018134"/>
            <a:chExt cx="1244730" cy="959255"/>
          </a:xfrm>
        </p:grpSpPr>
        <p:sp>
          <p:nvSpPr>
            <p:cNvPr id="100" name="平行四边形 99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1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611293" y="2787253"/>
            <a:ext cx="3222221" cy="459690"/>
            <a:chOff x="4315150" y="2341731"/>
            <a:chExt cx="3857250" cy="540057"/>
          </a:xfrm>
        </p:grpSpPr>
        <p:sp>
          <p:nvSpPr>
            <p:cNvPr id="103" name="矩形 102">
              <a:hlinkClick r:id="rId3" tooltip="MR Applications"/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Coloring Game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932040" y="3458616"/>
            <a:ext cx="894259" cy="523220"/>
            <a:chOff x="2215144" y="3018134"/>
            <a:chExt cx="1244730" cy="959255"/>
          </a:xfrm>
        </p:grpSpPr>
        <p:sp>
          <p:nvSpPr>
            <p:cNvPr id="106" name="平行四边形 10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7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611293" y="3478769"/>
            <a:ext cx="3222221" cy="459690"/>
            <a:chOff x="4315150" y="2341731"/>
            <a:chExt cx="3857250" cy="540057"/>
          </a:xfrm>
        </p:grpSpPr>
        <p:sp>
          <p:nvSpPr>
            <p:cNvPr id="109" name="矩形 108">
              <a:hlinkClick r:id="rId3" tooltip="MR Applications"/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Lab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左大括号 5"/>
          <p:cNvSpPr/>
          <p:nvPr/>
        </p:nvSpPr>
        <p:spPr>
          <a:xfrm>
            <a:off x="4638800" y="2211710"/>
            <a:ext cx="221232" cy="1584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63278" y="1565922"/>
            <a:ext cx="6156994" cy="228524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Leap Motion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Gesture </a:t>
            </a:r>
            <a:r>
              <a:rPr lang="en-US" altLang="zh-CN" sz="2400" dirty="0"/>
              <a:t>recognition</a:t>
            </a:r>
            <a:r>
              <a:rPr lang="en-US" sz="2400" dirty="0"/>
              <a:t> Use the </a:t>
            </a:r>
            <a:r>
              <a:rPr lang="en-US" sz="2400" dirty="0" err="1"/>
              <a:t>LeapMotion</a:t>
            </a:r>
            <a:r>
              <a:rPr lang="en-US" sz="2400" dirty="0"/>
              <a:t> as the interaction 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Oculus HMD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 Touch Controllers to interact with the chemistry Lab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 Motion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24" y="747099"/>
            <a:ext cx="2304256" cy="17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357"/>
            <a:ext cx="3168352" cy="19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283968" y="1734926"/>
            <a:ext cx="4759325" cy="2002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7880" y="4597208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Definition of hand gestures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044789" y="3952382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Ignite</a:t>
            </a:r>
            <a:r>
              <a:rPr lang="ko-KR" altLang="en-US" dirty="0"/>
              <a:t> 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Alcohol fire by pointing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3642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LeapMotion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图片 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9370"/>
            <a:ext cx="3384823" cy="19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47235"/>
            <a:ext cx="3758748" cy="187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34520"/>
            <a:ext cx="3758748" cy="200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347250" y="3768397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Main menu scene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47864" y="1923678"/>
            <a:ext cx="1008112" cy="91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23728" y="3291830"/>
            <a:ext cx="2160240" cy="80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4DD431C-52B1-4C52-A455-3988D3BA2DBA}"/>
              </a:ext>
            </a:extLst>
          </p:cNvPr>
          <p:cNvSpPr/>
          <p:nvPr/>
        </p:nvSpPr>
        <p:spPr>
          <a:xfrm>
            <a:off x="5861435" y="2516388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AR scene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4C09FF-7F18-4772-A580-C144241C4C4D}"/>
              </a:ext>
            </a:extLst>
          </p:cNvPr>
          <p:cNvSpPr/>
          <p:nvPr/>
        </p:nvSpPr>
        <p:spPr>
          <a:xfrm>
            <a:off x="5861435" y="4814949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VR scene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Oculus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6" y="2909956"/>
            <a:ext cx="3154554" cy="16959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007038"/>
            <a:ext cx="2859206" cy="15660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EC78EF-A170-4282-8737-6176DE17B9B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/>
          <a:stretch/>
        </p:blipFill>
        <p:spPr bwMode="auto">
          <a:xfrm>
            <a:off x="5148064" y="981906"/>
            <a:ext cx="2848771" cy="1460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813DBE-CE0B-400E-BA09-BD4C9A3E7A2B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/>
          <a:stretch/>
        </p:blipFill>
        <p:spPr bwMode="auto">
          <a:xfrm>
            <a:off x="1026638" y="942956"/>
            <a:ext cx="3154554" cy="1606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C0325B7-F27B-4781-9AF2-15485D331200}"/>
              </a:ext>
            </a:extLst>
          </p:cNvPr>
          <p:cNvSpPr/>
          <p:nvPr/>
        </p:nvSpPr>
        <p:spPr>
          <a:xfrm>
            <a:off x="1907704" y="2540624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Mian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 scene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52D187-257D-4619-A218-47DA96FD2FAA}"/>
              </a:ext>
            </a:extLst>
          </p:cNvPr>
          <p:cNvSpPr/>
          <p:nvPr/>
        </p:nvSpPr>
        <p:spPr>
          <a:xfrm>
            <a:off x="5976017" y="254062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ChemVR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 scene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76CA27-EF91-4BE6-8917-9181906072BF}"/>
              </a:ext>
            </a:extLst>
          </p:cNvPr>
          <p:cNvSpPr/>
          <p:nvPr/>
        </p:nvSpPr>
        <p:spPr>
          <a:xfrm>
            <a:off x="1588707" y="460590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ChemVR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 scene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F0A499-986E-4CE5-BBA5-68DFBD9E4A5B}"/>
              </a:ext>
            </a:extLst>
          </p:cNvPr>
          <p:cNvSpPr/>
          <p:nvPr/>
        </p:nvSpPr>
        <p:spPr>
          <a:xfrm>
            <a:off x="5944304" y="460590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ChemVR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 scene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Purposes and Target Objects of Each Application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/>
          <p:nvPr>
            <p:extLst>
              <p:ext uri="{D42A27DB-BD31-4B8C-83A1-F6EECF244321}">
                <p14:modId xmlns:p14="http://schemas.microsoft.com/office/powerpoint/2010/main" val="2021834866"/>
              </p:ext>
            </p:extLst>
          </p:nvPr>
        </p:nvGraphicFramePr>
        <p:xfrm>
          <a:off x="369759" y="767904"/>
          <a:ext cx="8404481" cy="4180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Game Project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Target Object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Education Degree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Educational Goals (Effects)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AR 3D Coloring Game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 years old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Pre-school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recognize the Earth and solar system. Cltivate children’s color identification and hands-on skills</a:t>
                      </a: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VR Art Exhibition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appreciate art works any time and anywhere</a:t>
                      </a: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MR Chemistry Lab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learn chemical experiments, familiar with experimental procedures and observe experimental phenomena and the microscopic atomic structure</a:t>
                      </a: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339485"/>
            <a:ext cx="70265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As commented by objects who have used VR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They really enjoy the appreciation process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They could conveniently appreciate art exhibition at any time and space. 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interaction means is also very natural and similar to the real scene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work will be distorted to some degree, which fabricates another factor that influences user immersive sense</a:t>
            </a:r>
          </a:p>
        </p:txBody>
      </p:sp>
      <p:sp>
        <p:nvSpPr>
          <p:cNvPr id="3" name="矩形 2"/>
          <p:cNvSpPr/>
          <p:nvPr/>
        </p:nvSpPr>
        <p:spPr>
          <a:xfrm>
            <a:off x="930301" y="369650"/>
            <a:ext cx="261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205280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5" y="1339485"/>
            <a:ext cx="6264696" cy="3187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ts val="2000"/>
              </a:lnSpc>
              <a:buFont typeface="Wingdings" panose="05000000000000000000" pitchFamily="2" charset="2"/>
              <a:buChar char="§"/>
              <a:tabLst>
                <a:tab pos="5200650" algn="l"/>
              </a:tabLst>
            </a:pPr>
            <a:r>
              <a:rPr lang="en-US" sz="2400" dirty="0"/>
              <a:t>In hardware equipment: The experimental group has relatively higher requirements on hardware equipment </a:t>
            </a:r>
          </a:p>
          <a:p>
            <a:pPr marL="114300" lvl="1" algn="just">
              <a:lnSpc>
                <a:spcPts val="2000"/>
              </a:lnSpc>
              <a:tabLst>
                <a:tab pos="5200650" algn="l"/>
              </a:tabLst>
            </a:pPr>
            <a:endParaRPr lang="en-US" sz="2400" dirty="0"/>
          </a:p>
          <a:p>
            <a:pPr lvl="1" indent="-342900" algn="just">
              <a:lnSpc>
                <a:spcPts val="2000"/>
              </a:lnSpc>
              <a:buFont typeface="Wingdings" panose="05000000000000000000" pitchFamily="2" charset="2"/>
              <a:buChar char="§"/>
              <a:tabLst>
                <a:tab pos="5200650" algn="l"/>
              </a:tabLst>
            </a:pPr>
            <a:r>
              <a:rPr lang="en-US" sz="2400" dirty="0"/>
              <a:t>Education effects: The AR technology group have superior interest and education effects than the traditional teaching method group and  deepen impression</a:t>
            </a:r>
          </a:p>
          <a:p>
            <a:pPr marL="114300" lvl="1" algn="just">
              <a:lnSpc>
                <a:spcPts val="2000"/>
              </a:lnSpc>
              <a:tabLst>
                <a:tab pos="5200650" algn="l"/>
              </a:tabLst>
            </a:pPr>
            <a:endParaRPr lang="en-US" sz="2400" dirty="0"/>
          </a:p>
          <a:p>
            <a:pPr lvl="1" indent="-342900" algn="just">
              <a:lnSpc>
                <a:spcPts val="2000"/>
              </a:lnSpc>
              <a:buFont typeface="Wingdings" panose="05000000000000000000" pitchFamily="2" charset="2"/>
              <a:buChar char="§"/>
              <a:tabLst>
                <a:tab pos="5200650" algn="l"/>
              </a:tabLst>
            </a:pPr>
            <a:r>
              <a:rPr lang="en-US" sz="2400" dirty="0"/>
              <a:t>Using AR could more easily stimulate children’s learning interests and exploration enthusiasm</a:t>
            </a:r>
          </a:p>
        </p:txBody>
      </p:sp>
      <p:sp>
        <p:nvSpPr>
          <p:cNvPr id="3" name="矩形 2"/>
          <p:cNvSpPr/>
          <p:nvPr/>
        </p:nvSpPr>
        <p:spPr>
          <a:xfrm>
            <a:off x="930301" y="369650"/>
            <a:ext cx="279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3423913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 Evaluation Experimental Results</a:t>
            </a:r>
          </a:p>
        </p:txBody>
      </p:sp>
      <p:graphicFrame>
        <p:nvGraphicFramePr>
          <p:cNvPr id="6" name="内容占位符 3"/>
          <p:cNvGraphicFramePr/>
          <p:nvPr>
            <p:extLst>
              <p:ext uri="{D42A27DB-BD31-4B8C-83A1-F6EECF244321}">
                <p14:modId xmlns:p14="http://schemas.microsoft.com/office/powerpoint/2010/main" val="1597081965"/>
              </p:ext>
            </p:extLst>
          </p:nvPr>
        </p:nvGraphicFramePr>
        <p:xfrm>
          <a:off x="781649" y="843558"/>
          <a:ext cx="7580701" cy="398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4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349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Gauge Dimensions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Evaluation result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 Experimental group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Oculus HMD experimental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Control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Hardware equipment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Andriod</a:t>
                      </a:r>
                      <a:r>
                        <a:rPr lang="en-US" sz="1500" kern="100" dirty="0">
                          <a:effectLst/>
                        </a:rPr>
                        <a:t> phone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Expensive, poor mobility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60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Immersive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authentic 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authentic 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operate experiment after watching teachers’ demonstration 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Educational effect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repeatedly exercise the flow and observe phenomena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repeatedly exercise flow, observe phenomena and deepen impression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Unimpressive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25" marR="509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Interaction &amp; Sense of Control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Poor precision and control sense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Good precision and control 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Dizziness after long time wearing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Degree of Difficulty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Simple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611561" y="575013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671752" y="1347614"/>
            <a:ext cx="6361042" cy="31464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Students can have better study experience in MR Environment.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VR hardware devices such as OCULUS Set is expensive and still have technical problems (vertigo)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LeapMotion</a:t>
            </a:r>
            <a:r>
              <a:rPr lang="en-US" sz="2000" dirty="0"/>
              <a:t> can interact more naturally but low accuracy and sensibility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Compared with VR, AR has more </a:t>
            </a:r>
            <a:r>
              <a:rPr lang="en-US" altLang="zh-CN" sz="2000" dirty="0"/>
              <a:t>potentials</a:t>
            </a:r>
            <a:r>
              <a:rPr lang="zh-CN" altLang="en-US" sz="2000" dirty="0"/>
              <a:t> </a:t>
            </a:r>
            <a:r>
              <a:rPr lang="en-US" altLang="zh-CN" sz="2000" dirty="0"/>
              <a:t>since all </a:t>
            </a:r>
            <a:r>
              <a:rPr lang="en-US" sz="2000" dirty="0"/>
              <a:t>need is a mobile phone with a camera, more accessible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way of its combination with specific educational content needs to be designed with more efforts and time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811970" y="571879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Amendments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671752" y="1347614"/>
            <a:ext cx="6361042" cy="191591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Improve the resolution of the pictures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Modified the reference format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Modify image</a:t>
            </a:r>
            <a:r>
              <a:rPr lang="en-US" altLang="zh-CN" sz="2000" dirty="0"/>
              <a:t>s’</a:t>
            </a:r>
            <a:r>
              <a:rPr lang="en-US" sz="2000" dirty="0"/>
              <a:t> comment format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Add Korean Educational VR examples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2824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4579" y="200199"/>
            <a:ext cx="21332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76917" y="740933"/>
            <a:ext cx="2870633" cy="197066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739249" y="71539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3397186" y="245602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>
            <a:fillRect/>
          </a:stretch>
        </p:blipFill>
        <p:spPr>
          <a:xfrm>
            <a:off x="889229" y="931461"/>
            <a:ext cx="2537006" cy="152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Miao\AppData\Local\Temp\Rar$DRa19256.29962\Screenshot_2018-05-14-20-51-29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>
            <a:fillRect/>
          </a:stretch>
        </p:blipFill>
        <p:spPr bwMode="auto">
          <a:xfrm>
            <a:off x="5934191" y="916328"/>
            <a:ext cx="2369905" cy="155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/>
          <a:srcRect l="6434" t="6921"/>
          <a:stretch>
            <a:fillRect/>
          </a:stretch>
        </p:blipFill>
        <p:spPr>
          <a:xfrm>
            <a:off x="3168954" y="3304027"/>
            <a:ext cx="2780257" cy="14869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38777" y="2676641"/>
            <a:ext cx="206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Exhibition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6153" y="2756436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6428" y="4063608"/>
            <a:ext cx="221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26">
            <a:extLst>
              <a:ext uri="{FF2B5EF4-FFF2-40B4-BE49-F238E27FC236}">
                <a16:creationId xmlns:a16="http://schemas.microsoft.com/office/drawing/2014/main" id="{D04C9EE0-168D-4BB4-B37A-38F08F927A27}"/>
              </a:ext>
            </a:extLst>
          </p:cNvPr>
          <p:cNvSpPr/>
          <p:nvPr/>
        </p:nvSpPr>
        <p:spPr>
          <a:xfrm>
            <a:off x="5683829" y="740933"/>
            <a:ext cx="2870634" cy="197066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93">
            <a:extLst>
              <a:ext uri="{FF2B5EF4-FFF2-40B4-BE49-F238E27FC236}">
                <a16:creationId xmlns:a16="http://schemas.microsoft.com/office/drawing/2014/main" id="{5B99C7D4-5F54-480B-A33F-4634E5C434C2}"/>
              </a:ext>
            </a:extLst>
          </p:cNvPr>
          <p:cNvSpPr/>
          <p:nvPr/>
        </p:nvSpPr>
        <p:spPr>
          <a:xfrm>
            <a:off x="5646160" y="6963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93">
            <a:extLst>
              <a:ext uri="{FF2B5EF4-FFF2-40B4-BE49-F238E27FC236}">
                <a16:creationId xmlns:a16="http://schemas.microsoft.com/office/drawing/2014/main" id="{352A8024-3043-4216-BD40-2ED5E98D6E46}"/>
              </a:ext>
            </a:extLst>
          </p:cNvPr>
          <p:cNvSpPr/>
          <p:nvPr/>
        </p:nvSpPr>
        <p:spPr>
          <a:xfrm rot="10800000">
            <a:off x="8325273" y="244959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26">
            <a:extLst>
              <a:ext uri="{FF2B5EF4-FFF2-40B4-BE49-F238E27FC236}">
                <a16:creationId xmlns:a16="http://schemas.microsoft.com/office/drawing/2014/main" id="{D9D1479F-C297-4442-8782-D5FB6E3EB3DA}"/>
              </a:ext>
            </a:extLst>
          </p:cNvPr>
          <p:cNvSpPr/>
          <p:nvPr/>
        </p:nvSpPr>
        <p:spPr>
          <a:xfrm>
            <a:off x="3004599" y="3064785"/>
            <a:ext cx="3023279" cy="197066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93">
            <a:extLst>
              <a:ext uri="{FF2B5EF4-FFF2-40B4-BE49-F238E27FC236}">
                <a16:creationId xmlns:a16="http://schemas.microsoft.com/office/drawing/2014/main" id="{81E3696C-D377-45A4-AAD0-37E729FF95E0}"/>
              </a:ext>
            </a:extLst>
          </p:cNvPr>
          <p:cNvSpPr/>
          <p:nvPr/>
        </p:nvSpPr>
        <p:spPr>
          <a:xfrm>
            <a:off x="2972782" y="301045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4A7A3D6A-8EBD-4971-9CCA-12DF15C23F98}"/>
              </a:ext>
            </a:extLst>
          </p:cNvPr>
          <p:cNvSpPr/>
          <p:nvPr/>
        </p:nvSpPr>
        <p:spPr>
          <a:xfrm rot="10800000">
            <a:off x="5771663" y="480174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" grpId="0"/>
      <p:bldP spid="3" grpId="0"/>
      <p:bldP spid="4" grpId="0"/>
      <p:bldP spid="13" grpId="0" animBg="1"/>
      <p:bldP spid="14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 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57880" y="811881"/>
            <a:ext cx="7386528" cy="186621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2570" y="73951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02808" y="24450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2788134"/>
            <a:ext cx="5517026" cy="1769096"/>
          </a:xfrm>
          <a:prstGeom prst="rect">
            <a:avLst/>
          </a:prstGeom>
        </p:spPr>
      </p:pic>
      <p:sp>
        <p:nvSpPr>
          <p:cNvPr id="17" name="TextBox 38"/>
          <p:cNvSpPr txBox="1"/>
          <p:nvPr/>
        </p:nvSpPr>
        <p:spPr>
          <a:xfrm>
            <a:off x="950744" y="889982"/>
            <a:ext cx="7200800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Paul Milgram and Fumio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Kishino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propose the reality-virtual reality continuum which respectively takes the real environment and virtual environment as the two ends of the continuum and defines the middle part as the “mixed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 Virtual Reality and Augmented Reality </a:t>
            </a:r>
          </a:p>
        </p:txBody>
      </p:sp>
      <p:sp>
        <p:nvSpPr>
          <p:cNvPr id="2" name="矩形 1"/>
          <p:cNvSpPr/>
          <p:nvPr/>
        </p:nvSpPr>
        <p:spPr>
          <a:xfrm>
            <a:off x="1922852" y="4588837"/>
            <a:ext cx="57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Simplified representation of a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virtuality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 continuum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1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383348" cy="36454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1443" y="1437829"/>
            <a:ext cx="7001114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(01）Piaget: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“moving laboratory to the classroom”</a:t>
            </a:r>
          </a:p>
          <a:p>
            <a:pPr algn="just"/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(02）The constructivism view :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“learning is certain experience in real situation”</a:t>
            </a:r>
          </a:p>
          <a:p>
            <a:pPr algn="just"/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(03)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Schank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Kass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Three elements of an effective learning environment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Present a goal which could stimulate the momentum of learners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Place students in a real learning environment</a:t>
            </a:r>
            <a:r>
              <a:rPr lang="en-US" dirty="0"/>
              <a:t>	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Distribute tasks which require information analysis and design of action plans to learners</a:t>
            </a:r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32144" y="46149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3347170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3410" y="2417357"/>
            <a:ext cx="3387056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359696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395536" y="1347614"/>
            <a:ext cx="3654145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3683696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390259" y="3367676"/>
            <a:ext cx="3659417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392716" y="1529979"/>
            <a:ext cx="18700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390259" y="2588919"/>
            <a:ext cx="191193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387898" y="3679261"/>
            <a:ext cx="18727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8524824" y="1529979"/>
            <a:ext cx="147920" cy="1122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8543234" y="255460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8598784" y="365024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79" y="200199"/>
            <a:ext cx="42121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Educational Applications types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637584" y="1429839"/>
            <a:ext cx="343719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Virtual Learning Environment</a:t>
            </a:r>
          </a:p>
        </p:txBody>
      </p:sp>
      <p:sp>
        <p:nvSpPr>
          <p:cNvPr id="34" name="Text Placeholder 12"/>
          <p:cNvSpPr txBox="1"/>
          <p:nvPr/>
        </p:nvSpPr>
        <p:spPr>
          <a:xfrm>
            <a:off x="653892" y="2518905"/>
            <a:ext cx="253233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Books</a:t>
            </a:r>
          </a:p>
          <a:p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679820" y="3626311"/>
            <a:ext cx="2480480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 Teaching</a:t>
            </a:r>
          </a:p>
        </p:txBody>
      </p:sp>
      <p:sp>
        <p:nvSpPr>
          <p:cNvPr id="36" name="Text Placeholder 12"/>
          <p:cNvSpPr txBox="1"/>
          <p:nvPr/>
        </p:nvSpPr>
        <p:spPr>
          <a:xfrm>
            <a:off x="5896398" y="1429839"/>
            <a:ext cx="244684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Teaching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855074" y="2492167"/>
            <a:ext cx="250857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Practical Training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08726" y="3605753"/>
            <a:ext cx="288793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 Based AR Learning</a:t>
            </a:r>
          </a:p>
        </p:txBody>
      </p:sp>
      <p:sp>
        <p:nvSpPr>
          <p:cNvPr id="39" name="Text Placeholder 12"/>
          <p:cNvSpPr txBox="1"/>
          <p:nvPr/>
        </p:nvSpPr>
        <p:spPr>
          <a:xfrm>
            <a:off x="579724" y="1932675"/>
            <a:ext cx="2973305" cy="3138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Sloodle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(Second Life Object-Oriented Distributed Learning Environment)</a:t>
            </a:r>
          </a:p>
        </p:txBody>
      </p:sp>
      <p:sp>
        <p:nvSpPr>
          <p:cNvPr id="40" name="Text Placeholder 12"/>
          <p:cNvSpPr txBox="1"/>
          <p:nvPr/>
        </p:nvSpPr>
        <p:spPr>
          <a:xfrm>
            <a:off x="575176" y="304926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Magic Book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575177" y="4176003"/>
            <a:ext cx="2700680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Physics learning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6242053" y="2012518"/>
            <a:ext cx="210118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school” English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6027308" y="3084172"/>
            <a:ext cx="2598180" cy="1485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Construction Site Program </a:t>
            </a:r>
          </a:p>
        </p:txBody>
      </p:sp>
      <p:sp>
        <p:nvSpPr>
          <p:cNvPr id="44" name="Text Placeholder 12"/>
          <p:cNvSpPr txBox="1"/>
          <p:nvPr/>
        </p:nvSpPr>
        <p:spPr>
          <a:xfrm>
            <a:off x="6389503" y="4236407"/>
            <a:ext cx="2135321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Tourist attractions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710258" y="1802417"/>
            <a:ext cx="1713168" cy="1713167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VR/</a:t>
              </a:r>
            </a:p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>
            <a:fillRect/>
          </a:stretch>
        </p:blipFill>
        <p:spPr>
          <a:xfrm>
            <a:off x="6814792" y="2064714"/>
            <a:ext cx="2282002" cy="137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2238</Words>
  <Application>Microsoft Office PowerPoint</Application>
  <PresentationFormat>全屏显示(16:9)</PresentationFormat>
  <Paragraphs>283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Aller Light</vt:lpstr>
      <vt:lpstr>等线</vt:lpstr>
      <vt:lpstr>微软雅黑</vt:lpstr>
      <vt:lpstr>Open Sans Light</vt:lpstr>
      <vt:lpstr>宋体</vt:lpstr>
      <vt:lpstr>맑은 고딕</vt:lpstr>
      <vt:lpstr>맑은 고딕</vt:lpstr>
      <vt:lpstr>微软雅黑 Light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duan xiaoyun</cp:lastModifiedBy>
  <cp:revision>646</cp:revision>
  <cp:lastPrinted>2018-06-17T14:23:48Z</cp:lastPrinted>
  <dcterms:created xsi:type="dcterms:W3CDTF">2015-12-11T17:46:00Z</dcterms:created>
  <dcterms:modified xsi:type="dcterms:W3CDTF">2018-06-18T04:10:51Z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(3)xGqrboWN0GKunqIbdIk0a8N1aQm+Nu3hz990rwBprtNxdNFc9OazevQYAbx7GTFRt9l4WupF
fouvJrHOjLC+DndcjlLlmBxjR37y7bxWq4tYQmdIeknR0ufgYBIKYXo1xv4k9pYYBU0zRl46
pE24i/VvMH9pIZ3KySQleOS4/GMkq7/uLjCIrXy65s7NBHOAbi1MqAU6bTbGFYI3PrtLDBBU
s2AMHFWJ3ODgyh+HUx</vt:lpwstr>
  </property>
  <property fmtid="{D5CDD505-2E9C-101B-9397-08002B2CF9AE}" pid="3" name="_2015_ms_pID_7253431">
    <vt:lpwstr>hxKZVYi/Yk6ioerSLqBib18IPSuIg/G9a1o5QotAOrbstPYfuzrWmW
IkslozC45K7CsIGHghv+CWPy4GJZTWKVpetbf/L9do9lUpi/Heh/ipWIyDjL5EPw2ZEGElE4
zrx9kwjSqIQ4x6EwJ1cGqx7YzBhb6hgJOubJ0YhyHEz5Z5CXsnuP1DpNrIX+jZtgQWkInYeu
zido2si/qbA5HBiAYAjEH+oJTIypcg90dcyN</vt:lpwstr>
  </property>
  <property fmtid="{D5CDD505-2E9C-101B-9397-08002B2CF9AE}" pid="4" name="_2015_ms_pID_7253432">
    <vt:lpwstr>2g==</vt:lpwstr>
  </property>
  <property fmtid="{D5CDD505-2E9C-101B-9397-08002B2CF9AE}" pid="5" name="KSOProductBuildVer">
    <vt:lpwstr>2052-10.1.0.7346</vt:lpwstr>
  </property>
</Properties>
</file>