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qQEl_GIC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 err="1"/>
              <a:t>ImmersiveDeck</a:t>
            </a:r>
            <a:r>
              <a:rPr lang="en-US" altLang="ko-KR" sz="3200" b="1" dirty="0"/>
              <a:t>: A large-scale wireless VR system for multiple </a:t>
            </a:r>
            <a:r>
              <a:rPr lang="en-US" altLang="ko-KR" sz="3200" b="1" dirty="0" smtClean="0"/>
              <a:t>users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Interactive Media Systems </a:t>
            </a:r>
            <a:r>
              <a:rPr lang="en-US" altLang="ko-KR" sz="2400" dirty="0" smtClean="0"/>
              <a:t>Group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7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In this system</a:t>
            </a:r>
            <a:r>
              <a:rPr lang="en-US" altLang="ko-KR" dirty="0"/>
              <a:t>, </a:t>
            </a:r>
            <a:r>
              <a:rPr lang="en-US" altLang="ko-KR" dirty="0" smtClean="0"/>
              <a:t>users can have haptic feedback while interacting with</a:t>
            </a:r>
            <a:r>
              <a:rPr lang="en-US" altLang="ko-KR" dirty="0"/>
              <a:t> </a:t>
            </a:r>
            <a:r>
              <a:rPr lang="en-US" altLang="ko-KR" dirty="0" smtClean="0"/>
              <a:t>some </a:t>
            </a:r>
            <a:r>
              <a:rPr lang="en-US" altLang="ko-KR" dirty="0"/>
              <a:t>of the virtual objects present in the </a:t>
            </a:r>
            <a:r>
              <a:rPr lang="en-US" altLang="ko-KR" dirty="0" smtClean="0"/>
              <a:t>scene, achieve </a:t>
            </a:r>
            <a:r>
              <a:rPr lang="en-US" altLang="ko-KR" dirty="0"/>
              <a:t>this </a:t>
            </a:r>
            <a:r>
              <a:rPr lang="en-US" altLang="ko-KR" dirty="0" smtClean="0"/>
              <a:t>by </a:t>
            </a:r>
            <a:r>
              <a:rPr lang="en-US" altLang="ko-KR" dirty="0" smtClean="0">
                <a:solidFill>
                  <a:srgbClr val="FF0000"/>
                </a:solidFill>
              </a:rPr>
              <a:t>having </a:t>
            </a:r>
            <a:r>
              <a:rPr lang="en-US" altLang="ko-KR" dirty="0">
                <a:solidFill>
                  <a:srgbClr val="FF0000"/>
                </a:solidFill>
              </a:rPr>
              <a:t>real objects tracked in the real environment </a:t>
            </a:r>
            <a:r>
              <a:rPr lang="en-US" altLang="ko-KR" dirty="0" smtClean="0"/>
              <a:t>and overlaying them </a:t>
            </a:r>
            <a:r>
              <a:rPr lang="en-US" altLang="ko-KR" dirty="0"/>
              <a:t>with virtual </a:t>
            </a:r>
            <a:r>
              <a:rPr lang="en-US" altLang="ko-KR" dirty="0" smtClean="0"/>
              <a:t>representations</a:t>
            </a:r>
            <a:endParaRPr lang="en-US" altLang="ko-KR" b="1" dirty="0" smtClean="0"/>
          </a:p>
          <a:p>
            <a:r>
              <a:rPr lang="en-US" altLang="ko-KR" b="1" dirty="0" smtClean="0"/>
              <a:t>Big </a:t>
            </a:r>
            <a:r>
              <a:rPr lang="en-US" altLang="ko-KR" b="1" dirty="0"/>
              <a:t>Object </a:t>
            </a:r>
            <a:r>
              <a:rPr lang="en-US" altLang="ko-KR" b="1" dirty="0" smtClean="0"/>
              <a:t>Tracking</a:t>
            </a:r>
          </a:p>
          <a:p>
            <a:pPr lvl="1"/>
            <a:r>
              <a:rPr lang="en-US" altLang="ko-KR" dirty="0"/>
              <a:t>use multi-marker </a:t>
            </a:r>
            <a:r>
              <a:rPr lang="en-US" altLang="ko-KR" dirty="0" smtClean="0"/>
              <a:t>tracking</a:t>
            </a:r>
          </a:p>
          <a:p>
            <a:pPr lvl="2"/>
            <a:r>
              <a:rPr lang="en-US" altLang="ko-KR" dirty="0"/>
              <a:t>Several fiducial markers are attached to the table and the chair and </a:t>
            </a:r>
            <a:r>
              <a:rPr lang="en-US" altLang="ko-KR" dirty="0" smtClean="0"/>
              <a:t>are tracked </a:t>
            </a:r>
            <a:r>
              <a:rPr lang="en-US" altLang="ko-KR" dirty="0"/>
              <a:t>by a </a:t>
            </a:r>
            <a:r>
              <a:rPr lang="en-US" altLang="ko-KR" dirty="0" smtClean="0"/>
              <a:t>camera connected </a:t>
            </a:r>
            <a:r>
              <a:rPr lang="en-US" altLang="ko-KR" dirty="0"/>
              <a:t>to the server </a:t>
            </a:r>
            <a:r>
              <a:rPr lang="en-US" altLang="ko-KR" dirty="0" smtClean="0"/>
              <a:t>machine</a:t>
            </a:r>
            <a:endParaRPr lang="en-US" altLang="ko-KR" dirty="0"/>
          </a:p>
          <a:p>
            <a:r>
              <a:rPr lang="en-US" altLang="ko-KR" b="1" dirty="0"/>
              <a:t>Mobile Tracking of Small </a:t>
            </a:r>
            <a:r>
              <a:rPr lang="en-US" altLang="ko-KR" b="1" dirty="0" smtClean="0"/>
              <a:t>Objects</a:t>
            </a:r>
          </a:p>
          <a:p>
            <a:pPr lvl="1"/>
            <a:r>
              <a:rPr lang="en-US" altLang="ko-KR" dirty="0"/>
              <a:t>The tracking of smaller objects is implemented locally with </a:t>
            </a:r>
            <a:r>
              <a:rPr lang="en-US" altLang="ko-KR" dirty="0" smtClean="0"/>
              <a:t>an Android </a:t>
            </a:r>
            <a:r>
              <a:rPr lang="en-US" altLang="ko-KR" dirty="0"/>
              <a:t>smartphone mounted on a user’s Oculus </a:t>
            </a:r>
            <a:r>
              <a:rPr lang="en-US" altLang="ko-KR" dirty="0" smtClean="0"/>
              <a:t>Rift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</a:t>
            </a:r>
            <a:r>
              <a:rPr lang="en-US" altLang="ko-KR" dirty="0" smtClean="0"/>
              <a:t>TRACKING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3738023" cy="47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7624" y="5373216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Data exchange between the server and a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620688"/>
            <a:ext cx="3672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(a): </a:t>
            </a:r>
            <a:r>
              <a:rPr lang="en-US" altLang="ko-KR" dirty="0" smtClean="0"/>
              <a:t>Mobile tracking </a:t>
            </a:r>
            <a:r>
              <a:rPr lang="en-US" altLang="ko-KR" dirty="0"/>
              <a:t>of small objects is active on the client. In this case, </a:t>
            </a:r>
            <a:r>
              <a:rPr lang="en-US" altLang="ko-KR" dirty="0" smtClean="0"/>
              <a:t>the client </a:t>
            </a:r>
            <a:r>
              <a:rPr lang="en-US" altLang="ko-KR" dirty="0"/>
              <a:t>application sets up poses of corresponding </a:t>
            </a:r>
            <a:r>
              <a:rPr lang="en-US" altLang="ko-KR" dirty="0" err="1"/>
              <a:t>GameObjects</a:t>
            </a:r>
            <a:r>
              <a:rPr lang="en-US" altLang="ko-KR" dirty="0"/>
              <a:t>. </a:t>
            </a:r>
            <a:r>
              <a:rPr lang="en-US" altLang="ko-KR" dirty="0" smtClean="0"/>
              <a:t>The poses </a:t>
            </a:r>
            <a:r>
              <a:rPr lang="en-US" altLang="ko-KR" dirty="0"/>
              <a:t>of the </a:t>
            </a:r>
            <a:r>
              <a:rPr lang="en-US" altLang="ko-KR" dirty="0" smtClean="0"/>
              <a:t>server copies </a:t>
            </a:r>
            <a:r>
              <a:rPr lang="en-US" altLang="ko-KR" dirty="0"/>
              <a:t>of these </a:t>
            </a:r>
            <a:r>
              <a:rPr lang="en-US" altLang="ko-KR" dirty="0" err="1"/>
              <a:t>GameObjects</a:t>
            </a:r>
            <a:r>
              <a:rPr lang="en-US" altLang="ko-KR" dirty="0"/>
              <a:t> are </a:t>
            </a:r>
            <a:r>
              <a:rPr lang="en-US" altLang="ko-KR" dirty="0" err="1"/>
              <a:t>synchronised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(b): When the client application is not tracking </a:t>
            </a:r>
            <a:r>
              <a:rPr lang="en-US" altLang="ko-KR" dirty="0" smtClean="0"/>
              <a:t>small </a:t>
            </a:r>
            <a:r>
              <a:rPr lang="en-US" altLang="ko-KR" dirty="0" err="1" smtClean="0"/>
              <a:t>GameObjects</a:t>
            </a:r>
            <a:r>
              <a:rPr lang="en-US" altLang="ko-KR" dirty="0" smtClean="0"/>
              <a:t>, their </a:t>
            </a:r>
            <a:r>
              <a:rPr lang="en-US" altLang="ko-KR" dirty="0"/>
              <a:t>poses are </a:t>
            </a:r>
            <a:r>
              <a:rPr lang="en-US" altLang="ko-KR" dirty="0" err="1"/>
              <a:t>synchronised</a:t>
            </a:r>
            <a:r>
              <a:rPr lang="en-US" altLang="ko-KR" dirty="0"/>
              <a:t> from the server. All </a:t>
            </a:r>
            <a:r>
              <a:rPr lang="en-US" altLang="ko-KR" dirty="0" err="1"/>
              <a:t>synchronisation</a:t>
            </a:r>
            <a:r>
              <a:rPr lang="en-US" altLang="ko-KR" dirty="0"/>
              <a:t> </a:t>
            </a:r>
            <a:r>
              <a:rPr lang="en-US" altLang="ko-KR" dirty="0" smtClean="0"/>
              <a:t>is done </a:t>
            </a:r>
            <a:r>
              <a:rPr lang="en-US" altLang="ko-KR" dirty="0"/>
              <a:t>via UDP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Technical limitations</a:t>
            </a:r>
          </a:p>
          <a:p>
            <a:pPr lvl="1"/>
            <a:r>
              <a:rPr lang="en-US" altLang="ko-KR" dirty="0"/>
              <a:t>The update rate of a laptop working </a:t>
            </a:r>
            <a:r>
              <a:rPr lang="en-US" altLang="ko-KR" dirty="0" smtClean="0"/>
              <a:t>on </a:t>
            </a:r>
            <a:r>
              <a:rPr lang="en-US" altLang="ko-KR" dirty="0" smtClean="0">
                <a:solidFill>
                  <a:srgbClr val="FF0000"/>
                </a:solidFill>
              </a:rPr>
              <a:t>battery </a:t>
            </a:r>
            <a:r>
              <a:rPr lang="en-US" altLang="ko-KR" dirty="0">
                <a:solidFill>
                  <a:srgbClr val="FF0000"/>
                </a:solidFill>
              </a:rPr>
              <a:t>power </a:t>
            </a:r>
            <a:r>
              <a:rPr lang="en-US" altLang="ko-KR" dirty="0"/>
              <a:t>is currently the biggest technical limitation </a:t>
            </a:r>
            <a:endParaRPr lang="en-US" altLang="ko-KR" dirty="0" smtClean="0"/>
          </a:p>
          <a:p>
            <a:r>
              <a:rPr lang="en-US" altLang="ko-KR" dirty="0"/>
              <a:t>Free </a:t>
            </a:r>
            <a:r>
              <a:rPr lang="en-US" altLang="ko-KR" dirty="0" smtClean="0"/>
              <a:t>movement</a:t>
            </a:r>
          </a:p>
          <a:p>
            <a:pPr lvl="1"/>
            <a:r>
              <a:rPr lang="en-US" altLang="ko-KR" dirty="0" smtClean="0"/>
              <a:t>This setup allows </a:t>
            </a:r>
            <a:r>
              <a:rPr lang="en-US" altLang="ko-KR" dirty="0"/>
              <a:t>users to freely </a:t>
            </a:r>
            <a:r>
              <a:rPr lang="en-US" altLang="ko-KR" dirty="0" smtClean="0"/>
              <a:t>perform large </a:t>
            </a:r>
            <a:r>
              <a:rPr lang="en-US" altLang="ko-KR" dirty="0"/>
              <a:t>range of </a:t>
            </a:r>
            <a:r>
              <a:rPr lang="en-US" altLang="ko-KR" dirty="0" smtClean="0"/>
              <a:t>movements</a:t>
            </a:r>
          </a:p>
          <a:p>
            <a:r>
              <a:rPr lang="en-US" altLang="ko-KR" dirty="0" smtClean="0"/>
              <a:t>Latency</a:t>
            </a:r>
          </a:p>
          <a:p>
            <a:pPr lvl="1"/>
            <a:r>
              <a:rPr lang="en-US" altLang="ko-KR" dirty="0"/>
              <a:t>interactions </a:t>
            </a:r>
            <a:r>
              <a:rPr lang="en-US" altLang="ko-KR" dirty="0" smtClean="0"/>
              <a:t>between users </a:t>
            </a:r>
            <a:r>
              <a:rPr lang="en-US" altLang="ko-KR" dirty="0"/>
              <a:t>and collaborative interaction with virtual objects do not </a:t>
            </a:r>
            <a:r>
              <a:rPr lang="en-US" altLang="ko-KR" dirty="0" smtClean="0"/>
              <a:t>reveal obvious </a:t>
            </a:r>
            <a:r>
              <a:rPr lang="en-US" altLang="ko-KR" dirty="0"/>
              <a:t>latency between haptic feedback and </a:t>
            </a:r>
            <a:r>
              <a:rPr lang="en-US" altLang="ko-KR" dirty="0" smtClean="0"/>
              <a:t>graphics</a:t>
            </a:r>
          </a:p>
          <a:p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/>
              <a:t>In terms of the size of the tracking area, the </a:t>
            </a:r>
            <a:r>
              <a:rPr lang="en-US" altLang="ko-KR" dirty="0" smtClean="0"/>
              <a:t>system is </a:t>
            </a:r>
            <a:r>
              <a:rPr lang="en-US" altLang="ko-KR" dirty="0"/>
              <a:t>only limited by the amount of ID markers that can be used for</a:t>
            </a:r>
            <a:br>
              <a:rPr lang="en-US" altLang="ko-KR" dirty="0"/>
            </a:br>
            <a:r>
              <a:rPr lang="en-US" altLang="ko-KR" dirty="0"/>
              <a:t>tracking and the coverage range of the </a:t>
            </a:r>
            <a:r>
              <a:rPr lang="en-US" altLang="ko-KR" dirty="0" smtClean="0"/>
              <a:t>router</a:t>
            </a:r>
          </a:p>
          <a:p>
            <a:r>
              <a:rPr lang="en-US" altLang="ko-KR" dirty="0" err="1" smtClean="0"/>
              <a:t>Invasivity</a:t>
            </a:r>
            <a:endParaRPr lang="en-US" altLang="ko-KR" dirty="0" smtClean="0"/>
          </a:p>
          <a:p>
            <a:pPr lvl="1"/>
            <a:r>
              <a:rPr lang="en-US" altLang="ko-KR" dirty="0"/>
              <a:t>the overall weight of the equipment </a:t>
            </a:r>
            <a:r>
              <a:rPr lang="en-US" altLang="ko-KR" dirty="0" smtClean="0"/>
              <a:t>worn by </a:t>
            </a:r>
            <a:r>
              <a:rPr lang="en-US" altLang="ko-KR" dirty="0"/>
              <a:t>each user is 7.4 </a:t>
            </a:r>
            <a:r>
              <a:rPr lang="en-US" altLang="ko-KR" dirty="0" smtClean="0"/>
              <a:t>kg, </a:t>
            </a:r>
            <a:r>
              <a:rPr lang="en-US" altLang="ko-KR" dirty="0"/>
              <a:t>looking into more ergonomic ways </a:t>
            </a:r>
            <a:r>
              <a:rPr lang="en-US" altLang="ko-KR" dirty="0" smtClean="0"/>
              <a:t>of carrying </a:t>
            </a:r>
            <a:r>
              <a:rPr lang="en-US" altLang="ko-KR" dirty="0"/>
              <a:t>the </a:t>
            </a:r>
            <a:r>
              <a:rPr lang="en-US" altLang="ko-KR" dirty="0" smtClean="0"/>
              <a:t>laptop,</a:t>
            </a:r>
            <a:r>
              <a:rPr lang="en-US" altLang="ko-KR" dirty="0"/>
              <a:t> expect that future generations of laptops </a:t>
            </a:r>
            <a:r>
              <a:rPr lang="en-US" altLang="ko-KR" dirty="0" smtClean="0"/>
              <a:t>or mobile </a:t>
            </a:r>
            <a:r>
              <a:rPr lang="en-US" altLang="ko-KR" dirty="0"/>
              <a:t>devices with similar computational capabilities will </a:t>
            </a:r>
            <a:r>
              <a:rPr lang="en-US" altLang="ko-KR" dirty="0" smtClean="0"/>
              <a:t>provide a </a:t>
            </a:r>
            <a:r>
              <a:rPr lang="en-US" altLang="ko-KR" dirty="0"/>
              <a:t>smaller </a:t>
            </a:r>
            <a:r>
              <a:rPr lang="en-US" altLang="ko-KR" dirty="0" smtClean="0"/>
              <a:t>form-factor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2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present preliminary results of work on a low-cost </a:t>
            </a:r>
            <a:r>
              <a:rPr lang="en-US" altLang="ko-KR" dirty="0" smtClean="0"/>
              <a:t>multi-user immersive </a:t>
            </a:r>
            <a:r>
              <a:rPr lang="en-US" altLang="ko-KR" dirty="0"/>
              <a:t>Virtual Reality system that enables collaborative experiences in large virtual </a:t>
            </a:r>
            <a:r>
              <a:rPr lang="en-US" altLang="ko-KR" dirty="0" smtClean="0"/>
              <a:t>environments</a:t>
            </a:r>
          </a:p>
          <a:p>
            <a:r>
              <a:rPr lang="en-US" altLang="ko-KR" dirty="0"/>
              <a:t>In the proposed setup at </a:t>
            </a:r>
            <a:r>
              <a:rPr lang="en-US" altLang="ko-KR" dirty="0" smtClean="0"/>
              <a:t>least three </a:t>
            </a:r>
            <a:r>
              <a:rPr lang="en-US" altLang="ko-KR" dirty="0"/>
              <a:t>users can walk and interact freely and untethered in a 200 </a:t>
            </a:r>
            <a:r>
              <a:rPr lang="en-US" altLang="ko-KR" dirty="0" smtClean="0"/>
              <a:t>m</a:t>
            </a:r>
            <a:r>
              <a:rPr lang="en-US" altLang="zh-CN" dirty="0" smtClean="0"/>
              <a:t>²</a:t>
            </a:r>
            <a:r>
              <a:rPr lang="en-US" altLang="ko-KR" dirty="0" smtClean="0"/>
              <a:t> area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8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several companies (The VOID , </a:t>
            </a:r>
            <a:r>
              <a:rPr lang="en-US" altLang="ko-KR" dirty="0" err="1"/>
              <a:t>Survious</a:t>
            </a:r>
            <a:r>
              <a:rPr lang="en-US" altLang="ko-KR" dirty="0"/>
              <a:t>, </a:t>
            </a:r>
            <a:r>
              <a:rPr lang="en-US" altLang="ko-KR" dirty="0" err="1" smtClean="0"/>
              <a:t>VRcade</a:t>
            </a:r>
            <a:r>
              <a:rPr lang="en-US" altLang="ko-KR" dirty="0" smtClean="0"/>
              <a:t>) provide </a:t>
            </a:r>
            <a:r>
              <a:rPr lang="en-US" altLang="ko-KR" dirty="0"/>
              <a:t>immersive VR experiences in large physical spaces </a:t>
            </a:r>
            <a:r>
              <a:rPr lang="en-US" altLang="ko-KR" dirty="0" smtClean="0"/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multiple users simultaneously</a:t>
            </a:r>
            <a:r>
              <a:rPr lang="en-US" altLang="ko-KR" dirty="0"/>
              <a:t>, including </a:t>
            </a:r>
            <a:r>
              <a:rPr lang="en-US" altLang="ko-KR" dirty="0">
                <a:solidFill>
                  <a:srgbClr val="FF0000"/>
                </a:solidFill>
              </a:rPr>
              <a:t>locomotion by real walking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haptic feedback</a:t>
            </a:r>
            <a:r>
              <a:rPr lang="en-US" altLang="ko-KR" dirty="0"/>
              <a:t> and the </a:t>
            </a:r>
            <a:r>
              <a:rPr lang="en-US" altLang="ko-KR" dirty="0">
                <a:solidFill>
                  <a:srgbClr val="FF0000"/>
                </a:solidFill>
              </a:rPr>
              <a:t>possibility of hand </a:t>
            </a:r>
            <a:r>
              <a:rPr lang="en-US" altLang="ko-KR" dirty="0" smtClean="0">
                <a:solidFill>
                  <a:srgbClr val="FF0000"/>
                </a:solidFill>
              </a:rPr>
              <a:t>interaction</a:t>
            </a:r>
          </a:p>
          <a:p>
            <a:r>
              <a:rPr lang="en-US" altLang="ko-KR" dirty="0" smtClean="0"/>
              <a:t>The potential </a:t>
            </a:r>
            <a:r>
              <a:rPr lang="en-US" altLang="ko-KR" dirty="0"/>
              <a:t>of immersive multi-user VR is not limited to </a:t>
            </a:r>
            <a:r>
              <a:rPr lang="en-US" altLang="ko-KR" dirty="0">
                <a:solidFill>
                  <a:srgbClr val="FF0000"/>
                </a:solidFill>
              </a:rPr>
              <a:t>entertainment</a:t>
            </a:r>
            <a:r>
              <a:rPr lang="en-US" altLang="ko-KR" dirty="0"/>
              <a:t>. Other application areas include </a:t>
            </a:r>
            <a:r>
              <a:rPr lang="en-US" altLang="ko-KR" dirty="0">
                <a:solidFill>
                  <a:srgbClr val="FF0000"/>
                </a:solidFill>
              </a:rPr>
              <a:t>collaborative training, </a:t>
            </a:r>
            <a:r>
              <a:rPr lang="en-US" altLang="ko-KR" dirty="0" smtClean="0">
                <a:solidFill>
                  <a:srgbClr val="FF0000"/>
                </a:solidFill>
              </a:rPr>
              <a:t>education, </a:t>
            </a:r>
            <a:r>
              <a:rPr lang="en-US" altLang="ko-KR" dirty="0" err="1" smtClean="0">
                <a:solidFill>
                  <a:srgbClr val="FF0000"/>
                </a:solidFill>
              </a:rPr>
              <a:t>behavioural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research, collaborative exploration of </a:t>
            </a:r>
            <a:r>
              <a:rPr lang="en-US" altLang="ko-KR" dirty="0" smtClean="0">
                <a:solidFill>
                  <a:srgbClr val="FF0000"/>
                </a:solidFill>
              </a:rPr>
              <a:t>scientific data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etc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51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ImmersiveDeck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u="sng" dirty="0">
                <a:hlinkClick r:id="rId2"/>
              </a:rPr>
              <a:t>https://www.youtube.com/watch?v=GqQEl_GICOc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system where several users can </a:t>
            </a:r>
            <a:r>
              <a:rPr lang="en-US" altLang="ko-KR" dirty="0" smtClean="0"/>
              <a:t>be simultaneously </a:t>
            </a:r>
            <a:r>
              <a:rPr lang="en-US" altLang="ko-KR" dirty="0"/>
              <a:t>immersed in a </a:t>
            </a:r>
            <a:r>
              <a:rPr lang="en-US" altLang="ko-KR" dirty="0">
                <a:solidFill>
                  <a:srgbClr val="FF0000"/>
                </a:solidFill>
              </a:rPr>
              <a:t>virtual environment </a:t>
            </a:r>
            <a:r>
              <a:rPr lang="en-US" altLang="ko-KR" dirty="0"/>
              <a:t>(VE), </a:t>
            </a:r>
            <a:r>
              <a:rPr lang="en-US" altLang="ko-KR" dirty="0" smtClean="0"/>
              <a:t>explore VEs </a:t>
            </a:r>
            <a:r>
              <a:rPr lang="en-US" altLang="ko-KR" dirty="0"/>
              <a:t>by real walking and interact with each other in a natural </a:t>
            </a:r>
            <a:r>
              <a:rPr lang="en-US" altLang="ko-KR" dirty="0" smtClean="0"/>
              <a:t>and intuitive way</a:t>
            </a:r>
          </a:p>
          <a:p>
            <a:pPr lvl="1"/>
            <a:r>
              <a:rPr lang="en-US" altLang="ko-KR" dirty="0"/>
              <a:t>a low cost flexible multi-user system architecture that incorporates global position tracking, full-body motion tracking, </a:t>
            </a:r>
            <a:r>
              <a:rPr lang="en-US" altLang="ko-KR" dirty="0" smtClean="0"/>
              <a:t>user communication</a:t>
            </a:r>
            <a:r>
              <a:rPr lang="en-US" altLang="ko-KR" dirty="0"/>
              <a:t>, interaction and tracking of physical </a:t>
            </a:r>
            <a:r>
              <a:rPr lang="en-US" altLang="ko-KR" dirty="0" smtClean="0"/>
              <a:t>objects</a:t>
            </a:r>
          </a:p>
          <a:p>
            <a:pPr lvl="1"/>
            <a:r>
              <a:rPr lang="en-US" altLang="zh-CN" dirty="0"/>
              <a:t>Few </a:t>
            </a:r>
            <a:r>
              <a:rPr lang="en-US" altLang="ko-KR" dirty="0"/>
              <a:t>of VR setups that support real walking features full body tracking or complex multi-user and object interactions </a:t>
            </a:r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8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Requirements</a:t>
            </a:r>
          </a:p>
          <a:p>
            <a:pPr lvl="1"/>
            <a:r>
              <a:rPr lang="en-US" altLang="ko-KR" dirty="0"/>
              <a:t>The system should implement head and body tracking in </a:t>
            </a:r>
            <a:r>
              <a:rPr lang="en-US" altLang="ko-KR" dirty="0">
                <a:solidFill>
                  <a:srgbClr val="FF0000"/>
                </a:solidFill>
              </a:rPr>
              <a:t>a large </a:t>
            </a:r>
            <a:r>
              <a:rPr lang="en-US" altLang="ko-KR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en-US" altLang="ko-KR" dirty="0"/>
              <a:t>The system should allow </a:t>
            </a:r>
            <a:r>
              <a:rPr lang="en-US" altLang="ko-KR" dirty="0">
                <a:solidFill>
                  <a:srgbClr val="FF0000"/>
                </a:solidFill>
              </a:rPr>
              <a:t>voice communication </a:t>
            </a:r>
            <a:r>
              <a:rPr lang="en-US" altLang="ko-KR" dirty="0"/>
              <a:t>between </a:t>
            </a:r>
            <a:r>
              <a:rPr lang="en-US" altLang="ko-KR" dirty="0" smtClean="0"/>
              <a:t>users</a:t>
            </a:r>
          </a:p>
          <a:p>
            <a:pPr lvl="1"/>
            <a:r>
              <a:rPr lang="en-US" altLang="ko-KR" dirty="0"/>
              <a:t>The system should allow </a:t>
            </a:r>
            <a:r>
              <a:rPr lang="en-US" altLang="ko-KR" dirty="0">
                <a:solidFill>
                  <a:srgbClr val="FF0000"/>
                </a:solidFill>
              </a:rPr>
              <a:t>collaborative interaction </a:t>
            </a:r>
            <a:r>
              <a:rPr lang="en-US" altLang="ko-KR" dirty="0"/>
              <a:t>with </a:t>
            </a:r>
            <a:r>
              <a:rPr lang="en-US" altLang="ko-KR" dirty="0" smtClean="0"/>
              <a:t>virtual objects</a:t>
            </a:r>
          </a:p>
          <a:p>
            <a:pPr lvl="1"/>
            <a:r>
              <a:rPr lang="en-US" altLang="ko-KR" dirty="0"/>
              <a:t>The system should include the possibility of having </a:t>
            </a:r>
            <a:r>
              <a:rPr lang="en-US" altLang="ko-KR" dirty="0" smtClean="0">
                <a:solidFill>
                  <a:srgbClr val="FF0000"/>
                </a:solidFill>
              </a:rPr>
              <a:t>haptic feedback </a:t>
            </a:r>
            <a:r>
              <a:rPr lang="en-US" altLang="ko-KR" dirty="0"/>
              <a:t>while interacting with some virtual </a:t>
            </a:r>
            <a:r>
              <a:rPr lang="en-US" altLang="ko-KR" dirty="0" smtClean="0"/>
              <a:t>objects</a:t>
            </a:r>
          </a:p>
          <a:p>
            <a:pPr lvl="1"/>
            <a:r>
              <a:rPr lang="en-US" altLang="ko-KR" dirty="0"/>
              <a:t>The system should </a:t>
            </a:r>
            <a:r>
              <a:rPr lang="en-US" altLang="ko-KR" dirty="0">
                <a:solidFill>
                  <a:srgbClr val="FF0000"/>
                </a:solidFill>
              </a:rPr>
              <a:t>support at least three users </a:t>
            </a:r>
            <a:r>
              <a:rPr lang="en-US" altLang="ko-KR" dirty="0" smtClean="0">
                <a:solidFill>
                  <a:srgbClr val="FF0000"/>
                </a:solidFill>
              </a:rPr>
              <a:t>simultaneously</a:t>
            </a:r>
            <a:r>
              <a:rPr lang="en-US" altLang="ko-KR" dirty="0" smtClean="0"/>
              <a:t>. Therefore</a:t>
            </a:r>
            <a:r>
              <a:rPr lang="en-US" altLang="ko-KR" dirty="0"/>
              <a:t>, it should implement the distribution of users’ motion and interaction </a:t>
            </a:r>
            <a:r>
              <a:rPr lang="en-US" altLang="ko-KR" dirty="0" smtClean="0"/>
              <a:t>data</a:t>
            </a:r>
          </a:p>
          <a:p>
            <a:r>
              <a:rPr lang="en-US" altLang="ko-KR" b="1" dirty="0"/>
              <a:t>Other requirements</a:t>
            </a:r>
          </a:p>
          <a:p>
            <a:pPr lvl="1"/>
            <a:r>
              <a:rPr lang="en-US" altLang="ko-KR" sz="2400" dirty="0"/>
              <a:t>Users should be able to move freely</a:t>
            </a:r>
          </a:p>
          <a:p>
            <a:pPr lvl="1"/>
            <a:r>
              <a:rPr lang="en-US" altLang="ko-KR" sz="2400" dirty="0"/>
              <a:t>Users should experience as little latency as possible</a:t>
            </a:r>
          </a:p>
          <a:p>
            <a:pPr lvl="1"/>
            <a:r>
              <a:rPr lang="en-US" altLang="ko-KR" sz="2400" dirty="0"/>
              <a:t>The cost of the system should be low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SYSTEM </a:t>
            </a:r>
            <a:r>
              <a:rPr lang="en-US" altLang="ko-KR" dirty="0" smtClean="0">
                <a:effectLst/>
              </a:rPr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0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US" altLang="ko-KR" b="1" dirty="0" smtClean="0"/>
              <a:t>Design</a:t>
            </a:r>
            <a:endParaRPr lang="en-US" altLang="ko-KR" dirty="0"/>
          </a:p>
          <a:p>
            <a:pPr lvl="1"/>
            <a:r>
              <a:rPr lang="en-US" altLang="ko-KR" dirty="0" smtClean="0"/>
              <a:t>Users are </a:t>
            </a:r>
            <a:r>
              <a:rPr lang="en-US" altLang="ko-KR" dirty="0"/>
              <a:t>equipped with </a:t>
            </a:r>
            <a:r>
              <a:rPr lang="en-US" altLang="ko-KR" dirty="0">
                <a:solidFill>
                  <a:srgbClr val="FF0000"/>
                </a:solidFill>
              </a:rPr>
              <a:t>Oculus Rift DK2 HMDs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motion tracking </a:t>
            </a:r>
            <a:r>
              <a:rPr lang="en-US" altLang="ko-KR" dirty="0" smtClean="0">
                <a:solidFill>
                  <a:srgbClr val="FF0000"/>
                </a:solidFill>
              </a:rPr>
              <a:t>suits </a:t>
            </a:r>
            <a:r>
              <a:rPr lang="en-US" altLang="ko-KR" dirty="0" smtClean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laptops</a:t>
            </a:r>
            <a:r>
              <a:rPr lang="en-US" altLang="ko-KR" dirty="0"/>
              <a:t> connected to a server machine over a wireless network.</a:t>
            </a:r>
            <a:br>
              <a:rPr lang="en-US" altLang="ko-KR" dirty="0"/>
            </a:br>
            <a:r>
              <a:rPr lang="en-US" altLang="ko-KR" dirty="0"/>
              <a:t>The server runs on a PC with an Intel Core </a:t>
            </a:r>
            <a:r>
              <a:rPr lang="en-US" altLang="ko-KR" dirty="0" smtClean="0"/>
              <a:t>i7 processor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90511"/>
            <a:ext cx="3826743" cy="35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4077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Hardware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03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93" y="836712"/>
            <a:ext cx="56673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47251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Dataflow in a client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2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Head </a:t>
            </a:r>
            <a:r>
              <a:rPr lang="en-US" altLang="ko-KR" b="1" dirty="0" smtClean="0"/>
              <a:t>Tracking</a:t>
            </a:r>
          </a:p>
          <a:p>
            <a:pPr lvl="1"/>
            <a:r>
              <a:rPr lang="en-US" altLang="ko-KR" dirty="0"/>
              <a:t>Image </a:t>
            </a:r>
            <a:r>
              <a:rPr lang="en-US" altLang="ko-KR" dirty="0" err="1"/>
              <a:t>Undistortion</a:t>
            </a:r>
            <a:r>
              <a:rPr lang="en-US" altLang="ko-KR" dirty="0"/>
              <a:t> and Lens </a:t>
            </a:r>
            <a:r>
              <a:rPr lang="en-US" altLang="ko-KR" dirty="0" smtClean="0"/>
              <a:t>Calibration</a:t>
            </a:r>
            <a:endParaRPr lang="en-US" altLang="ko-KR" b="1" dirty="0" smtClean="0"/>
          </a:p>
          <a:p>
            <a:pPr lvl="2"/>
            <a:r>
              <a:rPr lang="en-US" altLang="ko-KR" dirty="0"/>
              <a:t>Fish-eye </a:t>
            </a:r>
            <a:r>
              <a:rPr lang="en-US" altLang="ko-KR" dirty="0" smtClean="0"/>
              <a:t>lenses are used to </a:t>
            </a:r>
            <a:r>
              <a:rPr lang="en-US" altLang="ko-KR" dirty="0"/>
              <a:t>produce very wide angle </a:t>
            </a:r>
            <a:r>
              <a:rPr lang="en-US" altLang="ko-KR" dirty="0" smtClean="0"/>
              <a:t>images, use </a:t>
            </a:r>
            <a:r>
              <a:rPr lang="en-US" altLang="ko-KR" dirty="0" err="1"/>
              <a:t>undistortion</a:t>
            </a:r>
            <a:r>
              <a:rPr lang="en-US" altLang="ko-KR" dirty="0"/>
              <a:t> </a:t>
            </a:r>
            <a:r>
              <a:rPr lang="en-US" altLang="ko-KR" dirty="0" smtClean="0"/>
              <a:t>algorithm</a:t>
            </a:r>
          </a:p>
          <a:p>
            <a:pPr lvl="2"/>
            <a:r>
              <a:rPr lang="en-US" altLang="ko-KR" dirty="0"/>
              <a:t>calibration parameters are applied at runtime by the </a:t>
            </a:r>
            <a:r>
              <a:rPr lang="en-US" altLang="ko-KR" dirty="0" err="1" smtClean="0"/>
              <a:t>Metaio</a:t>
            </a:r>
            <a:r>
              <a:rPr lang="en-US" altLang="ko-KR" dirty="0"/>
              <a:t> </a:t>
            </a:r>
            <a:r>
              <a:rPr lang="en-US" altLang="ko-KR" dirty="0" smtClean="0"/>
              <a:t>tracking </a:t>
            </a:r>
            <a:r>
              <a:rPr lang="en-US" altLang="ko-KR" dirty="0"/>
              <a:t>process </a:t>
            </a:r>
            <a:r>
              <a:rPr lang="en-US" altLang="ko-KR" dirty="0" smtClean="0"/>
              <a:t>directly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USER </a:t>
            </a:r>
            <a:r>
              <a:rPr lang="en-US" altLang="ko-KR" dirty="0" smtClean="0">
                <a:effectLst/>
              </a:rPr>
              <a:t>TRACKING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7"/>
            <a:ext cx="4463430" cy="20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9872" y="6021288"/>
            <a:ext cx="529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Results of the lens </a:t>
            </a:r>
            <a:r>
              <a:rPr lang="en-US" altLang="ko-KR" dirty="0" err="1"/>
              <a:t>undistortion</a:t>
            </a:r>
            <a:r>
              <a:rPr lang="en-US" altLang="ko-KR" dirty="0"/>
              <a:t>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3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Body </a:t>
            </a:r>
            <a:r>
              <a:rPr lang="en-US" altLang="ko-KR" b="1" dirty="0" smtClean="0"/>
              <a:t>Tracking</a:t>
            </a:r>
          </a:p>
          <a:p>
            <a:pPr lvl="1"/>
            <a:r>
              <a:rPr lang="en-US" altLang="ko-KR" dirty="0"/>
              <a:t>use the beta version of the </a:t>
            </a:r>
            <a:r>
              <a:rPr lang="en-US" altLang="ko-KR" dirty="0" err="1"/>
              <a:t>PrioVR</a:t>
            </a:r>
            <a:r>
              <a:rPr lang="en-US" altLang="ko-KR" dirty="0"/>
              <a:t> motion capture suit. A suit </a:t>
            </a:r>
            <a:r>
              <a:rPr lang="en-US" altLang="ko-KR" dirty="0">
                <a:solidFill>
                  <a:srgbClr val="FF0000"/>
                </a:solidFill>
              </a:rPr>
              <a:t>consists of 11 inertial sensors </a:t>
            </a:r>
            <a:r>
              <a:rPr lang="en-US" altLang="ko-KR" dirty="0"/>
              <a:t>placed on </a:t>
            </a:r>
            <a:r>
              <a:rPr lang="en-US" altLang="ko-KR" dirty="0" smtClean="0"/>
              <a:t>a user’s </a:t>
            </a:r>
            <a:r>
              <a:rPr lang="en-US" altLang="ko-KR" dirty="0"/>
              <a:t>limbs which are connected to a hub on the user’s </a:t>
            </a:r>
            <a:r>
              <a:rPr lang="en-US" altLang="ko-KR" dirty="0" smtClean="0"/>
              <a:t>chest</a:t>
            </a:r>
          </a:p>
          <a:p>
            <a:pPr lvl="1"/>
            <a:r>
              <a:rPr lang="en-US" altLang="ko-KR" dirty="0"/>
              <a:t>In the beginning </a:t>
            </a:r>
            <a:r>
              <a:rPr lang="en-US" altLang="ko-KR" dirty="0" smtClean="0"/>
              <a:t>of each </a:t>
            </a:r>
            <a:r>
              <a:rPr lang="en-US" altLang="ko-KR" dirty="0"/>
              <a:t>VR session, each suit needs to be </a:t>
            </a:r>
            <a:r>
              <a:rPr lang="en-US" altLang="ko-KR" dirty="0" smtClean="0"/>
              <a:t>calibrated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2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</TotalTime>
  <Words>644</Words>
  <Application>Microsoft Office PowerPoint</Application>
  <PresentationFormat>화면 슬라이드 쇼(4:3)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ImmersiveDeck: A large-scale wireless VR system for multiple users</vt:lpstr>
      <vt:lpstr>PowerPoint 프레젠테이션</vt:lpstr>
      <vt:lpstr>INTRODUCTION</vt:lpstr>
      <vt:lpstr>INTRODUCTION</vt:lpstr>
      <vt:lpstr>SYSTEM OVERVIEW</vt:lpstr>
      <vt:lpstr>PowerPoint 프레젠테이션</vt:lpstr>
      <vt:lpstr>PowerPoint 프레젠테이션</vt:lpstr>
      <vt:lpstr>USER TRACKING</vt:lpstr>
      <vt:lpstr>PowerPoint 프레젠테이션</vt:lpstr>
      <vt:lpstr>OBJECT TRACKING</vt:lpstr>
      <vt:lpstr>PowerPoint 프레젠테이션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ImmersiveDeck: A large-scale wireless VR system for multiple users</dc:title>
  <dc:creator>Microsoft Corporation</dc:creator>
  <cp:lastModifiedBy>Miaomiao</cp:lastModifiedBy>
  <cp:revision>21</cp:revision>
  <dcterms:created xsi:type="dcterms:W3CDTF">2006-10-05T04:04:58Z</dcterms:created>
  <dcterms:modified xsi:type="dcterms:W3CDTF">2016-09-22T03:03:08Z</dcterms:modified>
</cp:coreProperties>
</file>