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9DE3C-1E61-4DF2-9C0E-5EAB049807F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82037CB9-9121-466B-B99E-E953EF26C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3160B487-52C7-42C8-BA1E-B2EE372FA0AF}"/>
              </a:ext>
            </a:extLst>
          </p:cNvPr>
          <p:cNvSpPr>
            <a:spLocks noGrp="1"/>
          </p:cNvSpPr>
          <p:nvPr>
            <p:ph type="dt" sz="half" idx="10"/>
          </p:nvPr>
        </p:nvSpPr>
        <p:spPr/>
        <p:txBody>
          <a:bodyPr/>
          <a:lstStyle/>
          <a:p>
            <a:fld id="{AD880408-622A-4071-A052-F5E03FFF4B10}" type="datetimeFigureOut">
              <a:rPr lang="en-US" smtClean="0"/>
              <a:t>4/23/2018</a:t>
            </a:fld>
            <a:endParaRPr lang="en-US"/>
          </a:p>
        </p:txBody>
      </p:sp>
      <p:sp>
        <p:nvSpPr>
          <p:cNvPr id="5" name="页脚占位符 4">
            <a:extLst>
              <a:ext uri="{FF2B5EF4-FFF2-40B4-BE49-F238E27FC236}">
                <a16:creationId xmlns:a16="http://schemas.microsoft.com/office/drawing/2014/main" id="{C4146CD5-3C3E-40E0-B85E-D5DA5C5CC2C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858D38E-09EF-49F4-8D2D-D11071835E24}"/>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4111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68C82-C57E-47CF-92CF-C8F6213E2A99}"/>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CB0FD0F-5140-44CE-A61F-0AA79DD40D1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CCECEFDF-A9AF-4D4B-BE45-BD6E3A7E187A}"/>
              </a:ext>
            </a:extLst>
          </p:cNvPr>
          <p:cNvSpPr>
            <a:spLocks noGrp="1"/>
          </p:cNvSpPr>
          <p:nvPr>
            <p:ph type="dt" sz="half" idx="10"/>
          </p:nvPr>
        </p:nvSpPr>
        <p:spPr/>
        <p:txBody>
          <a:bodyPr/>
          <a:lstStyle/>
          <a:p>
            <a:fld id="{AD880408-622A-4071-A052-F5E03FFF4B10}" type="datetimeFigureOut">
              <a:rPr lang="en-US" smtClean="0"/>
              <a:t>4/23/2018</a:t>
            </a:fld>
            <a:endParaRPr lang="en-US"/>
          </a:p>
        </p:txBody>
      </p:sp>
      <p:sp>
        <p:nvSpPr>
          <p:cNvPr id="5" name="页脚占位符 4">
            <a:extLst>
              <a:ext uri="{FF2B5EF4-FFF2-40B4-BE49-F238E27FC236}">
                <a16:creationId xmlns:a16="http://schemas.microsoft.com/office/drawing/2014/main" id="{6DF42441-9903-4093-9177-52F6B246FF4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03D2591-95B6-4A6E-821E-8427FFD3830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460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A54889-9061-457A-A93C-3F990B0408A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EDFCE7A-BD06-48FB-B1C8-70306A4B733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3923A49-A03C-4557-90DE-9965E4EF7DD2}"/>
              </a:ext>
            </a:extLst>
          </p:cNvPr>
          <p:cNvSpPr>
            <a:spLocks noGrp="1"/>
          </p:cNvSpPr>
          <p:nvPr>
            <p:ph type="dt" sz="half" idx="10"/>
          </p:nvPr>
        </p:nvSpPr>
        <p:spPr/>
        <p:txBody>
          <a:bodyPr/>
          <a:lstStyle/>
          <a:p>
            <a:fld id="{AD880408-622A-4071-A052-F5E03FFF4B10}" type="datetimeFigureOut">
              <a:rPr lang="en-US" smtClean="0"/>
              <a:t>4/23/2018</a:t>
            </a:fld>
            <a:endParaRPr lang="en-US"/>
          </a:p>
        </p:txBody>
      </p:sp>
      <p:sp>
        <p:nvSpPr>
          <p:cNvPr id="5" name="页脚占位符 4">
            <a:extLst>
              <a:ext uri="{FF2B5EF4-FFF2-40B4-BE49-F238E27FC236}">
                <a16:creationId xmlns:a16="http://schemas.microsoft.com/office/drawing/2014/main" id="{74CA2C27-CC10-4BC9-862C-4A971FA0A8C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A42D1E1-1A97-46FF-BDDD-1318E8FDB77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089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6B532-36CA-4DAB-8FFA-7D9A5644A47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F5A9D25-C351-49FD-9261-600DE0F81F1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4CEE4C85-DDAC-4951-9309-A0D28189E726}"/>
              </a:ext>
            </a:extLst>
          </p:cNvPr>
          <p:cNvSpPr>
            <a:spLocks noGrp="1"/>
          </p:cNvSpPr>
          <p:nvPr>
            <p:ph type="dt" sz="half" idx="10"/>
          </p:nvPr>
        </p:nvSpPr>
        <p:spPr/>
        <p:txBody>
          <a:bodyPr/>
          <a:lstStyle/>
          <a:p>
            <a:fld id="{AD880408-622A-4071-A052-F5E03FFF4B10}" type="datetimeFigureOut">
              <a:rPr lang="en-US" smtClean="0"/>
              <a:t>4/23/2018</a:t>
            </a:fld>
            <a:endParaRPr lang="en-US"/>
          </a:p>
        </p:txBody>
      </p:sp>
      <p:sp>
        <p:nvSpPr>
          <p:cNvPr id="5" name="页脚占位符 4">
            <a:extLst>
              <a:ext uri="{FF2B5EF4-FFF2-40B4-BE49-F238E27FC236}">
                <a16:creationId xmlns:a16="http://schemas.microsoft.com/office/drawing/2014/main" id="{0951D2A8-ECA3-49C5-9577-21CC7AE0134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A903DBD-C6E7-4339-803B-0BE2EF913120}"/>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30470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DBF7C-722E-47C7-AA38-6AE367AB150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23038FB-1E6B-4619-8CF6-1426A141A6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2700074-84B7-484C-8733-466673381A48}"/>
              </a:ext>
            </a:extLst>
          </p:cNvPr>
          <p:cNvSpPr>
            <a:spLocks noGrp="1"/>
          </p:cNvSpPr>
          <p:nvPr>
            <p:ph type="dt" sz="half" idx="10"/>
          </p:nvPr>
        </p:nvSpPr>
        <p:spPr/>
        <p:txBody>
          <a:bodyPr/>
          <a:lstStyle/>
          <a:p>
            <a:fld id="{AD880408-622A-4071-A052-F5E03FFF4B10}" type="datetimeFigureOut">
              <a:rPr lang="en-US" smtClean="0"/>
              <a:t>4/23/2018</a:t>
            </a:fld>
            <a:endParaRPr lang="en-US"/>
          </a:p>
        </p:txBody>
      </p:sp>
      <p:sp>
        <p:nvSpPr>
          <p:cNvPr id="5" name="页脚占位符 4">
            <a:extLst>
              <a:ext uri="{FF2B5EF4-FFF2-40B4-BE49-F238E27FC236}">
                <a16:creationId xmlns:a16="http://schemas.microsoft.com/office/drawing/2014/main" id="{5A84C36F-54A3-4258-899C-E3370CB8E1A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FEEF853-D464-4F1D-A68A-C43AD4918BE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74059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3589C-016F-47DA-91C8-8F40C4F985F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93ED519-9719-4F9A-A387-152992865CD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F7A3E43-E755-4B54-82FB-4A670E2663B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17870BA2-5AC3-42CC-A925-A320FB609880}"/>
              </a:ext>
            </a:extLst>
          </p:cNvPr>
          <p:cNvSpPr>
            <a:spLocks noGrp="1"/>
          </p:cNvSpPr>
          <p:nvPr>
            <p:ph type="dt" sz="half" idx="10"/>
          </p:nvPr>
        </p:nvSpPr>
        <p:spPr/>
        <p:txBody>
          <a:bodyPr/>
          <a:lstStyle/>
          <a:p>
            <a:fld id="{AD880408-622A-4071-A052-F5E03FFF4B10}" type="datetimeFigureOut">
              <a:rPr lang="en-US" smtClean="0"/>
              <a:t>4/23/2018</a:t>
            </a:fld>
            <a:endParaRPr lang="en-US"/>
          </a:p>
        </p:txBody>
      </p:sp>
      <p:sp>
        <p:nvSpPr>
          <p:cNvPr id="6" name="页脚占位符 5">
            <a:extLst>
              <a:ext uri="{FF2B5EF4-FFF2-40B4-BE49-F238E27FC236}">
                <a16:creationId xmlns:a16="http://schemas.microsoft.com/office/drawing/2014/main" id="{2519AA12-132E-4EC0-B4FD-AB2CF21559F5}"/>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B2C1DD6-38ED-4496-9B15-F82A61875A6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36321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E8FA2-36E3-45DA-9DB8-488A21D4297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BC6C9FD-9DF3-4870-BA67-1B2E3EB089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33577F8-A56B-4527-8041-C8D85A2DBAB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2F18AF06-6B56-4C4F-9AC0-B0D818BC3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3CE5EF8-A406-41C1-994D-A6D168A15E8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69849E69-24F1-41A1-B992-7847399E1E24}"/>
              </a:ext>
            </a:extLst>
          </p:cNvPr>
          <p:cNvSpPr>
            <a:spLocks noGrp="1"/>
          </p:cNvSpPr>
          <p:nvPr>
            <p:ph type="dt" sz="half" idx="10"/>
          </p:nvPr>
        </p:nvSpPr>
        <p:spPr/>
        <p:txBody>
          <a:bodyPr/>
          <a:lstStyle/>
          <a:p>
            <a:fld id="{AD880408-622A-4071-A052-F5E03FFF4B10}" type="datetimeFigureOut">
              <a:rPr lang="en-US" smtClean="0"/>
              <a:t>4/23/2018</a:t>
            </a:fld>
            <a:endParaRPr lang="en-US"/>
          </a:p>
        </p:txBody>
      </p:sp>
      <p:sp>
        <p:nvSpPr>
          <p:cNvPr id="8" name="页脚占位符 7">
            <a:extLst>
              <a:ext uri="{FF2B5EF4-FFF2-40B4-BE49-F238E27FC236}">
                <a16:creationId xmlns:a16="http://schemas.microsoft.com/office/drawing/2014/main" id="{AB2E094C-866E-4E74-8786-5B4BAAED688E}"/>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AC9C12EC-1015-4F4D-A7D6-71C9C7CEED4F}"/>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059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EA8F7-1FAD-48F4-89F7-1561F47B8306}"/>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F3CD3773-B5A6-4231-8D7D-E1A785C3A0AE}"/>
              </a:ext>
            </a:extLst>
          </p:cNvPr>
          <p:cNvSpPr>
            <a:spLocks noGrp="1"/>
          </p:cNvSpPr>
          <p:nvPr>
            <p:ph type="dt" sz="half" idx="10"/>
          </p:nvPr>
        </p:nvSpPr>
        <p:spPr/>
        <p:txBody>
          <a:bodyPr/>
          <a:lstStyle/>
          <a:p>
            <a:fld id="{AD880408-622A-4071-A052-F5E03FFF4B10}" type="datetimeFigureOut">
              <a:rPr lang="en-US" smtClean="0"/>
              <a:t>4/23/2018</a:t>
            </a:fld>
            <a:endParaRPr lang="en-US"/>
          </a:p>
        </p:txBody>
      </p:sp>
      <p:sp>
        <p:nvSpPr>
          <p:cNvPr id="4" name="页脚占位符 3">
            <a:extLst>
              <a:ext uri="{FF2B5EF4-FFF2-40B4-BE49-F238E27FC236}">
                <a16:creationId xmlns:a16="http://schemas.microsoft.com/office/drawing/2014/main" id="{C0D4FAC5-8F51-4145-BE41-B15967B8453C}"/>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18D5556F-0222-45FE-AACA-2770AE47042A}"/>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35239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7528E2-3F48-49CC-A669-9160CCD7501D}"/>
              </a:ext>
            </a:extLst>
          </p:cNvPr>
          <p:cNvSpPr>
            <a:spLocks noGrp="1"/>
          </p:cNvSpPr>
          <p:nvPr>
            <p:ph type="dt" sz="half" idx="10"/>
          </p:nvPr>
        </p:nvSpPr>
        <p:spPr/>
        <p:txBody>
          <a:bodyPr/>
          <a:lstStyle/>
          <a:p>
            <a:fld id="{AD880408-622A-4071-A052-F5E03FFF4B10}" type="datetimeFigureOut">
              <a:rPr lang="en-US" smtClean="0"/>
              <a:t>4/23/2018</a:t>
            </a:fld>
            <a:endParaRPr lang="en-US"/>
          </a:p>
        </p:txBody>
      </p:sp>
      <p:sp>
        <p:nvSpPr>
          <p:cNvPr id="3" name="页脚占位符 2">
            <a:extLst>
              <a:ext uri="{FF2B5EF4-FFF2-40B4-BE49-F238E27FC236}">
                <a16:creationId xmlns:a16="http://schemas.microsoft.com/office/drawing/2014/main" id="{7152C3C6-1286-46B0-B0E8-1D130C69BDDF}"/>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C7CA3265-5FDA-4978-8FDA-9966CC495FFC}"/>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89087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2BC41-F32D-48DD-85FF-08AAEDE004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5633CEE-F521-43F1-AB4E-DE761D67A1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03A859C7-0F9A-4911-8EDA-EFA849B25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55B4CB5-58D7-4B69-979C-5E7CB3CE4CF9}"/>
              </a:ext>
            </a:extLst>
          </p:cNvPr>
          <p:cNvSpPr>
            <a:spLocks noGrp="1"/>
          </p:cNvSpPr>
          <p:nvPr>
            <p:ph type="dt" sz="half" idx="10"/>
          </p:nvPr>
        </p:nvSpPr>
        <p:spPr/>
        <p:txBody>
          <a:bodyPr/>
          <a:lstStyle/>
          <a:p>
            <a:fld id="{AD880408-622A-4071-A052-F5E03FFF4B10}" type="datetimeFigureOut">
              <a:rPr lang="en-US" smtClean="0"/>
              <a:t>4/23/2018</a:t>
            </a:fld>
            <a:endParaRPr lang="en-US"/>
          </a:p>
        </p:txBody>
      </p:sp>
      <p:sp>
        <p:nvSpPr>
          <p:cNvPr id="6" name="页脚占位符 5">
            <a:extLst>
              <a:ext uri="{FF2B5EF4-FFF2-40B4-BE49-F238E27FC236}">
                <a16:creationId xmlns:a16="http://schemas.microsoft.com/office/drawing/2014/main" id="{6AD0694C-8AA3-49FC-A2D3-D027A149A9F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243EFB2-F288-4C8C-8765-F9CF5C239689}"/>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685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81328-FCC0-4FB1-937A-7D231A4400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98D54BFB-9A04-42CF-A212-C88C7079D6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1E5C00A3-0C62-46BB-B22A-8839E678D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250C978-6222-4714-BEC5-55A1B22DD50B}"/>
              </a:ext>
            </a:extLst>
          </p:cNvPr>
          <p:cNvSpPr>
            <a:spLocks noGrp="1"/>
          </p:cNvSpPr>
          <p:nvPr>
            <p:ph type="dt" sz="half" idx="10"/>
          </p:nvPr>
        </p:nvSpPr>
        <p:spPr/>
        <p:txBody>
          <a:bodyPr/>
          <a:lstStyle/>
          <a:p>
            <a:fld id="{AD880408-622A-4071-A052-F5E03FFF4B10}" type="datetimeFigureOut">
              <a:rPr lang="en-US" smtClean="0"/>
              <a:t>4/23/2018</a:t>
            </a:fld>
            <a:endParaRPr lang="en-US"/>
          </a:p>
        </p:txBody>
      </p:sp>
      <p:sp>
        <p:nvSpPr>
          <p:cNvPr id="6" name="页脚占位符 5">
            <a:extLst>
              <a:ext uri="{FF2B5EF4-FFF2-40B4-BE49-F238E27FC236}">
                <a16:creationId xmlns:a16="http://schemas.microsoft.com/office/drawing/2014/main" id="{8E05CEB5-8B36-4A89-9B71-4C0CB68E5D9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E8B1C7E-3C2F-48B6-A21B-C8F583394ACD}"/>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982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D0CB391-29A0-40DB-A7D8-D7D3D4CD9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8E20DBC-0140-4DBA-A881-50D283A08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815AAB0B-156B-4D19-A333-DFBE76E892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80408-622A-4071-A052-F5E03FFF4B10}" type="datetimeFigureOut">
              <a:rPr lang="en-US" smtClean="0"/>
              <a:t>4/23/2018</a:t>
            </a:fld>
            <a:endParaRPr lang="en-US"/>
          </a:p>
        </p:txBody>
      </p:sp>
      <p:sp>
        <p:nvSpPr>
          <p:cNvPr id="5" name="页脚占位符 4">
            <a:extLst>
              <a:ext uri="{FF2B5EF4-FFF2-40B4-BE49-F238E27FC236}">
                <a16:creationId xmlns:a16="http://schemas.microsoft.com/office/drawing/2014/main" id="{A485C06F-D116-49DB-BF43-4E97677FB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1821CF88-7362-42A2-B8A8-1CEFA75C8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C769F-40E5-4ACA-B5DD-5AA7E135CAD7}" type="slidenum">
              <a:rPr lang="en-US" smtClean="0"/>
              <a:t>‹#›</a:t>
            </a:fld>
            <a:endParaRPr lang="en-US"/>
          </a:p>
        </p:txBody>
      </p:sp>
    </p:spTree>
    <p:extLst>
      <p:ext uri="{BB962C8B-B14F-4D97-AF65-F5344CB8AC3E}">
        <p14:creationId xmlns:p14="http://schemas.microsoft.com/office/powerpoint/2010/main" val="3125944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98414-79B4-44DC-A403-C02D6FFA3410}"/>
              </a:ext>
            </a:extLst>
          </p:cNvPr>
          <p:cNvSpPr>
            <a:spLocks noGrp="1"/>
          </p:cNvSpPr>
          <p:nvPr>
            <p:ph type="ctrTitle"/>
          </p:nvPr>
        </p:nvSpPr>
        <p:spPr/>
        <p:txBody>
          <a:bodyPr/>
          <a:lstStyle/>
          <a:p>
            <a:endParaRPr lang="en-US"/>
          </a:p>
        </p:txBody>
      </p:sp>
      <p:sp>
        <p:nvSpPr>
          <p:cNvPr id="3" name="副标题 2">
            <a:extLst>
              <a:ext uri="{FF2B5EF4-FFF2-40B4-BE49-F238E27FC236}">
                <a16:creationId xmlns:a16="http://schemas.microsoft.com/office/drawing/2014/main" id="{CFDDC1FE-B7B4-45BC-A411-0905EBA4A1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7714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521E6DD-A1FF-42AA-9C7D-081E6CC67FB1}"/>
              </a:ext>
            </a:extLst>
          </p:cNvPr>
          <p:cNvSpPr/>
          <p:nvPr/>
        </p:nvSpPr>
        <p:spPr>
          <a:xfrm>
            <a:off x="4911185" y="2073319"/>
            <a:ext cx="2128649" cy="26165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Educational Applications  Evaluation</a:t>
            </a:r>
          </a:p>
        </p:txBody>
      </p:sp>
      <p:sp>
        <p:nvSpPr>
          <p:cNvPr id="4" name="矩形 3">
            <a:extLst>
              <a:ext uri="{FF2B5EF4-FFF2-40B4-BE49-F238E27FC236}">
                <a16:creationId xmlns:a16="http://schemas.microsoft.com/office/drawing/2014/main" id="{104F1EF7-B23B-435D-9DC6-93957B3DF375}"/>
              </a:ext>
            </a:extLst>
          </p:cNvPr>
          <p:cNvSpPr/>
          <p:nvPr/>
        </p:nvSpPr>
        <p:spPr>
          <a:xfrm>
            <a:off x="343399" y="1995290"/>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VR </a:t>
            </a:r>
          </a:p>
        </p:txBody>
      </p:sp>
      <p:sp>
        <p:nvSpPr>
          <p:cNvPr id="5" name="矩形 4">
            <a:extLst>
              <a:ext uri="{FF2B5EF4-FFF2-40B4-BE49-F238E27FC236}">
                <a16:creationId xmlns:a16="http://schemas.microsoft.com/office/drawing/2014/main" id="{F905950E-4A5A-4C5C-A65E-D2871CF52CE3}"/>
              </a:ext>
            </a:extLst>
          </p:cNvPr>
          <p:cNvSpPr/>
          <p:nvPr/>
        </p:nvSpPr>
        <p:spPr>
          <a:xfrm>
            <a:off x="7880261" y="2189776"/>
            <a:ext cx="2997531" cy="22163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Development and Evaluation of Mixed Reality Educational Applications</a:t>
            </a:r>
          </a:p>
          <a:p>
            <a:pPr algn="ctr"/>
            <a:endParaRPr lang="en-US" dirty="0"/>
          </a:p>
        </p:txBody>
      </p:sp>
      <p:sp>
        <p:nvSpPr>
          <p:cNvPr id="6" name="矩形 5">
            <a:extLst>
              <a:ext uri="{FF2B5EF4-FFF2-40B4-BE49-F238E27FC236}">
                <a16:creationId xmlns:a16="http://schemas.microsoft.com/office/drawing/2014/main" id="{FFAB2299-17EB-4FA2-A0D6-BC93C62FF6B3}"/>
              </a:ext>
            </a:extLst>
          </p:cNvPr>
          <p:cNvSpPr/>
          <p:nvPr/>
        </p:nvSpPr>
        <p:spPr>
          <a:xfrm>
            <a:off x="343399" y="3683374"/>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a:t>
            </a:r>
          </a:p>
        </p:txBody>
      </p:sp>
      <p:sp>
        <p:nvSpPr>
          <p:cNvPr id="7" name="矩形 6">
            <a:extLst>
              <a:ext uri="{FF2B5EF4-FFF2-40B4-BE49-F238E27FC236}">
                <a16:creationId xmlns:a16="http://schemas.microsoft.com/office/drawing/2014/main" id="{F2F9AA1E-A744-47DC-9695-5E00C4B894C3}"/>
              </a:ext>
            </a:extLst>
          </p:cNvPr>
          <p:cNvSpPr/>
          <p:nvPr/>
        </p:nvSpPr>
        <p:spPr>
          <a:xfrm>
            <a:off x="2273387" y="1727835"/>
            <a:ext cx="1822860" cy="7069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VR </a:t>
            </a:r>
            <a:r>
              <a:rPr lang="en-US" altLang="zh-CN" dirty="0"/>
              <a:t>art </a:t>
            </a:r>
            <a:r>
              <a:rPr lang="en-US" dirty="0"/>
              <a:t>exhibition  </a:t>
            </a:r>
          </a:p>
        </p:txBody>
      </p:sp>
      <p:sp>
        <p:nvSpPr>
          <p:cNvPr id="9" name="矩形 8">
            <a:extLst>
              <a:ext uri="{FF2B5EF4-FFF2-40B4-BE49-F238E27FC236}">
                <a16:creationId xmlns:a16="http://schemas.microsoft.com/office/drawing/2014/main" id="{742779B0-0A1D-4F3F-8813-651E969D1916}"/>
              </a:ext>
            </a:extLst>
          </p:cNvPr>
          <p:cNvSpPr/>
          <p:nvPr/>
        </p:nvSpPr>
        <p:spPr>
          <a:xfrm>
            <a:off x="2247896" y="4429786"/>
            <a:ext cx="1848351" cy="6417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3D Color</a:t>
            </a:r>
            <a:r>
              <a:rPr lang="en-US" altLang="zh-CN" dirty="0"/>
              <a:t>ing </a:t>
            </a:r>
            <a:r>
              <a:rPr lang="en-US" dirty="0"/>
              <a:t>game</a:t>
            </a:r>
          </a:p>
        </p:txBody>
      </p:sp>
      <p:sp>
        <p:nvSpPr>
          <p:cNvPr id="11" name="箭头: 右 10">
            <a:extLst>
              <a:ext uri="{FF2B5EF4-FFF2-40B4-BE49-F238E27FC236}">
                <a16:creationId xmlns:a16="http://schemas.microsoft.com/office/drawing/2014/main" id="{1CF42479-53EC-4D55-8D64-8DFA9B8FAC3C}"/>
              </a:ext>
            </a:extLst>
          </p:cNvPr>
          <p:cNvSpPr/>
          <p:nvPr/>
        </p:nvSpPr>
        <p:spPr>
          <a:xfrm>
            <a:off x="1432959" y="2134115"/>
            <a:ext cx="6447307" cy="64174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2" name="箭头: 右 11">
            <a:extLst>
              <a:ext uri="{FF2B5EF4-FFF2-40B4-BE49-F238E27FC236}">
                <a16:creationId xmlns:a16="http://schemas.microsoft.com/office/drawing/2014/main" id="{63B144EB-84D9-4212-8B25-E2916A00A34B}"/>
              </a:ext>
            </a:extLst>
          </p:cNvPr>
          <p:cNvSpPr/>
          <p:nvPr/>
        </p:nvSpPr>
        <p:spPr>
          <a:xfrm>
            <a:off x="1432959" y="3870468"/>
            <a:ext cx="6447307" cy="64174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矩形 13">
            <a:extLst>
              <a:ext uri="{FF2B5EF4-FFF2-40B4-BE49-F238E27FC236}">
                <a16:creationId xmlns:a16="http://schemas.microsoft.com/office/drawing/2014/main" id="{A34E6BDB-2A23-4CAA-A41A-D02051A40703}"/>
              </a:ext>
            </a:extLst>
          </p:cNvPr>
          <p:cNvSpPr/>
          <p:nvPr/>
        </p:nvSpPr>
        <p:spPr>
          <a:xfrm>
            <a:off x="2247895" y="2892866"/>
            <a:ext cx="1848351" cy="9776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MR(AR &amp; VR) Chemistry Lab </a:t>
            </a:r>
          </a:p>
        </p:txBody>
      </p:sp>
    </p:spTree>
    <p:extLst>
      <p:ext uri="{BB962C8B-B14F-4D97-AF65-F5344CB8AC3E}">
        <p14:creationId xmlns:p14="http://schemas.microsoft.com/office/powerpoint/2010/main" val="129615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B8EFE3EB-1118-4B9F-8105-0252A67CA4FA}"/>
              </a:ext>
            </a:extLst>
          </p:cNvPr>
          <p:cNvSpPr/>
          <p:nvPr/>
        </p:nvSpPr>
        <p:spPr>
          <a:xfrm>
            <a:off x="320634" y="2683823"/>
            <a:ext cx="11297901" cy="34557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09DD16AE-B63D-4FA1-B16A-548099E2A3FB}"/>
              </a:ext>
            </a:extLst>
          </p:cNvPr>
          <p:cNvSpPr>
            <a:spLocks noGrp="1"/>
          </p:cNvSpPr>
          <p:nvPr>
            <p:ph type="title"/>
          </p:nvPr>
        </p:nvSpPr>
        <p:spPr/>
        <p:txBody>
          <a:bodyPr/>
          <a:lstStyle/>
          <a:p>
            <a:endParaRPr lang="en-US"/>
          </a:p>
        </p:txBody>
      </p:sp>
      <p:sp>
        <p:nvSpPr>
          <p:cNvPr id="5" name="箭头: 左右 4">
            <a:extLst>
              <a:ext uri="{FF2B5EF4-FFF2-40B4-BE49-F238E27FC236}">
                <a16:creationId xmlns:a16="http://schemas.microsoft.com/office/drawing/2014/main" id="{030B25D8-DC72-4294-A410-04D5160B7F39}"/>
              </a:ext>
            </a:extLst>
          </p:cNvPr>
          <p:cNvSpPr/>
          <p:nvPr/>
        </p:nvSpPr>
        <p:spPr>
          <a:xfrm>
            <a:off x="1639784" y="3716976"/>
            <a:ext cx="8912431" cy="475013"/>
          </a:xfrm>
          <a:prstGeom prst="lef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11" name="直接连接符 10">
            <a:extLst>
              <a:ext uri="{FF2B5EF4-FFF2-40B4-BE49-F238E27FC236}">
                <a16:creationId xmlns:a16="http://schemas.microsoft.com/office/drawing/2014/main" id="{332F3831-F23B-4B7B-99D9-6CD80BE0C8BE}"/>
              </a:ext>
            </a:extLst>
          </p:cNvPr>
          <p:cNvCxnSpPr>
            <a:cxnSpLocks/>
          </p:cNvCxnSpPr>
          <p:nvPr/>
        </p:nvCxnSpPr>
        <p:spPr>
          <a:xfrm>
            <a:off x="2624446" y="3201412"/>
            <a:ext cx="2006930" cy="1680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E9DE7931-EB33-48A9-9E8A-0A80B0D71E1D}"/>
              </a:ext>
            </a:extLst>
          </p:cNvPr>
          <p:cNvCxnSpPr/>
          <p:nvPr/>
        </p:nvCxnSpPr>
        <p:spPr>
          <a:xfrm>
            <a:off x="7230093" y="3230088"/>
            <a:ext cx="1971304" cy="0"/>
          </a:xfrm>
          <a:prstGeom prst="line">
            <a:avLst/>
          </a:prstGeom>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7F95B74E-B684-467B-BEB5-6E64ED5E4EDC}"/>
              </a:ext>
            </a:extLst>
          </p:cNvPr>
          <p:cNvSpPr txBox="1"/>
          <p:nvPr/>
        </p:nvSpPr>
        <p:spPr>
          <a:xfrm>
            <a:off x="4874073" y="3013233"/>
            <a:ext cx="228940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Mixed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Reality (MR)</a:t>
            </a:r>
            <a:endParaRPr lang="en-US" sz="2000" dirty="0">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01E74EF6-5BD8-4974-A6C1-186982C1D0DC}"/>
              </a:ext>
            </a:extLst>
          </p:cNvPr>
          <p:cNvCxnSpPr/>
          <p:nvPr/>
        </p:nvCxnSpPr>
        <p:spPr>
          <a:xfrm>
            <a:off x="2624446" y="3201412"/>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9D04A334-A17E-4496-8D63-DCCD8D1F1C48}"/>
              </a:ext>
            </a:extLst>
          </p:cNvPr>
          <p:cNvCxnSpPr/>
          <p:nvPr/>
        </p:nvCxnSpPr>
        <p:spPr>
          <a:xfrm>
            <a:off x="9201397" y="3230088"/>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CEBC8049-F01B-4435-A45D-6D865BE26B9C}"/>
              </a:ext>
            </a:extLst>
          </p:cNvPr>
          <p:cNvSpPr txBox="1"/>
          <p:nvPr/>
        </p:nvSpPr>
        <p:spPr>
          <a:xfrm>
            <a:off x="9791430"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Virtual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AC7C8D57-02C5-4F9C-A908-353F9EB584C8}"/>
              </a:ext>
            </a:extLst>
          </p:cNvPr>
          <p:cNvSpPr txBox="1"/>
          <p:nvPr/>
        </p:nvSpPr>
        <p:spPr>
          <a:xfrm>
            <a:off x="6757696" y="4376192"/>
            <a:ext cx="1735988" cy="70788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Augmented</a:t>
            </a:r>
          </a:p>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(AV)</a:t>
            </a:r>
            <a:endParaRPr lang="en-US" sz="20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7BB3022A-B0E4-4BC4-A074-843E55C92C5D}"/>
              </a:ext>
            </a:extLst>
          </p:cNvPr>
          <p:cNvSpPr txBox="1"/>
          <p:nvPr/>
        </p:nvSpPr>
        <p:spPr>
          <a:xfrm>
            <a:off x="3606478" y="4375989"/>
            <a:ext cx="1451038" cy="707886"/>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Augmented </a:t>
            </a:r>
          </a:p>
          <a:p>
            <a:pPr algn="ctr"/>
            <a:r>
              <a:rPr lang="en-US" sz="2000" dirty="0">
                <a:latin typeface="Times New Roman" panose="02020603050405020304" pitchFamily="18" charset="0"/>
                <a:cs typeface="Times New Roman" panose="02020603050405020304" pitchFamily="18" charset="0"/>
              </a:rPr>
              <a:t>Reality</a:t>
            </a:r>
            <a:r>
              <a:rPr lang="en-US" altLang="zh-CN" sz="2000" dirty="0">
                <a:latin typeface="Times New Roman" panose="02020603050405020304" pitchFamily="18" charset="0"/>
                <a:cs typeface="Times New Roman" panose="02020603050405020304" pitchFamily="18" charset="0"/>
              </a:rPr>
              <a:t>(AR)</a:t>
            </a:r>
            <a:endParaRPr lang="en-US" sz="20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9AF2D43E-E4F0-4F2F-8545-DBCC4516DDFD}"/>
              </a:ext>
            </a:extLst>
          </p:cNvPr>
          <p:cNvSpPr txBox="1"/>
          <p:nvPr/>
        </p:nvSpPr>
        <p:spPr>
          <a:xfrm>
            <a:off x="573465"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Real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EC254B6B-AE8C-40A3-A42C-535A1162F821}"/>
              </a:ext>
            </a:extLst>
          </p:cNvPr>
          <p:cNvSpPr txBox="1"/>
          <p:nvPr/>
        </p:nvSpPr>
        <p:spPr>
          <a:xfrm>
            <a:off x="4219834" y="5378309"/>
            <a:ext cx="4487605" cy="400110"/>
          </a:xfrm>
          <a:prstGeom prst="rect">
            <a:avLst/>
          </a:prstGeom>
          <a:noFill/>
        </p:spPr>
        <p:txBody>
          <a:bodyPr wrap="square" rtlCol="0">
            <a:spAutoFit/>
          </a:bodyPr>
          <a:lstStyle/>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Continuum (VC)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2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715588814"/>
              </p:ext>
            </p:extLst>
          </p:nvPr>
        </p:nvGraphicFramePr>
        <p:xfrm>
          <a:off x="319952" y="558137"/>
          <a:ext cx="11552096" cy="5611740"/>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474453">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88038">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Alvaro &amp; Babette []</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Rubric for Assessing or Designing Digital Playful Learning Spaces(2001)</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7D</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Fantasy space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Decision makers</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Parents Teachers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Businesses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Educators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Developers</a:t>
                      </a:r>
                    </a:p>
                  </a:txBody>
                  <a:tcPr marL="68580" marR="68580" marT="0" marB="0" anchor="ctr"/>
                </a:tc>
                <a:tc rowSpan="7">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Emphasis is placed on the learning needs of users and less attention is paid to gameplay and entertainment. In the form of questions, it is a qualitative assessment</a:t>
                      </a:r>
                    </a:p>
                  </a:txBody>
                  <a:tcPr marL="68580" marR="68580" marT="0" marB="0" anchor="ctr"/>
                </a:tc>
                <a:extLst>
                  <a:ext uri="{0D108BD9-81ED-4DB2-BD59-A6C34878D82A}">
                    <a16:rowId xmlns:a16="http://schemas.microsoft.com/office/drawing/2014/main" val="37298443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Feedback</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14857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Sense of control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Gamification learning curve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5630180"/>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Special needs adaptability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876499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Learning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7695427"/>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Various educational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88038">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British Teacher Evaluation Education Media Organization []</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TEEM Teacher Evaluation Framework (2002)</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6D</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 profile</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There are a total of 37 questions, each of which must be enlarged with a complete sentence. This evaluation is more rigorous. Focuses on teachers’ teaching applications and is a qualitative assessment</a:t>
                      </a:r>
                    </a:p>
                  </a:txBody>
                  <a:tcPr marL="68580" marR="68580" marT="0" marB="0" anchor="ctr"/>
                </a:tc>
                <a:extLst>
                  <a:ext uri="{0D108BD9-81ED-4DB2-BD59-A6C34878D82A}">
                    <a16:rowId xmlns:a16="http://schemas.microsoft.com/office/drawing/2014/main" val="428750545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Course relevance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Design and navigation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Ease of use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Recreational</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Installation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111187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585127409"/>
              </p:ext>
            </p:extLst>
          </p:nvPr>
        </p:nvGraphicFramePr>
        <p:xfrm>
          <a:off x="204476" y="154378"/>
          <a:ext cx="11552096" cy="6383784"/>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507472">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1447737">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RICAR_DO JAVIER RADEMA CHER MENA</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E/E Grid (EDU Grid &amp;ENT Grid) (2010)</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2D</a:t>
                      </a:r>
                    </a:p>
                  </a:txBody>
                  <a:tcPr marL="68580" marR="68580" marT="0" marB="0" anchor="ctr"/>
                </a:tc>
                <a:tc>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 (as a specific indicator of the " knowledge" dimension in Gardner's Multiple Intelligences and the 2001 Anderson Educational Target Classification)</a:t>
                      </a:r>
                    </a:p>
                  </a:txBody>
                  <a:tcPr marL="68580" marR="68580" marT="0" marB="0" anchor="ctr" anchorCtr="1"/>
                </a:tc>
                <a:tc rowSpan="2">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 designer</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Educator</a:t>
                      </a:r>
                    </a:p>
                  </a:txBody>
                  <a:tcPr marL="68580" marR="68580" marT="0" marB="0" anchor="ctr"/>
                </a:tc>
                <a:tc rowSpan="2">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full account of the balance between educational and gameplay, using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type classification is not very suitable for the types of games in modern educational games, and it is a qualitative evaluation.</a:t>
                      </a:r>
                    </a:p>
                  </a:txBody>
                  <a:tcPr marL="68580" marR="68580" marT="0" marB="0" anchor="ctr"/>
                </a:tc>
                <a:extLst>
                  <a:ext uri="{0D108BD9-81ED-4DB2-BD59-A6C34878D82A}">
                    <a16:rowId xmlns:a16="http://schemas.microsoft.com/office/drawing/2014/main" val="372984438"/>
                  </a:ext>
                </a:extLst>
              </a:tr>
              <a:tr h="144773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Gameplay (as a specific indicator of the Battle virtual world player type and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type)</a:t>
                      </a:r>
                    </a:p>
                    <a:p>
                      <a:pPr marL="0" marR="0" algn="ctr" defTabSz="914400" rtl="0" eaLnBrk="1" latinLnBrk="0" hangingPunct="1">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973688">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Wang Wei[37]</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Multi-intelligence-based electronic game education comprehensive evaluation index system</a:t>
                      </a:r>
                      <a:r>
                        <a:rPr lang="zh-CN" altLang="en-US" sz="1800" kern="1200" dirty="0">
                          <a:solidFill>
                            <a:schemeClr val="tx1"/>
                          </a:solidFill>
                          <a:effectLst/>
                          <a:latin typeface="Times New Roman" panose="02020603050405020304" pitchFamily="18" charset="0"/>
                          <a:ea typeface="+mn-ea"/>
                          <a:cs typeface="Times New Roman" panose="02020603050405020304" pitchFamily="18" charset="0"/>
                        </a:rPr>
                        <a:t>（</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2009</a:t>
                      </a:r>
                      <a:r>
                        <a:rPr lang="zh-CN" altLang="en-US" sz="1800"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3D</a:t>
                      </a:r>
                    </a:p>
                  </a:txBody>
                  <a:tcPr marL="68580" marR="68580" marT="0" marB="0" anchor="ctr" anchorCtr="1"/>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Tasks</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Educational game development company</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11 task boxes, 27 scene indicators and 25 interaction indicators. The indicators are very subtle and have the right to restate, which helps to evaluate the accuracy of the results. It belongs to quantitative evaluation</a:t>
                      </a:r>
                    </a:p>
                  </a:txBody>
                  <a:tcPr marL="68580" marR="68580" marT="0" marB="0" anchor="ctr" anchorCtr="1"/>
                </a:tc>
                <a:extLst>
                  <a:ext uri="{0D108BD9-81ED-4DB2-BD59-A6C34878D82A}">
                    <a16:rowId xmlns:a16="http://schemas.microsoft.com/office/drawing/2014/main" val="3761455560"/>
                  </a:ext>
                </a:extLst>
              </a:tr>
              <a:tr h="973688">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Scenes</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57341974"/>
                  </a:ext>
                </a:extLst>
              </a:tr>
              <a:tr h="973688">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77747385"/>
                  </a:ext>
                </a:extLst>
              </a:tr>
            </a:tbl>
          </a:graphicData>
        </a:graphic>
      </p:graphicFrame>
    </p:spTree>
    <p:extLst>
      <p:ext uri="{BB962C8B-B14F-4D97-AF65-F5344CB8AC3E}">
        <p14:creationId xmlns:p14="http://schemas.microsoft.com/office/powerpoint/2010/main" val="427909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954564717"/>
              </p:ext>
            </p:extLst>
          </p:nvPr>
        </p:nvGraphicFramePr>
        <p:xfrm>
          <a:off x="204476" y="154375"/>
          <a:ext cx="11552096" cy="5463436"/>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486672">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76630">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LEONAR D A. ANNET_TA, RICHAR DLAMB &amp;MAR_CUS STONE[]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Serious Educational Game Rubric [SEGR] (2011)</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13D</a:t>
                      </a:r>
                    </a:p>
                  </a:txBody>
                  <a:tcPr marL="68580" marR="68580" marT="0" marB="0" anchor="ctr" anchorCtr="1"/>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Preface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game developers, etc.</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integration of education and playability, using Kappa coefficient to test the various factors of the rating scale, improved reliability and validity. Really combine education games with classroom teaching and student’s psychology characteristics to formulate evaluation indicators, and consider the teaching needs of teachers. Each indicator (0 points, 1 point, 2 points...) is a quantitative evaluation</a:t>
                      </a:r>
                    </a:p>
                  </a:txBody>
                  <a:tcPr marL="68580" marR="68580" marT="0" marB="0" anchor="ctr" anchorCtr="1"/>
                </a:tc>
                <a:extLst>
                  <a:ext uri="{0D108BD9-81ED-4DB2-BD59-A6C34878D82A}">
                    <a16:rowId xmlns:a16="http://schemas.microsoft.com/office/drawing/2014/main" val="3729844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Tutorial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14857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975197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Feedback</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563018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Identity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8876499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Happy / depressed</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7695427"/>
                  </a:ext>
                </a:extLst>
              </a:tr>
              <a:tr h="37663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Sense of control</a:t>
                      </a: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76630">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Degree of difficulty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8750545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Rule</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Content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target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Teaching effect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Communication channel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2303054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2509</TotalTime>
  <Words>504</Words>
  <Application>Microsoft Office PowerPoint</Application>
  <PresentationFormat>宽屏</PresentationFormat>
  <Paragraphs>96</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等线</vt:lpstr>
      <vt:lpstr>等线 Light</vt:lpstr>
      <vt:lpstr>맑은 고딕</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xiaoyun750@126.com</dc:creator>
  <cp:lastModifiedBy>duan cloud</cp:lastModifiedBy>
  <cp:revision>47</cp:revision>
  <dcterms:created xsi:type="dcterms:W3CDTF">2017-12-05T15:19:23Z</dcterms:created>
  <dcterms:modified xsi:type="dcterms:W3CDTF">2018-04-23T13:48:39Z</dcterms:modified>
</cp:coreProperties>
</file>