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1" r:id="rId4"/>
    <p:sldId id="266" r:id="rId5"/>
    <p:sldId id="267" r:id="rId6"/>
    <p:sldId id="268" r:id="rId7"/>
    <p:sldId id="269" r:id="rId8"/>
    <p:sldId id="271" r:id="rId9"/>
    <p:sldId id="270" r:id="rId10"/>
    <p:sldId id="259" r:id="rId11"/>
    <p:sldId id="257" r:id="rId12"/>
    <p:sldId id="258" r:id="rId13"/>
    <p:sldId id="260" r:id="rId14"/>
    <p:sldId id="262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虚拟现实</a:t>
            </a:r>
            <a:r>
              <a:rPr lang="en-US" altLang="zh-CN"/>
              <a:t>-</a:t>
            </a:r>
            <a:r>
              <a:rPr lang="zh-CN" altLang="en-US"/>
              <a:t>化学实验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运用</a:t>
            </a:r>
            <a:r>
              <a:rPr lang="en-US" altLang="zh-CN"/>
              <a:t>leapmotion</a:t>
            </a:r>
            <a:r>
              <a:rPr lang="zh-CN" altLang="en-US"/>
              <a:t>模拟化学实验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" y="172720"/>
            <a:ext cx="5401310" cy="364172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2705" y="2033270"/>
            <a:ext cx="5052060" cy="43516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884420" y="1253490"/>
            <a:ext cx="2628019" cy="8640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520940" y="812165"/>
            <a:ext cx="2555875" cy="98361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实验台</a:t>
            </a:r>
          </a:p>
        </p:txBody>
      </p:sp>
      <p:sp>
        <p:nvSpPr>
          <p:cNvPr id="8" name="矩形 7"/>
          <p:cNvSpPr/>
          <p:nvPr/>
        </p:nvSpPr>
        <p:spPr>
          <a:xfrm>
            <a:off x="6659880" y="352742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酒精灯盖</a:t>
            </a:r>
          </a:p>
        </p:txBody>
      </p:sp>
      <p:sp>
        <p:nvSpPr>
          <p:cNvPr id="9" name="矩形 8"/>
          <p:cNvSpPr/>
          <p:nvPr/>
        </p:nvSpPr>
        <p:spPr>
          <a:xfrm>
            <a:off x="7328535" y="542734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镁条</a:t>
            </a:r>
          </a:p>
        </p:txBody>
      </p:sp>
      <p:sp>
        <p:nvSpPr>
          <p:cNvPr id="10" name="矩形 9"/>
          <p:cNvSpPr/>
          <p:nvPr/>
        </p:nvSpPr>
        <p:spPr>
          <a:xfrm>
            <a:off x="8372475" y="3279140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酒精灯</a:t>
            </a:r>
          </a:p>
        </p:txBody>
      </p:sp>
      <p:sp>
        <p:nvSpPr>
          <p:cNvPr id="11" name="矩形 10"/>
          <p:cNvSpPr/>
          <p:nvPr/>
        </p:nvSpPr>
        <p:spPr>
          <a:xfrm>
            <a:off x="10172065" y="321246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烧杯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leapmotion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460" y="1838960"/>
            <a:ext cx="63442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点火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" y="1534795"/>
            <a:ext cx="507809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505" y="2508250"/>
            <a:ext cx="3944620" cy="248221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981700" y="3595370"/>
            <a:ext cx="1927225" cy="3079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290" y="1420495"/>
            <a:ext cx="512127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35" y="1227455"/>
            <a:ext cx="5481320" cy="4737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430" y="1798320"/>
            <a:ext cx="5219700" cy="4511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1691640"/>
            <a:ext cx="5390515" cy="46589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885" y="1393190"/>
            <a:ext cx="5542915" cy="4791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" y="1393190"/>
            <a:ext cx="554355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7748A-1DC3-481F-8D7A-DD7F40C8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设计动机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E2F8D-65F5-4C53-88C7-7C335548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VR </a:t>
            </a:r>
            <a:r>
              <a:rPr lang="zh-CN" altLang="en-US" dirty="0"/>
              <a:t>和</a:t>
            </a:r>
            <a:r>
              <a:rPr lang="en-US" altLang="zh-CN" dirty="0"/>
              <a:t>AR </a:t>
            </a:r>
            <a:r>
              <a:rPr lang="zh-CN" altLang="en-US" dirty="0"/>
              <a:t>技术实现在虚拟化学实验室里进行化学实验有以下优势</a:t>
            </a:r>
            <a:endParaRPr lang="en-US" altLang="zh-CN" dirty="0"/>
          </a:p>
          <a:p>
            <a:pPr lvl="1"/>
            <a:r>
              <a:rPr lang="zh-CN" altLang="en-US" dirty="0"/>
              <a:t>熟悉实验操作流程</a:t>
            </a:r>
            <a:endParaRPr lang="en-US" altLang="zh-CN" dirty="0"/>
          </a:p>
          <a:p>
            <a:pPr lvl="1"/>
            <a:r>
              <a:rPr lang="zh-CN" altLang="en-US" dirty="0"/>
              <a:t>降低初学者危险性</a:t>
            </a:r>
            <a:endParaRPr lang="en-US" altLang="zh-CN" dirty="0"/>
          </a:p>
          <a:p>
            <a:pPr lvl="1"/>
            <a:r>
              <a:rPr lang="zh-CN" altLang="en-US" dirty="0"/>
              <a:t>可反复回顾练习，节约试剂材料</a:t>
            </a:r>
            <a:endParaRPr lang="en-US" altLang="zh-CN" dirty="0"/>
          </a:p>
          <a:p>
            <a:pPr lvl="1"/>
            <a:r>
              <a:rPr lang="zh-CN" altLang="en-US" dirty="0"/>
              <a:t>直观动态的观察分子组合和排列结构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本应用利用</a:t>
            </a:r>
            <a:r>
              <a:rPr lang="en-US" altLang="zh-CN"/>
              <a:t>HTC Vive HMD /leapmotion </a:t>
            </a:r>
            <a:r>
              <a:rPr lang="zh-CN" altLang="en-US"/>
              <a:t>在虚拟空间模拟的化学实验室。</a:t>
            </a:r>
          </a:p>
          <a:p>
            <a:r>
              <a:rPr lang="en-US" altLang="zh-CN"/>
              <a:t>VR model</a:t>
            </a:r>
          </a:p>
          <a:p>
            <a:pPr lvl="1"/>
            <a:r>
              <a:rPr lang="en-US" altLang="zh-CN">
                <a:sym typeface="+mn-ea"/>
              </a:rPr>
              <a:t>HTC Vive/Oculus HMD </a:t>
            </a: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D925B3-95DD-41D2-895C-837C1E5C1447}"/>
              </a:ext>
            </a:extLst>
          </p:cNvPr>
          <p:cNvSpPr/>
          <p:nvPr/>
        </p:nvSpPr>
        <p:spPr>
          <a:xfrm>
            <a:off x="1730859" y="1331876"/>
            <a:ext cx="8352928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9003E5-9BEA-442A-8F0C-44A34AED47C1}"/>
              </a:ext>
            </a:extLst>
          </p:cNvPr>
          <p:cNvSpPr/>
          <p:nvPr/>
        </p:nvSpPr>
        <p:spPr>
          <a:xfrm>
            <a:off x="2036893" y="1629983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选择实验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0F41A3-7B97-4775-A1B9-23654DC94343}"/>
              </a:ext>
            </a:extLst>
          </p:cNvPr>
          <p:cNvSpPr/>
          <p:nvPr/>
        </p:nvSpPr>
        <p:spPr>
          <a:xfrm>
            <a:off x="4161129" y="2114802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实验二：双氧水的分解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C6EFB9-0936-4583-969D-A6D87D3398AE}"/>
              </a:ext>
            </a:extLst>
          </p:cNvPr>
          <p:cNvSpPr/>
          <p:nvPr/>
        </p:nvSpPr>
        <p:spPr>
          <a:xfrm>
            <a:off x="4161129" y="1629983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实验一：镁条的燃烧</a:t>
            </a:r>
            <a:endParaRPr lang="ko-KR" altLang="en-US" dirty="0"/>
          </a:p>
        </p:txBody>
      </p:sp>
      <p:cxnSp>
        <p:nvCxnSpPr>
          <p:cNvPr id="8" name="직선 화살표 연결선 8">
            <a:extLst>
              <a:ext uri="{FF2B5EF4-FFF2-40B4-BE49-F238E27FC236}">
                <a16:creationId xmlns:a16="http://schemas.microsoft.com/office/drawing/2014/main" id="{F32F5C51-8FAC-4EC2-9775-9D325E7C2DA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477053" y="1769976"/>
            <a:ext cx="684076" cy="1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9">
            <a:extLst>
              <a:ext uri="{FF2B5EF4-FFF2-40B4-BE49-F238E27FC236}">
                <a16:creationId xmlns:a16="http://schemas.microsoft.com/office/drawing/2014/main" id="{4D2EADF3-D555-4FC6-9645-CB927745FBE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77053" y="1882011"/>
            <a:ext cx="684076" cy="372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123AE428-1301-4A0E-AB41-29E9CD429A08}"/>
              </a:ext>
            </a:extLst>
          </p:cNvPr>
          <p:cNvSpPr/>
          <p:nvPr/>
        </p:nvSpPr>
        <p:spPr>
          <a:xfrm>
            <a:off x="4161129" y="2608108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实验三：酸碱中和反应</a:t>
            </a:r>
            <a:endParaRPr lang="ko-KR" altLang="en-US" dirty="0"/>
          </a:p>
        </p:txBody>
      </p:sp>
      <p:cxnSp>
        <p:nvCxnSpPr>
          <p:cNvPr id="11" name="직선 화살표 연결선 12">
            <a:extLst>
              <a:ext uri="{FF2B5EF4-FFF2-40B4-BE49-F238E27FC236}">
                <a16:creationId xmlns:a16="http://schemas.microsoft.com/office/drawing/2014/main" id="{FB480A55-0F24-4B00-989B-C523A4F0031B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477053" y="1882011"/>
            <a:ext cx="684076" cy="8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83743654-D305-4CD5-8589-22ADCEC9F6FF}"/>
              </a:ext>
            </a:extLst>
          </p:cNvPr>
          <p:cNvSpPr/>
          <p:nvPr/>
        </p:nvSpPr>
        <p:spPr>
          <a:xfrm>
            <a:off x="4161129" y="3084274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实验四：</a:t>
            </a:r>
            <a:r>
              <a:rPr lang="en-US" altLang="zh-CN" dirty="0"/>
              <a:t>…</a:t>
            </a:r>
            <a:endParaRPr lang="ko-KR" altLang="en-US" dirty="0"/>
          </a:p>
        </p:txBody>
      </p:sp>
      <p:cxnSp>
        <p:nvCxnSpPr>
          <p:cNvPr id="13" name="직선 화살표 연결선 20">
            <a:extLst>
              <a:ext uri="{FF2B5EF4-FFF2-40B4-BE49-F238E27FC236}">
                <a16:creationId xmlns:a16="http://schemas.microsoft.com/office/drawing/2014/main" id="{15A8B192-87CA-47F2-9286-3FEC1B3BC80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477053" y="1882011"/>
            <a:ext cx="684076" cy="1342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92DBAEC7-9C80-4675-9858-6C66F472C9DF}"/>
              </a:ext>
            </a:extLst>
          </p:cNvPr>
          <p:cNvSpPr/>
          <p:nvPr/>
        </p:nvSpPr>
        <p:spPr>
          <a:xfrm>
            <a:off x="8067563" y="1686000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实验准备</a:t>
            </a:r>
            <a:endParaRPr lang="ko-KR" altLang="en-US" dirty="0"/>
          </a:p>
        </p:txBody>
      </p:sp>
      <p:cxnSp>
        <p:nvCxnSpPr>
          <p:cNvPr id="15" name="직선 화살표 연결선 25">
            <a:extLst>
              <a:ext uri="{FF2B5EF4-FFF2-40B4-BE49-F238E27FC236}">
                <a16:creationId xmlns:a16="http://schemas.microsoft.com/office/drawing/2014/main" id="{8A95E5E0-D9D6-4482-A5FF-64FC2A7E1D44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6987443" y="1769976"/>
            <a:ext cx="1080120" cy="56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26">
            <a:extLst>
              <a:ext uri="{FF2B5EF4-FFF2-40B4-BE49-F238E27FC236}">
                <a16:creationId xmlns:a16="http://schemas.microsoft.com/office/drawing/2014/main" id="{459C0C12-2011-4675-ABC0-B2CFE8C729E3}"/>
              </a:ext>
            </a:extLst>
          </p:cNvPr>
          <p:cNvSpPr/>
          <p:nvPr/>
        </p:nvSpPr>
        <p:spPr>
          <a:xfrm>
            <a:off x="8067563" y="2175063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实验流程</a:t>
            </a:r>
            <a:endParaRPr lang="ko-KR" altLang="en-US" dirty="0"/>
          </a:p>
        </p:txBody>
      </p:sp>
      <p:cxnSp>
        <p:nvCxnSpPr>
          <p:cNvPr id="17" name="직선 화살표 연결선 27">
            <a:extLst>
              <a:ext uri="{FF2B5EF4-FFF2-40B4-BE49-F238E27FC236}">
                <a16:creationId xmlns:a16="http://schemas.microsoft.com/office/drawing/2014/main" id="{525F8C4F-1E0D-4040-98A6-DE384455E7C2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6987443" y="1769976"/>
            <a:ext cx="1080120" cy="54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29">
            <a:extLst>
              <a:ext uri="{FF2B5EF4-FFF2-40B4-BE49-F238E27FC236}">
                <a16:creationId xmlns:a16="http://schemas.microsoft.com/office/drawing/2014/main" id="{5CBDD9B2-A68F-4744-AA41-EC732CB53F69}"/>
              </a:ext>
            </a:extLst>
          </p:cNvPr>
          <p:cNvSpPr/>
          <p:nvPr/>
        </p:nvSpPr>
        <p:spPr>
          <a:xfrm>
            <a:off x="8067563" y="2641712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实验现象</a:t>
            </a:r>
            <a:endParaRPr lang="ko-KR" altLang="en-US" dirty="0"/>
          </a:p>
        </p:txBody>
      </p:sp>
      <p:cxnSp>
        <p:nvCxnSpPr>
          <p:cNvPr id="19" name="직선 화살표 연결선 30">
            <a:extLst>
              <a:ext uri="{FF2B5EF4-FFF2-40B4-BE49-F238E27FC236}">
                <a16:creationId xmlns:a16="http://schemas.microsoft.com/office/drawing/2014/main" id="{D471DB7B-105C-4C08-9D10-7EE157C10F73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6987443" y="1769976"/>
            <a:ext cx="1080120" cy="101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2">
            <a:extLst>
              <a:ext uri="{FF2B5EF4-FFF2-40B4-BE49-F238E27FC236}">
                <a16:creationId xmlns:a16="http://schemas.microsoft.com/office/drawing/2014/main" id="{13B87090-6B8E-46F9-A84E-1A9178ED5B00}"/>
              </a:ext>
            </a:extLst>
          </p:cNvPr>
          <p:cNvSpPr/>
          <p:nvPr/>
        </p:nvSpPr>
        <p:spPr>
          <a:xfrm>
            <a:off x="8067563" y="3149014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实验原理</a:t>
            </a:r>
            <a:endParaRPr lang="ko-KR" altLang="en-US" dirty="0"/>
          </a:p>
        </p:txBody>
      </p:sp>
      <p:cxnSp>
        <p:nvCxnSpPr>
          <p:cNvPr id="21" name="직선 화살표 연결선 34">
            <a:extLst>
              <a:ext uri="{FF2B5EF4-FFF2-40B4-BE49-F238E27FC236}">
                <a16:creationId xmlns:a16="http://schemas.microsoft.com/office/drawing/2014/main" id="{61159C90-CB45-4B67-B5F2-670863AD6EF9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6987443" y="1769976"/>
            <a:ext cx="1080120" cy="151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44">
            <a:extLst>
              <a:ext uri="{FF2B5EF4-FFF2-40B4-BE49-F238E27FC236}">
                <a16:creationId xmlns:a16="http://schemas.microsoft.com/office/drawing/2014/main" id="{B968CF08-32F9-44A6-8C34-D821056F16F1}"/>
              </a:ext>
            </a:extLst>
          </p:cNvPr>
          <p:cNvSpPr/>
          <p:nvPr/>
        </p:nvSpPr>
        <p:spPr>
          <a:xfrm>
            <a:off x="2029388" y="385215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拓展学习</a:t>
            </a:r>
            <a:endParaRPr lang="ko-KR" altLang="en-US" dirty="0"/>
          </a:p>
        </p:txBody>
      </p:sp>
      <p:sp>
        <p:nvSpPr>
          <p:cNvPr id="23" name="직사각형 84">
            <a:extLst>
              <a:ext uri="{FF2B5EF4-FFF2-40B4-BE49-F238E27FC236}">
                <a16:creationId xmlns:a16="http://schemas.microsoft.com/office/drawing/2014/main" id="{D8CDF60B-DBDA-4627-B4D4-DC95F27BC495}"/>
              </a:ext>
            </a:extLst>
          </p:cNvPr>
          <p:cNvSpPr/>
          <p:nvPr/>
        </p:nvSpPr>
        <p:spPr>
          <a:xfrm>
            <a:off x="4161129" y="4347353"/>
            <a:ext cx="1818202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Mark AR</a:t>
            </a:r>
            <a:endParaRPr lang="ko-KR" altLang="en-US" dirty="0"/>
          </a:p>
        </p:txBody>
      </p:sp>
      <p:sp>
        <p:nvSpPr>
          <p:cNvPr id="24" name="직사각형 85">
            <a:extLst>
              <a:ext uri="{FF2B5EF4-FFF2-40B4-BE49-F238E27FC236}">
                <a16:creationId xmlns:a16="http://schemas.microsoft.com/office/drawing/2014/main" id="{6647C731-76C0-4259-B12C-53D8F5D9DFCF}"/>
              </a:ext>
            </a:extLst>
          </p:cNvPr>
          <p:cNvSpPr/>
          <p:nvPr/>
        </p:nvSpPr>
        <p:spPr>
          <a:xfrm>
            <a:off x="4161129" y="3862534"/>
            <a:ext cx="1818202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元素周期表</a:t>
            </a:r>
            <a:endParaRPr lang="ko-KR" altLang="en-US" dirty="0"/>
          </a:p>
        </p:txBody>
      </p:sp>
      <p:cxnSp>
        <p:nvCxnSpPr>
          <p:cNvPr id="25" name="직선 화살표 연결선 86">
            <a:extLst>
              <a:ext uri="{FF2B5EF4-FFF2-40B4-BE49-F238E27FC236}">
                <a16:creationId xmlns:a16="http://schemas.microsoft.com/office/drawing/2014/main" id="{3DF6A0E6-27DA-46D3-9EC0-7736E11B4D28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3469548" y="4002527"/>
            <a:ext cx="691581" cy="101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87">
            <a:extLst>
              <a:ext uri="{FF2B5EF4-FFF2-40B4-BE49-F238E27FC236}">
                <a16:creationId xmlns:a16="http://schemas.microsoft.com/office/drawing/2014/main" id="{7598141F-E1ED-450A-B782-018166433BAC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3469548" y="4104184"/>
            <a:ext cx="691581" cy="383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88">
            <a:extLst>
              <a:ext uri="{FF2B5EF4-FFF2-40B4-BE49-F238E27FC236}">
                <a16:creationId xmlns:a16="http://schemas.microsoft.com/office/drawing/2014/main" id="{8EE8F721-6B41-42F3-9722-A8A68DDCBF12}"/>
              </a:ext>
            </a:extLst>
          </p:cNvPr>
          <p:cNvSpPr/>
          <p:nvPr/>
        </p:nvSpPr>
        <p:spPr>
          <a:xfrm>
            <a:off x="4161129" y="4840659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28" name="직선 화살표 연결선 89">
            <a:extLst>
              <a:ext uri="{FF2B5EF4-FFF2-40B4-BE49-F238E27FC236}">
                <a16:creationId xmlns:a16="http://schemas.microsoft.com/office/drawing/2014/main" id="{E98B7C0F-51D1-4BED-B005-7A1D955BBD1C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3469548" y="4104184"/>
            <a:ext cx="691581" cy="87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99">
            <a:extLst>
              <a:ext uri="{FF2B5EF4-FFF2-40B4-BE49-F238E27FC236}">
                <a16:creationId xmlns:a16="http://schemas.microsoft.com/office/drawing/2014/main" id="{8FF9C33D-CA3D-4587-902B-51C12F386BB1}"/>
              </a:ext>
            </a:extLst>
          </p:cNvPr>
          <p:cNvSpPr/>
          <p:nvPr/>
        </p:nvSpPr>
        <p:spPr>
          <a:xfrm>
            <a:off x="6321369" y="3725719"/>
            <a:ext cx="66607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zh-CN" dirty="0"/>
              <a:t>a</a:t>
            </a:r>
            <a:endParaRPr lang="ko-KR" altLang="en-US" dirty="0"/>
          </a:p>
        </p:txBody>
      </p:sp>
      <p:cxnSp>
        <p:nvCxnSpPr>
          <p:cNvPr id="30" name="직선 화살표 연결선 100">
            <a:extLst>
              <a:ext uri="{FF2B5EF4-FFF2-40B4-BE49-F238E27FC236}">
                <a16:creationId xmlns:a16="http://schemas.microsoft.com/office/drawing/2014/main" id="{9100A48B-253A-402F-B356-B15065D725A5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5979331" y="3865712"/>
            <a:ext cx="342038" cy="13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103">
            <a:extLst>
              <a:ext uri="{FF2B5EF4-FFF2-40B4-BE49-F238E27FC236}">
                <a16:creationId xmlns:a16="http://schemas.microsoft.com/office/drawing/2014/main" id="{C11F3B27-4E5D-433C-8616-8D722CE46532}"/>
              </a:ext>
            </a:extLst>
          </p:cNvPr>
          <p:cNvSpPr/>
          <p:nvPr/>
        </p:nvSpPr>
        <p:spPr>
          <a:xfrm>
            <a:off x="7624208" y="3863650"/>
            <a:ext cx="2001771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原子结构</a:t>
            </a:r>
            <a:r>
              <a:rPr lang="en-US" altLang="zh-CN" dirty="0"/>
              <a:t>(</a:t>
            </a:r>
            <a:r>
              <a:rPr lang="zh-CN" altLang="en-US" dirty="0"/>
              <a:t>动态</a:t>
            </a:r>
            <a:r>
              <a:rPr lang="en-US" altLang="zh-CN" dirty="0"/>
              <a:t>)</a:t>
            </a:r>
            <a:endParaRPr lang="ko-KR" altLang="en-US" dirty="0"/>
          </a:p>
        </p:txBody>
      </p:sp>
      <p:cxnSp>
        <p:nvCxnSpPr>
          <p:cNvPr id="32" name="직선 화살표 연결선 104">
            <a:extLst>
              <a:ext uri="{FF2B5EF4-FFF2-40B4-BE49-F238E27FC236}">
                <a16:creationId xmlns:a16="http://schemas.microsoft.com/office/drawing/2014/main" id="{7A0D2B4B-F6FF-4963-83AD-4053E16D82C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6987443" y="3865712"/>
            <a:ext cx="636765" cy="137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110">
            <a:extLst>
              <a:ext uri="{FF2B5EF4-FFF2-40B4-BE49-F238E27FC236}">
                <a16:creationId xmlns:a16="http://schemas.microsoft.com/office/drawing/2014/main" id="{C7E13B98-9002-4EE9-904A-0E173A941FC3}"/>
              </a:ext>
            </a:extLst>
          </p:cNvPr>
          <p:cNvSpPr/>
          <p:nvPr/>
        </p:nvSpPr>
        <p:spPr>
          <a:xfrm>
            <a:off x="6321369" y="4104184"/>
            <a:ext cx="66607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zh-CN" dirty="0"/>
              <a:t>l</a:t>
            </a:r>
            <a:endParaRPr lang="ko-KR" altLang="en-US" dirty="0"/>
          </a:p>
        </p:txBody>
      </p:sp>
      <p:cxnSp>
        <p:nvCxnSpPr>
          <p:cNvPr id="34" name="직선 화살표 연결선 111">
            <a:extLst>
              <a:ext uri="{FF2B5EF4-FFF2-40B4-BE49-F238E27FC236}">
                <a16:creationId xmlns:a16="http://schemas.microsoft.com/office/drawing/2014/main" id="{E9C1EEEC-30B3-48A7-8399-4A6B5A7653A8}"/>
              </a:ext>
            </a:extLst>
          </p:cNvPr>
          <p:cNvCxnSpPr>
            <a:stCxn id="24" idx="3"/>
          </p:cNvCxnSpPr>
          <p:nvPr/>
        </p:nvCxnSpPr>
        <p:spPr>
          <a:xfrm>
            <a:off x="5979331" y="4002527"/>
            <a:ext cx="342038" cy="24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115">
            <a:extLst>
              <a:ext uri="{FF2B5EF4-FFF2-40B4-BE49-F238E27FC236}">
                <a16:creationId xmlns:a16="http://schemas.microsoft.com/office/drawing/2014/main" id="{E6A73131-50F6-453D-9335-94B83F149ECA}"/>
              </a:ext>
            </a:extLst>
          </p:cNvPr>
          <p:cNvCxnSpPr/>
          <p:nvPr/>
        </p:nvCxnSpPr>
        <p:spPr>
          <a:xfrm flipV="1">
            <a:off x="5979331" y="3865712"/>
            <a:ext cx="342038" cy="621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16">
            <a:extLst>
              <a:ext uri="{FF2B5EF4-FFF2-40B4-BE49-F238E27FC236}">
                <a16:creationId xmlns:a16="http://schemas.microsoft.com/office/drawing/2014/main" id="{EAAD7BB0-930C-418E-B9FC-EFB45770D216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 flipV="1">
            <a:off x="5979331" y="4244177"/>
            <a:ext cx="342038" cy="24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127">
            <a:extLst>
              <a:ext uri="{FF2B5EF4-FFF2-40B4-BE49-F238E27FC236}">
                <a16:creationId xmlns:a16="http://schemas.microsoft.com/office/drawing/2014/main" id="{DF3C7C26-BA1B-4679-B0C5-AEBCA144B245}"/>
              </a:ext>
            </a:extLst>
          </p:cNvPr>
          <p:cNvCxnSpPr>
            <a:endCxn id="5" idx="1"/>
          </p:cNvCxnSpPr>
          <p:nvPr/>
        </p:nvCxnSpPr>
        <p:spPr>
          <a:xfrm>
            <a:off x="1730859" y="1882011"/>
            <a:ext cx="3060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128">
            <a:extLst>
              <a:ext uri="{FF2B5EF4-FFF2-40B4-BE49-F238E27FC236}">
                <a16:creationId xmlns:a16="http://schemas.microsoft.com/office/drawing/2014/main" id="{90F7F56E-2A49-473C-B2D7-A84DBA1B96C5}"/>
              </a:ext>
            </a:extLst>
          </p:cNvPr>
          <p:cNvCxnSpPr/>
          <p:nvPr/>
        </p:nvCxnSpPr>
        <p:spPr>
          <a:xfrm>
            <a:off x="1723354" y="1894080"/>
            <a:ext cx="306034" cy="2282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7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iaomiao\Desktop\scaletowidth.png">
            <a:extLst>
              <a:ext uri="{FF2B5EF4-FFF2-40B4-BE49-F238E27FC236}">
                <a16:creationId xmlns:a16="http://schemas.microsoft.com/office/drawing/2014/main" id="{F5AF8E3C-EA77-405F-A795-3964E166B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46" y="2528264"/>
            <a:ext cx="5953762" cy="33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3">
            <a:extLst>
              <a:ext uri="{FF2B5EF4-FFF2-40B4-BE49-F238E27FC236}">
                <a16:creationId xmlns:a16="http://schemas.microsoft.com/office/drawing/2014/main" id="{8328D00F-C98A-4B4E-97F4-7D82053BB17F}"/>
              </a:ext>
            </a:extLst>
          </p:cNvPr>
          <p:cNvSpPr/>
          <p:nvPr/>
        </p:nvSpPr>
        <p:spPr>
          <a:xfrm>
            <a:off x="2904873" y="3320352"/>
            <a:ext cx="504056" cy="36004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9521CA-D7B9-4FB3-8062-5D7EAB96D619}"/>
              </a:ext>
            </a:extLst>
          </p:cNvPr>
          <p:cNvSpPr/>
          <p:nvPr/>
        </p:nvSpPr>
        <p:spPr>
          <a:xfrm>
            <a:off x="8008314" y="3305172"/>
            <a:ext cx="504056" cy="36004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30906A5-278B-49E4-AEC5-4205BD888D18}"/>
              </a:ext>
            </a:extLst>
          </p:cNvPr>
          <p:cNvCxnSpPr/>
          <p:nvPr/>
        </p:nvCxnSpPr>
        <p:spPr>
          <a:xfrm flipV="1">
            <a:off x="3156902" y="1808184"/>
            <a:ext cx="818964" cy="1496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직사각형 8">
            <a:extLst>
              <a:ext uri="{FF2B5EF4-FFF2-40B4-BE49-F238E27FC236}">
                <a16:creationId xmlns:a16="http://schemas.microsoft.com/office/drawing/2014/main" id="{5BDD86B8-1206-464B-B766-903E173DF8C6}"/>
              </a:ext>
            </a:extLst>
          </p:cNvPr>
          <p:cNvSpPr/>
          <p:nvPr/>
        </p:nvSpPr>
        <p:spPr>
          <a:xfrm>
            <a:off x="3062327" y="584048"/>
            <a:ext cx="4550500" cy="122413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选择元素 在用户面前呈现原子结构</a:t>
            </a:r>
            <a:endParaRPr lang="en-US" altLang="zh-CN" dirty="0"/>
          </a:p>
          <a:p>
            <a:pPr algn="ctr"/>
            <a:r>
              <a:rPr lang="zh-CN" altLang="en-US" dirty="0"/>
              <a:t>把两个元素拖动到一起呈现</a:t>
            </a:r>
            <a:r>
              <a:rPr lang="en-US" altLang="zh-CN" dirty="0" err="1"/>
              <a:t>NaCl</a:t>
            </a:r>
            <a:r>
              <a:rPr lang="zh-CN" altLang="en-US" dirty="0"/>
              <a:t>的组成结构</a:t>
            </a:r>
            <a:endParaRPr lang="ko-KR" altLang="en-US" dirty="0"/>
          </a:p>
        </p:txBody>
      </p:sp>
      <p:cxnSp>
        <p:nvCxnSpPr>
          <p:cNvPr id="9" name="직선 화살표 연결선 10">
            <a:extLst>
              <a:ext uri="{FF2B5EF4-FFF2-40B4-BE49-F238E27FC236}">
                <a16:creationId xmlns:a16="http://schemas.microsoft.com/office/drawing/2014/main" id="{7A6BA3F6-838E-4F0E-9EBD-1864B1FC4AB7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216226" y="1808184"/>
            <a:ext cx="1044116" cy="1496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3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B0F3B-F738-4FDC-AEA5-21070BBB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0700D-9D26-453E-A182-D9EF935A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镁条燃烧</a:t>
            </a:r>
            <a:endParaRPr lang="en-US" altLang="zh-CN" dirty="0"/>
          </a:p>
          <a:p>
            <a:pPr lvl="1"/>
            <a:r>
              <a:rPr lang="zh-CN" altLang="en-US" dirty="0"/>
              <a:t>所需物品</a:t>
            </a:r>
            <a:endParaRPr lang="en-US" altLang="zh-CN" dirty="0"/>
          </a:p>
          <a:p>
            <a:pPr lvl="2"/>
            <a:r>
              <a:rPr lang="zh-CN" altLang="en-US" dirty="0"/>
              <a:t>镁条，沙碗，烧杯，钳子，装有食醋的烧杯</a:t>
            </a:r>
            <a:endParaRPr lang="en-US" altLang="zh-CN" dirty="0"/>
          </a:p>
          <a:p>
            <a:pPr lvl="1"/>
            <a:r>
              <a:rPr lang="zh-CN" altLang="en-US" dirty="0"/>
              <a:t>实验理论</a:t>
            </a:r>
            <a:endParaRPr lang="en-US" altLang="zh-CN" dirty="0"/>
          </a:p>
          <a:p>
            <a:pPr lvl="2"/>
            <a:r>
              <a:rPr lang="zh-CN" altLang="en-US" dirty="0"/>
              <a:t>镁条的燃烧反应改变了原子的排列</a:t>
            </a:r>
            <a:endParaRPr lang="en-US" altLang="zh-CN" dirty="0"/>
          </a:p>
          <a:p>
            <a:pPr lvl="2"/>
            <a:r>
              <a:rPr lang="zh-CN" altLang="en-US" dirty="0"/>
              <a:t>镁</a:t>
            </a:r>
            <a:r>
              <a:rPr lang="en-US" altLang="zh-CN" dirty="0"/>
              <a:t>+ </a:t>
            </a:r>
            <a:r>
              <a:rPr lang="zh-CN" altLang="en-US" dirty="0"/>
              <a:t>氧气 </a:t>
            </a:r>
            <a:r>
              <a:rPr lang="en-US" altLang="zh-CN" dirty="0"/>
              <a:t>——</a:t>
            </a:r>
            <a:r>
              <a:rPr lang="zh-CN" altLang="en-US" dirty="0"/>
              <a:t>氧化镁</a:t>
            </a:r>
            <a:endParaRPr lang="en-US" altLang="zh-CN" dirty="0"/>
          </a:p>
          <a:p>
            <a:pPr lvl="3"/>
            <a:r>
              <a:rPr lang="en-US" altLang="ko-KR" dirty="0"/>
              <a:t>2Mg+H2O+CO2+O2</a:t>
            </a:r>
            <a:r>
              <a:rPr lang="en-US" altLang="zh-CN" dirty="0"/>
              <a:t>——</a:t>
            </a:r>
            <a:r>
              <a:rPr lang="en-US" altLang="ko-KR" dirty="0"/>
              <a:t>Mg2(OH)2CO3</a:t>
            </a:r>
          </a:p>
          <a:p>
            <a:pPr lvl="3"/>
            <a:r>
              <a:rPr lang="en-US" altLang="ko-KR" dirty="0"/>
              <a:t>2Mg+O2</a:t>
            </a:r>
            <a:r>
              <a:rPr lang="en-US" altLang="zh-CN" dirty="0"/>
              <a:t>——</a:t>
            </a:r>
            <a:r>
              <a:rPr lang="ko-KR" altLang="en-US" dirty="0"/>
              <a:t>点燃</a:t>
            </a:r>
            <a:r>
              <a:rPr lang="en-US" altLang="zh-CN" dirty="0"/>
              <a:t>——</a:t>
            </a:r>
            <a:r>
              <a:rPr lang="en-US" altLang="ko-KR" dirty="0"/>
              <a:t>2MgO </a:t>
            </a:r>
            <a:endParaRPr lang="en-US" altLang="zh-CN" dirty="0"/>
          </a:p>
          <a:p>
            <a:pPr lvl="1"/>
            <a:r>
              <a:rPr lang="zh-CN" altLang="en-US" dirty="0"/>
              <a:t>实验方法</a:t>
            </a:r>
            <a:endParaRPr lang="en-US" altLang="zh-CN" dirty="0"/>
          </a:p>
          <a:p>
            <a:pPr lvl="2"/>
            <a:r>
              <a:rPr lang="zh-CN" altLang="en-US" dirty="0"/>
              <a:t>放置沙碗，把一根镁条在沙碗上边燃烧，观察现象</a:t>
            </a:r>
            <a:endParaRPr lang="en-US" altLang="zh-CN" dirty="0"/>
          </a:p>
          <a:p>
            <a:pPr lvl="2"/>
            <a:r>
              <a:rPr lang="zh-CN" altLang="en-US" dirty="0"/>
              <a:t>把两个烧杯里放入等量的食醋，把燃烧过的镁条和没有燃烧的镁条分别放入两只烧杯中观察现象。</a:t>
            </a:r>
            <a:endParaRPr lang="en-US" altLang="zh-CN" dirty="0"/>
          </a:p>
          <a:p>
            <a:pPr lvl="1"/>
            <a:r>
              <a:rPr lang="zh-CN" altLang="en-US" dirty="0"/>
              <a:t>实验现象</a:t>
            </a:r>
            <a:r>
              <a:rPr lang="en-US" altLang="zh-CN" dirty="0"/>
              <a:t>/</a:t>
            </a:r>
            <a:r>
              <a:rPr lang="zh-CN" altLang="en-US" dirty="0"/>
              <a:t>结果</a:t>
            </a:r>
            <a:endParaRPr lang="en-US" altLang="zh-CN" dirty="0"/>
          </a:p>
          <a:p>
            <a:pPr lvl="2"/>
            <a:r>
              <a:rPr lang="zh-CN" altLang="en-US" dirty="0"/>
              <a:t>镁条燃烧时发出耀眼白光，放出大量的热，</a:t>
            </a:r>
            <a:r>
              <a:rPr lang="ko-KR" altLang="en-US" dirty="0"/>
              <a:t>生成</a:t>
            </a:r>
            <a:r>
              <a:rPr lang="zh-CN" altLang="en-US" dirty="0"/>
              <a:t>黑</a:t>
            </a:r>
            <a:r>
              <a:rPr lang="ko-KR" altLang="en-US" dirty="0"/>
              <a:t>色固体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放入燃烧后镁条的烧杯没有放应</a:t>
            </a:r>
            <a:endParaRPr lang="en-US" altLang="zh-CN" dirty="0"/>
          </a:p>
          <a:p>
            <a:pPr lvl="2"/>
            <a:r>
              <a:rPr lang="zh-CN" altLang="en-US" dirty="0"/>
              <a:t>放入正常的镁条的烧杯中 镁条渐渐溶解，并有气泡产生</a:t>
            </a:r>
            <a:endParaRPr lang="en-US" altLang="zh-CN" dirty="0"/>
          </a:p>
          <a:p>
            <a:pPr lvl="3"/>
            <a:r>
              <a:rPr lang="en-US" altLang="ko-KR" dirty="0"/>
              <a:t>Mg + 2CH3COOH </a:t>
            </a:r>
            <a:r>
              <a:rPr lang="en-US" altLang="zh-CN" dirty="0"/>
              <a:t>——</a:t>
            </a:r>
            <a:r>
              <a:rPr lang="en-US" altLang="ko-KR" dirty="0"/>
              <a:t>(CH3COO)2Mg + + H2</a:t>
            </a:r>
            <a:r>
              <a:rPr lang="ko-KR" altLang="en-US" dirty="0"/>
              <a:t>（</a:t>
            </a:r>
            <a:r>
              <a:rPr lang="en-US" altLang="ko-KR" dirty="0"/>
              <a:t> ↑ </a:t>
            </a:r>
            <a:r>
              <a:rPr lang="ko-KR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51B7-1D3D-4D9A-A9B4-FC7BC994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2940-C803-43C0-A21C-22869D59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翻看实验须知</a:t>
            </a:r>
            <a:endParaRPr lang="en-US" altLang="zh-CN" dirty="0"/>
          </a:p>
          <a:p>
            <a:pPr lvl="1"/>
            <a:r>
              <a:rPr lang="zh-CN" altLang="en-US" dirty="0"/>
              <a:t>翻阅试验台上的实验须知（纸张） 和 观看实验演示视频（可选）</a:t>
            </a:r>
            <a:endParaRPr lang="en-US" altLang="zh-CN" dirty="0"/>
          </a:p>
          <a:p>
            <a:pPr lvl="1"/>
            <a:r>
              <a:rPr lang="zh-CN" altLang="en-US" dirty="0"/>
              <a:t>拿起实验台上的火柴自动引燃 ，用点燃的火柴 点燃酒精灯（手指指酒精灯，有时候指不准）</a:t>
            </a:r>
            <a:endParaRPr lang="en-US" altLang="zh-CN" dirty="0"/>
          </a:p>
          <a:p>
            <a:pPr lvl="1"/>
            <a:r>
              <a:rPr lang="zh-CN" altLang="en-US" dirty="0"/>
              <a:t>拿起桌上两条镁条中的一条，并放在酒精灯上燃烧</a:t>
            </a:r>
            <a:endParaRPr lang="en-US" altLang="zh-CN" dirty="0"/>
          </a:p>
          <a:p>
            <a:pPr lvl="1"/>
            <a:r>
              <a:rPr lang="zh-CN" altLang="en-US" dirty="0"/>
              <a:t>观察实验现象</a:t>
            </a:r>
            <a:endParaRPr lang="en-US" altLang="zh-CN" dirty="0"/>
          </a:p>
          <a:p>
            <a:pPr lvl="1"/>
            <a:r>
              <a:rPr lang="zh-CN" altLang="en-US" dirty="0"/>
              <a:t>把然烧后的镁条放入一个烧杯的食醋中，把未经过然烧的镁条放入另一个烧杯的食醋中 观察实验现象</a:t>
            </a:r>
            <a:endParaRPr lang="en-US" altLang="zh-CN" dirty="0"/>
          </a:p>
          <a:p>
            <a:pPr lvl="1"/>
            <a:r>
              <a:rPr lang="zh-CN" altLang="en-US" dirty="0"/>
              <a:t>关闭酒精灯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1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A47BE-65B6-4147-A6B8-E14DACA1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实验现象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1EA24-4B58-4B11-9269-5729A2350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镁条燃烧时发出耀眼白光，放出大量的热，</a:t>
            </a:r>
            <a:r>
              <a:rPr lang="ko-KR" altLang="en-US" dirty="0"/>
              <a:t>生成白色固体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放入燃烧后镁条的烧杯镁条渐渐溶解</a:t>
            </a:r>
            <a:endParaRPr lang="en-US" altLang="zh-CN" dirty="0"/>
          </a:p>
          <a:p>
            <a:r>
              <a:rPr lang="zh-CN" altLang="en-US" dirty="0"/>
              <a:t>放入正常的镁条的烧杯中 镁条渐渐溶解并有气泡产生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987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iaomiao\Desktop\scaletowidth.png">
            <a:extLst>
              <a:ext uri="{FF2B5EF4-FFF2-40B4-BE49-F238E27FC236}">
                <a16:creationId xmlns:a16="http://schemas.microsoft.com/office/drawing/2014/main" id="{7A3FE2F6-C717-4733-8EAF-8BFF0EEC4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8" y="2753450"/>
            <a:ext cx="4465322" cy="25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3">
            <a:extLst>
              <a:ext uri="{FF2B5EF4-FFF2-40B4-BE49-F238E27FC236}">
                <a16:creationId xmlns:a16="http://schemas.microsoft.com/office/drawing/2014/main" id="{85C797FD-10C9-4BD2-8701-E9788F85A798}"/>
              </a:ext>
            </a:extLst>
          </p:cNvPr>
          <p:cNvSpPr/>
          <p:nvPr/>
        </p:nvSpPr>
        <p:spPr>
          <a:xfrm>
            <a:off x="2071174" y="3347514"/>
            <a:ext cx="378042" cy="27003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FDFF35-FC8F-4962-8F74-D703F230A703}"/>
              </a:ext>
            </a:extLst>
          </p:cNvPr>
          <p:cNvSpPr/>
          <p:nvPr/>
        </p:nvSpPr>
        <p:spPr>
          <a:xfrm>
            <a:off x="5898755" y="3336129"/>
            <a:ext cx="378042" cy="27003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D5E06CF0-7BF0-4284-AC03-1D3EBBD68784}"/>
              </a:ext>
            </a:extLst>
          </p:cNvPr>
          <p:cNvSpPr/>
          <p:nvPr/>
        </p:nvSpPr>
        <p:spPr>
          <a:xfrm>
            <a:off x="2898432" y="1189900"/>
            <a:ext cx="3378365" cy="12694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选择元素 在用户面前卡片上呈现原子结构</a:t>
            </a:r>
            <a:endParaRPr lang="en-US" altLang="zh-CN" sz="1350" dirty="0"/>
          </a:p>
          <a:p>
            <a:pPr algn="ctr"/>
            <a:r>
              <a:rPr lang="zh-CN" altLang="en-US" sz="1350" dirty="0"/>
              <a:t>把两个元素拖动到一起呈现</a:t>
            </a:r>
            <a:r>
              <a:rPr lang="en-US" altLang="zh-CN" sz="1350" dirty="0" err="1"/>
              <a:t>NaCl</a:t>
            </a:r>
            <a:r>
              <a:rPr lang="zh-CN" altLang="en-US" sz="1350" dirty="0"/>
              <a:t>的组成结构</a:t>
            </a:r>
            <a:endParaRPr lang="ko-KR" altLang="en-US" sz="1350" dirty="0"/>
          </a:p>
        </p:txBody>
      </p:sp>
      <p:cxnSp>
        <p:nvCxnSpPr>
          <p:cNvPr id="8" name="직선 화살표 연결선 10">
            <a:extLst>
              <a:ext uri="{FF2B5EF4-FFF2-40B4-BE49-F238E27FC236}">
                <a16:creationId xmlns:a16="http://schemas.microsoft.com/office/drawing/2014/main" id="{AC41BCCF-F91A-42A5-95F6-EE774CE5BCC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304689" y="2213388"/>
            <a:ext cx="783087" cy="112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640D1C2F-75DD-47DB-A84A-AEA8166AE745}"/>
              </a:ext>
            </a:extLst>
          </p:cNvPr>
          <p:cNvSpPr txBox="1">
            <a:spLocks/>
          </p:cNvSpPr>
          <p:nvPr/>
        </p:nvSpPr>
        <p:spPr>
          <a:xfrm>
            <a:off x="1765635" y="1167188"/>
            <a:ext cx="1132797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AR</a:t>
            </a:r>
            <a:r>
              <a:rPr lang="zh-CN" altLang="en-US"/>
              <a:t>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F31631A-426C-4A78-8373-4E7EB6C7F1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9" t="14412"/>
          <a:stretch/>
        </p:blipFill>
        <p:spPr>
          <a:xfrm>
            <a:off x="8008554" y="2452776"/>
            <a:ext cx="2355522" cy="1245427"/>
          </a:xfrm>
          <a:prstGeom prst="rect">
            <a:avLst/>
          </a:prstGeom>
        </p:spPr>
      </p:pic>
      <p:cxnSp>
        <p:nvCxnSpPr>
          <p:cNvPr id="11" name="직선 화살표 연결선 6">
            <a:extLst>
              <a:ext uri="{FF2B5EF4-FFF2-40B4-BE49-F238E27FC236}">
                <a16:creationId xmlns:a16="http://schemas.microsoft.com/office/drawing/2014/main" id="{58FEAAC1-EC62-4EF0-9BA6-53816ADCBD6E}"/>
              </a:ext>
            </a:extLst>
          </p:cNvPr>
          <p:cNvCxnSpPr>
            <a:cxnSpLocks/>
          </p:cNvCxnSpPr>
          <p:nvPr/>
        </p:nvCxnSpPr>
        <p:spPr>
          <a:xfrm flipV="1">
            <a:off x="2260195" y="2213388"/>
            <a:ext cx="892883" cy="112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8A0011D-B458-4520-A89B-F0982B76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36" y="1105927"/>
            <a:ext cx="2650707" cy="12809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E2B57F-2923-405A-BC08-31B292F5E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874" y="3517050"/>
            <a:ext cx="2100826" cy="9863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8381A87-42E0-4DD7-B190-9349917A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924" y="4010221"/>
            <a:ext cx="1616210" cy="15206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3DF7F7-670D-4308-9259-0E7D09906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6582" y="4657302"/>
            <a:ext cx="1451408" cy="12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4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386</Words>
  <Application>Microsoft Office PowerPoint</Application>
  <PresentationFormat>宽屏</PresentationFormat>
  <Paragraphs>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맑은 고딕</vt:lpstr>
      <vt:lpstr>Arial</vt:lpstr>
      <vt:lpstr>Calibri</vt:lpstr>
      <vt:lpstr>Calibri Light</vt:lpstr>
      <vt:lpstr>Office 主题</vt:lpstr>
      <vt:lpstr>虚拟现实-化学实验</vt:lpstr>
      <vt:lpstr>设计动机</vt:lpstr>
      <vt:lpstr>介绍</vt:lpstr>
      <vt:lpstr>PowerPoint 演示文稿</vt:lpstr>
      <vt:lpstr>PowerPoint 演示文稿</vt:lpstr>
      <vt:lpstr>实验一</vt:lpstr>
      <vt:lpstr>实验操作流程</vt:lpstr>
      <vt:lpstr>实验现象</vt:lpstr>
      <vt:lpstr>PowerPoint 演示文稿</vt:lpstr>
      <vt:lpstr>PowerPoint 演示文稿</vt:lpstr>
      <vt:lpstr>leapmotion</vt:lpstr>
      <vt:lpstr>点火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虚拟现实-化学实验</dc:title>
  <dc:creator/>
  <cp:lastModifiedBy>duan cloud</cp:lastModifiedBy>
  <cp:revision>9</cp:revision>
  <dcterms:created xsi:type="dcterms:W3CDTF">2015-05-05T08:02:00Z</dcterms:created>
  <dcterms:modified xsi:type="dcterms:W3CDTF">2018-04-09T01:33:06Z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