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72" r:id="rId4"/>
    <p:sldId id="264" r:id="rId5"/>
    <p:sldId id="273" r:id="rId6"/>
    <p:sldId id="274" r:id="rId7"/>
    <p:sldId id="275" r:id="rId8"/>
    <p:sldId id="276" r:id="rId9"/>
    <p:sldId id="277" r:id="rId10"/>
    <p:sldId id="259" r:id="rId11"/>
    <p:sldId id="257" r:id="rId12"/>
    <p:sldId id="258" r:id="rId13"/>
    <p:sldId id="260" r:id="rId14"/>
    <p:sldId id="262" r:id="rId15"/>
    <p:sldId id="263" r:id="rId16"/>
    <p:sldId id="271" r:id="rId17"/>
    <p:sldId id="279" r:id="rId18"/>
    <p:sldId id="280" r:id="rId19"/>
    <p:sldId id="27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3A15433-17E7-4D4B-9E63-1AD336985E21}">
          <p14:sldIdLst>
            <p14:sldId id="256"/>
            <p14:sldId id="261"/>
            <p14:sldId id="272"/>
            <p14:sldId id="264"/>
            <p14:sldId id="273"/>
            <p14:sldId id="274"/>
            <p14:sldId id="275"/>
            <p14:sldId id="276"/>
            <p14:sldId id="277"/>
            <p14:sldId id="259"/>
            <p14:sldId id="257"/>
            <p14:sldId id="258"/>
            <p14:sldId id="260"/>
            <p14:sldId id="262"/>
            <p14:sldId id="263"/>
            <p14:sldId id="271"/>
            <p14:sldId id="279"/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moonsy007/2207164376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VR-화학 실험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leapmotion</a:t>
            </a:r>
            <a:r>
              <a:rPr lang="ko-KR" altLang="en-US"/>
              <a:t>를 이용해 모의 화학 실험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" y="172720"/>
            <a:ext cx="5401310" cy="3641725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2705" y="2033270"/>
            <a:ext cx="5052060" cy="435165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884420" y="1253490"/>
            <a:ext cx="2628019" cy="864006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520940" y="812165"/>
            <a:ext cx="2555875" cy="98361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실험대</a:t>
            </a:r>
            <a:r>
              <a:rPr lang="ko-KR" altLang="zh-CN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6659880" y="352742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알코올 램프</a:t>
            </a:r>
          </a:p>
        </p:txBody>
      </p:sp>
      <p:sp>
        <p:nvSpPr>
          <p:cNvPr id="9" name="矩形 8"/>
          <p:cNvSpPr/>
          <p:nvPr/>
        </p:nvSpPr>
        <p:spPr>
          <a:xfrm>
            <a:off x="7328535" y="542734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마그네슘 조</a:t>
            </a:r>
          </a:p>
        </p:txBody>
      </p:sp>
      <p:sp>
        <p:nvSpPr>
          <p:cNvPr id="10" name="矩形 9"/>
          <p:cNvSpPr/>
          <p:nvPr/>
        </p:nvSpPr>
        <p:spPr>
          <a:xfrm>
            <a:off x="8372475" y="3279140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알코올</a:t>
            </a:r>
          </a:p>
        </p:txBody>
      </p:sp>
      <p:sp>
        <p:nvSpPr>
          <p:cNvPr id="11" name="矩形 10"/>
          <p:cNvSpPr/>
          <p:nvPr/>
        </p:nvSpPr>
        <p:spPr>
          <a:xfrm>
            <a:off x="10172065" y="3212465"/>
            <a:ext cx="1231265" cy="73723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비커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leapmotion</a:t>
            </a:r>
            <a:r>
              <a:rPr lang="ko-KR" altLang="en-US"/>
              <a:t>인식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460" y="1838960"/>
            <a:ext cx="63442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불을 붙이다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" y="1534795"/>
            <a:ext cx="507809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505" y="2508250"/>
            <a:ext cx="3944620" cy="248221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981700" y="3595370"/>
            <a:ext cx="1927225" cy="3079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마그네슘을  점화하다.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647190"/>
            <a:ext cx="512127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60" y="1647190"/>
            <a:ext cx="5481320" cy="4737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컵에 넣다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430" y="1798320"/>
            <a:ext cx="5219700" cy="4511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1691640"/>
            <a:ext cx="5390515" cy="46589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알코올 </a:t>
            </a:r>
            <a:r>
              <a:rPr lang="zh-CN" altLang="en-US"/>
              <a:t>불을 끄다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8885" y="1393190"/>
            <a:ext cx="5542915" cy="4791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" y="1393190"/>
            <a:ext cx="5543550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Future works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더 좋은 효과가 있는 인터랙션 디자인</a:t>
            </a:r>
          </a:p>
          <a:p>
            <a:pPr lvl="1">
              <a:lnSpc>
                <a:spcPct val="120000"/>
              </a:lnSpc>
            </a:pPr>
            <a:r>
              <a:rPr lang="ko-KR" altLang="en-US" sz="2400"/>
              <a:t>모바일 </a:t>
            </a:r>
            <a:r>
              <a:rPr lang="en-US" altLang="ko-KR" sz="2400"/>
              <a:t>+ </a:t>
            </a:r>
            <a:r>
              <a:rPr lang="ko-KR" altLang="en-US" sz="2400"/>
              <a:t>손</a:t>
            </a:r>
          </a:p>
          <a:p>
            <a:pPr lvl="1">
              <a:lnSpc>
                <a:spcPct val="120000"/>
              </a:lnSpc>
            </a:pPr>
            <a:r>
              <a:rPr lang="en-US" altLang="zh-CN"/>
              <a:t>AR </a:t>
            </a:r>
            <a:r>
              <a:rPr lang="ko-KR" altLang="en-US"/>
              <a:t>를 추가하여 실험 과정을 동영상으로 미리 볼수 있게</a:t>
            </a:r>
          </a:p>
          <a:p>
            <a:pPr lvl="0">
              <a:lnSpc>
                <a:spcPct val="120000"/>
              </a:lnSpc>
            </a:pPr>
            <a:r>
              <a:rPr lang="ko-KR" altLang="en-US"/>
              <a:t>다른 실험 과 다른 학문 분야</a:t>
            </a:r>
            <a:r>
              <a:rPr lang="zh-CN" altLang="en-US"/>
              <a:t> </a:t>
            </a:r>
            <a:r>
              <a:rPr lang="ko-KR" altLang="zh-CN"/>
              <a:t>로 </a:t>
            </a:r>
            <a:r>
              <a:rPr lang="en-US" altLang="ko-KR"/>
              <a:t>확대</a:t>
            </a:r>
            <a:r>
              <a:rPr lang="ko-KR" altLang="ko-KR"/>
              <a:t>하기 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화하 </a:t>
            </a:r>
            <a:r>
              <a:rPr lang="en-US" altLang="ko-KR"/>
              <a:t>,</a:t>
            </a:r>
            <a:r>
              <a:rPr lang="ko-KR" altLang="en-US"/>
              <a:t>물리 </a:t>
            </a:r>
            <a:r>
              <a:rPr lang="en-US" altLang="ko-KR"/>
              <a:t>,생물 실험,미시 분자 실험 </a:t>
            </a:r>
            <a:r>
              <a:rPr lang="ko-KR" altLang="en-US"/>
              <a:t>등</a:t>
            </a:r>
            <a:r>
              <a:rPr lang="en-US" altLang="ko-KR"/>
              <a:t>...</a:t>
            </a:r>
          </a:p>
          <a:p>
            <a:pPr lvl="0">
              <a:lnSpc>
                <a:spcPct val="120000"/>
              </a:lnSpc>
            </a:pPr>
            <a:r>
              <a:rPr lang="ko-KR" altLang="en-US" sz="2800"/>
              <a:t> </a:t>
            </a:r>
          </a:p>
          <a:p>
            <a:pPr lvl="1"/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1B03-E210-42A9-9A5E-899093D4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7693D0-A193-4E25-BE17-024B43DA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2008"/>
              </p:ext>
            </p:extLst>
          </p:nvPr>
        </p:nvGraphicFramePr>
        <p:xfrm>
          <a:off x="597568" y="1690688"/>
          <a:ext cx="2747211" cy="4389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211">
                  <a:extLst>
                    <a:ext uri="{9D8B030D-6E8A-4147-A177-3AD203B41FA5}">
                      <a16:colId xmlns:a16="http://schemas.microsoft.com/office/drawing/2014/main" val="2302283988"/>
                    </a:ext>
                  </a:extLst>
                </a:gridCol>
              </a:tblGrid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 1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Magnesium ribbon combustion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959267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788959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687466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711383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etting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119472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978109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861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25DD0F3-5EE8-48E6-A246-02BD99981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21983"/>
              </p:ext>
            </p:extLst>
          </p:nvPr>
        </p:nvGraphicFramePr>
        <p:xfrm>
          <a:off x="3344777" y="1690688"/>
          <a:ext cx="7531769" cy="4389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8728">
                  <a:extLst>
                    <a:ext uri="{9D8B030D-6E8A-4147-A177-3AD203B41FA5}">
                      <a16:colId xmlns:a16="http://schemas.microsoft.com/office/drawing/2014/main" val="294665343"/>
                    </a:ext>
                  </a:extLst>
                </a:gridCol>
                <a:gridCol w="2683041">
                  <a:extLst>
                    <a:ext uri="{9D8B030D-6E8A-4147-A177-3AD203B41FA5}">
                      <a16:colId xmlns:a16="http://schemas.microsoft.com/office/drawing/2014/main" val="2353173488"/>
                    </a:ext>
                  </a:extLst>
                </a:gridCol>
              </a:tblGrid>
              <a:tr h="4389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Periodic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4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50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B1B03-E210-42A9-9A5E-899093D4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Ui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7693D0-A193-4E25-BE17-024B43DA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729327"/>
              </p:ext>
            </p:extLst>
          </p:nvPr>
        </p:nvGraphicFramePr>
        <p:xfrm>
          <a:off x="597568" y="1690688"/>
          <a:ext cx="2747211" cy="4374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211">
                  <a:extLst>
                    <a:ext uri="{9D8B030D-6E8A-4147-A177-3AD203B41FA5}">
                      <a16:colId xmlns:a16="http://schemas.microsoft.com/office/drawing/2014/main" val="2302283988"/>
                    </a:ext>
                  </a:extLst>
                </a:gridCol>
              </a:tblGrid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959267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Experimental procedure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788959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Experimental phenomena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687466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video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711383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Periodic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119472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978109"/>
                  </a:ext>
                </a:extLst>
              </a:tr>
              <a:tr h="62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 to 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1861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25DD0F3-5EE8-48E6-A246-02BD99981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68761"/>
              </p:ext>
            </p:extLst>
          </p:nvPr>
        </p:nvGraphicFramePr>
        <p:xfrm>
          <a:off x="3344777" y="1690688"/>
          <a:ext cx="7531769" cy="4389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8728">
                  <a:extLst>
                    <a:ext uri="{9D8B030D-6E8A-4147-A177-3AD203B41FA5}">
                      <a16:colId xmlns:a16="http://schemas.microsoft.com/office/drawing/2014/main" val="294665343"/>
                    </a:ext>
                  </a:extLst>
                </a:gridCol>
                <a:gridCol w="2683041">
                  <a:extLst>
                    <a:ext uri="{9D8B030D-6E8A-4147-A177-3AD203B41FA5}">
                      <a16:colId xmlns:a16="http://schemas.microsoft.com/office/drawing/2014/main" val="2353173488"/>
                    </a:ext>
                  </a:extLst>
                </a:gridCol>
              </a:tblGrid>
              <a:tr h="4389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Display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Experiment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4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664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A8899-E325-49F1-9B21-DA00BDF4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F52A62E-82E8-485A-B4A0-8D2AAB4DC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75559"/>
              </p:ext>
            </p:extLst>
          </p:nvPr>
        </p:nvGraphicFramePr>
        <p:xfrm>
          <a:off x="1141664" y="1876927"/>
          <a:ext cx="2142957" cy="356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2957">
                  <a:extLst>
                    <a:ext uri="{9D8B030D-6E8A-4147-A177-3AD203B41FA5}">
                      <a16:colId xmlns:a16="http://schemas.microsoft.com/office/drawing/2014/main" val="3541840410"/>
                    </a:ext>
                  </a:extLst>
                </a:gridCol>
              </a:tblGrid>
              <a:tr h="509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6159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388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853870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15151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11890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11189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3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7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zh-CN"/>
              <a:t>소개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HTC Vive HMD /leapmotion </a:t>
            </a:r>
            <a:r>
              <a:rPr lang="ko-KR" altLang="en-US"/>
              <a:t>를 이용해 가상공간에서 화하 실험을 모의한다</a:t>
            </a:r>
            <a:r>
              <a:rPr lang="en-US" altLang="ko-KR"/>
              <a:t>.</a:t>
            </a:r>
          </a:p>
          <a:p>
            <a:r>
              <a:rPr lang="en-US" altLang="ko-KR"/>
              <a:t>PC mode</a:t>
            </a:r>
          </a:p>
          <a:p>
            <a:pPr lvl="1"/>
            <a:r>
              <a:rPr lang="en-US" altLang="ko-KR"/>
              <a:t>PC + leapmotion </a:t>
            </a:r>
          </a:p>
          <a:p>
            <a:r>
              <a:rPr lang="en-US" altLang="zh-CN"/>
              <a:t>VR mode</a:t>
            </a:r>
          </a:p>
          <a:p>
            <a:pPr lvl="1"/>
            <a:r>
              <a:rPr lang="en-US" altLang="zh-CN">
                <a:sym typeface="+mn-ea"/>
              </a:rPr>
              <a:t>HTC Vive/Oculus HMD +PC+leapmotion</a:t>
            </a:r>
          </a:p>
          <a:p>
            <a:pPr lvl="1"/>
            <a:r>
              <a:rPr lang="en-US" altLang="zh-CN">
                <a:sym typeface="+mn-ea"/>
              </a:rPr>
              <a:t>Mobile + HandController</a:t>
            </a:r>
          </a:p>
          <a:p>
            <a:pPr lvl="1"/>
            <a:r>
              <a:rPr lang="en-US" altLang="zh-CN" sz="2400">
                <a:sym typeface="+mn-ea"/>
              </a:rPr>
              <a:t>Mobile + leapmotion</a:t>
            </a:r>
          </a:p>
          <a:p>
            <a:pPr lvl="1"/>
            <a:endParaRPr lang="en-US" altLang="zh-CN" sz="24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2A99F-2B11-4917-A9F5-C76E5775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설계동기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614A7-EF38-4BCD-96E0-16134E1B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VR </a:t>
            </a:r>
            <a:r>
              <a:rPr lang="ko-KR" altLang="en-US" dirty="0"/>
              <a:t>과 </a:t>
            </a:r>
            <a:r>
              <a:rPr lang="en-US" altLang="zh-CN" dirty="0"/>
              <a:t>AR </a:t>
            </a:r>
            <a:r>
              <a:rPr lang="ko-KR" altLang="en-US" dirty="0"/>
              <a:t>기술을 통해서 가상 화하실험실에서 화하실험을 체험한다</a:t>
            </a:r>
            <a:r>
              <a:rPr lang="en-US" altLang="ko-KR" dirty="0"/>
              <a:t>, </a:t>
            </a:r>
            <a:r>
              <a:rPr lang="ko-KR" altLang="en-US" dirty="0"/>
              <a:t>아래 장점이 있다</a:t>
            </a:r>
            <a:endParaRPr lang="en-US" altLang="ko-KR" dirty="0"/>
          </a:p>
          <a:p>
            <a:pPr lvl="1"/>
            <a:r>
              <a:rPr lang="ko-KR" altLang="en-US" dirty="0"/>
              <a:t>실험 조작 절차를 익히다</a:t>
            </a:r>
            <a:endParaRPr lang="en-US" altLang="ko-KR" dirty="0"/>
          </a:p>
          <a:p>
            <a:pPr lvl="1"/>
            <a:r>
              <a:rPr lang="ko-KR" altLang="en-US" dirty="0"/>
              <a:t>초보 자의 위험성을 낮추다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연습을 반복 할 수 있고</a:t>
            </a:r>
            <a:r>
              <a:rPr lang="en-US" altLang="ko-KR" dirty="0"/>
              <a:t>, </a:t>
            </a:r>
            <a:r>
              <a:rPr lang="ko-KR" altLang="en-US" dirty="0"/>
              <a:t>시제 재료를 절약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입체 직관적으로  동태적으로 분자 조합과 배열 구조를 관찰하다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zh-CN"/>
              <a:t>실험 내용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ym typeface="+mn-ea"/>
              </a:rPr>
              <a:t>내용 과 </a:t>
            </a:r>
            <a:r>
              <a:rPr lang="zh-CN" altLang="en-US" sz="2800">
                <a:sym typeface="+mn-ea"/>
              </a:rPr>
              <a:t>실험 절차</a:t>
            </a:r>
          </a:p>
          <a:p>
            <a:pPr lvl="1">
              <a:lnSpc>
                <a:spcPct val="130000"/>
              </a:lnSpc>
            </a:pPr>
            <a:r>
              <a:rPr lang="zh-CN" altLang="en-US" sz="2800">
                <a:sym typeface="+mn-ea"/>
              </a:rPr>
              <a:t>마그네슘 조의 연소</a:t>
            </a:r>
            <a:endParaRPr lang="zh-CN" altLang="en-US" sz="2800"/>
          </a:p>
          <a:p>
            <a:pPr lvl="1">
              <a:lnSpc>
                <a:spcPct val="130000"/>
              </a:lnSpc>
            </a:pPr>
            <a:r>
              <a:rPr lang="zh-CN" altLang="en-US" sz="2800">
                <a:sym typeface="+mn-ea"/>
              </a:rPr>
              <a:t>불을 붙이다，마그네슘을  점화하다，컵에 넣다，알코올 불을 끄다</a:t>
            </a:r>
          </a:p>
          <a:p>
            <a:pPr lvl="0">
              <a:lnSpc>
                <a:spcPct val="130000"/>
              </a:lnSpc>
            </a:pPr>
            <a:r>
              <a:rPr lang="zh-CN" altLang="en-US" sz="2800">
                <a:sym typeface="+mn-ea"/>
              </a:rPr>
              <a:t>실험의 관찰 효과 </a:t>
            </a:r>
          </a:p>
          <a:p>
            <a:pPr lvl="1">
              <a:lnSpc>
                <a:spcPct val="130000"/>
              </a:lnSpc>
            </a:pPr>
            <a:r>
              <a:rPr lang="zh-CN" altLang="en-US" sz="2795">
                <a:sym typeface="+mn-ea"/>
              </a:rPr>
              <a:t>눈부시게 빛나는 흰 빛.</a:t>
            </a:r>
            <a:endParaRPr lang="zh-CN" altLang="en-US" sz="2325">
              <a:sym typeface="+mn-ea"/>
            </a:endParaRPr>
          </a:p>
          <a:p>
            <a:pPr lvl="1" algn="l">
              <a:lnSpc>
                <a:spcPct val="130000"/>
              </a:lnSpc>
            </a:pPr>
            <a:r>
              <a:rPr lang="zh-CN" altLang="en-US" sz="2795">
                <a:sym typeface="+mn-ea"/>
              </a:rPr>
              <a:t>실험자 한테 실험 절차를 익히기에 도움이 된다.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76A6F-CEAC-45D1-A6A2-9AA1F18B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menu</a:t>
            </a:r>
            <a:endParaRPr lang="en-US" dirty="0"/>
          </a:p>
        </p:txBody>
      </p:sp>
      <p:sp>
        <p:nvSpPr>
          <p:cNvPr id="5" name="직사각형 3">
            <a:extLst>
              <a:ext uri="{FF2B5EF4-FFF2-40B4-BE49-F238E27FC236}">
                <a16:creationId xmlns:a16="http://schemas.microsoft.com/office/drawing/2014/main" id="{87A59707-FB18-4580-BD80-73369EC025D1}"/>
              </a:ext>
            </a:extLst>
          </p:cNvPr>
          <p:cNvSpPr/>
          <p:nvPr/>
        </p:nvSpPr>
        <p:spPr>
          <a:xfrm>
            <a:off x="1694765" y="1825625"/>
            <a:ext cx="8352928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4">
            <a:extLst>
              <a:ext uri="{FF2B5EF4-FFF2-40B4-BE49-F238E27FC236}">
                <a16:creationId xmlns:a16="http://schemas.microsoft.com/office/drawing/2014/main" id="{520D0701-CFFE-4C44-8063-5E1FAF728858}"/>
              </a:ext>
            </a:extLst>
          </p:cNvPr>
          <p:cNvSpPr/>
          <p:nvPr/>
        </p:nvSpPr>
        <p:spPr>
          <a:xfrm>
            <a:off x="2000799" y="2123732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실험선택</a:t>
            </a: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A526743C-119A-431D-8559-74B3B3D7984E}"/>
              </a:ext>
            </a:extLst>
          </p:cNvPr>
          <p:cNvSpPr/>
          <p:nvPr/>
        </p:nvSpPr>
        <p:spPr>
          <a:xfrm>
            <a:off x="3855005" y="2608551"/>
            <a:ext cx="354639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</a:t>
            </a:r>
            <a:r>
              <a:rPr lang="en-US" altLang="ko-KR" dirty="0"/>
              <a:t> 2:</a:t>
            </a:r>
            <a:r>
              <a:rPr lang="ko-KR" altLang="en-US" dirty="0"/>
              <a:t>탄산 수소나트륨의 열분해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858BB450-01FF-4A66-936D-BB2003D48E6A}"/>
              </a:ext>
            </a:extLst>
          </p:cNvPr>
          <p:cNvSpPr/>
          <p:nvPr/>
        </p:nvSpPr>
        <p:spPr>
          <a:xfrm>
            <a:off x="3855005" y="2123732"/>
            <a:ext cx="282631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</a:t>
            </a:r>
            <a:r>
              <a:rPr lang="en-US" altLang="ko-KR" dirty="0"/>
              <a:t> 1:</a:t>
            </a:r>
            <a:r>
              <a:rPr lang="ko-KR" altLang="en-US" dirty="0"/>
              <a:t>마그네슘의 연소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197EF2-309F-4C58-9675-4FA3BFCDE21C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440959" y="2263725"/>
            <a:ext cx="414046" cy="11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10A83A-4AD2-455D-832A-051B51706F2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40959" y="2375760"/>
            <a:ext cx="414046" cy="372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1">
            <a:extLst>
              <a:ext uri="{FF2B5EF4-FFF2-40B4-BE49-F238E27FC236}">
                <a16:creationId xmlns:a16="http://schemas.microsoft.com/office/drawing/2014/main" id="{149B6A04-9EA9-4155-91A1-FDDE4851CF76}"/>
              </a:ext>
            </a:extLst>
          </p:cNvPr>
          <p:cNvSpPr/>
          <p:nvPr/>
        </p:nvSpPr>
        <p:spPr>
          <a:xfrm>
            <a:off x="3855005" y="3099795"/>
            <a:ext cx="354639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</a:t>
            </a:r>
            <a:r>
              <a:rPr lang="en-US" altLang="ko-KR" dirty="0"/>
              <a:t> 3:</a:t>
            </a:r>
            <a:r>
              <a:rPr lang="ko-KR" altLang="en-US" dirty="0"/>
              <a:t> 산과 알칼리에 중화 반응</a:t>
            </a:r>
          </a:p>
        </p:txBody>
      </p:sp>
      <p:cxnSp>
        <p:nvCxnSpPr>
          <p:cNvPr id="12" name="직선 화살표 연결선 12">
            <a:extLst>
              <a:ext uri="{FF2B5EF4-FFF2-40B4-BE49-F238E27FC236}">
                <a16:creationId xmlns:a16="http://schemas.microsoft.com/office/drawing/2014/main" id="{548D9399-4272-49AE-8D65-687D0F869E5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440959" y="2375760"/>
            <a:ext cx="414046" cy="864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7">
            <a:extLst>
              <a:ext uri="{FF2B5EF4-FFF2-40B4-BE49-F238E27FC236}">
                <a16:creationId xmlns:a16="http://schemas.microsoft.com/office/drawing/2014/main" id="{3604AAAE-2F72-4D25-BB4D-B2A855D15F39}"/>
              </a:ext>
            </a:extLst>
          </p:cNvPr>
          <p:cNvSpPr/>
          <p:nvPr/>
        </p:nvSpPr>
        <p:spPr>
          <a:xfrm>
            <a:off x="3855005" y="3578023"/>
            <a:ext cx="282631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</a:t>
            </a:r>
            <a:r>
              <a:rPr lang="en-US" altLang="ko-KR" dirty="0"/>
              <a:t> 4:…</a:t>
            </a:r>
            <a:endParaRPr lang="ko-KR" altLang="en-US" dirty="0"/>
          </a:p>
        </p:txBody>
      </p:sp>
      <p:cxnSp>
        <p:nvCxnSpPr>
          <p:cNvPr id="14" name="직선 화살표 연결선 20">
            <a:extLst>
              <a:ext uri="{FF2B5EF4-FFF2-40B4-BE49-F238E27FC236}">
                <a16:creationId xmlns:a16="http://schemas.microsoft.com/office/drawing/2014/main" id="{93CD4AEC-EE74-44AD-AA34-70330FC2AC2B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3440959" y="2375760"/>
            <a:ext cx="414046" cy="1342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23">
            <a:extLst>
              <a:ext uri="{FF2B5EF4-FFF2-40B4-BE49-F238E27FC236}">
                <a16:creationId xmlns:a16="http://schemas.microsoft.com/office/drawing/2014/main" id="{2567798A-1D2E-4D26-87F5-19004925A468}"/>
              </a:ext>
            </a:extLst>
          </p:cNvPr>
          <p:cNvSpPr/>
          <p:nvPr/>
        </p:nvSpPr>
        <p:spPr>
          <a:xfrm>
            <a:off x="8031469" y="2179749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실험준비</a:t>
            </a:r>
          </a:p>
        </p:txBody>
      </p:sp>
      <p:cxnSp>
        <p:nvCxnSpPr>
          <p:cNvPr id="16" name="직선 화살표 연결선 25">
            <a:extLst>
              <a:ext uri="{FF2B5EF4-FFF2-40B4-BE49-F238E27FC236}">
                <a16:creationId xmlns:a16="http://schemas.microsoft.com/office/drawing/2014/main" id="{E3761C13-4484-4BCF-9ED8-7447A6E9E22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6681319" y="2263725"/>
            <a:ext cx="1350150" cy="56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26">
            <a:extLst>
              <a:ext uri="{FF2B5EF4-FFF2-40B4-BE49-F238E27FC236}">
                <a16:creationId xmlns:a16="http://schemas.microsoft.com/office/drawing/2014/main" id="{7E96B89B-F7E9-417E-AA03-3755501D46D9}"/>
              </a:ext>
            </a:extLst>
          </p:cNvPr>
          <p:cNvSpPr/>
          <p:nvPr/>
        </p:nvSpPr>
        <p:spPr>
          <a:xfrm>
            <a:off x="8031469" y="2668812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실험절차</a:t>
            </a:r>
          </a:p>
        </p:txBody>
      </p:sp>
      <p:cxnSp>
        <p:nvCxnSpPr>
          <p:cNvPr id="18" name="직선 화살표 연결선 27">
            <a:extLst>
              <a:ext uri="{FF2B5EF4-FFF2-40B4-BE49-F238E27FC236}">
                <a16:creationId xmlns:a16="http://schemas.microsoft.com/office/drawing/2014/main" id="{6601586D-E6DC-4424-92B3-4104B1FF0D27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6681319" y="2263725"/>
            <a:ext cx="1350150" cy="54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29">
            <a:extLst>
              <a:ext uri="{FF2B5EF4-FFF2-40B4-BE49-F238E27FC236}">
                <a16:creationId xmlns:a16="http://schemas.microsoft.com/office/drawing/2014/main" id="{0B4CFAB8-61E0-48D5-8609-05F9B5198369}"/>
              </a:ext>
            </a:extLst>
          </p:cNvPr>
          <p:cNvSpPr/>
          <p:nvPr/>
        </p:nvSpPr>
        <p:spPr>
          <a:xfrm>
            <a:off x="8031469" y="3135461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실험현상</a:t>
            </a:r>
          </a:p>
        </p:txBody>
      </p:sp>
      <p:cxnSp>
        <p:nvCxnSpPr>
          <p:cNvPr id="20" name="직선 화살표 연결선 30">
            <a:extLst>
              <a:ext uri="{FF2B5EF4-FFF2-40B4-BE49-F238E27FC236}">
                <a16:creationId xmlns:a16="http://schemas.microsoft.com/office/drawing/2014/main" id="{DE760D68-564E-47EA-A691-3C4BC940EA7F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6681319" y="2263725"/>
            <a:ext cx="1350150" cy="101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2">
            <a:extLst>
              <a:ext uri="{FF2B5EF4-FFF2-40B4-BE49-F238E27FC236}">
                <a16:creationId xmlns:a16="http://schemas.microsoft.com/office/drawing/2014/main" id="{7AB22720-5179-49DD-8AEF-AC424290819A}"/>
              </a:ext>
            </a:extLst>
          </p:cNvPr>
          <p:cNvSpPr/>
          <p:nvPr/>
        </p:nvSpPr>
        <p:spPr>
          <a:xfrm>
            <a:off x="8031469" y="3642763"/>
            <a:ext cx="1584176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실험원리</a:t>
            </a:r>
          </a:p>
        </p:txBody>
      </p:sp>
      <p:cxnSp>
        <p:nvCxnSpPr>
          <p:cNvPr id="22" name="직선 화살표 연결선 34">
            <a:extLst>
              <a:ext uri="{FF2B5EF4-FFF2-40B4-BE49-F238E27FC236}">
                <a16:creationId xmlns:a16="http://schemas.microsoft.com/office/drawing/2014/main" id="{214FC13E-3039-4FCE-8865-CAF1BB8DB112}"/>
              </a:ext>
            </a:extLst>
          </p:cNvPr>
          <p:cNvCxnSpPr>
            <a:stCxn id="8" idx="3"/>
            <a:endCxn id="21" idx="1"/>
          </p:cNvCxnSpPr>
          <p:nvPr/>
        </p:nvCxnSpPr>
        <p:spPr>
          <a:xfrm>
            <a:off x="6681319" y="2263725"/>
            <a:ext cx="1350150" cy="151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44">
            <a:extLst>
              <a:ext uri="{FF2B5EF4-FFF2-40B4-BE49-F238E27FC236}">
                <a16:creationId xmlns:a16="http://schemas.microsoft.com/office/drawing/2014/main" id="{7737B2C8-1161-4ED3-BC98-98E3AA75CEBF}"/>
              </a:ext>
            </a:extLst>
          </p:cNvPr>
          <p:cNvSpPr/>
          <p:nvPr/>
        </p:nvSpPr>
        <p:spPr>
          <a:xfrm>
            <a:off x="1993294" y="4345905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공부확장</a:t>
            </a:r>
          </a:p>
        </p:txBody>
      </p:sp>
      <p:sp>
        <p:nvSpPr>
          <p:cNvPr id="24" name="직사각형 84">
            <a:extLst>
              <a:ext uri="{FF2B5EF4-FFF2-40B4-BE49-F238E27FC236}">
                <a16:creationId xmlns:a16="http://schemas.microsoft.com/office/drawing/2014/main" id="{4B0EABCC-C9C6-41BC-95AD-542323ECED3F}"/>
              </a:ext>
            </a:extLst>
          </p:cNvPr>
          <p:cNvSpPr/>
          <p:nvPr/>
        </p:nvSpPr>
        <p:spPr>
          <a:xfrm>
            <a:off x="3855005" y="4841102"/>
            <a:ext cx="1818202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Mark AR</a:t>
            </a:r>
            <a:endParaRPr lang="ko-KR" altLang="en-US" dirty="0"/>
          </a:p>
        </p:txBody>
      </p:sp>
      <p:sp>
        <p:nvSpPr>
          <p:cNvPr id="25" name="직사각형 85">
            <a:extLst>
              <a:ext uri="{FF2B5EF4-FFF2-40B4-BE49-F238E27FC236}">
                <a16:creationId xmlns:a16="http://schemas.microsoft.com/office/drawing/2014/main" id="{AFDFE0EF-4CF1-42BB-9AF5-F13CA98A24AA}"/>
              </a:ext>
            </a:extLst>
          </p:cNvPr>
          <p:cNvSpPr/>
          <p:nvPr/>
        </p:nvSpPr>
        <p:spPr>
          <a:xfrm>
            <a:off x="3855005" y="4356283"/>
            <a:ext cx="1818202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주기율표</a:t>
            </a:r>
          </a:p>
        </p:txBody>
      </p:sp>
      <p:cxnSp>
        <p:nvCxnSpPr>
          <p:cNvPr id="26" name="직선 화살표 연결선 86">
            <a:extLst>
              <a:ext uri="{FF2B5EF4-FFF2-40B4-BE49-F238E27FC236}">
                <a16:creationId xmlns:a16="http://schemas.microsoft.com/office/drawing/2014/main" id="{00B7A550-2896-4C4B-BC0A-CCE84F7A941A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3433454" y="4496276"/>
            <a:ext cx="421551" cy="101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87">
            <a:extLst>
              <a:ext uri="{FF2B5EF4-FFF2-40B4-BE49-F238E27FC236}">
                <a16:creationId xmlns:a16="http://schemas.microsoft.com/office/drawing/2014/main" id="{27F67E4D-AADA-4227-A086-4FAA296044BD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433454" y="4597933"/>
            <a:ext cx="421551" cy="383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88">
            <a:extLst>
              <a:ext uri="{FF2B5EF4-FFF2-40B4-BE49-F238E27FC236}">
                <a16:creationId xmlns:a16="http://schemas.microsoft.com/office/drawing/2014/main" id="{E5AE1D45-9CDC-4EB3-B76B-9E445A904631}"/>
              </a:ext>
            </a:extLst>
          </p:cNvPr>
          <p:cNvSpPr/>
          <p:nvPr/>
        </p:nvSpPr>
        <p:spPr>
          <a:xfrm>
            <a:off x="3855005" y="5334408"/>
            <a:ext cx="282631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29" name="직선 화살표 연결선 89">
            <a:extLst>
              <a:ext uri="{FF2B5EF4-FFF2-40B4-BE49-F238E27FC236}">
                <a16:creationId xmlns:a16="http://schemas.microsoft.com/office/drawing/2014/main" id="{3B393C76-3627-49A2-A6F2-B8580990E39F}"/>
              </a:ext>
            </a:extLst>
          </p:cNvPr>
          <p:cNvCxnSpPr>
            <a:stCxn id="23" idx="3"/>
            <a:endCxn id="28" idx="1"/>
          </p:cNvCxnSpPr>
          <p:nvPr/>
        </p:nvCxnSpPr>
        <p:spPr>
          <a:xfrm>
            <a:off x="3433454" y="4597933"/>
            <a:ext cx="421551" cy="87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99">
            <a:extLst>
              <a:ext uri="{FF2B5EF4-FFF2-40B4-BE49-F238E27FC236}">
                <a16:creationId xmlns:a16="http://schemas.microsoft.com/office/drawing/2014/main" id="{7BE059CB-66D3-4D51-A4CE-6F92768A534B}"/>
              </a:ext>
            </a:extLst>
          </p:cNvPr>
          <p:cNvSpPr/>
          <p:nvPr/>
        </p:nvSpPr>
        <p:spPr>
          <a:xfrm>
            <a:off x="6231269" y="4262993"/>
            <a:ext cx="66607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en-US" altLang="zh-CN" dirty="0"/>
              <a:t>a</a:t>
            </a:r>
            <a:endParaRPr lang="ko-KR" altLang="en-US" dirty="0"/>
          </a:p>
        </p:txBody>
      </p:sp>
      <p:cxnSp>
        <p:nvCxnSpPr>
          <p:cNvPr id="31" name="직선 화살표 연결선 100">
            <a:extLst>
              <a:ext uri="{FF2B5EF4-FFF2-40B4-BE49-F238E27FC236}">
                <a16:creationId xmlns:a16="http://schemas.microsoft.com/office/drawing/2014/main" id="{CCFBEDCE-0358-4BEF-ACF0-7115DEBEB132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 flipV="1">
            <a:off x="5673207" y="4402986"/>
            <a:ext cx="558062" cy="9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103">
            <a:extLst>
              <a:ext uri="{FF2B5EF4-FFF2-40B4-BE49-F238E27FC236}">
                <a16:creationId xmlns:a16="http://schemas.microsoft.com/office/drawing/2014/main" id="{A8A59A5C-B790-43A3-AE7B-15BE25C507FF}"/>
              </a:ext>
            </a:extLst>
          </p:cNvPr>
          <p:cNvSpPr/>
          <p:nvPr/>
        </p:nvSpPr>
        <p:spPr>
          <a:xfrm>
            <a:off x="7588114" y="4357399"/>
            <a:ext cx="2001771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原子结构</a:t>
            </a:r>
            <a:r>
              <a:rPr lang="en-US" altLang="zh-CN" dirty="0"/>
              <a:t>(</a:t>
            </a:r>
            <a:r>
              <a:rPr lang="zh-CN" altLang="en-US" dirty="0"/>
              <a:t>动态</a:t>
            </a:r>
            <a:r>
              <a:rPr lang="en-US" altLang="zh-CN" dirty="0"/>
              <a:t>)</a:t>
            </a:r>
            <a:endParaRPr lang="ko-KR" altLang="en-US" dirty="0"/>
          </a:p>
        </p:txBody>
      </p:sp>
      <p:cxnSp>
        <p:nvCxnSpPr>
          <p:cNvPr id="33" name="직선 화살표 연결선 104">
            <a:extLst>
              <a:ext uri="{FF2B5EF4-FFF2-40B4-BE49-F238E27FC236}">
                <a16:creationId xmlns:a16="http://schemas.microsoft.com/office/drawing/2014/main" id="{F5CBF39A-D8C0-48CF-87CA-5632DDB8B51B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6897343" y="4402986"/>
            <a:ext cx="690771" cy="94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110">
            <a:extLst>
              <a:ext uri="{FF2B5EF4-FFF2-40B4-BE49-F238E27FC236}">
                <a16:creationId xmlns:a16="http://schemas.microsoft.com/office/drawing/2014/main" id="{601A9AF2-5632-468F-A8F7-D5499544AD65}"/>
              </a:ext>
            </a:extLst>
          </p:cNvPr>
          <p:cNvSpPr/>
          <p:nvPr/>
        </p:nvSpPr>
        <p:spPr>
          <a:xfrm>
            <a:off x="6231269" y="4649521"/>
            <a:ext cx="666074" cy="279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zh-CN" dirty="0"/>
              <a:t>l</a:t>
            </a:r>
            <a:endParaRPr lang="ko-KR" altLang="en-US" dirty="0"/>
          </a:p>
        </p:txBody>
      </p:sp>
      <p:cxnSp>
        <p:nvCxnSpPr>
          <p:cNvPr id="35" name="직선 화살표 연결선 111">
            <a:extLst>
              <a:ext uri="{FF2B5EF4-FFF2-40B4-BE49-F238E27FC236}">
                <a16:creationId xmlns:a16="http://schemas.microsoft.com/office/drawing/2014/main" id="{BC132F24-DC8F-47CC-8851-5C3B78FD8C06}"/>
              </a:ext>
            </a:extLst>
          </p:cNvPr>
          <p:cNvCxnSpPr>
            <a:stCxn id="25" idx="3"/>
            <a:endCxn id="34" idx="1"/>
          </p:cNvCxnSpPr>
          <p:nvPr/>
        </p:nvCxnSpPr>
        <p:spPr>
          <a:xfrm>
            <a:off x="5673207" y="4496276"/>
            <a:ext cx="558062" cy="29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115">
            <a:extLst>
              <a:ext uri="{FF2B5EF4-FFF2-40B4-BE49-F238E27FC236}">
                <a16:creationId xmlns:a16="http://schemas.microsoft.com/office/drawing/2014/main" id="{12DC8ED1-FD5F-4AF7-840F-37733EC956E2}"/>
              </a:ext>
            </a:extLst>
          </p:cNvPr>
          <p:cNvCxnSpPr/>
          <p:nvPr/>
        </p:nvCxnSpPr>
        <p:spPr>
          <a:xfrm flipV="1">
            <a:off x="5673207" y="4449631"/>
            <a:ext cx="558062" cy="531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116">
            <a:extLst>
              <a:ext uri="{FF2B5EF4-FFF2-40B4-BE49-F238E27FC236}">
                <a16:creationId xmlns:a16="http://schemas.microsoft.com/office/drawing/2014/main" id="{EE9829A4-8EF3-4009-8E85-BC36A42A8472}"/>
              </a:ext>
            </a:extLst>
          </p:cNvPr>
          <p:cNvCxnSpPr>
            <a:stCxn id="24" idx="3"/>
            <a:endCxn id="34" idx="1"/>
          </p:cNvCxnSpPr>
          <p:nvPr/>
        </p:nvCxnSpPr>
        <p:spPr>
          <a:xfrm flipV="1">
            <a:off x="5673207" y="4789514"/>
            <a:ext cx="558062" cy="191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127">
            <a:extLst>
              <a:ext uri="{FF2B5EF4-FFF2-40B4-BE49-F238E27FC236}">
                <a16:creationId xmlns:a16="http://schemas.microsoft.com/office/drawing/2014/main" id="{47CC261B-B890-426C-9093-973BCA7E9F53}"/>
              </a:ext>
            </a:extLst>
          </p:cNvPr>
          <p:cNvCxnSpPr>
            <a:endCxn id="6" idx="1"/>
          </p:cNvCxnSpPr>
          <p:nvPr/>
        </p:nvCxnSpPr>
        <p:spPr>
          <a:xfrm>
            <a:off x="1694765" y="2375760"/>
            <a:ext cx="3060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128">
            <a:extLst>
              <a:ext uri="{FF2B5EF4-FFF2-40B4-BE49-F238E27FC236}">
                <a16:creationId xmlns:a16="http://schemas.microsoft.com/office/drawing/2014/main" id="{EFFCDE0E-240E-4679-BA24-9AF51EB95026}"/>
              </a:ext>
            </a:extLst>
          </p:cNvPr>
          <p:cNvCxnSpPr/>
          <p:nvPr/>
        </p:nvCxnSpPr>
        <p:spPr>
          <a:xfrm>
            <a:off x="1687260" y="2387829"/>
            <a:ext cx="306034" cy="2282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9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iaomiao\Desktop\scaletowidth.png">
            <a:extLst>
              <a:ext uri="{FF2B5EF4-FFF2-40B4-BE49-F238E27FC236}">
                <a16:creationId xmlns:a16="http://schemas.microsoft.com/office/drawing/2014/main" id="{20A44528-046B-4E82-A9E5-2033EFCF4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55" y="2792959"/>
            <a:ext cx="5953762" cy="33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3">
            <a:extLst>
              <a:ext uri="{FF2B5EF4-FFF2-40B4-BE49-F238E27FC236}">
                <a16:creationId xmlns:a16="http://schemas.microsoft.com/office/drawing/2014/main" id="{493D140B-0511-46D2-8281-F9D818409CB8}"/>
              </a:ext>
            </a:extLst>
          </p:cNvPr>
          <p:cNvSpPr/>
          <p:nvPr/>
        </p:nvSpPr>
        <p:spPr>
          <a:xfrm>
            <a:off x="2604082" y="3585047"/>
            <a:ext cx="504056" cy="36004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E80A3B-FC22-49DF-9B16-046C2D4506FB}"/>
              </a:ext>
            </a:extLst>
          </p:cNvPr>
          <p:cNvSpPr/>
          <p:nvPr/>
        </p:nvSpPr>
        <p:spPr>
          <a:xfrm>
            <a:off x="7707523" y="3569867"/>
            <a:ext cx="504056" cy="36004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C1DA97-D477-4C22-AE16-DCB713B87A07}"/>
              </a:ext>
            </a:extLst>
          </p:cNvPr>
          <p:cNvCxnSpPr/>
          <p:nvPr/>
        </p:nvCxnSpPr>
        <p:spPr>
          <a:xfrm flipV="1">
            <a:off x="2856111" y="2072879"/>
            <a:ext cx="818964" cy="1496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직사각형 8">
            <a:extLst>
              <a:ext uri="{FF2B5EF4-FFF2-40B4-BE49-F238E27FC236}">
                <a16:creationId xmlns:a16="http://schemas.microsoft.com/office/drawing/2014/main" id="{DC236763-82B5-413F-922C-366995DE3112}"/>
              </a:ext>
            </a:extLst>
          </p:cNvPr>
          <p:cNvSpPr/>
          <p:nvPr/>
        </p:nvSpPr>
        <p:spPr>
          <a:xfrm>
            <a:off x="2761536" y="848743"/>
            <a:ext cx="4550500" cy="122413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选择元素 在用户面前呈现原子结构</a:t>
            </a:r>
            <a:endParaRPr lang="en-US" altLang="zh-CN" dirty="0"/>
          </a:p>
          <a:p>
            <a:pPr algn="ctr"/>
            <a:r>
              <a:rPr lang="zh-CN" altLang="en-US" dirty="0"/>
              <a:t>把两个元素拖动到一起呈现</a:t>
            </a:r>
            <a:r>
              <a:rPr lang="en-US" altLang="zh-CN" dirty="0" err="1"/>
              <a:t>NaCl</a:t>
            </a:r>
            <a:r>
              <a:rPr lang="zh-CN" altLang="en-US" dirty="0"/>
              <a:t>的组成结构</a:t>
            </a:r>
            <a:endParaRPr lang="ko-KR" altLang="en-US" dirty="0"/>
          </a:p>
        </p:txBody>
      </p:sp>
      <p:cxnSp>
        <p:nvCxnSpPr>
          <p:cNvPr id="9" name="직선 화살표 연결선 10">
            <a:extLst>
              <a:ext uri="{FF2B5EF4-FFF2-40B4-BE49-F238E27FC236}">
                <a16:creationId xmlns:a16="http://schemas.microsoft.com/office/drawing/2014/main" id="{083D9428-45AE-427B-8A8F-4F885F94925C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915435" y="2072879"/>
            <a:ext cx="1044116" cy="1496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5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E44C8-3250-46F4-8891-63186EEB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1:</a:t>
            </a:r>
            <a:r>
              <a:rPr lang="ko-KR" altLang="en-US" dirty="0"/>
              <a:t>마그네슘의 연소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54C4B-D58E-49F1-ABC2-1A67A882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준비물</a:t>
            </a:r>
            <a:endParaRPr lang="en-US" altLang="ko-KR" dirty="0"/>
          </a:p>
          <a:p>
            <a:pPr lvl="1"/>
            <a:r>
              <a:rPr lang="ko-KR" altLang="en-US" dirty="0"/>
              <a:t>마그네슘 리본</a:t>
            </a:r>
            <a:r>
              <a:rPr lang="en-US" altLang="ko-KR" dirty="0"/>
              <a:t>,</a:t>
            </a:r>
            <a:r>
              <a:rPr lang="ko-KR" altLang="en-US" dirty="0"/>
              <a:t>핀셋</a:t>
            </a:r>
            <a:r>
              <a:rPr lang="en-US" altLang="ko-KR" dirty="0"/>
              <a:t>,</a:t>
            </a:r>
            <a:r>
              <a:rPr lang="ko-KR" altLang="en-US" dirty="0"/>
              <a:t>보안경</a:t>
            </a:r>
            <a:r>
              <a:rPr lang="en-US" altLang="ko-KR" dirty="0"/>
              <a:t>,</a:t>
            </a:r>
            <a:r>
              <a:rPr lang="ko-KR" altLang="en-US" dirty="0"/>
              <a:t>비커</a:t>
            </a:r>
            <a:r>
              <a:rPr lang="en-US" altLang="ko-KR" dirty="0"/>
              <a:t>,</a:t>
            </a:r>
            <a:r>
              <a:rPr lang="ko-KR" altLang="en-US" dirty="0"/>
              <a:t>식초</a:t>
            </a:r>
            <a:endParaRPr lang="en-US" altLang="zh-CN" dirty="0"/>
          </a:p>
          <a:p>
            <a:r>
              <a:rPr lang="ko-KR" altLang="en-US" dirty="0"/>
              <a:t>실험 이론</a:t>
            </a:r>
            <a:endParaRPr lang="en-US" altLang="zh-CN" dirty="0"/>
          </a:p>
          <a:p>
            <a:pPr lvl="1"/>
            <a:r>
              <a:rPr lang="ko-KR" altLang="en-US" dirty="0"/>
              <a:t>마그네슘의 연소 반응에서 원자 배열의 변화</a:t>
            </a:r>
            <a:endParaRPr lang="en-US" altLang="zh-CN" dirty="0"/>
          </a:p>
          <a:p>
            <a:pPr lvl="1"/>
            <a:r>
              <a:rPr lang="ko-KR" altLang="en-US" dirty="0"/>
              <a:t>마그네슘 </a:t>
            </a:r>
            <a:r>
              <a:rPr lang="en-US" altLang="zh-CN" dirty="0"/>
              <a:t>+ </a:t>
            </a:r>
            <a:r>
              <a:rPr lang="ko-KR" altLang="en-US" dirty="0"/>
              <a:t>산소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ko-KR" altLang="en-US" dirty="0"/>
              <a:t>산화마그네슘</a:t>
            </a:r>
            <a:endParaRPr lang="en-US" altLang="zh-CN" dirty="0"/>
          </a:p>
          <a:p>
            <a:pPr lvl="2"/>
            <a:r>
              <a:rPr lang="en-US" altLang="ko-KR" dirty="0"/>
              <a:t>2Mg+H2O+CO2+O2</a:t>
            </a:r>
            <a:r>
              <a:rPr lang="en-US" altLang="zh-CN" dirty="0"/>
              <a:t>——</a:t>
            </a:r>
            <a:r>
              <a:rPr lang="en-US" altLang="ko-KR" dirty="0"/>
              <a:t>Mg2(OH)2CO3</a:t>
            </a:r>
          </a:p>
          <a:p>
            <a:pPr lvl="2"/>
            <a:r>
              <a:rPr lang="en-US" altLang="ko-KR" dirty="0"/>
              <a:t>2Mg+O2</a:t>
            </a:r>
            <a:r>
              <a:rPr lang="en-US" altLang="zh-CN" dirty="0"/>
              <a:t>——</a:t>
            </a:r>
            <a:r>
              <a:rPr lang="ko-KR" altLang="en-US" b="1" dirty="0"/>
              <a:t>태우다</a:t>
            </a:r>
            <a:r>
              <a:rPr lang="en-US" altLang="zh-CN" dirty="0"/>
              <a:t>——</a:t>
            </a:r>
            <a:r>
              <a:rPr lang="en-US" altLang="ko-KR" dirty="0"/>
              <a:t>2MgO </a:t>
            </a:r>
            <a:endParaRPr lang="en-US" altLang="zh-CN" dirty="0"/>
          </a:p>
          <a:p>
            <a:r>
              <a:rPr lang="ko-KR" altLang="en-US" dirty="0"/>
              <a:t>실험방범</a:t>
            </a:r>
            <a:endParaRPr lang="en-US" altLang="ko-KR" dirty="0"/>
          </a:p>
          <a:p>
            <a:pPr lvl="1"/>
            <a:r>
              <a:rPr lang="ko-KR" altLang="en-US" dirty="0"/>
              <a:t>먼저 마그네슘 리본 하나를 연소시킨다</a:t>
            </a:r>
            <a:r>
              <a:rPr lang="en-US" altLang="ko-KR" dirty="0"/>
              <a:t>,</a:t>
            </a:r>
            <a:r>
              <a:rPr lang="ko-KR" altLang="en-US" dirty="0"/>
              <a:t>이때 밑에 막자사발을 받쳐준다</a:t>
            </a:r>
            <a:r>
              <a:rPr lang="en-US" altLang="ko-KR" dirty="0"/>
              <a:t>,</a:t>
            </a:r>
            <a:r>
              <a:rPr lang="ko-KR" altLang="en-US" dirty="0"/>
              <a:t>현상을 관찰한다</a:t>
            </a:r>
            <a:r>
              <a:rPr lang="en-US" altLang="ko-KR" dirty="0"/>
              <a:t>(</a:t>
            </a:r>
            <a:r>
              <a:rPr lang="ko-KR" altLang="en-US" dirty="0"/>
              <a:t>굉장히 밝은 빛이 나옴</a:t>
            </a:r>
            <a:r>
              <a:rPr lang="en-US" altLang="ko-KR" dirty="0"/>
              <a:t>)</a:t>
            </a:r>
            <a:endParaRPr lang="en-US" altLang="zh-CN" dirty="0"/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,</a:t>
            </a:r>
            <a:r>
              <a:rPr lang="ko-KR" altLang="en-US" dirty="0"/>
              <a:t>비커 두개에 같은 양의 식초를 부어주고 </a:t>
            </a:r>
            <a:r>
              <a:rPr lang="en-US" altLang="ko-KR" dirty="0"/>
              <a:t>,</a:t>
            </a:r>
            <a:r>
              <a:rPr lang="ko-KR" altLang="en-US" dirty="0"/>
              <a:t>앞에서 태운 마그네슘 재와 태우지 않은 마그네슘을 각각의 비커에 넣어준다</a:t>
            </a:r>
            <a:r>
              <a:rPr lang="en-US" altLang="ko-KR" dirty="0"/>
              <a:t>,</a:t>
            </a:r>
            <a:r>
              <a:rPr lang="ko-KR" altLang="en-US" dirty="0"/>
              <a:t>결과를 지켜본다</a:t>
            </a:r>
            <a:endParaRPr lang="en-US" altLang="zh-CN" dirty="0"/>
          </a:p>
          <a:p>
            <a:r>
              <a:rPr lang="ko-KR" altLang="en-US" dirty="0"/>
              <a:t>실험결과</a:t>
            </a:r>
            <a:endParaRPr lang="en-US" altLang="zh-CN" dirty="0"/>
          </a:p>
          <a:p>
            <a:pPr lvl="1"/>
            <a:r>
              <a:rPr lang="ko-KR" altLang="en-US" dirty="0"/>
              <a:t>마그네슘  연소 할때 굉장히 밝은 빛이 나오고 열도 나옴</a:t>
            </a:r>
            <a:endParaRPr lang="en-US" altLang="zh-CN" dirty="0"/>
          </a:p>
          <a:p>
            <a:pPr lvl="1"/>
            <a:r>
              <a:rPr lang="ko-KR" altLang="en-US" dirty="0"/>
              <a:t>마그네슘 재를 넣은 비커에서는 아무런 반응도 일어나지 않았다</a:t>
            </a:r>
            <a:endParaRPr lang="en-US" altLang="zh-CN" dirty="0"/>
          </a:p>
          <a:p>
            <a:pPr lvl="1"/>
            <a:r>
              <a:rPr lang="ko-KR" altLang="en-US" dirty="0"/>
              <a:t>태우지 않은 마그네슘을 넣은 비커에서는 기포가 발생하였다</a:t>
            </a:r>
            <a:endParaRPr lang="en-US" altLang="zh-CN" dirty="0"/>
          </a:p>
          <a:p>
            <a:pPr lvl="2"/>
            <a:r>
              <a:rPr lang="en-US" altLang="ko-KR" dirty="0"/>
              <a:t>Mg + 2CH3COOH </a:t>
            </a:r>
            <a:r>
              <a:rPr lang="en-US" altLang="zh-CN" dirty="0"/>
              <a:t>——</a:t>
            </a:r>
            <a:r>
              <a:rPr lang="en-US" altLang="ko-KR" dirty="0"/>
              <a:t>(CH3COO)2Mg +  H2</a:t>
            </a:r>
            <a:r>
              <a:rPr lang="ko-KR" altLang="en-US" dirty="0"/>
              <a:t>（</a:t>
            </a:r>
            <a:r>
              <a:rPr lang="en-US" altLang="ko-KR" dirty="0"/>
              <a:t> ↑ </a:t>
            </a:r>
            <a:r>
              <a:rPr lang="ko-KR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94537-1D53-45F4-A930-25F9327F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절차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2033C-519C-4225-B54B-36911D6C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翻看实验须知（可选）</a:t>
            </a:r>
            <a:endParaRPr lang="en-US" altLang="zh-CN" dirty="0"/>
          </a:p>
          <a:p>
            <a:pPr lvl="1"/>
            <a:r>
              <a:rPr lang="zh-CN" altLang="en-US" dirty="0"/>
              <a:t>翻阅试验台上的实验须知（纸张） 和 观看实验演示视频</a:t>
            </a:r>
            <a:endParaRPr lang="en-US" altLang="zh-CN" dirty="0"/>
          </a:p>
          <a:p>
            <a:r>
              <a:rPr lang="zh-CN" altLang="en-US" dirty="0"/>
              <a:t>拿起实验台上的火柴 ，点燃火柴后点燃酒精灯</a:t>
            </a:r>
            <a:endParaRPr lang="en-US" altLang="zh-CN" dirty="0"/>
          </a:p>
          <a:p>
            <a:r>
              <a:rPr lang="zh-CN" altLang="en-US" dirty="0"/>
              <a:t>带上护眼镜</a:t>
            </a:r>
            <a:endParaRPr lang="en-US" altLang="zh-CN" dirty="0"/>
          </a:p>
          <a:p>
            <a:r>
              <a:rPr lang="zh-CN" altLang="en-US" dirty="0"/>
              <a:t>用镊子夹起桌上两条镁条中的一条，并放在酒精灯上燃烧</a:t>
            </a:r>
            <a:endParaRPr lang="en-US" altLang="zh-CN" dirty="0"/>
          </a:p>
          <a:p>
            <a:r>
              <a:rPr lang="zh-CN" altLang="en-US" dirty="0"/>
              <a:t>观察实验现象</a:t>
            </a:r>
            <a:endParaRPr lang="en-US" altLang="zh-CN" dirty="0"/>
          </a:p>
          <a:p>
            <a:r>
              <a:rPr lang="zh-CN" altLang="en-US" dirty="0"/>
              <a:t>把然烧后的镁条放入一个烧杯的食醋中，把未经过然烧的镁条放入另一个烧杯的食醋中 观察实验现象</a:t>
            </a:r>
            <a:endParaRPr lang="en-US" altLang="zh-CN" dirty="0"/>
          </a:p>
          <a:p>
            <a:r>
              <a:rPr lang="zh-CN" altLang="en-US" dirty="0"/>
              <a:t>关闭酒精灯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5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DBF5A-D2A8-4387-896A-E22D5E5B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B977E-2351-4574-B20C-562A6A2C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双氧水分解实验</a:t>
            </a:r>
            <a:endParaRPr lang="en-US" altLang="zh-CN" dirty="0"/>
          </a:p>
          <a:p>
            <a:pPr lvl="1"/>
            <a:r>
              <a:rPr lang="en-US" altLang="ko-KR" dirty="0"/>
              <a:t>2H2O2</a:t>
            </a:r>
            <a:r>
              <a:rPr lang="en-US" altLang="zh-CN" dirty="0"/>
              <a:t>——</a:t>
            </a:r>
            <a:r>
              <a:rPr lang="en-US" altLang="ko-KR" dirty="0"/>
              <a:t>(MnO2</a:t>
            </a:r>
            <a:r>
              <a:rPr lang="ko-KR" altLang="en-US" dirty="0"/>
              <a:t>作催化剂</a:t>
            </a:r>
            <a:r>
              <a:rPr lang="en-US" altLang="ko-KR" dirty="0"/>
              <a:t>)</a:t>
            </a:r>
            <a:r>
              <a:rPr lang="en-US" altLang="zh-CN" dirty="0"/>
              <a:t>——</a:t>
            </a:r>
            <a:r>
              <a:rPr lang="en-US" altLang="ko-KR" dirty="0"/>
              <a:t>2H2O+O2↑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http://blog.naver.com/moonsy007/220716437649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3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454</Words>
  <Application>Microsoft Office PowerPoint</Application>
  <PresentationFormat>宽屏</PresentationFormat>
  <Paragraphs>109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맑은 고딕</vt:lpstr>
      <vt:lpstr>Arial</vt:lpstr>
      <vt:lpstr>Calibri</vt:lpstr>
      <vt:lpstr>Calibri Light</vt:lpstr>
      <vt:lpstr>Office 主题</vt:lpstr>
      <vt:lpstr>VR-화학 실험</vt:lpstr>
      <vt:lpstr>소개 </vt:lpstr>
      <vt:lpstr>설계동기</vt:lpstr>
      <vt:lpstr>실험 내용</vt:lpstr>
      <vt:lpstr>UI menu</vt:lpstr>
      <vt:lpstr>PowerPoint 演示文稿</vt:lpstr>
      <vt:lpstr>실험1:마그네슘의 연소</vt:lpstr>
      <vt:lpstr>실험 절차</vt:lpstr>
      <vt:lpstr>실험2</vt:lpstr>
      <vt:lpstr>PowerPoint 演示文稿</vt:lpstr>
      <vt:lpstr>leapmotion인식</vt:lpstr>
      <vt:lpstr>불을 붙이다</vt:lpstr>
      <vt:lpstr>마그네슘을  점화하다.</vt:lpstr>
      <vt:lpstr>컵에 넣다</vt:lpstr>
      <vt:lpstr> 알코올 불을 끄다</vt:lpstr>
      <vt:lpstr>Future works</vt:lpstr>
      <vt:lpstr>Ui</vt:lpstr>
      <vt:lpstr>Ui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VR-화학 실험</dc:title>
  <dc:creator/>
  <cp:lastModifiedBy>duan cloud</cp:lastModifiedBy>
  <cp:revision>45</cp:revision>
  <dcterms:created xsi:type="dcterms:W3CDTF">2015-05-05T08:02:00Z</dcterms:created>
  <dcterms:modified xsi:type="dcterms:W3CDTF">2018-04-10T06:46:22Z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