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9"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60" r:id="rId18"/>
    <p:sldId id="261" r:id="rId19"/>
    <p:sldId id="262" r:id="rId20"/>
    <p:sldId id="263" r:id="rId21"/>
    <p:sldId id="264"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9C04C-0360-4CE0-8B23-CAC9F05300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27BF931-EE08-4573-A618-9B9F870A9C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6F0C33F-B9A0-4569-AC63-1E3D44406725}"/>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5" name="页脚占位符 4">
            <a:extLst>
              <a:ext uri="{FF2B5EF4-FFF2-40B4-BE49-F238E27FC236}">
                <a16:creationId xmlns:a16="http://schemas.microsoft.com/office/drawing/2014/main" id="{03D77D89-7B84-488B-9813-34586213FDD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D1F7F02-315C-4604-8D86-26CD23BA7F97}"/>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224655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37B1B-7A88-411A-8B7E-E2F71FE5114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120C839-D0C8-4B28-9C8A-ABB5E632322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8C80458-AC6C-40DA-AF86-F176A837FE69}"/>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5" name="页脚占位符 4">
            <a:extLst>
              <a:ext uri="{FF2B5EF4-FFF2-40B4-BE49-F238E27FC236}">
                <a16:creationId xmlns:a16="http://schemas.microsoft.com/office/drawing/2014/main" id="{9710492E-A034-4EC4-84BB-D16BB356DC4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D3081F5-4AAA-4516-BAEB-94BE642B5F9B}"/>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391342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37A551-A1C1-491A-8AB1-451E7BDD50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070F83F-321C-4D8E-99A6-23C0329CEFF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5016A49-81E9-4109-95F5-C353E385D1E4}"/>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5" name="页脚占位符 4">
            <a:extLst>
              <a:ext uri="{FF2B5EF4-FFF2-40B4-BE49-F238E27FC236}">
                <a16:creationId xmlns:a16="http://schemas.microsoft.com/office/drawing/2014/main" id="{43AED1A8-43CE-4B40-89B4-672D44DA077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31B0031-11A4-4A3D-9F4A-D553C835E14E}"/>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3836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276CC-A615-4DDA-AF5C-3DD51EF0E6F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2C781B9-C107-4021-8BCB-8E42A769A0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82254AA-C19F-4F4C-8768-EC7BB4C77797}"/>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5" name="页脚占位符 4">
            <a:extLst>
              <a:ext uri="{FF2B5EF4-FFF2-40B4-BE49-F238E27FC236}">
                <a16:creationId xmlns:a16="http://schemas.microsoft.com/office/drawing/2014/main" id="{64985204-A89E-4428-9BAC-1BF39C011B0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EC2ACE8-C87B-4C05-84AF-2470213A7953}"/>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408355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1AA59-0980-4B88-84B9-793262C17B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2922FD5-7ACD-4400-8EB4-20A239B6D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4E9DA14-38C1-4C8C-95C8-A78DF94F3F73}"/>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5" name="页脚占位符 4">
            <a:extLst>
              <a:ext uri="{FF2B5EF4-FFF2-40B4-BE49-F238E27FC236}">
                <a16:creationId xmlns:a16="http://schemas.microsoft.com/office/drawing/2014/main" id="{EF6A7609-83E6-49FB-9609-6343E9F2C19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675A8B8-A308-439B-AE2F-5D41FA035A49}"/>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228021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882B3-AEF6-465A-96DD-BE2B41E612C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C9BFB3F-8EB2-4830-AEAE-46B6AF2C93D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826536B9-1E86-49CD-A96E-7D8726E7F1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9A336AB2-FF1D-4E99-9CEA-0EA4E3070F0F}"/>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6" name="页脚占位符 5">
            <a:extLst>
              <a:ext uri="{FF2B5EF4-FFF2-40B4-BE49-F238E27FC236}">
                <a16:creationId xmlns:a16="http://schemas.microsoft.com/office/drawing/2014/main" id="{5E72022E-76D0-4705-A503-5BD4358AB48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206F471-ABC3-418F-B0B8-C2BCD48E1AC8}"/>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35119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D6A84-6E63-4D44-BC73-8F1CE9F1897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A140A43-4288-4459-9A22-F95A708F7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86C8DDB-6693-46DB-A506-698AE7211F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9D68B02-9A67-4DD1-AD66-945894FFA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5EEF61-18C7-423F-BDA9-68C86420A68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5C0235B-D70F-45E4-867F-EC3C7DAF4226}"/>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8" name="页脚占位符 7">
            <a:extLst>
              <a:ext uri="{FF2B5EF4-FFF2-40B4-BE49-F238E27FC236}">
                <a16:creationId xmlns:a16="http://schemas.microsoft.com/office/drawing/2014/main" id="{98B3C2C7-D7EB-42B0-893A-EE0F2435E80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3E8BDCB-ABC4-4CD2-AE4D-DB6D9CB190F7}"/>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65657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3B400-EF3A-4BCC-B6F4-9E829B28FCB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5A06751-69DB-45FA-81B4-BEAE1FC349A5}"/>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4" name="页脚占位符 3">
            <a:extLst>
              <a:ext uri="{FF2B5EF4-FFF2-40B4-BE49-F238E27FC236}">
                <a16:creationId xmlns:a16="http://schemas.microsoft.com/office/drawing/2014/main" id="{9697619A-8F6D-4917-911B-2F7B32EC2B33}"/>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186EBB5-4DEC-48CE-AAE9-6B4AA8623C4F}"/>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147667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CB6C97-7422-4CA5-AEAD-6B4C5BE96827}"/>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3" name="页脚占位符 2">
            <a:extLst>
              <a:ext uri="{FF2B5EF4-FFF2-40B4-BE49-F238E27FC236}">
                <a16:creationId xmlns:a16="http://schemas.microsoft.com/office/drawing/2014/main" id="{3F885E16-BCBD-4CD4-9BF6-930218B110F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83FF09D-ECF1-4CDB-B40F-DFD0C3951887}"/>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286174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1D08E-42EF-4A4A-9A79-43AD779EDC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1E9E2BF-C1C0-4397-B3EF-C3A9F4017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1767710E-B497-45D3-AB16-E38D88211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FB9C25-8ECC-4D75-A4F6-5A94F4BDB3CB}"/>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6" name="页脚占位符 5">
            <a:extLst>
              <a:ext uri="{FF2B5EF4-FFF2-40B4-BE49-F238E27FC236}">
                <a16:creationId xmlns:a16="http://schemas.microsoft.com/office/drawing/2014/main" id="{34BB5CDA-D52C-4717-AC8F-26EF54D98DB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7F626C6-CA3B-4F2C-8D51-5F2395BC3AA0}"/>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392389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A7A3E-98B7-4087-8449-717136E7D9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84642C8-7359-4E0D-9796-F8D76778F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A6E4D26-2CFD-4EB4-974A-FEA13DB75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BB1788-8910-4DAA-B818-0E3CD981AEE8}"/>
              </a:ext>
            </a:extLst>
          </p:cNvPr>
          <p:cNvSpPr>
            <a:spLocks noGrp="1"/>
          </p:cNvSpPr>
          <p:nvPr>
            <p:ph type="dt" sz="half" idx="10"/>
          </p:nvPr>
        </p:nvSpPr>
        <p:spPr/>
        <p:txBody>
          <a:bodyPr/>
          <a:lstStyle/>
          <a:p>
            <a:fld id="{DFCBF3FA-A751-4570-8FB6-4B690BA30EB0}" type="datetimeFigureOut">
              <a:rPr lang="en-US" smtClean="0"/>
              <a:t>5/24/2018</a:t>
            </a:fld>
            <a:endParaRPr lang="en-US"/>
          </a:p>
        </p:txBody>
      </p:sp>
      <p:sp>
        <p:nvSpPr>
          <p:cNvPr id="6" name="页脚占位符 5">
            <a:extLst>
              <a:ext uri="{FF2B5EF4-FFF2-40B4-BE49-F238E27FC236}">
                <a16:creationId xmlns:a16="http://schemas.microsoft.com/office/drawing/2014/main" id="{B9AB5BAA-8CD5-4DBA-BFCB-A5CBAE5E22F1}"/>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722F3E8A-AD68-448E-AF80-B244691FB5C7}"/>
              </a:ext>
            </a:extLst>
          </p:cNvPr>
          <p:cNvSpPr>
            <a:spLocks noGrp="1"/>
          </p:cNvSpPr>
          <p:nvPr>
            <p:ph type="sldNum" sz="quarter" idx="12"/>
          </p:nvPr>
        </p:nvSpPr>
        <p:spPr/>
        <p:txBody>
          <a:bodyPr/>
          <a:lstStyle/>
          <a:p>
            <a:fld id="{C3C198C5-E517-4925-8CF9-4EB4847817F8}" type="slidenum">
              <a:rPr lang="en-US" smtClean="0"/>
              <a:t>‹#›</a:t>
            </a:fld>
            <a:endParaRPr lang="en-US"/>
          </a:p>
        </p:txBody>
      </p:sp>
    </p:spTree>
    <p:extLst>
      <p:ext uri="{BB962C8B-B14F-4D97-AF65-F5344CB8AC3E}">
        <p14:creationId xmlns:p14="http://schemas.microsoft.com/office/powerpoint/2010/main" val="328455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EF5186-8EED-426F-9E43-64C444CE8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55A83AE-0AF0-4DF3-939D-A693E415B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A6521A2-E7E1-44C3-8958-AA50CBF65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BF3FA-A751-4570-8FB6-4B690BA30EB0}" type="datetimeFigureOut">
              <a:rPr lang="en-US" smtClean="0"/>
              <a:t>5/24/2018</a:t>
            </a:fld>
            <a:endParaRPr lang="en-US"/>
          </a:p>
        </p:txBody>
      </p:sp>
      <p:sp>
        <p:nvSpPr>
          <p:cNvPr id="5" name="页脚占位符 4">
            <a:extLst>
              <a:ext uri="{FF2B5EF4-FFF2-40B4-BE49-F238E27FC236}">
                <a16:creationId xmlns:a16="http://schemas.microsoft.com/office/drawing/2014/main" id="{8BA20D9F-2145-403D-8AE8-F0727A92C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29D861A2-2861-48B9-A68A-69F5E4CF6D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198C5-E517-4925-8CF9-4EB4847817F8}" type="slidenum">
              <a:rPr lang="en-US" smtClean="0"/>
              <a:t>‹#›</a:t>
            </a:fld>
            <a:endParaRPr lang="en-US"/>
          </a:p>
        </p:txBody>
      </p:sp>
    </p:spTree>
    <p:extLst>
      <p:ext uri="{BB962C8B-B14F-4D97-AF65-F5344CB8AC3E}">
        <p14:creationId xmlns:p14="http://schemas.microsoft.com/office/powerpoint/2010/main" val="152905990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92098-330C-4B40-8186-B4B9A6A0A728}"/>
              </a:ext>
            </a:extLst>
          </p:cNvPr>
          <p:cNvSpPr>
            <a:spLocks noGrp="1"/>
          </p:cNvSpPr>
          <p:nvPr>
            <p:ph type="ctrTitle"/>
          </p:nvPr>
        </p:nvSpPr>
        <p:spPr/>
        <p:txBody>
          <a:bodyPr>
            <a:normAutofit fontScale="90000"/>
          </a:bodyPr>
          <a:lstStyle/>
          <a:p>
            <a:r>
              <a:rPr lang="en-US" dirty="0"/>
              <a:t>Development and Evaluation of Mixed Reality Educational Applications</a:t>
            </a:r>
          </a:p>
        </p:txBody>
      </p:sp>
      <p:sp>
        <p:nvSpPr>
          <p:cNvPr id="3" name="副标题 2">
            <a:extLst>
              <a:ext uri="{FF2B5EF4-FFF2-40B4-BE49-F238E27FC236}">
                <a16:creationId xmlns:a16="http://schemas.microsoft.com/office/drawing/2014/main" id="{E1E88A54-0B82-411A-8148-A272D8BE3AD8}"/>
              </a:ext>
            </a:extLst>
          </p:cNvPr>
          <p:cNvSpPr>
            <a:spLocks noGrp="1"/>
          </p:cNvSpPr>
          <p:nvPr>
            <p:ph type="subTitle" idx="1"/>
          </p:nvPr>
        </p:nvSpPr>
        <p:spPr/>
        <p:txBody>
          <a:bodyPr/>
          <a:lstStyle/>
          <a:p>
            <a:r>
              <a:rPr lang="en-US" dirty="0"/>
              <a:t>Duan xiaoyun</a:t>
            </a:r>
          </a:p>
        </p:txBody>
      </p:sp>
    </p:spTree>
    <p:extLst>
      <p:ext uri="{BB962C8B-B14F-4D97-AF65-F5344CB8AC3E}">
        <p14:creationId xmlns:p14="http://schemas.microsoft.com/office/powerpoint/2010/main" val="92772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http://ar.bnu.edu.cn/images/wl3_b.jpg">
            <a:hlinkClick r:id="" action="ppaction://noaction"/>
            <a:extLst>
              <a:ext uri="{FF2B5EF4-FFF2-40B4-BE49-F238E27FC236}">
                <a16:creationId xmlns:a16="http://schemas.microsoft.com/office/drawing/2014/main" id="{47954AAD-018D-47DF-9F06-29F1DED1B01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6915" y="365125"/>
            <a:ext cx="5540749" cy="4145876"/>
          </a:xfrm>
          <a:prstGeom prst="rect">
            <a:avLst/>
          </a:prstGeom>
          <a:noFill/>
          <a:ln>
            <a:noFill/>
          </a:ln>
        </p:spPr>
      </p:pic>
      <p:pic>
        <p:nvPicPr>
          <p:cNvPr id="6" name="图片 5" descr="http://ar.bnu.edu.cn/images/huaxue2_b.jpg">
            <a:extLst>
              <a:ext uri="{FF2B5EF4-FFF2-40B4-BE49-F238E27FC236}">
                <a16:creationId xmlns:a16="http://schemas.microsoft.com/office/drawing/2014/main" id="{ED9C9D02-62B9-460A-A5C9-DF6B96295501}"/>
              </a:ext>
            </a:extLst>
          </p:cNvPr>
          <p:cNvPicPr/>
          <p:nvPr/>
        </p:nvPicPr>
        <p:blipFill rotWithShape="1">
          <a:blip r:embed="rId3">
            <a:extLst>
              <a:ext uri="{28A0092B-C50C-407E-A947-70E740481C1C}">
                <a14:useLocalDpi xmlns:a14="http://schemas.microsoft.com/office/drawing/2010/main" val="0"/>
              </a:ext>
            </a:extLst>
          </a:blip>
          <a:srcRect t="9861"/>
          <a:stretch/>
        </p:blipFill>
        <p:spPr>
          <a:xfrm>
            <a:off x="6096000" y="2624446"/>
            <a:ext cx="5849571" cy="3951556"/>
          </a:xfrm>
          <a:prstGeom prst="rect">
            <a:avLst/>
          </a:prstGeom>
          <a:noFill/>
          <a:ln>
            <a:noFill/>
          </a:ln>
        </p:spPr>
      </p:pic>
      <p:sp>
        <p:nvSpPr>
          <p:cNvPr id="7" name="矩形 6">
            <a:extLst>
              <a:ext uri="{FF2B5EF4-FFF2-40B4-BE49-F238E27FC236}">
                <a16:creationId xmlns:a16="http://schemas.microsoft.com/office/drawing/2014/main" id="{315F4CB0-3858-45CD-9DD8-300AB09E52A8}"/>
              </a:ext>
            </a:extLst>
          </p:cNvPr>
          <p:cNvSpPr/>
          <p:nvPr/>
        </p:nvSpPr>
        <p:spPr>
          <a:xfrm>
            <a:off x="447304" y="5114310"/>
            <a:ext cx="5217226" cy="1374735"/>
          </a:xfrm>
          <a:prstGeom prst="rect">
            <a:avLst/>
          </a:prstGeom>
        </p:spPr>
        <p:txBody>
          <a:bodyPr wrap="square">
            <a:spAutoFit/>
          </a:bodyPr>
          <a:lstStyle/>
          <a:p>
            <a:pPr indent="304800" algn="just">
              <a:lnSpc>
                <a:spcPts val="2000"/>
              </a:lnSpc>
              <a:tabLst>
                <a:tab pos="5200650" algn="l"/>
              </a:tabLst>
            </a:pPr>
            <a:r>
              <a:rPr lang="en-US" sz="2000" kern="100" dirty="0">
                <a:latin typeface="Times New Roman" panose="02020603050405020304" pitchFamily="18" charset="0"/>
                <a:ea typeface="SimSun" panose="02010600030101010101" pitchFamily="2" charset="-122"/>
              </a:rPr>
              <a:t>Combining with PC or tablet teaching, AR technology could examine its influence on chemical reaction by controlling temperature, concentration, catalyst and other conditions in the means of natural interaction</a:t>
            </a:r>
          </a:p>
        </p:txBody>
      </p:sp>
      <p:sp>
        <p:nvSpPr>
          <p:cNvPr id="8" name="矩形 7">
            <a:extLst>
              <a:ext uri="{FF2B5EF4-FFF2-40B4-BE49-F238E27FC236}">
                <a16:creationId xmlns:a16="http://schemas.microsoft.com/office/drawing/2014/main" id="{8A2B3F6A-AAA2-4A34-A781-6E0E6FCA30E8}"/>
              </a:ext>
            </a:extLst>
          </p:cNvPr>
          <p:cNvSpPr/>
          <p:nvPr/>
        </p:nvSpPr>
        <p:spPr>
          <a:xfrm>
            <a:off x="6096000" y="365124"/>
            <a:ext cx="5849571" cy="2246769"/>
          </a:xfrm>
          <a:prstGeom prst="rect">
            <a:avLst/>
          </a:prstGeom>
        </p:spPr>
        <p:txBody>
          <a:bodyPr wrap="square">
            <a:spAutoFit/>
          </a:bodyPr>
          <a:lstStyle/>
          <a:p>
            <a:pPr algn="just"/>
            <a:r>
              <a:rPr lang="en-US" sz="2000" dirty="0">
                <a:latin typeface="Calibri" panose="020F0502020204030204" pitchFamily="34" charset="0"/>
                <a:ea typeface="맑은 고딕" panose="020B0503020000020004" pitchFamily="50" charset="-127"/>
                <a:cs typeface="Times New Roman" panose="02020603050405020304" pitchFamily="18" charset="0"/>
              </a:rPr>
              <a:t>Cai </a:t>
            </a:r>
            <a:r>
              <a:rPr lang="en-US" sz="2000" dirty="0" err="1">
                <a:latin typeface="Calibri" panose="020F0502020204030204" pitchFamily="34" charset="0"/>
                <a:ea typeface="맑은 고딕" panose="020B0503020000020004" pitchFamily="50" charset="-127"/>
                <a:cs typeface="Times New Roman" panose="02020603050405020304" pitchFamily="18" charset="0"/>
              </a:rPr>
              <a:t>Su</a:t>
            </a:r>
            <a:r>
              <a:rPr lang="en-US" sz="2000" dirty="0">
                <a:latin typeface="Calibri" panose="020F0502020204030204" pitchFamily="34" charset="0"/>
                <a:ea typeface="맑은 고딕" panose="020B0503020000020004" pitchFamily="50" charset="-127"/>
                <a:cs typeface="Times New Roman" panose="02020603050405020304" pitchFamily="18" charset="0"/>
              </a:rPr>
              <a:t> et al realize the visualization of magnetic field by combining AR with Kinect somatosensory equipment. While learning the knowledge concerning magnetic field, students could have real-time interaction with equipment by means of gestures and therefore learn about the distribution and changes of magnetic field</a:t>
            </a:r>
            <a:endParaRPr lang="en-US" sz="2000" dirty="0"/>
          </a:p>
        </p:txBody>
      </p:sp>
    </p:spTree>
    <p:extLst>
      <p:ext uri="{BB962C8B-B14F-4D97-AF65-F5344CB8AC3E}">
        <p14:creationId xmlns:p14="http://schemas.microsoft.com/office/powerpoint/2010/main" val="171754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https://am.zdmimg.com/201409/21/541ea06448406.png_e600.jpg">
            <a:extLst>
              <a:ext uri="{FF2B5EF4-FFF2-40B4-BE49-F238E27FC236}">
                <a16:creationId xmlns:a16="http://schemas.microsoft.com/office/drawing/2014/main" id="{FA6F6372-97EB-442B-86A8-6D97BB1E984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4806" y="2604211"/>
            <a:ext cx="6569275" cy="3952514"/>
          </a:xfrm>
          <a:prstGeom prst="rect">
            <a:avLst/>
          </a:prstGeom>
          <a:noFill/>
          <a:ln>
            <a:noFill/>
          </a:ln>
        </p:spPr>
      </p:pic>
      <p:sp>
        <p:nvSpPr>
          <p:cNvPr id="6" name="矩形 5">
            <a:extLst>
              <a:ext uri="{FF2B5EF4-FFF2-40B4-BE49-F238E27FC236}">
                <a16:creationId xmlns:a16="http://schemas.microsoft.com/office/drawing/2014/main" id="{F66F71B9-C1C9-4AB8-810B-18D4DB05E0BB}"/>
              </a:ext>
            </a:extLst>
          </p:cNvPr>
          <p:cNvSpPr/>
          <p:nvPr/>
        </p:nvSpPr>
        <p:spPr>
          <a:xfrm>
            <a:off x="343597" y="546264"/>
            <a:ext cx="4961209" cy="2308324"/>
          </a:xfrm>
          <a:prstGeom prst="rect">
            <a:avLst/>
          </a:prstGeom>
        </p:spPr>
        <p:txBody>
          <a:bodyPr wrap="square">
            <a:spAutoFit/>
          </a:bodyPr>
          <a:lstStyle/>
          <a:p>
            <a:pPr algn="just"/>
            <a:r>
              <a:rPr lang="en-US" sz="2400" dirty="0">
                <a:latin typeface="Calibri" panose="020F0502020204030204" pitchFamily="34" charset="0"/>
                <a:ea typeface="맑은 고딕" panose="020B0503020000020004" pitchFamily="50" charset="-127"/>
                <a:cs typeface="Times New Roman" panose="02020603050405020304" pitchFamily="18" charset="0"/>
              </a:rPr>
              <a:t>Scanning cards with tablet computers or phones to discern words, and present relevant pictures or 3D models with pronunciation could help children spell vocabulary and learn pronunciation</a:t>
            </a:r>
            <a:endParaRPr lang="en-US" sz="2400" dirty="0"/>
          </a:p>
        </p:txBody>
      </p:sp>
    </p:spTree>
    <p:extLst>
      <p:ext uri="{BB962C8B-B14F-4D97-AF65-F5344CB8AC3E}">
        <p14:creationId xmlns:p14="http://schemas.microsoft.com/office/powerpoint/2010/main" val="310182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http://img1.gtimg.com/tech/pics/hv1/83/46/2103/136759388.jpg">
            <a:extLst>
              <a:ext uri="{FF2B5EF4-FFF2-40B4-BE49-F238E27FC236}">
                <a16:creationId xmlns:a16="http://schemas.microsoft.com/office/drawing/2014/main" id="{2E3DDA2E-A407-479B-BC67-41C193676AD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598" y="232281"/>
            <a:ext cx="7751873" cy="3864913"/>
          </a:xfrm>
          <a:prstGeom prst="rect">
            <a:avLst/>
          </a:prstGeom>
          <a:noFill/>
          <a:ln>
            <a:noFill/>
          </a:ln>
        </p:spPr>
      </p:pic>
      <p:sp>
        <p:nvSpPr>
          <p:cNvPr id="5" name="矩形 4">
            <a:extLst>
              <a:ext uri="{FF2B5EF4-FFF2-40B4-BE49-F238E27FC236}">
                <a16:creationId xmlns:a16="http://schemas.microsoft.com/office/drawing/2014/main" id="{EF5029C0-D956-467F-AD5C-1CE4A7EDCC73}"/>
              </a:ext>
            </a:extLst>
          </p:cNvPr>
          <p:cNvSpPr/>
          <p:nvPr/>
        </p:nvSpPr>
        <p:spPr>
          <a:xfrm>
            <a:off x="8265226" y="1518407"/>
            <a:ext cx="3261497" cy="646331"/>
          </a:xfrm>
          <a:prstGeom prst="rect">
            <a:avLst/>
          </a:prstGeom>
        </p:spPr>
        <p:txBody>
          <a:bodyPr wrap="square">
            <a:spAutoFit/>
          </a:bodyPr>
          <a:lstStyle/>
          <a:p>
            <a:r>
              <a:rPr lang="en-US" dirty="0">
                <a:latin typeface="Calibri" panose="020F0502020204030204" pitchFamily="34" charset="0"/>
                <a:ea typeface="맑은 고딕" panose="020B0503020000020004" pitchFamily="50" charset="-127"/>
                <a:cs typeface="Times New Roman" panose="02020603050405020304" pitchFamily="18" charset="0"/>
              </a:rPr>
              <a:t>Virtual Construction Site Program </a:t>
            </a:r>
            <a:endParaRPr lang="en-US" dirty="0"/>
          </a:p>
        </p:txBody>
      </p:sp>
      <p:sp>
        <p:nvSpPr>
          <p:cNvPr id="6" name="矩形 5">
            <a:extLst>
              <a:ext uri="{FF2B5EF4-FFF2-40B4-BE49-F238E27FC236}">
                <a16:creationId xmlns:a16="http://schemas.microsoft.com/office/drawing/2014/main" id="{110A74F8-38F0-43E2-8EED-FB702FEA7056}"/>
              </a:ext>
            </a:extLst>
          </p:cNvPr>
          <p:cNvSpPr/>
          <p:nvPr/>
        </p:nvSpPr>
        <p:spPr>
          <a:xfrm>
            <a:off x="391887" y="4317395"/>
            <a:ext cx="11614068" cy="2308324"/>
          </a:xfrm>
          <a:prstGeom prst="rect">
            <a:avLst/>
          </a:prstGeom>
        </p:spPr>
        <p:txBody>
          <a:bodyPr wrap="square">
            <a:spAutoFit/>
          </a:bodyPr>
          <a:lstStyle/>
          <a:p>
            <a:pPr algn="just"/>
            <a:r>
              <a:rPr lang="en-US" sz="2400" dirty="0">
                <a:latin typeface="Calibri" panose="020F0502020204030204" pitchFamily="34" charset="0"/>
                <a:ea typeface="맑은 고딕" panose="020B0503020000020004" pitchFamily="50" charset="-127"/>
                <a:cs typeface="Times New Roman" panose="02020603050405020304" pitchFamily="18" charset="0"/>
              </a:rPr>
              <a:t>The introduction of knowledge in specific scenes outside the classroom endows educational experience with unparalleled </a:t>
            </a:r>
            <a:r>
              <a:rPr lang="en-US" sz="2400" dirty="0" err="1">
                <a:latin typeface="Calibri" panose="020F0502020204030204" pitchFamily="34" charset="0"/>
                <a:ea typeface="맑은 고딕" panose="020B0503020000020004" pitchFamily="50" charset="-127"/>
                <a:cs typeface="Times New Roman" panose="02020603050405020304" pitchFamily="18" charset="0"/>
              </a:rPr>
              <a:t>values，This</a:t>
            </a:r>
            <a:r>
              <a:rPr lang="en-US" sz="2400" dirty="0">
                <a:latin typeface="Calibri" panose="020F0502020204030204" pitchFamily="34" charset="0"/>
                <a:ea typeface="맑은 고딕" panose="020B0503020000020004" pitchFamily="50" charset="-127"/>
                <a:cs typeface="Times New Roman" panose="02020603050405020304" pitchFamily="18" charset="0"/>
              </a:rPr>
              <a:t> site exist severe security problems. Whereas, students could move around in the virtual environment and take photos in safe places. Such case is nearly impossible in real life. Out of this reason, this is in particular suitable for the virtual world. Personal virtual scene allows students to have experience in any field in work or life in the learning stage</a:t>
            </a:r>
          </a:p>
        </p:txBody>
      </p:sp>
    </p:spTree>
    <p:extLst>
      <p:ext uri="{BB962C8B-B14F-4D97-AF65-F5344CB8AC3E}">
        <p14:creationId xmlns:p14="http://schemas.microsoft.com/office/powerpoint/2010/main" val="235461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591C28-926C-4506-B45E-38FB0D720A27}"/>
              </a:ext>
            </a:extLst>
          </p:cNvPr>
          <p:cNvSpPr>
            <a:spLocks noGrp="1"/>
          </p:cNvSpPr>
          <p:nvPr>
            <p:ph idx="1"/>
          </p:nvPr>
        </p:nvSpPr>
        <p:spPr>
          <a:xfrm>
            <a:off x="838200" y="1923803"/>
            <a:ext cx="10515600" cy="4253159"/>
          </a:xfrm>
        </p:spPr>
        <p:txBody>
          <a:bodyPr>
            <a:normAutofit lnSpcReduction="10000"/>
          </a:bodyPr>
          <a:lstStyle/>
          <a:p>
            <a:pPr marL="0" indent="0" algn="just">
              <a:buNone/>
            </a:pPr>
            <a:r>
              <a:rPr lang="en-US" dirty="0"/>
              <a:t>Users could seek relevant architectures on the campus according to the real scenes captured by the camera during application use process. Once arriving at the site of target architecture, the camera could automatically discern the architecture information by capturing imaging and present the imaging to users as learning contents. Most respondents have mentioned that they could retrieve information at any time and place via phone and the combination of GPS technology and AR technology turns the search process and means of presentation more natural. It not only saves the procedure of manual input. The more important thing is that what you see is what you get. Besides, this software is acknowledged to be a feasible alternative of paper medium</a:t>
            </a:r>
          </a:p>
        </p:txBody>
      </p:sp>
      <p:sp>
        <p:nvSpPr>
          <p:cNvPr id="5" name="标题 1">
            <a:extLst>
              <a:ext uri="{FF2B5EF4-FFF2-40B4-BE49-F238E27FC236}">
                <a16:creationId xmlns:a16="http://schemas.microsoft.com/office/drawing/2014/main" id="{3E864E9F-5D99-47E9-8CEA-F2025F4DDD3D}"/>
              </a:ext>
            </a:extLst>
          </p:cNvPr>
          <p:cNvSpPr>
            <a:spLocks noGrp="1"/>
          </p:cNvSpPr>
          <p:nvPr>
            <p:ph type="title"/>
          </p:nvPr>
        </p:nvSpPr>
        <p:spPr>
          <a:xfrm>
            <a:off x="838200" y="365125"/>
            <a:ext cx="10515600" cy="1325563"/>
          </a:xfrm>
        </p:spPr>
        <p:txBody>
          <a:bodyPr/>
          <a:lstStyle/>
          <a:p>
            <a:r>
              <a:rPr lang="en-US" b="1" dirty="0"/>
              <a:t>Location Based AR Learning</a:t>
            </a:r>
            <a:endParaRPr lang="en-US" dirty="0"/>
          </a:p>
        </p:txBody>
      </p:sp>
    </p:spTree>
    <p:extLst>
      <p:ext uri="{BB962C8B-B14F-4D97-AF65-F5344CB8AC3E}">
        <p14:creationId xmlns:p14="http://schemas.microsoft.com/office/powerpoint/2010/main" val="246859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39355-F576-4265-91AB-531C5ED087D2}"/>
              </a:ext>
            </a:extLst>
          </p:cNvPr>
          <p:cNvSpPr>
            <a:spLocks noGrp="1"/>
          </p:cNvSpPr>
          <p:nvPr>
            <p:ph type="title"/>
          </p:nvPr>
        </p:nvSpPr>
        <p:spPr/>
        <p:txBody>
          <a:bodyPr/>
          <a:lstStyle/>
          <a:p>
            <a:r>
              <a:rPr lang="en-US" dirty="0" err="1"/>
              <a:t>ChinAR</a:t>
            </a:r>
            <a:endParaRPr lang="en-US" dirty="0"/>
          </a:p>
        </p:txBody>
      </p:sp>
      <p:pic>
        <p:nvPicPr>
          <p:cNvPr id="4" name="内容占位符 3" descr="https://pic3.zhimg.com/v2-3e169582be5052087b6771cfb7c09947_r.jpg">
            <a:extLst>
              <a:ext uri="{FF2B5EF4-FFF2-40B4-BE49-F238E27FC236}">
                <a16:creationId xmlns:a16="http://schemas.microsoft.com/office/drawing/2014/main" id="{4FF657E2-3C5F-4603-BF9E-F782B4EB858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380817" y="2095737"/>
            <a:ext cx="7762875" cy="2409825"/>
          </a:xfrm>
          <a:prstGeom prst="rect">
            <a:avLst/>
          </a:prstGeom>
          <a:noFill/>
          <a:ln>
            <a:noFill/>
          </a:ln>
        </p:spPr>
      </p:pic>
      <p:sp>
        <p:nvSpPr>
          <p:cNvPr id="5" name="矩形 4">
            <a:extLst>
              <a:ext uri="{FF2B5EF4-FFF2-40B4-BE49-F238E27FC236}">
                <a16:creationId xmlns:a16="http://schemas.microsoft.com/office/drawing/2014/main" id="{6FFA37E9-656E-4ED3-9ED1-03D2BAE0538C}"/>
              </a:ext>
            </a:extLst>
          </p:cNvPr>
          <p:cNvSpPr/>
          <p:nvPr/>
        </p:nvSpPr>
        <p:spPr>
          <a:xfrm>
            <a:off x="2121724" y="4910611"/>
            <a:ext cx="8601693" cy="1200329"/>
          </a:xfrm>
          <a:prstGeom prst="rect">
            <a:avLst/>
          </a:prstGeom>
        </p:spPr>
        <p:txBody>
          <a:bodyPr wrap="square">
            <a:spAutoFit/>
          </a:bodyPr>
          <a:lstStyle/>
          <a:p>
            <a:r>
              <a:rPr lang="en-US" kern="100" dirty="0">
                <a:latin typeface="Times New Roman" panose="02020603050405020304" pitchFamily="18" charset="0"/>
                <a:ea typeface="SimSun" panose="02010600030101010101" pitchFamily="2" charset="-122"/>
              </a:rPr>
              <a:t>The application of </a:t>
            </a:r>
            <a:r>
              <a:rPr lang="en-US" kern="100" dirty="0" err="1">
                <a:latin typeface="Times New Roman" panose="02020603050405020304" pitchFamily="18" charset="0"/>
                <a:ea typeface="SimSun" panose="02010600030101010101" pitchFamily="2" charset="-122"/>
              </a:rPr>
              <a:t>ChinAR</a:t>
            </a:r>
            <a:r>
              <a:rPr lang="en-US" kern="100" dirty="0">
                <a:latin typeface="Times New Roman" panose="02020603050405020304" pitchFamily="18" charset="0"/>
                <a:ea typeface="SimSun" panose="02010600030101010101" pitchFamily="2" charset="-122"/>
              </a:rPr>
              <a:t> </a:t>
            </a:r>
            <a:r>
              <a:rPr lang="en-US" dirty="0"/>
              <a:t>gives lots of “hints” to beginners by way of augmented learning technology, greatly lowers the introduction learning threshold, and combines with relevant musical theories at home and abroad to design a full set of interaction methods</a:t>
            </a:r>
          </a:p>
        </p:txBody>
      </p:sp>
    </p:spTree>
    <p:extLst>
      <p:ext uri="{BB962C8B-B14F-4D97-AF65-F5344CB8AC3E}">
        <p14:creationId xmlns:p14="http://schemas.microsoft.com/office/powerpoint/2010/main" val="25954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FE0E99-0909-49DE-8569-64AD8DF515CC}"/>
              </a:ext>
            </a:extLst>
          </p:cNvPr>
          <p:cNvSpPr>
            <a:spLocks noGrp="1"/>
          </p:cNvSpPr>
          <p:nvPr>
            <p:ph idx="1"/>
          </p:nvPr>
        </p:nvSpPr>
        <p:spPr/>
        <p:txBody>
          <a:bodyPr/>
          <a:lstStyle/>
          <a:p>
            <a:pPr algn="just"/>
            <a:r>
              <a:rPr lang="en-US" dirty="0"/>
              <a:t>No matter what technologies and what means have been employed, people should pay attention to the integration of learning contents and game elements. Throughout systematic teaching design, the learning contents could be rationally incorporated into the task of educational games under the instruction of learning theory. Situational setting makes for building up an immersive learning situation for learners and helping students have meaningful knowledge construction and exploratory learning</a:t>
            </a:r>
          </a:p>
        </p:txBody>
      </p:sp>
    </p:spTree>
    <p:extLst>
      <p:ext uri="{BB962C8B-B14F-4D97-AF65-F5344CB8AC3E}">
        <p14:creationId xmlns:p14="http://schemas.microsoft.com/office/powerpoint/2010/main" val="259651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E1863-F424-4715-BB79-4B08EA5B2F08}"/>
              </a:ext>
            </a:extLst>
          </p:cNvPr>
          <p:cNvSpPr>
            <a:spLocks noGrp="1"/>
          </p:cNvSpPr>
          <p:nvPr>
            <p:ph type="title"/>
          </p:nvPr>
        </p:nvSpPr>
        <p:spPr/>
        <p:txBody>
          <a:bodyPr/>
          <a:lstStyle/>
          <a:p>
            <a:r>
              <a:rPr lang="en-US" dirty="0"/>
              <a:t>Interaction Design</a:t>
            </a:r>
          </a:p>
        </p:txBody>
      </p:sp>
      <p:sp>
        <p:nvSpPr>
          <p:cNvPr id="3" name="内容占位符 2">
            <a:extLst>
              <a:ext uri="{FF2B5EF4-FFF2-40B4-BE49-F238E27FC236}">
                <a16:creationId xmlns:a16="http://schemas.microsoft.com/office/drawing/2014/main" id="{9300155C-BEB6-4720-BD59-37F5C9F9AA2B}"/>
              </a:ext>
            </a:extLst>
          </p:cNvPr>
          <p:cNvSpPr>
            <a:spLocks noGrp="1"/>
          </p:cNvSpPr>
          <p:nvPr>
            <p:ph idx="1"/>
          </p:nvPr>
        </p:nvSpPr>
        <p:spPr/>
        <p:txBody>
          <a:bodyPr/>
          <a:lstStyle/>
          <a:p>
            <a:r>
              <a:rPr lang="en-US" dirty="0"/>
              <a:t>Linguistic User Interface </a:t>
            </a:r>
          </a:p>
          <a:p>
            <a:r>
              <a:rPr lang="en-US" dirty="0"/>
              <a:t>Graphical User Interface </a:t>
            </a:r>
          </a:p>
          <a:p>
            <a:r>
              <a:rPr lang="en-US"/>
              <a:t>Multi-media User Interface </a:t>
            </a:r>
          </a:p>
          <a:p>
            <a:endParaRPr lang="en-US"/>
          </a:p>
        </p:txBody>
      </p:sp>
    </p:spTree>
    <p:extLst>
      <p:ext uri="{BB962C8B-B14F-4D97-AF65-F5344CB8AC3E}">
        <p14:creationId xmlns:p14="http://schemas.microsoft.com/office/powerpoint/2010/main" val="240102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D5671-181A-4625-9D8D-EA836866CBA3}"/>
              </a:ext>
            </a:extLst>
          </p:cNvPr>
          <p:cNvSpPr>
            <a:spLocks noGrp="1"/>
          </p:cNvSpPr>
          <p:nvPr>
            <p:ph type="title"/>
          </p:nvPr>
        </p:nvSpPr>
        <p:spPr/>
        <p:txBody>
          <a:bodyPr/>
          <a:lstStyle/>
          <a:p>
            <a:r>
              <a:rPr lang="en-US" dirty="0"/>
              <a:t>AR 3D Coloring game </a:t>
            </a:r>
          </a:p>
        </p:txBody>
      </p:sp>
      <p:sp>
        <p:nvSpPr>
          <p:cNvPr id="3" name="内容占位符 2">
            <a:extLst>
              <a:ext uri="{FF2B5EF4-FFF2-40B4-BE49-F238E27FC236}">
                <a16:creationId xmlns:a16="http://schemas.microsoft.com/office/drawing/2014/main" id="{6609A763-DDE0-4441-AB69-C865292AA7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6428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A2496-D2CB-477B-AF00-B6DB3FFEA68A}"/>
              </a:ext>
            </a:extLst>
          </p:cNvPr>
          <p:cNvSpPr>
            <a:spLocks noGrp="1"/>
          </p:cNvSpPr>
          <p:nvPr>
            <p:ph type="title"/>
          </p:nvPr>
        </p:nvSpPr>
        <p:spPr/>
        <p:txBody>
          <a:bodyPr/>
          <a:lstStyle/>
          <a:p>
            <a:r>
              <a:rPr lang="en-US" dirty="0"/>
              <a:t>VR Art Exhibition</a:t>
            </a:r>
          </a:p>
        </p:txBody>
      </p:sp>
      <p:sp>
        <p:nvSpPr>
          <p:cNvPr id="3" name="内容占位符 2">
            <a:extLst>
              <a:ext uri="{FF2B5EF4-FFF2-40B4-BE49-F238E27FC236}">
                <a16:creationId xmlns:a16="http://schemas.microsoft.com/office/drawing/2014/main" id="{D3D18BA9-B5EB-4518-844E-6DF90DD5EF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815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3F835-EF4D-4052-A8EF-C84C912A4025}"/>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C44615F9-19B2-48B6-9036-5694AD45C7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960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0F6CB-0C9F-47CF-B882-0B82269DC622}"/>
              </a:ext>
            </a:extLst>
          </p:cNvPr>
          <p:cNvSpPr>
            <a:spLocks noGrp="1"/>
          </p:cNvSpPr>
          <p:nvPr>
            <p:ph type="title"/>
          </p:nvPr>
        </p:nvSpPr>
        <p:spPr/>
        <p:txBody>
          <a:bodyPr/>
          <a:lstStyle/>
          <a:p>
            <a:r>
              <a:rPr lang="en-US" dirty="0"/>
              <a:t>Introduction</a:t>
            </a:r>
          </a:p>
        </p:txBody>
      </p:sp>
      <p:sp>
        <p:nvSpPr>
          <p:cNvPr id="3" name="内容占位符 2">
            <a:extLst>
              <a:ext uri="{FF2B5EF4-FFF2-40B4-BE49-F238E27FC236}">
                <a16:creationId xmlns:a16="http://schemas.microsoft.com/office/drawing/2014/main" id="{C40F1443-FD0C-4614-9870-4D33396C2602}"/>
              </a:ext>
            </a:extLst>
          </p:cNvPr>
          <p:cNvSpPr>
            <a:spLocks noGrp="1"/>
          </p:cNvSpPr>
          <p:nvPr>
            <p:ph idx="1"/>
          </p:nvPr>
        </p:nvSpPr>
        <p:spPr/>
        <p:txBody>
          <a:bodyPr>
            <a:normAutofit lnSpcReduction="10000"/>
          </a:bodyPr>
          <a:lstStyle/>
          <a:p>
            <a:pPr algn="just"/>
            <a:r>
              <a:rPr lang="en-US" dirty="0"/>
              <a:t>How to better apply virtual reality and augmented reality technology in teaching ？</a:t>
            </a:r>
          </a:p>
          <a:p>
            <a:pPr algn="just"/>
            <a:r>
              <a:rPr lang="en-US" dirty="0"/>
              <a:t>how to make the advantages of intellectual technology and traditional teaching method complementary to each other has always been a problem to be explored by education researchers</a:t>
            </a:r>
          </a:p>
          <a:p>
            <a:pPr algn="just"/>
            <a:r>
              <a:rPr lang="en-US" dirty="0"/>
              <a:t>Students could transform from passive receivers to active learners in autonomous experience process. This will be propelled by virtual reality technology and augmented reality technology.</a:t>
            </a:r>
          </a:p>
          <a:p>
            <a:pPr algn="just"/>
            <a:r>
              <a:rPr lang="en-US" dirty="0"/>
              <a:t>MR exactly integrates the two technologies. Both of the two technologies emphasize simulated environment and users’ real experience and sense of participation</a:t>
            </a:r>
          </a:p>
          <a:p>
            <a:endParaRPr lang="en-US" dirty="0"/>
          </a:p>
        </p:txBody>
      </p:sp>
    </p:spTree>
    <p:extLst>
      <p:ext uri="{BB962C8B-B14F-4D97-AF65-F5344CB8AC3E}">
        <p14:creationId xmlns:p14="http://schemas.microsoft.com/office/powerpoint/2010/main" val="97292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17BDA-0620-46BA-9869-45A5068BDBDE}"/>
              </a:ext>
            </a:extLst>
          </p:cNvPr>
          <p:cNvSpPr>
            <a:spLocks noGrp="1"/>
          </p:cNvSpPr>
          <p:nvPr>
            <p:ph type="title"/>
          </p:nvPr>
        </p:nvSpPr>
        <p:spPr/>
        <p:txBody>
          <a:bodyPr/>
          <a:lstStyle/>
          <a:p>
            <a:r>
              <a:rPr lang="en-US" dirty="0"/>
              <a:t>AR 3D Coloring Game </a:t>
            </a:r>
          </a:p>
        </p:txBody>
      </p:sp>
      <p:sp>
        <p:nvSpPr>
          <p:cNvPr id="3" name="内容占位符 2">
            <a:extLst>
              <a:ext uri="{FF2B5EF4-FFF2-40B4-BE49-F238E27FC236}">
                <a16:creationId xmlns:a16="http://schemas.microsoft.com/office/drawing/2014/main" id="{DBC7A36E-6F78-49B0-B696-F5B0591353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382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D5671-181A-4625-9D8D-EA836866CBA3}"/>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6609A763-DDE0-4441-AB69-C865292AA7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945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A2496-D2CB-477B-AF00-B6DB3FFEA68A}"/>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3D18BA9-B5EB-4518-844E-6DF90DD5EF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086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3F835-EF4D-4052-A8EF-C84C912A4025}"/>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C44615F9-19B2-48B6-9036-5694AD45C7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776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C7A36E-6F78-49B0-B696-F5B059135307}"/>
              </a:ext>
            </a:extLst>
          </p:cNvPr>
          <p:cNvSpPr>
            <a:spLocks noGrp="1"/>
          </p:cNvSpPr>
          <p:nvPr>
            <p:ph idx="1"/>
          </p:nvPr>
        </p:nvSpPr>
        <p:spPr>
          <a:xfrm>
            <a:off x="838200" y="475013"/>
            <a:ext cx="10515600" cy="6056416"/>
          </a:xfrm>
        </p:spPr>
        <p:txBody>
          <a:bodyPr>
            <a:normAutofit lnSpcReduction="10000"/>
          </a:bodyPr>
          <a:lstStyle/>
          <a:p>
            <a:pPr algn="just"/>
            <a:r>
              <a:rPr lang="en-US" dirty="0"/>
              <a:t>This thesis introduces the core technology and application situation of virtual reality and augmented reality in education and designs and develops three AR and VR education applications </a:t>
            </a:r>
          </a:p>
          <a:p>
            <a:pPr lvl="1" algn="just"/>
            <a:r>
              <a:rPr lang="en-US" dirty="0"/>
              <a:t>VR art exhibition</a:t>
            </a:r>
          </a:p>
          <a:p>
            <a:pPr lvl="1" algn="just"/>
            <a:r>
              <a:rPr lang="en-US" dirty="0"/>
              <a:t>AR 3d Coloring game </a:t>
            </a:r>
          </a:p>
          <a:p>
            <a:pPr lvl="1" algn="just"/>
            <a:r>
              <a:rPr lang="en-US" dirty="0"/>
              <a:t>MR Chemistry Lab</a:t>
            </a:r>
          </a:p>
          <a:p>
            <a:pPr algn="just"/>
            <a:r>
              <a:rPr lang="en-US" dirty="0"/>
              <a:t>Analyzes the education effects, user experience, equipment features, and implementation effects of these applications, expounds the advantages comparing with traditional teaching mode and the means to integrate virtual reality technology with education teaching, and talks about the basic principles of application design and interactive design</a:t>
            </a:r>
          </a:p>
          <a:p>
            <a:pPr algn="just"/>
            <a:r>
              <a:rPr lang="en-US" dirty="0"/>
              <a:t>Some referential experience and methods in AR and VR education applications derived in the thesis provide useful references for the improvement and enhancement of the application of virtual reality technology and augmented reality technology in education teaching</a:t>
            </a:r>
          </a:p>
          <a:p>
            <a:endParaRPr lang="en-US" dirty="0"/>
          </a:p>
        </p:txBody>
      </p:sp>
    </p:spTree>
    <p:extLst>
      <p:ext uri="{BB962C8B-B14F-4D97-AF65-F5344CB8AC3E}">
        <p14:creationId xmlns:p14="http://schemas.microsoft.com/office/powerpoint/2010/main" val="244877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A1BFA-66F6-448C-A1C8-1F7CAC32B9E3}"/>
              </a:ext>
            </a:extLst>
          </p:cNvPr>
          <p:cNvSpPr>
            <a:spLocks noGrp="1"/>
          </p:cNvSpPr>
          <p:nvPr>
            <p:ph type="title"/>
          </p:nvPr>
        </p:nvSpPr>
        <p:spPr/>
        <p:txBody>
          <a:bodyPr/>
          <a:lstStyle/>
          <a:p>
            <a:r>
              <a:rPr lang="en-US" dirty="0"/>
              <a:t>Concepts</a:t>
            </a:r>
          </a:p>
        </p:txBody>
      </p:sp>
      <p:sp>
        <p:nvSpPr>
          <p:cNvPr id="3" name="内容占位符 2">
            <a:extLst>
              <a:ext uri="{FF2B5EF4-FFF2-40B4-BE49-F238E27FC236}">
                <a16:creationId xmlns:a16="http://schemas.microsoft.com/office/drawing/2014/main" id="{5E55BE86-8919-40BD-8FCA-7091CCF7C7E2}"/>
              </a:ext>
            </a:extLst>
          </p:cNvPr>
          <p:cNvSpPr>
            <a:spLocks noGrp="1"/>
          </p:cNvSpPr>
          <p:nvPr>
            <p:ph idx="1"/>
          </p:nvPr>
        </p:nvSpPr>
        <p:spPr/>
        <p:txBody>
          <a:bodyPr>
            <a:normAutofit lnSpcReduction="10000"/>
          </a:bodyPr>
          <a:lstStyle/>
          <a:p>
            <a:r>
              <a:rPr lang="en-US" b="1" dirty="0"/>
              <a:t>Virtual Reality </a:t>
            </a:r>
            <a:r>
              <a:rPr lang="en-US" dirty="0"/>
              <a:t>- mainly refers to the three-dimensional VR based on head-mounted equipment</a:t>
            </a:r>
          </a:p>
          <a:p>
            <a:pPr lvl="1"/>
            <a:r>
              <a:rPr lang="en-US" dirty="0"/>
              <a:t>VR HMD + PC</a:t>
            </a:r>
          </a:p>
          <a:p>
            <a:pPr lvl="1"/>
            <a:r>
              <a:rPr lang="en-US" dirty="0"/>
              <a:t>VR HMD + Mobile</a:t>
            </a:r>
          </a:p>
          <a:p>
            <a:pPr lvl="1"/>
            <a:r>
              <a:rPr lang="en-US" dirty="0"/>
              <a:t>VR all in one </a:t>
            </a:r>
          </a:p>
          <a:p>
            <a:r>
              <a:rPr lang="en-US" b="1" dirty="0"/>
              <a:t>Augmented Reality </a:t>
            </a:r>
            <a:r>
              <a:rPr lang="en-US" dirty="0"/>
              <a:t>- Augmented Reality overlays digital imagery onto the real world</a:t>
            </a:r>
          </a:p>
          <a:p>
            <a:pPr lvl="1"/>
            <a:r>
              <a:rPr lang="en-US" dirty="0"/>
              <a:t>Vision based AR</a:t>
            </a:r>
          </a:p>
          <a:p>
            <a:pPr lvl="2"/>
            <a:r>
              <a:rPr lang="en-US" dirty="0"/>
              <a:t>Marker-Based AR </a:t>
            </a:r>
          </a:p>
          <a:p>
            <a:pPr lvl="2"/>
            <a:r>
              <a:rPr lang="en-US" dirty="0"/>
              <a:t>Marker-Less AR </a:t>
            </a:r>
          </a:p>
          <a:p>
            <a:pPr lvl="2"/>
            <a:r>
              <a:rPr lang="en-US" dirty="0"/>
              <a:t>AR Kit and AR Core</a:t>
            </a:r>
          </a:p>
          <a:p>
            <a:pPr lvl="1"/>
            <a:r>
              <a:rPr lang="en-US" dirty="0"/>
              <a:t>LBS based AR</a:t>
            </a:r>
          </a:p>
        </p:txBody>
      </p:sp>
    </p:spTree>
    <p:extLst>
      <p:ext uri="{BB962C8B-B14F-4D97-AF65-F5344CB8AC3E}">
        <p14:creationId xmlns:p14="http://schemas.microsoft.com/office/powerpoint/2010/main" val="247732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D307B53-2441-4F3A-9B4B-B1D04C235F39}"/>
              </a:ext>
            </a:extLst>
          </p:cNvPr>
          <p:cNvPicPr>
            <a:picLocks noGrp="1"/>
          </p:cNvPicPr>
          <p:nvPr>
            <p:ph idx="1"/>
          </p:nvPr>
        </p:nvPicPr>
        <p:blipFill>
          <a:blip r:embed="rId2"/>
          <a:stretch>
            <a:fillRect/>
          </a:stretch>
        </p:blipFill>
        <p:spPr>
          <a:xfrm>
            <a:off x="838200" y="2916040"/>
            <a:ext cx="10515600" cy="3371944"/>
          </a:xfrm>
          <a:prstGeom prst="rect">
            <a:avLst/>
          </a:prstGeom>
        </p:spPr>
      </p:pic>
      <p:sp>
        <p:nvSpPr>
          <p:cNvPr id="5" name="内容占位符 2">
            <a:extLst>
              <a:ext uri="{FF2B5EF4-FFF2-40B4-BE49-F238E27FC236}">
                <a16:creationId xmlns:a16="http://schemas.microsoft.com/office/drawing/2014/main" id="{43E7B8CF-6131-492D-957E-F1F53425B49B}"/>
              </a:ext>
            </a:extLst>
          </p:cNvPr>
          <p:cNvSpPr txBox="1">
            <a:spLocks/>
          </p:cNvSpPr>
          <p:nvPr/>
        </p:nvSpPr>
        <p:spPr>
          <a:xfrm>
            <a:off x="838200" y="570016"/>
            <a:ext cx="10515600" cy="5606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Mixed Reality</a:t>
            </a:r>
          </a:p>
          <a:p>
            <a:pPr marL="0" indent="0" algn="just">
              <a:buNone/>
            </a:pPr>
            <a:r>
              <a:rPr lang="en-US" dirty="0"/>
              <a:t>	Paul Milgram and Fumio </a:t>
            </a:r>
            <a:r>
              <a:rPr lang="en-US" dirty="0" err="1"/>
              <a:t>Kishino</a:t>
            </a:r>
            <a:r>
              <a:rPr lang="en-US" dirty="0"/>
              <a:t> propose the reality-virtual reality continuum which respectively takes the real environment and virtual environment as the two ends of the continuum and defines the middle part as the “mixed reality</a:t>
            </a:r>
            <a:endParaRPr lang="en-US" b="1" dirty="0"/>
          </a:p>
          <a:p>
            <a:endParaRPr lang="en-US" dirty="0"/>
          </a:p>
        </p:txBody>
      </p:sp>
    </p:spTree>
    <p:extLst>
      <p:ext uri="{BB962C8B-B14F-4D97-AF65-F5344CB8AC3E}">
        <p14:creationId xmlns:p14="http://schemas.microsoft.com/office/powerpoint/2010/main" val="70363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s://pic2.zhimg.com/v2-890462cc037add7d2a945d58df8ca31d_r.jpg">
            <a:extLst>
              <a:ext uri="{FF2B5EF4-FFF2-40B4-BE49-F238E27FC236}">
                <a16:creationId xmlns:a16="http://schemas.microsoft.com/office/drawing/2014/main" id="{30AEF77D-BFA8-4085-BC04-3430A4E25683}"/>
              </a:ext>
            </a:extLst>
          </p:cNvPr>
          <p:cNvPicPr/>
          <p:nvPr/>
        </p:nvPicPr>
        <p:blipFill rotWithShape="1">
          <a:blip r:embed="rId2">
            <a:extLst>
              <a:ext uri="{28A0092B-C50C-407E-A947-70E740481C1C}">
                <a14:useLocalDpi xmlns:a14="http://schemas.microsoft.com/office/drawing/2010/main" val="0"/>
              </a:ext>
            </a:extLst>
          </a:blip>
          <a:srcRect l="1" r="33799"/>
          <a:stretch/>
        </p:blipFill>
        <p:spPr bwMode="auto">
          <a:xfrm>
            <a:off x="7421654" y="2161309"/>
            <a:ext cx="4770346" cy="3227574"/>
          </a:xfrm>
          <a:prstGeom prst="rect">
            <a:avLst/>
          </a:prstGeom>
          <a:noFill/>
          <a:ln w="317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2" name="标题 1">
            <a:extLst>
              <a:ext uri="{FF2B5EF4-FFF2-40B4-BE49-F238E27FC236}">
                <a16:creationId xmlns:a16="http://schemas.microsoft.com/office/drawing/2014/main" id="{509CE5C7-6A8C-4099-9733-E3FE7D4465C1}"/>
              </a:ext>
            </a:extLst>
          </p:cNvPr>
          <p:cNvSpPr>
            <a:spLocks noGrp="1"/>
          </p:cNvSpPr>
          <p:nvPr>
            <p:ph type="title"/>
          </p:nvPr>
        </p:nvSpPr>
        <p:spPr/>
        <p:txBody>
          <a:bodyPr/>
          <a:lstStyle/>
          <a:p>
            <a:r>
              <a:rPr lang="en-US" b="1" dirty="0"/>
              <a:t>Distinguish and apply fields of VR and AR</a:t>
            </a:r>
            <a:endParaRPr lang="en-US" dirty="0"/>
          </a:p>
        </p:txBody>
      </p:sp>
      <p:sp>
        <p:nvSpPr>
          <p:cNvPr id="3" name="内容占位符 2">
            <a:extLst>
              <a:ext uri="{FF2B5EF4-FFF2-40B4-BE49-F238E27FC236}">
                <a16:creationId xmlns:a16="http://schemas.microsoft.com/office/drawing/2014/main" id="{9B54399F-BE42-4040-BADE-EBB5FDC26AF9}"/>
              </a:ext>
            </a:extLst>
          </p:cNvPr>
          <p:cNvSpPr>
            <a:spLocks noGrp="1"/>
          </p:cNvSpPr>
          <p:nvPr>
            <p:ph idx="1"/>
          </p:nvPr>
        </p:nvSpPr>
        <p:spPr>
          <a:xfrm>
            <a:off x="154380" y="1825625"/>
            <a:ext cx="7267274" cy="4351338"/>
          </a:xfrm>
        </p:spPr>
        <p:txBody>
          <a:bodyPr>
            <a:normAutofit fontScale="92500"/>
          </a:bodyPr>
          <a:lstStyle/>
          <a:p>
            <a:pPr algn="just"/>
            <a:r>
              <a:rPr lang="en-US" dirty="0"/>
              <a:t>VR places users in the virtual world while AR places the virtual world before the eyes of users. </a:t>
            </a:r>
          </a:p>
          <a:p>
            <a:pPr algn="just"/>
            <a:r>
              <a:rPr lang="en-US" dirty="0"/>
              <a:t>VR creates a totally virtual world and separates users from the real world as shown in the left figure. The core problem is graphic calculation and immersive sense. </a:t>
            </a:r>
          </a:p>
          <a:p>
            <a:pPr algn="just"/>
            <a:r>
              <a:rPr lang="en-US" dirty="0"/>
              <a:t>AR technology supplements virtual objects to the top layer of graph in the real world to augment and expand the information in the real world as shown in the figure. The core problem is graphic identification and trajectory.</a:t>
            </a:r>
          </a:p>
        </p:txBody>
      </p:sp>
    </p:spTree>
    <p:extLst>
      <p:ext uri="{BB962C8B-B14F-4D97-AF65-F5344CB8AC3E}">
        <p14:creationId xmlns:p14="http://schemas.microsoft.com/office/powerpoint/2010/main" val="8821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62696-C97A-4C7F-96A3-A9F874219D71}"/>
              </a:ext>
            </a:extLst>
          </p:cNvPr>
          <p:cNvSpPr>
            <a:spLocks noGrp="1"/>
          </p:cNvSpPr>
          <p:nvPr>
            <p:ph type="title"/>
          </p:nvPr>
        </p:nvSpPr>
        <p:spPr/>
        <p:txBody>
          <a:bodyPr/>
          <a:lstStyle/>
          <a:p>
            <a:r>
              <a:rPr lang="en-US" dirty="0"/>
              <a:t>Research papers </a:t>
            </a:r>
          </a:p>
        </p:txBody>
      </p:sp>
      <p:pic>
        <p:nvPicPr>
          <p:cNvPr id="7" name="图片 6">
            <a:extLst>
              <a:ext uri="{FF2B5EF4-FFF2-40B4-BE49-F238E27FC236}">
                <a16:creationId xmlns:a16="http://schemas.microsoft.com/office/drawing/2014/main" id="{E6134555-0589-4AE5-9B67-491855EEC7F0}"/>
              </a:ext>
            </a:extLst>
          </p:cNvPr>
          <p:cNvPicPr>
            <a:picLocks noChangeAspect="1"/>
          </p:cNvPicPr>
          <p:nvPr/>
        </p:nvPicPr>
        <p:blipFill>
          <a:blip r:embed="rId2"/>
          <a:stretch>
            <a:fillRect/>
          </a:stretch>
        </p:blipFill>
        <p:spPr>
          <a:xfrm>
            <a:off x="471487" y="1290637"/>
            <a:ext cx="11249025" cy="4276725"/>
          </a:xfrm>
          <a:prstGeom prst="rect">
            <a:avLst/>
          </a:prstGeom>
        </p:spPr>
      </p:pic>
    </p:spTree>
    <p:extLst>
      <p:ext uri="{BB962C8B-B14F-4D97-AF65-F5344CB8AC3E}">
        <p14:creationId xmlns:p14="http://schemas.microsoft.com/office/powerpoint/2010/main" val="156501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8D2F2-9552-40B4-9E26-781ADD517C5F}"/>
              </a:ext>
            </a:extLst>
          </p:cNvPr>
          <p:cNvSpPr>
            <a:spLocks noGrp="1"/>
          </p:cNvSpPr>
          <p:nvPr>
            <p:ph type="title"/>
          </p:nvPr>
        </p:nvSpPr>
        <p:spPr/>
        <p:txBody>
          <a:bodyPr/>
          <a:lstStyle/>
          <a:p>
            <a:r>
              <a:rPr lang="en-US" dirty="0"/>
              <a:t>Related Work</a:t>
            </a:r>
          </a:p>
        </p:txBody>
      </p:sp>
      <p:sp>
        <p:nvSpPr>
          <p:cNvPr id="3" name="内容占位符 2">
            <a:extLst>
              <a:ext uri="{FF2B5EF4-FFF2-40B4-BE49-F238E27FC236}">
                <a16:creationId xmlns:a16="http://schemas.microsoft.com/office/drawing/2014/main" id="{495704A6-9FD6-4057-8C41-4638C9320B6F}"/>
              </a:ext>
            </a:extLst>
          </p:cNvPr>
          <p:cNvSpPr>
            <a:spLocks noGrp="1"/>
          </p:cNvSpPr>
          <p:nvPr>
            <p:ph idx="1"/>
          </p:nvPr>
        </p:nvSpPr>
        <p:spPr>
          <a:xfrm>
            <a:off x="838200" y="1467818"/>
            <a:ext cx="10515600" cy="5025057"/>
          </a:xfrm>
        </p:spPr>
        <p:txBody>
          <a:bodyPr>
            <a:normAutofit fontScale="92500" lnSpcReduction="10000"/>
          </a:bodyPr>
          <a:lstStyle/>
          <a:p>
            <a:pPr algn="just"/>
            <a:r>
              <a:rPr lang="en-US" dirty="0"/>
              <a:t>In spite of the short term of educational application of VR and AR technology, it coincides with the opinions of educational theories such as behaviorism and constructivism</a:t>
            </a:r>
          </a:p>
          <a:p>
            <a:pPr algn="just"/>
            <a:r>
              <a:rPr lang="en-US" dirty="0"/>
              <a:t>In behaviorism theory, learning is stimulus-reaction connection constituted by the interrelation between knowledge and the outside world. The learning environment created by VR and AR could promote learners to seek feedback from the interaction with environment and retrieve subsequent action directives so that the connection between knowledge and reaction could be fully found</a:t>
            </a:r>
          </a:p>
          <a:p>
            <a:pPr algn="just"/>
            <a:r>
              <a:rPr lang="en-US" dirty="0"/>
              <a:t>Considerable construction instrument systems and presentation areas provided by VR and AR virtual learning situation and learners’ subjective initiative coincide with Piaget’s conception and practice of “</a:t>
            </a:r>
            <a:r>
              <a:rPr lang="en-US" dirty="0">
                <a:solidFill>
                  <a:srgbClr val="0070C0"/>
                </a:solidFill>
              </a:rPr>
              <a:t>moving laboratory to the classroom</a:t>
            </a:r>
            <a:r>
              <a:rPr lang="en-US" dirty="0"/>
              <a:t>” and the constructivism view of </a:t>
            </a:r>
            <a:r>
              <a:rPr lang="en-US" dirty="0">
                <a:solidFill>
                  <a:srgbClr val="0070C0"/>
                </a:solidFill>
              </a:rPr>
              <a:t>“learning is certain experience in real situation</a:t>
            </a:r>
            <a:r>
              <a:rPr lang="en-US" dirty="0"/>
              <a:t>”..</a:t>
            </a:r>
          </a:p>
          <a:p>
            <a:endParaRPr lang="en-US" dirty="0"/>
          </a:p>
        </p:txBody>
      </p:sp>
    </p:spTree>
    <p:extLst>
      <p:ext uri="{BB962C8B-B14F-4D97-AF65-F5344CB8AC3E}">
        <p14:creationId xmlns:p14="http://schemas.microsoft.com/office/powerpoint/2010/main" val="101452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B9AA0-8E2B-4B4D-8F1A-2A9B9E5FD742}"/>
              </a:ext>
            </a:extLst>
          </p:cNvPr>
          <p:cNvSpPr>
            <a:spLocks noGrp="1"/>
          </p:cNvSpPr>
          <p:nvPr>
            <p:ph type="title"/>
          </p:nvPr>
        </p:nvSpPr>
        <p:spPr/>
        <p:txBody>
          <a:bodyPr/>
          <a:lstStyle/>
          <a:p>
            <a:r>
              <a:rPr lang="en-US" dirty="0"/>
              <a:t>Educational Applications types</a:t>
            </a:r>
          </a:p>
        </p:txBody>
      </p:sp>
      <p:sp>
        <p:nvSpPr>
          <p:cNvPr id="3" name="内容占位符 2">
            <a:extLst>
              <a:ext uri="{FF2B5EF4-FFF2-40B4-BE49-F238E27FC236}">
                <a16:creationId xmlns:a16="http://schemas.microsoft.com/office/drawing/2014/main" id="{C40C0CF6-1EAD-469D-90DB-791ACDF49FD5}"/>
              </a:ext>
            </a:extLst>
          </p:cNvPr>
          <p:cNvSpPr>
            <a:spLocks noGrp="1"/>
          </p:cNvSpPr>
          <p:nvPr>
            <p:ph idx="1"/>
          </p:nvPr>
        </p:nvSpPr>
        <p:spPr/>
        <p:txBody>
          <a:bodyPr>
            <a:normAutofit fontScale="62500" lnSpcReduction="20000"/>
          </a:bodyPr>
          <a:lstStyle/>
          <a:p>
            <a:r>
              <a:rPr lang="en-US" b="1" dirty="0"/>
              <a:t>3D Virtual Learning Environment</a:t>
            </a:r>
          </a:p>
          <a:p>
            <a:pPr lvl="1"/>
            <a:r>
              <a:rPr lang="en-US" dirty="0" err="1"/>
              <a:t>Sloodle</a:t>
            </a:r>
            <a:r>
              <a:rPr lang="en-US" dirty="0"/>
              <a:t> (Second Life Object-Oriented Distributed Learning Environment)</a:t>
            </a:r>
          </a:p>
          <a:p>
            <a:r>
              <a:rPr lang="en-US" b="1" dirty="0"/>
              <a:t>AR Books</a:t>
            </a:r>
          </a:p>
          <a:p>
            <a:pPr lvl="1" algn="just"/>
            <a:r>
              <a:rPr lang="en-US" dirty="0"/>
              <a:t>The</a:t>
            </a:r>
            <a:r>
              <a:rPr lang="en-US" i="1" dirty="0"/>
              <a:t> Magic Book</a:t>
            </a:r>
            <a:r>
              <a:rPr lang="en-US" dirty="0"/>
              <a:t> produced by </a:t>
            </a:r>
            <a:r>
              <a:rPr lang="en-US" dirty="0" err="1"/>
              <a:t>Damine</a:t>
            </a:r>
            <a:r>
              <a:rPr lang="en-US" dirty="0"/>
              <a:t> Hirst , By producing the 3D scene and animation in accordance with book contents and utilizing a special pair of glasses to make children see the virtual-real scene</a:t>
            </a:r>
          </a:p>
          <a:p>
            <a:r>
              <a:rPr lang="en-US" b="1" dirty="0"/>
              <a:t>Science Teaching</a:t>
            </a:r>
          </a:p>
          <a:p>
            <a:pPr lvl="1"/>
            <a:r>
              <a:rPr lang="en-US" dirty="0"/>
              <a:t>Beijing Normal University explores the influence of AR technology on Grade Eight students’ physics learning effects and deep cognition in the empirical research </a:t>
            </a:r>
          </a:p>
          <a:p>
            <a:r>
              <a:rPr lang="en-US" b="1" dirty="0"/>
              <a:t>AR and VR Language Teaching</a:t>
            </a:r>
          </a:p>
          <a:p>
            <a:pPr lvl="1"/>
            <a:r>
              <a:rPr lang="en-US" dirty="0"/>
              <a:t>AR school” English </a:t>
            </a:r>
          </a:p>
          <a:p>
            <a:r>
              <a:rPr lang="en-US" b="1" dirty="0"/>
              <a:t>VR Practical Training</a:t>
            </a:r>
          </a:p>
          <a:p>
            <a:pPr lvl="1"/>
            <a:r>
              <a:rPr lang="en-US" dirty="0">
                <a:latin typeface="Calibri" panose="020F0502020204030204" pitchFamily="34" charset="0"/>
                <a:ea typeface="맑은 고딕" panose="020B0503020000020004" pitchFamily="50" charset="-127"/>
                <a:cs typeface="Times New Roman" panose="02020603050405020304" pitchFamily="18" charset="0"/>
              </a:rPr>
              <a:t>Virtual Construction Site Program </a:t>
            </a:r>
            <a:endParaRPr lang="en-US" dirty="0"/>
          </a:p>
          <a:p>
            <a:r>
              <a:rPr lang="en-US" b="1" dirty="0"/>
              <a:t>Location Based AR Learning</a:t>
            </a:r>
          </a:p>
          <a:p>
            <a:pPr lvl="1"/>
            <a:r>
              <a:rPr lang="en-US" dirty="0"/>
              <a:t>Tourist attractions</a:t>
            </a:r>
          </a:p>
          <a:p>
            <a:r>
              <a:rPr lang="en-US" b="1" dirty="0"/>
              <a:t>Other applications</a:t>
            </a:r>
          </a:p>
          <a:p>
            <a:pPr lvl="1"/>
            <a:r>
              <a:rPr lang="en-US" dirty="0" err="1"/>
              <a:t>ChinAR</a:t>
            </a:r>
            <a:endParaRPr lang="en-US" dirty="0"/>
          </a:p>
          <a:p>
            <a:endParaRPr lang="en-US" dirty="0"/>
          </a:p>
        </p:txBody>
      </p:sp>
    </p:spTree>
    <p:extLst>
      <p:ext uri="{BB962C8B-B14F-4D97-AF65-F5344CB8AC3E}">
        <p14:creationId xmlns:p14="http://schemas.microsoft.com/office/powerpoint/2010/main" val="23761570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TotalTime>
  <Words>1067</Words>
  <Application>Microsoft Office PowerPoint</Application>
  <PresentationFormat>宽屏</PresentationFormat>
  <Paragraphs>67</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等线 Light</vt:lpstr>
      <vt:lpstr>SimSun</vt:lpstr>
      <vt:lpstr>맑은 고딕</vt:lpstr>
      <vt:lpstr>Arial</vt:lpstr>
      <vt:lpstr>Calibri</vt:lpstr>
      <vt:lpstr>Calibri Light</vt:lpstr>
      <vt:lpstr>Times New Roman</vt:lpstr>
      <vt:lpstr>Office 主题​​</vt:lpstr>
      <vt:lpstr>Development and Evaluation of Mixed Reality Educational Applications</vt:lpstr>
      <vt:lpstr>Introduction</vt:lpstr>
      <vt:lpstr>PowerPoint 演示文稿</vt:lpstr>
      <vt:lpstr>Concepts</vt:lpstr>
      <vt:lpstr>PowerPoint 演示文稿</vt:lpstr>
      <vt:lpstr>Distinguish and apply fields of VR and AR</vt:lpstr>
      <vt:lpstr>Research papers </vt:lpstr>
      <vt:lpstr>Related Work</vt:lpstr>
      <vt:lpstr>Educational Applications types</vt:lpstr>
      <vt:lpstr>PowerPoint 演示文稿</vt:lpstr>
      <vt:lpstr>PowerPoint 演示文稿</vt:lpstr>
      <vt:lpstr>PowerPoint 演示文稿</vt:lpstr>
      <vt:lpstr>Location Based AR Learning</vt:lpstr>
      <vt:lpstr>ChinAR</vt:lpstr>
      <vt:lpstr>PowerPoint 演示文稿</vt:lpstr>
      <vt:lpstr>Interaction Design</vt:lpstr>
      <vt:lpstr>AR 3D Coloring game </vt:lpstr>
      <vt:lpstr>VR Art Exhibition</vt:lpstr>
      <vt:lpstr>PowerPoint 演示文稿</vt:lpstr>
      <vt:lpstr>AR 3D Coloring Game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and Evaluation of Mixed Reality Educational Applications</dc:title>
  <dc:creator>duan xiaoyun</dc:creator>
  <cp:lastModifiedBy>duan xiaoyun</cp:lastModifiedBy>
  <cp:revision>34</cp:revision>
  <dcterms:created xsi:type="dcterms:W3CDTF">2018-05-18T13:27:47Z</dcterms:created>
  <dcterms:modified xsi:type="dcterms:W3CDTF">2018-05-24T14:33:18Z</dcterms:modified>
</cp:coreProperties>
</file>