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7" r:id="rId4"/>
    <p:sldId id="266" r:id="rId5"/>
    <p:sldId id="268" r:id="rId6"/>
    <p:sldId id="274" r:id="rId7"/>
    <p:sldId id="269" r:id="rId8"/>
    <p:sldId id="270" r:id="rId9"/>
    <p:sldId id="271" r:id="rId10"/>
    <p:sldId id="259" r:id="rId11"/>
    <p:sldId id="265" r:id="rId12"/>
    <p:sldId id="273" r:id="rId13"/>
    <p:sldId id="257" r:id="rId14"/>
    <p:sldId id="258" r:id="rId15"/>
    <p:sldId id="260" r:id="rId16"/>
    <p:sldId id="262" r:id="rId17"/>
    <p:sldId id="263"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gMxdBdLpVgc" TargetMode="External"/><Relationship Id="rId3" Type="http://schemas.openxmlformats.org/officeDocument/2006/relationships/hyperlink" Target="https://www.youtube.com/watch?v=E3-3Rqok3uI" TargetMode="External"/><Relationship Id="rId7" Type="http://schemas.openxmlformats.org/officeDocument/2006/relationships/hyperlink" Target="https://www.youtube.com/watch?v=QWY7UikT42g&amp;t=167s" TargetMode="External"/><Relationship Id="rId2" Type="http://schemas.openxmlformats.org/officeDocument/2006/relationships/hyperlink" Target="https://www.youtube.com/watch?v=UUUL7ToMgwk" TargetMode="External"/><Relationship Id="rId1" Type="http://schemas.openxmlformats.org/officeDocument/2006/relationships/slideLayout" Target="../slideLayouts/slideLayout2.xml"/><Relationship Id="rId6" Type="http://schemas.openxmlformats.org/officeDocument/2006/relationships/hyperlink" Target="https://www.youtube.com/watch?v=rnj848hJ0TU" TargetMode="External"/><Relationship Id="rId5" Type="http://schemas.openxmlformats.org/officeDocument/2006/relationships/hyperlink" Target="https://www.youtube.com/watch?v=DXLyBQTS5-w" TargetMode="External"/><Relationship Id="rId4" Type="http://schemas.openxmlformats.org/officeDocument/2006/relationships/hyperlink" Target="https://www.youtube.com/watch?v=O55o0wimf_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虚拟现实</a:t>
            </a:r>
            <a:r>
              <a:rPr lang="en-US" altLang="zh-CN" dirty="0"/>
              <a:t>-</a:t>
            </a:r>
            <a:r>
              <a:rPr lang="zh-CN" altLang="en-US" dirty="0"/>
              <a:t>化学实验室</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0645" y="172720"/>
            <a:ext cx="5401310" cy="3641725"/>
          </a:xfrm>
          <a:prstGeom prst="rect">
            <a:avLst/>
          </a:prstGeom>
        </p:spPr>
      </p:pic>
      <p:pic>
        <p:nvPicPr>
          <p:cNvPr id="4" name="内容占位符 3"/>
          <p:cNvPicPr>
            <a:picLocks noGrp="1" noChangeAspect="1"/>
          </p:cNvPicPr>
          <p:nvPr>
            <p:ph idx="1"/>
          </p:nvPr>
        </p:nvPicPr>
        <p:blipFill>
          <a:blip r:embed="rId3"/>
          <a:stretch>
            <a:fillRect/>
          </a:stretch>
        </p:blipFill>
        <p:spPr>
          <a:xfrm>
            <a:off x="6402705" y="2033270"/>
            <a:ext cx="5052060" cy="4351655"/>
          </a:xfrm>
          <a:prstGeom prst="rect">
            <a:avLst/>
          </a:prstGeom>
        </p:spPr>
      </p:pic>
      <p:cxnSp>
        <p:nvCxnSpPr>
          <p:cNvPr id="6" name="直接箭头连接符 5"/>
          <p:cNvCxnSpPr/>
          <p:nvPr/>
        </p:nvCxnSpPr>
        <p:spPr>
          <a:xfrm flipV="1">
            <a:off x="4884420" y="1253490"/>
            <a:ext cx="2628019" cy="864006"/>
          </a:xfrm>
          <a:prstGeom prst="straightConnector1">
            <a:avLst/>
          </a:prstGeom>
          <a:ln w="38100">
            <a:solidFill>
              <a:schemeClr val="accent1"/>
            </a:solidFill>
            <a:tailEnd type="arrow" w="med" len="med"/>
          </a:ln>
        </p:spPr>
        <p:style>
          <a:lnRef idx="3">
            <a:schemeClr val="accent1"/>
          </a:lnRef>
          <a:fillRef idx="0">
            <a:schemeClr val="accent1"/>
          </a:fillRef>
          <a:effectRef idx="2">
            <a:schemeClr val="accent1"/>
          </a:effectRef>
          <a:fontRef idx="minor">
            <a:schemeClr val="tx1"/>
          </a:fontRef>
        </p:style>
      </p:cxnSp>
      <p:sp>
        <p:nvSpPr>
          <p:cNvPr id="7" name="矩形 6"/>
          <p:cNvSpPr/>
          <p:nvPr/>
        </p:nvSpPr>
        <p:spPr>
          <a:xfrm>
            <a:off x="7520940" y="812165"/>
            <a:ext cx="2555875" cy="9836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实验台</a:t>
            </a:r>
          </a:p>
        </p:txBody>
      </p:sp>
      <p:sp>
        <p:nvSpPr>
          <p:cNvPr id="8" name="矩形 7"/>
          <p:cNvSpPr/>
          <p:nvPr/>
        </p:nvSpPr>
        <p:spPr>
          <a:xfrm>
            <a:off x="6659880" y="352742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酒精灯盖</a:t>
            </a:r>
          </a:p>
        </p:txBody>
      </p:sp>
      <p:sp>
        <p:nvSpPr>
          <p:cNvPr id="9" name="矩形 8"/>
          <p:cNvSpPr/>
          <p:nvPr/>
        </p:nvSpPr>
        <p:spPr>
          <a:xfrm>
            <a:off x="7328535" y="542734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镁条</a:t>
            </a:r>
          </a:p>
        </p:txBody>
      </p:sp>
      <p:sp>
        <p:nvSpPr>
          <p:cNvPr id="10" name="矩形 9"/>
          <p:cNvSpPr/>
          <p:nvPr/>
        </p:nvSpPr>
        <p:spPr>
          <a:xfrm>
            <a:off x="8372475" y="3279140"/>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酒精灯</a:t>
            </a:r>
          </a:p>
        </p:txBody>
      </p:sp>
      <p:sp>
        <p:nvSpPr>
          <p:cNvPr id="11" name="矩形 10"/>
          <p:cNvSpPr/>
          <p:nvPr/>
        </p:nvSpPr>
        <p:spPr>
          <a:xfrm>
            <a:off x="10172065" y="321246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烧杯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0645" y="172720"/>
            <a:ext cx="5401310" cy="3641725"/>
          </a:xfrm>
          <a:prstGeom prst="rect">
            <a:avLst/>
          </a:prstGeom>
        </p:spPr>
      </p:pic>
      <p:pic>
        <p:nvPicPr>
          <p:cNvPr id="4" name="内容占位符 3"/>
          <p:cNvPicPr>
            <a:picLocks noGrp="1" noChangeAspect="1"/>
          </p:cNvPicPr>
          <p:nvPr>
            <p:ph idx="1"/>
          </p:nvPr>
        </p:nvPicPr>
        <p:blipFill>
          <a:blip r:embed="rId3"/>
          <a:stretch>
            <a:fillRect/>
          </a:stretch>
        </p:blipFill>
        <p:spPr>
          <a:xfrm>
            <a:off x="5233670" y="2097723"/>
            <a:ext cx="5052060" cy="4351655"/>
          </a:xfrm>
          <a:prstGeom prst="rect">
            <a:avLst/>
          </a:prstGeom>
        </p:spPr>
      </p:pic>
      <p:cxnSp>
        <p:nvCxnSpPr>
          <p:cNvPr id="6" name="直接箭头连接符 5"/>
          <p:cNvCxnSpPr>
            <a:cxnSpLocks/>
            <a:endCxn id="7" idx="1"/>
          </p:cNvCxnSpPr>
          <p:nvPr/>
        </p:nvCxnSpPr>
        <p:spPr>
          <a:xfrm flipV="1">
            <a:off x="4884420" y="1114108"/>
            <a:ext cx="1488440" cy="1003388"/>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7" name="矩形 6"/>
          <p:cNvSpPr/>
          <p:nvPr/>
        </p:nvSpPr>
        <p:spPr>
          <a:xfrm>
            <a:off x="6372860" y="622300"/>
            <a:ext cx="1999615" cy="9836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Laboratory Furniture</a:t>
            </a:r>
            <a:endParaRPr lang="zh-CN" altLang="en-US" sz="2400" dirty="0"/>
          </a:p>
        </p:txBody>
      </p:sp>
      <p:sp>
        <p:nvSpPr>
          <p:cNvPr id="8" name="矩形 7"/>
          <p:cNvSpPr/>
          <p:nvPr/>
        </p:nvSpPr>
        <p:spPr>
          <a:xfrm>
            <a:off x="5490845" y="359187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Alcohol lamp cover</a:t>
            </a:r>
            <a:endParaRPr lang="zh-CN" altLang="en-US" b="1" dirty="0"/>
          </a:p>
        </p:txBody>
      </p:sp>
      <p:sp>
        <p:nvSpPr>
          <p:cNvPr id="9" name="矩形 8"/>
          <p:cNvSpPr/>
          <p:nvPr/>
        </p:nvSpPr>
        <p:spPr>
          <a:xfrm>
            <a:off x="6159500" y="549179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magnesium strips</a:t>
            </a:r>
            <a:endParaRPr lang="zh-CN" altLang="en-US" b="1" dirty="0"/>
          </a:p>
        </p:txBody>
      </p:sp>
      <p:sp>
        <p:nvSpPr>
          <p:cNvPr id="10" name="矩形 9"/>
          <p:cNvSpPr/>
          <p:nvPr/>
        </p:nvSpPr>
        <p:spPr>
          <a:xfrm>
            <a:off x="7203440" y="3343593"/>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Alcohol lamp</a:t>
            </a:r>
            <a:endParaRPr lang="zh-CN" altLang="en-US" dirty="0"/>
          </a:p>
        </p:txBody>
      </p:sp>
      <p:sp>
        <p:nvSpPr>
          <p:cNvPr id="11" name="矩形 10"/>
          <p:cNvSpPr/>
          <p:nvPr/>
        </p:nvSpPr>
        <p:spPr>
          <a:xfrm>
            <a:off x="9003030" y="327691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beaker</a:t>
            </a:r>
            <a:endParaRPr lang="zh-CN" altLang="en-US" b="1" dirty="0"/>
          </a:p>
        </p:txBody>
      </p:sp>
    </p:spTree>
    <p:extLst>
      <p:ext uri="{BB962C8B-B14F-4D97-AF65-F5344CB8AC3E}">
        <p14:creationId xmlns:p14="http://schemas.microsoft.com/office/powerpoint/2010/main" val="286492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aomiao\Desktop\scaletowid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74" y="2480140"/>
            <a:ext cx="5953762" cy="335139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756301" y="3272227"/>
            <a:ext cx="504056" cy="36004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5859742" y="3257047"/>
            <a:ext cx="504056" cy="36004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59312" y="395407"/>
            <a:ext cx="4504486" cy="169255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选择元素 在用户面前卡片上呈现原子结构</a:t>
            </a:r>
            <a:endParaRPr lang="en-US" altLang="zh-CN" dirty="0"/>
          </a:p>
          <a:p>
            <a:pPr algn="ctr"/>
            <a:r>
              <a:rPr lang="zh-CN" altLang="en-US" dirty="0"/>
              <a:t>把两个元素拖动到一起呈现</a:t>
            </a:r>
            <a:r>
              <a:rPr lang="en-US" altLang="zh-CN" dirty="0" err="1"/>
              <a:t>NaCl</a:t>
            </a:r>
            <a:r>
              <a:rPr lang="zh-CN" altLang="en-US" dirty="0"/>
              <a:t>的组成结构</a:t>
            </a:r>
            <a:endParaRPr lang="ko-KR" altLang="en-US" dirty="0"/>
          </a:p>
        </p:txBody>
      </p:sp>
      <p:cxnSp>
        <p:nvCxnSpPr>
          <p:cNvPr id="11" name="직선 화살표 연결선 10"/>
          <p:cNvCxnSpPr>
            <a:stCxn id="6" idx="0"/>
          </p:cNvCxnSpPr>
          <p:nvPr/>
        </p:nvCxnSpPr>
        <p:spPr>
          <a:xfrm flipH="1" flipV="1">
            <a:off x="5067654" y="1760059"/>
            <a:ext cx="1044116" cy="14969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标题 1">
            <a:extLst>
              <a:ext uri="{FF2B5EF4-FFF2-40B4-BE49-F238E27FC236}">
                <a16:creationId xmlns:a16="http://schemas.microsoft.com/office/drawing/2014/main" id="{9A3D44D3-8BF3-4118-83EA-7FBA4DF2B323}"/>
              </a:ext>
            </a:extLst>
          </p:cNvPr>
          <p:cNvSpPr>
            <a:spLocks noGrp="1"/>
          </p:cNvSpPr>
          <p:nvPr>
            <p:ph type="title"/>
          </p:nvPr>
        </p:nvSpPr>
        <p:spPr>
          <a:xfrm>
            <a:off x="348916" y="365125"/>
            <a:ext cx="1510396" cy="1325563"/>
          </a:xfrm>
        </p:spPr>
        <p:txBody>
          <a:bodyPr/>
          <a:lstStyle/>
          <a:p>
            <a:r>
              <a:rPr lang="en-US" altLang="zh-CN" dirty="0"/>
              <a:t>AR</a:t>
            </a:r>
            <a:r>
              <a:rPr lang="zh-CN" altLang="en-US" dirty="0"/>
              <a:t> </a:t>
            </a:r>
          </a:p>
        </p:txBody>
      </p:sp>
      <p:pic>
        <p:nvPicPr>
          <p:cNvPr id="3" name="图片 2">
            <a:extLst>
              <a:ext uri="{FF2B5EF4-FFF2-40B4-BE49-F238E27FC236}">
                <a16:creationId xmlns:a16="http://schemas.microsoft.com/office/drawing/2014/main" id="{516846DA-4646-4D73-BAD2-E990B9B7C3E7}"/>
              </a:ext>
            </a:extLst>
          </p:cNvPr>
          <p:cNvPicPr>
            <a:picLocks noChangeAspect="1"/>
          </p:cNvPicPr>
          <p:nvPr/>
        </p:nvPicPr>
        <p:blipFill rotWithShape="1">
          <a:blip r:embed="rId3">
            <a:extLst>
              <a:ext uri="{28A0092B-C50C-407E-A947-70E740481C1C}">
                <a14:useLocalDpi xmlns:a14="http://schemas.microsoft.com/office/drawing/2010/main" val="0"/>
              </a:ext>
            </a:extLst>
          </a:blip>
          <a:srcRect l="18559" t="14412"/>
          <a:stretch/>
        </p:blipFill>
        <p:spPr>
          <a:xfrm>
            <a:off x="8672808" y="2079242"/>
            <a:ext cx="3140696" cy="1660569"/>
          </a:xfrm>
          <a:prstGeom prst="rect">
            <a:avLst/>
          </a:prstGeom>
        </p:spPr>
      </p:pic>
      <p:cxnSp>
        <p:nvCxnSpPr>
          <p:cNvPr id="7" name="직선 화살표 연결선 6"/>
          <p:cNvCxnSpPr>
            <a:cxnSpLocks/>
          </p:cNvCxnSpPr>
          <p:nvPr/>
        </p:nvCxnSpPr>
        <p:spPr>
          <a:xfrm flipV="1">
            <a:off x="1008330" y="1760059"/>
            <a:ext cx="1190510" cy="14969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 name="图片 9">
            <a:extLst>
              <a:ext uri="{FF2B5EF4-FFF2-40B4-BE49-F238E27FC236}">
                <a16:creationId xmlns:a16="http://schemas.microsoft.com/office/drawing/2014/main" id="{2F242972-CFF0-4F05-8B09-E9E0337E7B30}"/>
              </a:ext>
            </a:extLst>
          </p:cNvPr>
          <p:cNvPicPr>
            <a:picLocks noChangeAspect="1"/>
          </p:cNvPicPr>
          <p:nvPr/>
        </p:nvPicPr>
        <p:blipFill>
          <a:blip r:embed="rId4"/>
          <a:stretch>
            <a:fillRect/>
          </a:stretch>
        </p:blipFill>
        <p:spPr>
          <a:xfrm>
            <a:off x="6962251" y="283444"/>
            <a:ext cx="3534276" cy="1707904"/>
          </a:xfrm>
          <a:prstGeom prst="rect">
            <a:avLst/>
          </a:prstGeom>
        </p:spPr>
      </p:pic>
      <p:pic>
        <p:nvPicPr>
          <p:cNvPr id="12" name="图片 11">
            <a:extLst>
              <a:ext uri="{FF2B5EF4-FFF2-40B4-BE49-F238E27FC236}">
                <a16:creationId xmlns:a16="http://schemas.microsoft.com/office/drawing/2014/main" id="{CF4CA70E-740D-4016-9435-D7C5DDFB2AC9}"/>
              </a:ext>
            </a:extLst>
          </p:cNvPr>
          <p:cNvPicPr>
            <a:picLocks noChangeAspect="1"/>
          </p:cNvPicPr>
          <p:nvPr/>
        </p:nvPicPr>
        <p:blipFill>
          <a:blip r:embed="rId5"/>
          <a:stretch>
            <a:fillRect/>
          </a:stretch>
        </p:blipFill>
        <p:spPr>
          <a:xfrm>
            <a:off x="6783901" y="3498275"/>
            <a:ext cx="2801101" cy="1315120"/>
          </a:xfrm>
          <a:prstGeom prst="rect">
            <a:avLst/>
          </a:prstGeom>
        </p:spPr>
      </p:pic>
      <p:pic>
        <p:nvPicPr>
          <p:cNvPr id="13" name="图片 12">
            <a:extLst>
              <a:ext uri="{FF2B5EF4-FFF2-40B4-BE49-F238E27FC236}">
                <a16:creationId xmlns:a16="http://schemas.microsoft.com/office/drawing/2014/main" id="{504B2254-9D71-465C-8D01-504773E29BA1}"/>
              </a:ext>
            </a:extLst>
          </p:cNvPr>
          <p:cNvPicPr>
            <a:picLocks noChangeAspect="1"/>
          </p:cNvPicPr>
          <p:nvPr/>
        </p:nvPicPr>
        <p:blipFill>
          <a:blip r:embed="rId6"/>
          <a:stretch>
            <a:fillRect/>
          </a:stretch>
        </p:blipFill>
        <p:spPr>
          <a:xfrm>
            <a:off x="9667967" y="4155835"/>
            <a:ext cx="2154947" cy="2027471"/>
          </a:xfrm>
          <a:prstGeom prst="rect">
            <a:avLst/>
          </a:prstGeom>
        </p:spPr>
      </p:pic>
      <p:pic>
        <p:nvPicPr>
          <p:cNvPr id="14" name="图片 13">
            <a:extLst>
              <a:ext uri="{FF2B5EF4-FFF2-40B4-BE49-F238E27FC236}">
                <a16:creationId xmlns:a16="http://schemas.microsoft.com/office/drawing/2014/main" id="{6AA6FD25-47A0-4936-B93F-5C50C4166D0E}"/>
              </a:ext>
            </a:extLst>
          </p:cNvPr>
          <p:cNvPicPr>
            <a:picLocks noChangeAspect="1"/>
          </p:cNvPicPr>
          <p:nvPr/>
        </p:nvPicPr>
        <p:blipFill>
          <a:blip r:embed="rId7"/>
          <a:stretch>
            <a:fillRect/>
          </a:stretch>
        </p:blipFill>
        <p:spPr>
          <a:xfrm>
            <a:off x="7216846" y="5018611"/>
            <a:ext cx="1935210" cy="1625840"/>
          </a:xfrm>
          <a:prstGeom prst="rect">
            <a:avLst/>
          </a:prstGeom>
        </p:spPr>
      </p:pic>
    </p:spTree>
    <p:extLst>
      <p:ext uri="{BB962C8B-B14F-4D97-AF65-F5344CB8AC3E}">
        <p14:creationId xmlns:p14="http://schemas.microsoft.com/office/powerpoint/2010/main" val="120404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场景</a:t>
            </a:r>
            <a:endParaRPr lang="en-US" altLang="zh-CN" dirty="0"/>
          </a:p>
        </p:txBody>
      </p:sp>
      <p:pic>
        <p:nvPicPr>
          <p:cNvPr id="4" name="内容占位符 3"/>
          <p:cNvPicPr>
            <a:picLocks noGrp="1" noChangeAspect="1"/>
          </p:cNvPicPr>
          <p:nvPr>
            <p:ph idx="1"/>
          </p:nvPr>
        </p:nvPicPr>
        <p:blipFill>
          <a:blip r:embed="rId2"/>
          <a:stretch>
            <a:fillRect/>
          </a:stretch>
        </p:blipFill>
        <p:spPr>
          <a:xfrm>
            <a:off x="2664460" y="1838960"/>
            <a:ext cx="634428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点火</a:t>
            </a:r>
          </a:p>
        </p:txBody>
      </p:sp>
      <p:pic>
        <p:nvPicPr>
          <p:cNvPr id="4" name="内容占位符 3"/>
          <p:cNvPicPr>
            <a:picLocks noGrp="1" noChangeAspect="1"/>
          </p:cNvPicPr>
          <p:nvPr>
            <p:ph idx="1"/>
          </p:nvPr>
        </p:nvPicPr>
        <p:blipFill>
          <a:blip r:embed="rId2"/>
          <a:stretch>
            <a:fillRect/>
          </a:stretch>
        </p:blipFill>
        <p:spPr>
          <a:xfrm>
            <a:off x="746760" y="1534795"/>
            <a:ext cx="5078095" cy="4351655"/>
          </a:xfrm>
          <a:prstGeom prst="rect">
            <a:avLst/>
          </a:prstGeom>
        </p:spPr>
      </p:pic>
      <p:pic>
        <p:nvPicPr>
          <p:cNvPr id="5" name="图片 4"/>
          <p:cNvPicPr>
            <a:picLocks noChangeAspect="1"/>
          </p:cNvPicPr>
          <p:nvPr/>
        </p:nvPicPr>
        <p:blipFill>
          <a:blip r:embed="rId3"/>
          <a:stretch>
            <a:fillRect/>
          </a:stretch>
        </p:blipFill>
        <p:spPr>
          <a:xfrm>
            <a:off x="7215505" y="2508250"/>
            <a:ext cx="3944620" cy="2482215"/>
          </a:xfrm>
          <a:prstGeom prst="rect">
            <a:avLst/>
          </a:prstGeom>
        </p:spPr>
      </p:pic>
      <p:cxnSp>
        <p:nvCxnSpPr>
          <p:cNvPr id="6" name="直接箭头连接符 5"/>
          <p:cNvCxnSpPr/>
          <p:nvPr/>
        </p:nvCxnSpPr>
        <p:spPr>
          <a:xfrm flipV="1">
            <a:off x="5981700" y="3595370"/>
            <a:ext cx="1927225" cy="3079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点燃镁条</a:t>
            </a:r>
          </a:p>
        </p:txBody>
      </p:sp>
      <p:pic>
        <p:nvPicPr>
          <p:cNvPr id="4" name="内容占位符 3"/>
          <p:cNvPicPr>
            <a:picLocks noGrp="1" noChangeAspect="1"/>
          </p:cNvPicPr>
          <p:nvPr>
            <p:ph idx="1"/>
          </p:nvPr>
        </p:nvPicPr>
        <p:blipFill>
          <a:blip r:embed="rId2"/>
          <a:stretch>
            <a:fillRect/>
          </a:stretch>
        </p:blipFill>
        <p:spPr>
          <a:xfrm>
            <a:off x="796290" y="1420495"/>
            <a:ext cx="5121275" cy="4351655"/>
          </a:xfrm>
          <a:prstGeom prst="rect">
            <a:avLst/>
          </a:prstGeom>
        </p:spPr>
      </p:pic>
      <p:pic>
        <p:nvPicPr>
          <p:cNvPr id="5" name="图片 4"/>
          <p:cNvPicPr>
            <a:picLocks noChangeAspect="1"/>
          </p:cNvPicPr>
          <p:nvPr/>
        </p:nvPicPr>
        <p:blipFill>
          <a:blip r:embed="rId3"/>
          <a:stretch>
            <a:fillRect/>
          </a:stretch>
        </p:blipFill>
        <p:spPr>
          <a:xfrm>
            <a:off x="6198235" y="1227455"/>
            <a:ext cx="5481320" cy="47377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放入烧杯</a:t>
            </a:r>
          </a:p>
        </p:txBody>
      </p:sp>
      <p:pic>
        <p:nvPicPr>
          <p:cNvPr id="7" name="内容占位符 6"/>
          <p:cNvPicPr>
            <a:picLocks noGrp="1" noChangeAspect="1"/>
          </p:cNvPicPr>
          <p:nvPr>
            <p:ph idx="1"/>
          </p:nvPr>
        </p:nvPicPr>
        <p:blipFill>
          <a:blip r:embed="rId2"/>
          <a:stretch>
            <a:fillRect/>
          </a:stretch>
        </p:blipFill>
        <p:spPr>
          <a:xfrm>
            <a:off x="6361430" y="1798320"/>
            <a:ext cx="5219700" cy="4511675"/>
          </a:xfrm>
          <a:prstGeom prst="rect">
            <a:avLst/>
          </a:prstGeom>
        </p:spPr>
      </p:pic>
      <p:pic>
        <p:nvPicPr>
          <p:cNvPr id="6" name="图片 5"/>
          <p:cNvPicPr>
            <a:picLocks noChangeAspect="1"/>
          </p:cNvPicPr>
          <p:nvPr/>
        </p:nvPicPr>
        <p:blipFill>
          <a:blip r:embed="rId3"/>
          <a:stretch>
            <a:fillRect/>
          </a:stretch>
        </p:blipFill>
        <p:spPr>
          <a:xfrm>
            <a:off x="691515" y="1691640"/>
            <a:ext cx="5390515" cy="4658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关闭酒精灯</a:t>
            </a:r>
          </a:p>
        </p:txBody>
      </p:sp>
      <p:pic>
        <p:nvPicPr>
          <p:cNvPr id="9" name="内容占位符 8"/>
          <p:cNvPicPr>
            <a:picLocks noGrp="1" noChangeAspect="1"/>
          </p:cNvPicPr>
          <p:nvPr>
            <p:ph idx="1"/>
          </p:nvPr>
        </p:nvPicPr>
        <p:blipFill>
          <a:blip r:embed="rId2"/>
          <a:stretch>
            <a:fillRect/>
          </a:stretch>
        </p:blipFill>
        <p:spPr>
          <a:xfrm>
            <a:off x="6318885" y="1393190"/>
            <a:ext cx="5542915" cy="4791075"/>
          </a:xfrm>
          <a:prstGeom prst="rect">
            <a:avLst/>
          </a:prstGeom>
        </p:spPr>
      </p:pic>
      <p:pic>
        <p:nvPicPr>
          <p:cNvPr id="8" name="图片 7"/>
          <p:cNvPicPr>
            <a:picLocks noChangeAspect="1"/>
          </p:cNvPicPr>
          <p:nvPr/>
        </p:nvPicPr>
        <p:blipFill>
          <a:blip r:embed="rId3"/>
          <a:stretch>
            <a:fillRect/>
          </a:stretch>
        </p:blipFill>
        <p:spPr>
          <a:xfrm>
            <a:off x="387985" y="1393190"/>
            <a:ext cx="5543550" cy="4791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参考</a:t>
            </a:r>
            <a:r>
              <a:rPr lang="en-US" altLang="zh-CN" dirty="0"/>
              <a:t>links</a:t>
            </a:r>
            <a:endParaRPr lang="ko-KR" altLang="en-US" dirty="0"/>
          </a:p>
        </p:txBody>
      </p:sp>
      <p:sp>
        <p:nvSpPr>
          <p:cNvPr id="3" name="내용 개체 틀 2"/>
          <p:cNvSpPr>
            <a:spLocks noGrp="1"/>
          </p:cNvSpPr>
          <p:nvPr>
            <p:ph sz="quarter" idx="1"/>
          </p:nvPr>
        </p:nvSpPr>
        <p:spPr/>
        <p:txBody>
          <a:bodyPr>
            <a:normAutofit fontScale="77500" lnSpcReduction="20000"/>
          </a:bodyPr>
          <a:lstStyle/>
          <a:p>
            <a:r>
              <a:rPr lang="en-US" altLang="ko-KR" dirty="0" err="1">
                <a:solidFill>
                  <a:srgbClr val="FF0000"/>
                </a:solidFill>
              </a:rPr>
              <a:t>SuperChem</a:t>
            </a:r>
            <a:r>
              <a:rPr lang="en-US" altLang="ko-KR" dirty="0">
                <a:solidFill>
                  <a:srgbClr val="FF0000"/>
                </a:solidFill>
              </a:rPr>
              <a:t> VR Trailer </a:t>
            </a:r>
            <a:r>
              <a:rPr lang="en-US" altLang="ko-KR" dirty="0"/>
              <a:t>- YouTube  </a:t>
            </a:r>
            <a:r>
              <a:rPr lang="en-US" altLang="ko-KR" dirty="0">
                <a:hlinkClick r:id="rId2"/>
              </a:rPr>
              <a:t>https://www.youtube.com/watch?v=UUUL7ToMgwk</a:t>
            </a:r>
            <a:endParaRPr lang="en-US" altLang="ko-KR" dirty="0"/>
          </a:p>
          <a:p>
            <a:r>
              <a:rPr lang="en-US" altLang="ko-KR" dirty="0">
                <a:solidFill>
                  <a:srgbClr val="FF0000"/>
                </a:solidFill>
              </a:rPr>
              <a:t>Chemistry Lab VR</a:t>
            </a:r>
            <a:r>
              <a:rPr lang="en-US" altLang="ko-KR" dirty="0"/>
              <a:t>: SB Hacks II - YouTube  </a:t>
            </a:r>
            <a:r>
              <a:rPr lang="en-US" altLang="ko-KR" dirty="0">
                <a:hlinkClick r:id="rId3"/>
              </a:rPr>
              <a:t>https://www.youtube.com/watch?v=E3-3Rqok3uI</a:t>
            </a:r>
            <a:endParaRPr lang="en-US" altLang="ko-KR" dirty="0"/>
          </a:p>
          <a:p>
            <a:r>
              <a:rPr lang="en-US" altLang="ko-KR" dirty="0">
                <a:solidFill>
                  <a:srgbClr val="FF0000"/>
                </a:solidFill>
              </a:rPr>
              <a:t>Conduct Chemistry Experiments In A Virtual Lab </a:t>
            </a:r>
            <a:r>
              <a:rPr lang="en-US" altLang="ko-KR" dirty="0"/>
              <a:t>- YouTube  </a:t>
            </a:r>
            <a:r>
              <a:rPr lang="en-US" altLang="ko-KR" dirty="0">
                <a:hlinkClick r:id="rId4"/>
              </a:rPr>
              <a:t>https://www.youtube.com/watch?v=O55o0wimf_w</a:t>
            </a:r>
            <a:endParaRPr lang="en-US" altLang="ko-KR" dirty="0"/>
          </a:p>
          <a:p>
            <a:r>
              <a:rPr lang="en-US" altLang="ko-KR" dirty="0">
                <a:solidFill>
                  <a:srgbClr val="FF0000"/>
                </a:solidFill>
              </a:rPr>
              <a:t>AR Chemistry Augmented Reality Education </a:t>
            </a:r>
            <a:r>
              <a:rPr lang="en-US" altLang="ko-KR" dirty="0" err="1">
                <a:solidFill>
                  <a:srgbClr val="FF0000"/>
                </a:solidFill>
              </a:rPr>
              <a:t>Arloon</a:t>
            </a:r>
            <a:r>
              <a:rPr lang="en-US" altLang="ko-KR" dirty="0">
                <a:solidFill>
                  <a:srgbClr val="FF0000"/>
                </a:solidFill>
              </a:rPr>
              <a:t> </a:t>
            </a:r>
            <a:r>
              <a:rPr lang="en-US" altLang="ko-KR" dirty="0"/>
              <a:t>- YouTube  </a:t>
            </a:r>
            <a:r>
              <a:rPr lang="en-US" altLang="ko-KR" dirty="0">
                <a:hlinkClick r:id="rId5"/>
              </a:rPr>
              <a:t>https://www.youtube.com/watch?v=DXLyBQTS5-w</a:t>
            </a:r>
            <a:endParaRPr lang="en-US" altLang="ko-KR" dirty="0"/>
          </a:p>
          <a:p>
            <a:r>
              <a:rPr lang="en-US" altLang="ko-KR" dirty="0"/>
              <a:t>VR chemistry class - YouTube  </a:t>
            </a:r>
            <a:r>
              <a:rPr lang="en-US" altLang="ko-KR" dirty="0">
                <a:hlinkClick r:id="rId6"/>
              </a:rPr>
              <a:t>https://www.youtube.com/watch?v=rnj848hJ0TU</a:t>
            </a:r>
            <a:endParaRPr lang="en-US" altLang="ko-KR" dirty="0"/>
          </a:p>
          <a:p>
            <a:r>
              <a:rPr lang="en-US" altLang="ko-KR" dirty="0"/>
              <a:t>Web-based interactive 3D molecular viewer with Augmented Reality &amp; Holographic Display - YouTube  </a:t>
            </a:r>
            <a:r>
              <a:rPr lang="en-US" altLang="ko-KR" dirty="0">
                <a:hlinkClick r:id="rId7"/>
              </a:rPr>
              <a:t>https://www.youtube.com/watch?v=QWY7UikT42g&amp;t=167s</a:t>
            </a:r>
            <a:endParaRPr lang="en-US" altLang="ko-KR" dirty="0"/>
          </a:p>
          <a:p>
            <a:r>
              <a:rPr lang="en-US" altLang="ko-KR" dirty="0" err="1"/>
              <a:t>Dáskalos</a:t>
            </a:r>
            <a:r>
              <a:rPr lang="en-US" altLang="ko-KR" dirty="0"/>
              <a:t> – an interactive science teacher for augmented reality - YouTube  </a:t>
            </a:r>
            <a:r>
              <a:rPr lang="en-US" altLang="ko-KR" dirty="0">
                <a:hlinkClick r:id="rId8"/>
              </a:rPr>
              <a:t>https://www.youtube.com/watch?v=gMxdBdLpVgc</a:t>
            </a:r>
            <a:endParaRPr lang="en-US" altLang="ko-KR" dirty="0"/>
          </a:p>
          <a:p>
            <a:endParaRPr lang="en-US" altLang="ko-KR" dirty="0"/>
          </a:p>
          <a:p>
            <a:endParaRPr lang="ko-KR" altLang="en-US" dirty="0"/>
          </a:p>
        </p:txBody>
      </p:sp>
    </p:spTree>
    <p:extLst>
      <p:ext uri="{BB962C8B-B14F-4D97-AF65-F5344CB8AC3E}">
        <p14:creationId xmlns:p14="http://schemas.microsoft.com/office/powerpoint/2010/main" val="81104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内容占位符 2"/>
          <p:cNvSpPr>
            <a:spLocks noGrp="1"/>
          </p:cNvSpPr>
          <p:nvPr>
            <p:ph idx="1"/>
          </p:nvPr>
        </p:nvSpPr>
        <p:spPr/>
        <p:txBody>
          <a:bodyPr/>
          <a:lstStyle/>
          <a:p>
            <a:r>
              <a:rPr lang="zh-CN" altLang="en-US" dirty="0"/>
              <a:t>本应用利用</a:t>
            </a:r>
            <a:r>
              <a:rPr lang="en-US" altLang="zh-CN" dirty="0"/>
              <a:t>VR</a:t>
            </a:r>
            <a:r>
              <a:rPr lang="zh-CN" altLang="en-US" dirty="0"/>
              <a:t>和</a:t>
            </a:r>
            <a:r>
              <a:rPr lang="en-US" altLang="zh-CN" dirty="0"/>
              <a:t>AR</a:t>
            </a:r>
            <a:r>
              <a:rPr lang="zh-CN" altLang="en-US" dirty="0"/>
              <a:t>技术实现用户在虚拟化学实验室做化学实验并且直观观察实验结果和元素表原子结构排列组成的功能</a:t>
            </a:r>
            <a:endParaRPr lang="en-US" altLang="zh-CN" dirty="0"/>
          </a:p>
          <a:p>
            <a:r>
              <a:rPr lang="zh-CN" altLang="en-US" dirty="0"/>
              <a:t>两种交互模式</a:t>
            </a:r>
            <a:endParaRPr lang="en-US" altLang="zh-CN" dirty="0"/>
          </a:p>
          <a:p>
            <a:pPr lvl="1"/>
            <a:r>
              <a:rPr lang="en-US" altLang="zh-CN" dirty="0"/>
              <a:t>Oculus HMD + PC + Hand Controllers + AR</a:t>
            </a:r>
          </a:p>
          <a:p>
            <a:pPr lvl="1"/>
            <a:r>
              <a:rPr lang="en-US" altLang="zh-CN" dirty="0"/>
              <a:t>Mobile + PC </a:t>
            </a:r>
            <a:r>
              <a:rPr lang="en-US" altLang="zh-CN"/>
              <a:t>+ Leap Motion </a:t>
            </a:r>
            <a:r>
              <a:rPr lang="en-US" altLang="zh-CN" dirty="0"/>
              <a:t>+ 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设计动机</a:t>
            </a:r>
            <a:endParaRPr lang="ko-KR" altLang="en-US" dirty="0"/>
          </a:p>
        </p:txBody>
      </p:sp>
      <p:sp>
        <p:nvSpPr>
          <p:cNvPr id="3" name="내용 개체 틀 2"/>
          <p:cNvSpPr>
            <a:spLocks noGrp="1"/>
          </p:cNvSpPr>
          <p:nvPr>
            <p:ph sz="quarter" idx="1"/>
          </p:nvPr>
        </p:nvSpPr>
        <p:spPr>
          <a:xfrm>
            <a:off x="838200" y="2045367"/>
            <a:ext cx="10515600" cy="4131595"/>
          </a:xfrm>
        </p:spPr>
        <p:txBody>
          <a:bodyPr/>
          <a:lstStyle/>
          <a:p>
            <a:r>
              <a:rPr lang="zh-CN" altLang="en-US" dirty="0"/>
              <a:t>通过 </a:t>
            </a:r>
            <a:r>
              <a:rPr lang="en-US" altLang="zh-CN" dirty="0"/>
              <a:t>VR </a:t>
            </a:r>
            <a:r>
              <a:rPr lang="zh-CN" altLang="en-US" dirty="0"/>
              <a:t>和</a:t>
            </a:r>
            <a:r>
              <a:rPr lang="en-US" altLang="zh-CN" dirty="0"/>
              <a:t>AR </a:t>
            </a:r>
            <a:r>
              <a:rPr lang="zh-CN" altLang="en-US" dirty="0"/>
              <a:t>技术实现在虚拟化学实验室里进行化学实验有以下优势</a:t>
            </a:r>
            <a:endParaRPr lang="en-US" altLang="zh-CN" dirty="0"/>
          </a:p>
          <a:p>
            <a:pPr lvl="1"/>
            <a:r>
              <a:rPr lang="zh-CN" altLang="en-US" dirty="0"/>
              <a:t>可反复练习实验操作，熟悉实验操作流程</a:t>
            </a:r>
            <a:endParaRPr lang="en-US" altLang="zh-CN" dirty="0"/>
          </a:p>
          <a:p>
            <a:pPr lvl="1"/>
            <a:r>
              <a:rPr lang="zh-CN" altLang="en-US" dirty="0"/>
              <a:t>对于部分危险试剂，降低初学者危险性</a:t>
            </a:r>
            <a:endParaRPr lang="en-US" altLang="zh-CN" dirty="0"/>
          </a:p>
          <a:p>
            <a:pPr lvl="1"/>
            <a:r>
              <a:rPr lang="zh-CN" altLang="en-US" dirty="0"/>
              <a:t>节约试剂材料</a:t>
            </a:r>
            <a:endParaRPr lang="en-US" altLang="zh-CN" dirty="0"/>
          </a:p>
          <a:p>
            <a:pPr lvl="1"/>
            <a:r>
              <a:rPr lang="zh-CN" altLang="en-US" dirty="0"/>
              <a:t>直观动态的观察分子组合和排列结构</a:t>
            </a:r>
            <a:endParaRPr lang="en-US" altLang="zh-CN" dirty="0"/>
          </a:p>
          <a:p>
            <a:pPr lvl="1"/>
            <a:endParaRPr lang="en-US" altLang="zh-CN" dirty="0"/>
          </a:p>
          <a:p>
            <a:pPr lvl="1"/>
            <a:endParaRPr lang="ko-KR" altLang="en-US" dirty="0"/>
          </a:p>
        </p:txBody>
      </p:sp>
    </p:spTree>
    <p:extLst>
      <p:ext uri="{BB962C8B-B14F-4D97-AF65-F5344CB8AC3E}">
        <p14:creationId xmlns:p14="http://schemas.microsoft.com/office/powerpoint/2010/main" val="207597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41193-8DBA-4419-BF36-2051BC7609C1}"/>
              </a:ext>
            </a:extLst>
          </p:cNvPr>
          <p:cNvSpPr>
            <a:spLocks noGrp="1"/>
          </p:cNvSpPr>
          <p:nvPr>
            <p:ph type="title"/>
          </p:nvPr>
        </p:nvSpPr>
        <p:spPr/>
        <p:txBody>
          <a:bodyPr/>
          <a:lstStyle/>
          <a:p>
            <a:r>
              <a:rPr lang="zh-CN" altLang="en-US" dirty="0"/>
              <a:t>实验台场景</a:t>
            </a:r>
            <a:endParaRPr lang="en-US" dirty="0"/>
          </a:p>
        </p:txBody>
      </p:sp>
      <p:pic>
        <p:nvPicPr>
          <p:cNvPr id="4" name="Picture 3">
            <a:extLst>
              <a:ext uri="{FF2B5EF4-FFF2-40B4-BE49-F238E27FC236}">
                <a16:creationId xmlns:a16="http://schemas.microsoft.com/office/drawing/2014/main" id="{CAEC3AE6-B754-43DC-991D-C69337E409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2190" y="562803"/>
            <a:ext cx="7986712" cy="582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04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56393" y="307902"/>
            <a:ext cx="7772400" cy="1143000"/>
          </a:xfrm>
        </p:spPr>
        <p:txBody>
          <a:bodyPr>
            <a:normAutofit/>
          </a:bodyPr>
          <a:lstStyle/>
          <a:p>
            <a:r>
              <a:rPr lang="en-US" altLang="zh-CN" dirty="0"/>
              <a:t>Menu UI</a:t>
            </a:r>
            <a:endParaRPr lang="ko-KR" altLang="en-US" dirty="0"/>
          </a:p>
        </p:txBody>
      </p:sp>
      <p:sp>
        <p:nvSpPr>
          <p:cNvPr id="4" name="직사각형 3"/>
          <p:cNvSpPr/>
          <p:nvPr/>
        </p:nvSpPr>
        <p:spPr>
          <a:xfrm>
            <a:off x="1991544" y="1772816"/>
            <a:ext cx="8352928" cy="453650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
        <p:nvSpPr>
          <p:cNvPr id="5" name="직사각형 4"/>
          <p:cNvSpPr/>
          <p:nvPr/>
        </p:nvSpPr>
        <p:spPr>
          <a:xfrm>
            <a:off x="2297578" y="2070923"/>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选择实验</a:t>
            </a:r>
            <a:endParaRPr lang="ko-KR" altLang="en-US" dirty="0"/>
          </a:p>
        </p:txBody>
      </p:sp>
      <p:sp>
        <p:nvSpPr>
          <p:cNvPr id="6" name="직사각형 5"/>
          <p:cNvSpPr/>
          <p:nvPr/>
        </p:nvSpPr>
        <p:spPr>
          <a:xfrm>
            <a:off x="4421814" y="2555742"/>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实验二：双氧水的分解</a:t>
            </a:r>
            <a:endParaRPr lang="ko-KR" altLang="en-US" dirty="0"/>
          </a:p>
        </p:txBody>
      </p:sp>
      <p:sp>
        <p:nvSpPr>
          <p:cNvPr id="7" name="직사각형 6"/>
          <p:cNvSpPr/>
          <p:nvPr/>
        </p:nvSpPr>
        <p:spPr>
          <a:xfrm>
            <a:off x="4421814" y="2070923"/>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实验一：镁条的燃烧</a:t>
            </a:r>
            <a:endParaRPr lang="ko-KR" altLang="en-US" dirty="0"/>
          </a:p>
        </p:txBody>
      </p:sp>
      <p:cxnSp>
        <p:nvCxnSpPr>
          <p:cNvPr id="9" name="직선 화살표 연결선 8"/>
          <p:cNvCxnSpPr>
            <a:stCxn id="5" idx="3"/>
            <a:endCxn id="7" idx="1"/>
          </p:cNvCxnSpPr>
          <p:nvPr/>
        </p:nvCxnSpPr>
        <p:spPr>
          <a:xfrm flipV="1">
            <a:off x="3737738" y="2210917"/>
            <a:ext cx="684076" cy="112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5" idx="3"/>
            <a:endCxn id="6" idx="1"/>
          </p:cNvCxnSpPr>
          <p:nvPr/>
        </p:nvCxnSpPr>
        <p:spPr>
          <a:xfrm>
            <a:off x="3737738" y="2322951"/>
            <a:ext cx="684076" cy="372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4421814" y="3049048"/>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实验三：酸碱中和反应</a:t>
            </a:r>
            <a:endParaRPr lang="ko-KR" altLang="en-US" dirty="0"/>
          </a:p>
        </p:txBody>
      </p:sp>
      <p:cxnSp>
        <p:nvCxnSpPr>
          <p:cNvPr id="13" name="직선 화살표 연결선 12"/>
          <p:cNvCxnSpPr>
            <a:stCxn id="5" idx="3"/>
            <a:endCxn id="12" idx="1"/>
          </p:cNvCxnSpPr>
          <p:nvPr/>
        </p:nvCxnSpPr>
        <p:spPr>
          <a:xfrm>
            <a:off x="3737738" y="2322951"/>
            <a:ext cx="684076" cy="866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4421814" y="3525214"/>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实验四：</a:t>
            </a:r>
            <a:r>
              <a:rPr lang="en-US" altLang="zh-CN" dirty="0"/>
              <a:t>…</a:t>
            </a:r>
            <a:endParaRPr lang="ko-KR" altLang="en-US" dirty="0"/>
          </a:p>
        </p:txBody>
      </p:sp>
      <p:cxnSp>
        <p:nvCxnSpPr>
          <p:cNvPr id="21" name="직선 화살표 연결선 20"/>
          <p:cNvCxnSpPr>
            <a:stCxn id="5" idx="3"/>
            <a:endCxn id="18" idx="1"/>
          </p:cNvCxnSpPr>
          <p:nvPr/>
        </p:nvCxnSpPr>
        <p:spPr>
          <a:xfrm>
            <a:off x="3737738" y="2322951"/>
            <a:ext cx="684076" cy="1342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328248" y="2126940"/>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实验准备</a:t>
            </a:r>
            <a:endParaRPr lang="ko-KR" altLang="en-US" dirty="0"/>
          </a:p>
        </p:txBody>
      </p:sp>
      <p:cxnSp>
        <p:nvCxnSpPr>
          <p:cNvPr id="26" name="직선 화살표 연결선 25"/>
          <p:cNvCxnSpPr>
            <a:stCxn id="7" idx="3"/>
            <a:endCxn id="24" idx="1"/>
          </p:cNvCxnSpPr>
          <p:nvPr/>
        </p:nvCxnSpPr>
        <p:spPr>
          <a:xfrm>
            <a:off x="7248128" y="2210917"/>
            <a:ext cx="1080120" cy="56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8328248" y="2616003"/>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实验流程</a:t>
            </a:r>
            <a:endParaRPr lang="ko-KR" altLang="en-US" dirty="0"/>
          </a:p>
        </p:txBody>
      </p:sp>
      <p:cxnSp>
        <p:nvCxnSpPr>
          <p:cNvPr id="28" name="직선 화살표 연결선 27"/>
          <p:cNvCxnSpPr>
            <a:stCxn id="7" idx="3"/>
            <a:endCxn id="27" idx="1"/>
          </p:cNvCxnSpPr>
          <p:nvPr/>
        </p:nvCxnSpPr>
        <p:spPr>
          <a:xfrm>
            <a:off x="7248128" y="2210916"/>
            <a:ext cx="1080120" cy="54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8328248" y="3082652"/>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实验现象</a:t>
            </a:r>
            <a:endParaRPr lang="ko-KR" altLang="en-US" dirty="0"/>
          </a:p>
        </p:txBody>
      </p:sp>
      <p:cxnSp>
        <p:nvCxnSpPr>
          <p:cNvPr id="31" name="직선 화살표 연결선 30"/>
          <p:cNvCxnSpPr>
            <a:stCxn id="7" idx="3"/>
            <a:endCxn id="30" idx="1"/>
          </p:cNvCxnSpPr>
          <p:nvPr/>
        </p:nvCxnSpPr>
        <p:spPr>
          <a:xfrm>
            <a:off x="7248128" y="2210917"/>
            <a:ext cx="1080120" cy="1011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직사각형 32"/>
          <p:cNvSpPr/>
          <p:nvPr/>
        </p:nvSpPr>
        <p:spPr>
          <a:xfrm>
            <a:off x="8328248" y="3589954"/>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实验原理</a:t>
            </a:r>
            <a:endParaRPr lang="ko-KR" altLang="en-US" dirty="0"/>
          </a:p>
        </p:txBody>
      </p:sp>
      <p:cxnSp>
        <p:nvCxnSpPr>
          <p:cNvPr id="35" name="직선 화살표 연결선 34"/>
          <p:cNvCxnSpPr>
            <a:stCxn id="7" idx="3"/>
            <a:endCxn id="33" idx="1"/>
          </p:cNvCxnSpPr>
          <p:nvPr/>
        </p:nvCxnSpPr>
        <p:spPr>
          <a:xfrm>
            <a:off x="7248128" y="2210917"/>
            <a:ext cx="1080120" cy="1519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2290073" y="4293096"/>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拓展学习</a:t>
            </a:r>
            <a:endParaRPr lang="ko-KR" altLang="en-US" dirty="0"/>
          </a:p>
        </p:txBody>
      </p:sp>
      <p:sp>
        <p:nvSpPr>
          <p:cNvPr id="85" name="직사각형 84"/>
          <p:cNvSpPr/>
          <p:nvPr/>
        </p:nvSpPr>
        <p:spPr>
          <a:xfrm>
            <a:off x="4421814" y="4788293"/>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Mark AR</a:t>
            </a:r>
            <a:endParaRPr lang="ko-KR" altLang="en-US" dirty="0"/>
          </a:p>
        </p:txBody>
      </p:sp>
      <p:sp>
        <p:nvSpPr>
          <p:cNvPr id="86" name="직사각형 85"/>
          <p:cNvSpPr/>
          <p:nvPr/>
        </p:nvSpPr>
        <p:spPr>
          <a:xfrm>
            <a:off x="4421814" y="4303474"/>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元素周期表</a:t>
            </a:r>
            <a:endParaRPr lang="ko-KR" altLang="en-US" dirty="0"/>
          </a:p>
        </p:txBody>
      </p:sp>
      <p:cxnSp>
        <p:nvCxnSpPr>
          <p:cNvPr id="87" name="직선 화살표 연결선 86"/>
          <p:cNvCxnSpPr>
            <a:stCxn id="45" idx="3"/>
            <a:endCxn id="86" idx="1"/>
          </p:cNvCxnSpPr>
          <p:nvPr/>
        </p:nvCxnSpPr>
        <p:spPr>
          <a:xfrm flipV="1">
            <a:off x="3730234" y="4443468"/>
            <a:ext cx="691581" cy="101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a:stCxn id="45" idx="3"/>
            <a:endCxn id="85" idx="1"/>
          </p:cNvCxnSpPr>
          <p:nvPr/>
        </p:nvCxnSpPr>
        <p:spPr>
          <a:xfrm>
            <a:off x="3730234" y="4545124"/>
            <a:ext cx="691581" cy="383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4421814" y="5281599"/>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0" name="직선 화살표 연결선 89"/>
          <p:cNvCxnSpPr>
            <a:stCxn id="45" idx="3"/>
            <a:endCxn id="89" idx="1"/>
          </p:cNvCxnSpPr>
          <p:nvPr/>
        </p:nvCxnSpPr>
        <p:spPr>
          <a:xfrm>
            <a:off x="3730234" y="4545124"/>
            <a:ext cx="691581" cy="87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직사각형 99"/>
          <p:cNvSpPr/>
          <p:nvPr/>
        </p:nvSpPr>
        <p:spPr>
          <a:xfrm>
            <a:off x="6582054" y="4166659"/>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a:t>
            </a:r>
            <a:r>
              <a:rPr lang="en-US" altLang="zh-CN" dirty="0"/>
              <a:t>a</a:t>
            </a:r>
            <a:endParaRPr lang="ko-KR" altLang="en-US" dirty="0"/>
          </a:p>
        </p:txBody>
      </p:sp>
      <p:cxnSp>
        <p:nvCxnSpPr>
          <p:cNvPr id="101" name="직선 화살표 연결선 100"/>
          <p:cNvCxnSpPr>
            <a:stCxn id="86" idx="3"/>
            <a:endCxn id="100" idx="1"/>
          </p:cNvCxnSpPr>
          <p:nvPr/>
        </p:nvCxnSpPr>
        <p:spPr>
          <a:xfrm flipV="1">
            <a:off x="6240016" y="4306653"/>
            <a:ext cx="342038" cy="136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직사각형 103"/>
          <p:cNvSpPr/>
          <p:nvPr/>
        </p:nvSpPr>
        <p:spPr>
          <a:xfrm>
            <a:off x="7884894" y="4304590"/>
            <a:ext cx="2001771"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原子结构</a:t>
            </a:r>
            <a:r>
              <a:rPr lang="en-US" altLang="zh-CN" dirty="0"/>
              <a:t>(</a:t>
            </a:r>
            <a:r>
              <a:rPr lang="zh-CN" altLang="en-US" dirty="0"/>
              <a:t>动态</a:t>
            </a:r>
            <a:r>
              <a:rPr lang="en-US" altLang="zh-CN" dirty="0"/>
              <a:t>)</a:t>
            </a:r>
            <a:endParaRPr lang="ko-KR" altLang="en-US" dirty="0"/>
          </a:p>
        </p:txBody>
      </p:sp>
      <p:cxnSp>
        <p:nvCxnSpPr>
          <p:cNvPr id="105" name="직선 화살표 연결선 104"/>
          <p:cNvCxnSpPr>
            <a:stCxn id="100" idx="3"/>
            <a:endCxn id="104" idx="1"/>
          </p:cNvCxnSpPr>
          <p:nvPr/>
        </p:nvCxnSpPr>
        <p:spPr>
          <a:xfrm>
            <a:off x="7248129" y="4306653"/>
            <a:ext cx="636765" cy="137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직사각형 110"/>
          <p:cNvSpPr/>
          <p:nvPr/>
        </p:nvSpPr>
        <p:spPr>
          <a:xfrm>
            <a:off x="6582054" y="4545124"/>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a:t>
            </a:r>
            <a:r>
              <a:rPr lang="en-US" altLang="zh-CN" dirty="0"/>
              <a:t>l</a:t>
            </a:r>
            <a:endParaRPr lang="ko-KR" altLang="en-US" dirty="0"/>
          </a:p>
        </p:txBody>
      </p:sp>
      <p:cxnSp>
        <p:nvCxnSpPr>
          <p:cNvPr id="112" name="직선 화살표 연결선 111"/>
          <p:cNvCxnSpPr>
            <a:stCxn id="86" idx="3"/>
          </p:cNvCxnSpPr>
          <p:nvPr/>
        </p:nvCxnSpPr>
        <p:spPr>
          <a:xfrm>
            <a:off x="6240016" y="4443467"/>
            <a:ext cx="342038" cy="241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직선 화살표 연결선 115"/>
          <p:cNvCxnSpPr/>
          <p:nvPr/>
        </p:nvCxnSpPr>
        <p:spPr>
          <a:xfrm flipV="1">
            <a:off x="6240016" y="4306652"/>
            <a:ext cx="342038" cy="621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직선 화살표 연결선 116"/>
          <p:cNvCxnSpPr>
            <a:stCxn id="85" idx="3"/>
            <a:endCxn id="111" idx="1"/>
          </p:cNvCxnSpPr>
          <p:nvPr/>
        </p:nvCxnSpPr>
        <p:spPr>
          <a:xfrm flipV="1">
            <a:off x="6240016" y="4685118"/>
            <a:ext cx="342038" cy="243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직선 화살표 연결선 127"/>
          <p:cNvCxnSpPr>
            <a:endCxn id="5" idx="1"/>
          </p:cNvCxnSpPr>
          <p:nvPr/>
        </p:nvCxnSpPr>
        <p:spPr>
          <a:xfrm>
            <a:off x="1991544" y="2322951"/>
            <a:ext cx="3060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직선 화살표 연결선 128"/>
          <p:cNvCxnSpPr/>
          <p:nvPr/>
        </p:nvCxnSpPr>
        <p:spPr>
          <a:xfrm>
            <a:off x="1984039" y="2335021"/>
            <a:ext cx="306034" cy="2282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5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2401705" y="1597199"/>
            <a:ext cx="8956656" cy="45365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solidFill>
                <a:schemeClr val="tx1"/>
              </a:solidFill>
            </a:endParaRPr>
          </a:p>
        </p:txBody>
      </p:sp>
      <p:sp>
        <p:nvSpPr>
          <p:cNvPr id="5" name="직사각형 4"/>
          <p:cNvSpPr/>
          <p:nvPr/>
        </p:nvSpPr>
        <p:spPr>
          <a:xfrm>
            <a:off x="2769962" y="2144100"/>
            <a:ext cx="160021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rPr>
              <a:t>Experiments </a:t>
            </a:r>
            <a:endParaRPr lang="ko-KR" altLang="en-US" sz="2000" dirty="0">
              <a:solidFill>
                <a:schemeClr val="tx1"/>
              </a:solidFill>
            </a:endParaRPr>
          </a:p>
        </p:txBody>
      </p:sp>
      <p:sp>
        <p:nvSpPr>
          <p:cNvPr id="6" name="직사각형 5"/>
          <p:cNvSpPr/>
          <p:nvPr/>
        </p:nvSpPr>
        <p:spPr>
          <a:xfrm>
            <a:off x="4753735" y="2545639"/>
            <a:ext cx="4354170" cy="3141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rPr>
              <a:t>E2:</a:t>
            </a:r>
            <a:r>
              <a:rPr lang="zh-CN" altLang="en-US" sz="2000" dirty="0">
                <a:solidFill>
                  <a:schemeClr val="tx1"/>
                </a:solidFill>
              </a:rPr>
              <a:t> </a:t>
            </a:r>
            <a:r>
              <a:rPr lang="en-US" sz="2000" dirty="0">
                <a:solidFill>
                  <a:schemeClr val="tx1"/>
                </a:solidFill>
              </a:rPr>
              <a:t>Hydrogen peroxide decomposition </a:t>
            </a:r>
            <a:endParaRPr lang="ko-KR" altLang="en-US" sz="2000" dirty="0">
              <a:solidFill>
                <a:schemeClr val="tx1"/>
              </a:solidFill>
            </a:endParaRPr>
          </a:p>
        </p:txBody>
      </p:sp>
      <p:sp>
        <p:nvSpPr>
          <p:cNvPr id="7" name="직사각형 6"/>
          <p:cNvSpPr/>
          <p:nvPr/>
        </p:nvSpPr>
        <p:spPr>
          <a:xfrm>
            <a:off x="4753735" y="1929804"/>
            <a:ext cx="3846996" cy="3941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rPr>
              <a:t>E1:</a:t>
            </a:r>
            <a:r>
              <a:rPr lang="en-US" sz="2000" dirty="0">
                <a:solidFill>
                  <a:schemeClr val="tx1"/>
                </a:solidFill>
              </a:rPr>
              <a:t> Magnesium ribbon combustion</a:t>
            </a:r>
            <a:endParaRPr lang="ko-KR" altLang="en-US" sz="2000" dirty="0">
              <a:solidFill>
                <a:schemeClr val="tx1"/>
              </a:solidFill>
            </a:endParaRPr>
          </a:p>
        </p:txBody>
      </p:sp>
      <p:cxnSp>
        <p:nvCxnSpPr>
          <p:cNvPr id="9" name="직선 화살표 연결선 8"/>
          <p:cNvCxnSpPr>
            <a:cxnSpLocks/>
            <a:stCxn id="5" idx="3"/>
            <a:endCxn id="7" idx="1"/>
          </p:cNvCxnSpPr>
          <p:nvPr/>
        </p:nvCxnSpPr>
        <p:spPr>
          <a:xfrm flipV="1">
            <a:off x="4370178" y="2126902"/>
            <a:ext cx="383557" cy="26922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0" name="직선 화살표 연결선 9"/>
          <p:cNvCxnSpPr>
            <a:cxnSpLocks/>
            <a:stCxn id="5" idx="3"/>
            <a:endCxn id="6" idx="1"/>
          </p:cNvCxnSpPr>
          <p:nvPr/>
        </p:nvCxnSpPr>
        <p:spPr>
          <a:xfrm>
            <a:off x="4370178" y="2396128"/>
            <a:ext cx="383557" cy="30656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2" name="직사각형 11"/>
          <p:cNvSpPr/>
          <p:nvPr/>
        </p:nvSpPr>
        <p:spPr>
          <a:xfrm>
            <a:off x="4767910" y="3099849"/>
            <a:ext cx="4165031" cy="382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rPr>
              <a:t>E3:</a:t>
            </a:r>
            <a:r>
              <a:rPr lang="en-US" sz="2000" dirty="0">
                <a:solidFill>
                  <a:schemeClr val="tx1"/>
                </a:solidFill>
              </a:rPr>
              <a:t> Acid-Base Neutralization Reaction</a:t>
            </a:r>
            <a:endParaRPr lang="ko-KR" altLang="en-US" sz="2000" dirty="0">
              <a:solidFill>
                <a:schemeClr val="tx1"/>
              </a:solidFill>
            </a:endParaRPr>
          </a:p>
        </p:txBody>
      </p:sp>
      <p:cxnSp>
        <p:nvCxnSpPr>
          <p:cNvPr id="13" name="직선 화살표 연결선 12"/>
          <p:cNvCxnSpPr>
            <a:cxnSpLocks/>
            <a:stCxn id="5" idx="3"/>
            <a:endCxn id="12" idx="1"/>
          </p:cNvCxnSpPr>
          <p:nvPr/>
        </p:nvCxnSpPr>
        <p:spPr>
          <a:xfrm>
            <a:off x="4370178" y="2396128"/>
            <a:ext cx="397732" cy="89497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8" name="직사각형 17"/>
          <p:cNvSpPr/>
          <p:nvPr/>
        </p:nvSpPr>
        <p:spPr>
          <a:xfrm>
            <a:off x="4739578" y="3642352"/>
            <a:ext cx="2826314" cy="2799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rPr>
              <a:t>E4: …</a:t>
            </a:r>
            <a:endParaRPr lang="ko-KR" altLang="en-US" sz="2000" dirty="0">
              <a:solidFill>
                <a:schemeClr val="tx1"/>
              </a:solidFill>
            </a:endParaRPr>
          </a:p>
        </p:txBody>
      </p:sp>
      <p:cxnSp>
        <p:nvCxnSpPr>
          <p:cNvPr id="21" name="직선 화살표 연결선 20"/>
          <p:cNvCxnSpPr>
            <a:cxnSpLocks/>
            <a:stCxn id="5" idx="3"/>
            <a:endCxn id="18" idx="1"/>
          </p:cNvCxnSpPr>
          <p:nvPr/>
        </p:nvCxnSpPr>
        <p:spPr>
          <a:xfrm>
            <a:off x="4370178" y="2396128"/>
            <a:ext cx="369400" cy="138621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24" name="직사각형 23"/>
          <p:cNvSpPr/>
          <p:nvPr/>
        </p:nvSpPr>
        <p:spPr>
          <a:xfrm>
            <a:off x="9398869" y="1932283"/>
            <a:ext cx="1553892" cy="3490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rPr>
              <a:t>Prepare</a:t>
            </a:r>
          </a:p>
        </p:txBody>
      </p:sp>
      <p:cxnSp>
        <p:nvCxnSpPr>
          <p:cNvPr id="26" name="직선 화살표 연결선 25"/>
          <p:cNvCxnSpPr>
            <a:cxnSpLocks/>
            <a:stCxn id="7" idx="3"/>
            <a:endCxn id="24" idx="1"/>
          </p:cNvCxnSpPr>
          <p:nvPr/>
        </p:nvCxnSpPr>
        <p:spPr>
          <a:xfrm flipV="1">
            <a:off x="8600731" y="2106818"/>
            <a:ext cx="798138" cy="20084"/>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27" name="직사각형 26"/>
          <p:cNvSpPr/>
          <p:nvPr/>
        </p:nvSpPr>
        <p:spPr>
          <a:xfrm>
            <a:off x="9398869" y="2421346"/>
            <a:ext cx="1584176" cy="2799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Procedure</a:t>
            </a:r>
            <a:endParaRPr lang="ko-KR" altLang="en-US" sz="2000" dirty="0">
              <a:solidFill>
                <a:schemeClr val="tx1"/>
              </a:solidFill>
            </a:endParaRPr>
          </a:p>
        </p:txBody>
      </p:sp>
      <p:cxnSp>
        <p:nvCxnSpPr>
          <p:cNvPr id="28" name="직선 화살표 연결선 27"/>
          <p:cNvCxnSpPr>
            <a:cxnSpLocks/>
            <a:stCxn id="7" idx="3"/>
            <a:endCxn id="27" idx="1"/>
          </p:cNvCxnSpPr>
          <p:nvPr/>
        </p:nvCxnSpPr>
        <p:spPr>
          <a:xfrm>
            <a:off x="8600731" y="2126902"/>
            <a:ext cx="798138" cy="43443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0" name="직사각형 29"/>
          <p:cNvSpPr/>
          <p:nvPr/>
        </p:nvSpPr>
        <p:spPr>
          <a:xfrm>
            <a:off x="9398869" y="2887995"/>
            <a:ext cx="1584176" cy="2799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Phenomenon</a:t>
            </a:r>
          </a:p>
        </p:txBody>
      </p:sp>
      <p:cxnSp>
        <p:nvCxnSpPr>
          <p:cNvPr id="31" name="직선 화살표 연결선 30"/>
          <p:cNvCxnSpPr>
            <a:cxnSpLocks/>
            <a:stCxn id="7" idx="3"/>
            <a:endCxn id="30" idx="1"/>
          </p:cNvCxnSpPr>
          <p:nvPr/>
        </p:nvCxnSpPr>
        <p:spPr>
          <a:xfrm>
            <a:off x="8600731" y="2126902"/>
            <a:ext cx="798138" cy="90108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3" name="직사각형 32"/>
          <p:cNvSpPr/>
          <p:nvPr/>
        </p:nvSpPr>
        <p:spPr>
          <a:xfrm>
            <a:off x="9398869" y="3395297"/>
            <a:ext cx="1584176" cy="5767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Experimental </a:t>
            </a:r>
          </a:p>
          <a:p>
            <a:pPr algn="ctr"/>
            <a:r>
              <a:rPr lang="en-US" sz="2000" dirty="0">
                <a:solidFill>
                  <a:schemeClr val="tx1"/>
                </a:solidFill>
              </a:rPr>
              <a:t>Principles</a:t>
            </a:r>
            <a:endParaRPr lang="ko-KR" altLang="en-US" sz="2000" dirty="0">
              <a:solidFill>
                <a:schemeClr val="tx1"/>
              </a:solidFill>
            </a:endParaRPr>
          </a:p>
        </p:txBody>
      </p:sp>
      <p:cxnSp>
        <p:nvCxnSpPr>
          <p:cNvPr id="35" name="직선 화살표 연결선 34"/>
          <p:cNvCxnSpPr>
            <a:cxnSpLocks/>
            <a:stCxn id="7" idx="3"/>
            <a:endCxn id="33" idx="1"/>
          </p:cNvCxnSpPr>
          <p:nvPr/>
        </p:nvCxnSpPr>
        <p:spPr>
          <a:xfrm>
            <a:off x="8600731" y="2126902"/>
            <a:ext cx="798138" cy="155674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45" name="직사각형 44"/>
          <p:cNvSpPr/>
          <p:nvPr/>
        </p:nvSpPr>
        <p:spPr>
          <a:xfrm>
            <a:off x="2769962" y="4613604"/>
            <a:ext cx="160021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Expansive </a:t>
            </a:r>
          </a:p>
          <a:p>
            <a:pPr algn="ctr"/>
            <a:r>
              <a:rPr lang="en-US" sz="2000" dirty="0">
                <a:solidFill>
                  <a:schemeClr val="tx1"/>
                </a:solidFill>
              </a:rPr>
              <a:t>Learning</a:t>
            </a:r>
          </a:p>
        </p:txBody>
      </p:sp>
      <p:sp>
        <p:nvSpPr>
          <p:cNvPr id="85" name="직사각형 84"/>
          <p:cNvSpPr/>
          <p:nvPr/>
        </p:nvSpPr>
        <p:spPr>
          <a:xfrm>
            <a:off x="4753734" y="5069349"/>
            <a:ext cx="1818202" cy="2799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a:solidFill>
                  <a:schemeClr val="tx1"/>
                </a:solidFill>
              </a:rPr>
              <a:t>Mark AR</a:t>
            </a:r>
            <a:endParaRPr lang="ko-KR" altLang="en-US" sz="2000" dirty="0">
              <a:solidFill>
                <a:schemeClr val="tx1"/>
              </a:solidFill>
            </a:endParaRPr>
          </a:p>
        </p:txBody>
      </p:sp>
      <p:sp>
        <p:nvSpPr>
          <p:cNvPr id="86" name="직사각형 85"/>
          <p:cNvSpPr/>
          <p:nvPr/>
        </p:nvSpPr>
        <p:spPr>
          <a:xfrm>
            <a:off x="4739578" y="4338284"/>
            <a:ext cx="1832358" cy="527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a:solidFill>
                  <a:schemeClr val="tx1"/>
                </a:solidFill>
              </a:rPr>
              <a:t>Periodic table of Elements</a:t>
            </a:r>
            <a:endParaRPr lang="ko-KR" altLang="en-US" sz="2000" dirty="0">
              <a:solidFill>
                <a:schemeClr val="tx1"/>
              </a:solidFill>
            </a:endParaRPr>
          </a:p>
        </p:txBody>
      </p:sp>
      <p:cxnSp>
        <p:nvCxnSpPr>
          <p:cNvPr id="87" name="직선 화살표 연결선 86"/>
          <p:cNvCxnSpPr>
            <a:cxnSpLocks/>
            <a:stCxn id="45" idx="3"/>
            <a:endCxn id="86" idx="1"/>
          </p:cNvCxnSpPr>
          <p:nvPr/>
        </p:nvCxnSpPr>
        <p:spPr>
          <a:xfrm flipV="1">
            <a:off x="4370178" y="4601958"/>
            <a:ext cx="369400" cy="263674"/>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88" name="직선 화살표 연결선 87"/>
          <p:cNvCxnSpPr>
            <a:cxnSpLocks/>
            <a:stCxn id="45" idx="3"/>
            <a:endCxn id="85" idx="1"/>
          </p:cNvCxnSpPr>
          <p:nvPr/>
        </p:nvCxnSpPr>
        <p:spPr>
          <a:xfrm>
            <a:off x="4370178" y="4865632"/>
            <a:ext cx="383556" cy="34371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89" name="직사각형 88"/>
          <p:cNvSpPr/>
          <p:nvPr/>
        </p:nvSpPr>
        <p:spPr>
          <a:xfrm>
            <a:off x="4753734" y="5562655"/>
            <a:ext cx="1818202" cy="2799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a:solidFill>
                  <a:schemeClr val="tx1"/>
                </a:solidFill>
              </a:rPr>
              <a:t>…</a:t>
            </a:r>
            <a:endParaRPr lang="ko-KR" altLang="en-US" sz="2000" dirty="0">
              <a:solidFill>
                <a:schemeClr val="tx1"/>
              </a:solidFill>
            </a:endParaRPr>
          </a:p>
        </p:txBody>
      </p:sp>
      <p:cxnSp>
        <p:nvCxnSpPr>
          <p:cNvPr id="90" name="직선 화살표 연결선 89"/>
          <p:cNvCxnSpPr>
            <a:cxnSpLocks/>
            <a:stCxn id="45" idx="3"/>
            <a:endCxn id="89" idx="1"/>
          </p:cNvCxnSpPr>
          <p:nvPr/>
        </p:nvCxnSpPr>
        <p:spPr>
          <a:xfrm>
            <a:off x="4370178" y="4865632"/>
            <a:ext cx="383556" cy="83701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00" name="직사각형 99"/>
          <p:cNvSpPr/>
          <p:nvPr/>
        </p:nvSpPr>
        <p:spPr>
          <a:xfrm>
            <a:off x="7105763" y="4547332"/>
            <a:ext cx="666074" cy="2799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a:solidFill>
                  <a:schemeClr val="tx1"/>
                </a:solidFill>
              </a:rPr>
              <a:t>N</a:t>
            </a:r>
            <a:r>
              <a:rPr lang="en-US" altLang="zh-CN" sz="2000" dirty="0">
                <a:solidFill>
                  <a:schemeClr val="tx1"/>
                </a:solidFill>
              </a:rPr>
              <a:t>a</a:t>
            </a:r>
            <a:endParaRPr lang="ko-KR" altLang="en-US" sz="2000" dirty="0">
              <a:solidFill>
                <a:schemeClr val="tx1"/>
              </a:solidFill>
            </a:endParaRPr>
          </a:p>
        </p:txBody>
      </p:sp>
      <p:cxnSp>
        <p:nvCxnSpPr>
          <p:cNvPr id="101" name="직선 화살표 연결선 100"/>
          <p:cNvCxnSpPr>
            <a:cxnSpLocks/>
            <a:stCxn id="86" idx="3"/>
            <a:endCxn id="100" idx="1"/>
          </p:cNvCxnSpPr>
          <p:nvPr/>
        </p:nvCxnSpPr>
        <p:spPr>
          <a:xfrm>
            <a:off x="6571936" y="4601958"/>
            <a:ext cx="533827" cy="8536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04" name="직사각형 103"/>
          <p:cNvSpPr/>
          <p:nvPr/>
        </p:nvSpPr>
        <p:spPr>
          <a:xfrm>
            <a:off x="8600732" y="4791677"/>
            <a:ext cx="2319806" cy="6125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Atomic Structure(dynamic)</a:t>
            </a:r>
            <a:endParaRPr lang="ko-KR" altLang="en-US" sz="2000" dirty="0">
              <a:solidFill>
                <a:schemeClr val="tx1"/>
              </a:solidFill>
            </a:endParaRPr>
          </a:p>
        </p:txBody>
      </p:sp>
      <p:cxnSp>
        <p:nvCxnSpPr>
          <p:cNvPr id="105" name="직선 화살표 연결선 104"/>
          <p:cNvCxnSpPr>
            <a:cxnSpLocks/>
            <a:stCxn id="100" idx="3"/>
            <a:endCxn id="104" idx="1"/>
          </p:cNvCxnSpPr>
          <p:nvPr/>
        </p:nvCxnSpPr>
        <p:spPr>
          <a:xfrm>
            <a:off x="7771837" y="4687325"/>
            <a:ext cx="828895" cy="41061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11" name="직사각형 110"/>
          <p:cNvSpPr/>
          <p:nvPr/>
        </p:nvSpPr>
        <p:spPr>
          <a:xfrm>
            <a:off x="7105763" y="4925797"/>
            <a:ext cx="666074" cy="2799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a:solidFill>
                  <a:schemeClr val="tx1"/>
                </a:solidFill>
              </a:rPr>
              <a:t>C</a:t>
            </a:r>
            <a:r>
              <a:rPr lang="en-US" altLang="zh-CN" sz="2000" dirty="0">
                <a:solidFill>
                  <a:schemeClr val="tx1"/>
                </a:solidFill>
              </a:rPr>
              <a:t>l</a:t>
            </a:r>
            <a:endParaRPr lang="ko-KR" altLang="en-US" sz="2000" dirty="0">
              <a:solidFill>
                <a:schemeClr val="tx1"/>
              </a:solidFill>
            </a:endParaRPr>
          </a:p>
        </p:txBody>
      </p:sp>
      <p:cxnSp>
        <p:nvCxnSpPr>
          <p:cNvPr id="112" name="직선 화살표 연결선 111"/>
          <p:cNvCxnSpPr>
            <a:cxnSpLocks/>
            <a:stCxn id="86" idx="3"/>
            <a:endCxn id="111" idx="1"/>
          </p:cNvCxnSpPr>
          <p:nvPr/>
        </p:nvCxnSpPr>
        <p:spPr>
          <a:xfrm>
            <a:off x="6571936" y="4601958"/>
            <a:ext cx="533827" cy="46383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17" name="직선 화살표 연결선 116"/>
          <p:cNvCxnSpPr>
            <a:stCxn id="85" idx="3"/>
            <a:endCxn id="111" idx="1"/>
          </p:cNvCxnSpPr>
          <p:nvPr/>
        </p:nvCxnSpPr>
        <p:spPr>
          <a:xfrm flipV="1">
            <a:off x="6571936" y="5065790"/>
            <a:ext cx="533827" cy="14355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28" name="직선 화살표 연결선 127"/>
          <p:cNvCxnSpPr>
            <a:cxnSpLocks/>
            <a:stCxn id="4" idx="1"/>
            <a:endCxn id="5" idx="1"/>
          </p:cNvCxnSpPr>
          <p:nvPr/>
        </p:nvCxnSpPr>
        <p:spPr>
          <a:xfrm flipV="1">
            <a:off x="2401705" y="2396128"/>
            <a:ext cx="368257" cy="146932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29" name="직선 화살표 연결선 128"/>
          <p:cNvCxnSpPr>
            <a:cxnSpLocks/>
            <a:stCxn id="4" idx="1"/>
            <a:endCxn id="45" idx="1"/>
          </p:cNvCxnSpPr>
          <p:nvPr/>
        </p:nvCxnSpPr>
        <p:spPr>
          <a:xfrm>
            <a:off x="2401705" y="3865451"/>
            <a:ext cx="368257" cy="100018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1" name="직선 화살표 연결선 104">
            <a:extLst>
              <a:ext uri="{FF2B5EF4-FFF2-40B4-BE49-F238E27FC236}">
                <a16:creationId xmlns:a16="http://schemas.microsoft.com/office/drawing/2014/main" id="{C25D7F8A-6AE4-4CF0-BFAD-297583C3DFBD}"/>
              </a:ext>
            </a:extLst>
          </p:cNvPr>
          <p:cNvCxnSpPr>
            <a:cxnSpLocks/>
            <a:stCxn id="111" idx="3"/>
            <a:endCxn id="104" idx="1"/>
          </p:cNvCxnSpPr>
          <p:nvPr/>
        </p:nvCxnSpPr>
        <p:spPr>
          <a:xfrm>
            <a:off x="7771837" y="5065790"/>
            <a:ext cx="828895" cy="3214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92" name="직사각형 110">
            <a:extLst>
              <a:ext uri="{FF2B5EF4-FFF2-40B4-BE49-F238E27FC236}">
                <a16:creationId xmlns:a16="http://schemas.microsoft.com/office/drawing/2014/main" id="{953CFCE6-858E-4F7C-8B92-DDFEFD1AB807}"/>
              </a:ext>
            </a:extLst>
          </p:cNvPr>
          <p:cNvSpPr/>
          <p:nvPr/>
        </p:nvSpPr>
        <p:spPr>
          <a:xfrm>
            <a:off x="7105763" y="5297778"/>
            <a:ext cx="666074" cy="2799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dirty="0">
                <a:solidFill>
                  <a:schemeClr val="tx1"/>
                </a:solidFill>
              </a:rPr>
              <a:t>…</a:t>
            </a:r>
            <a:endParaRPr lang="ko-KR" altLang="en-US" sz="2000" dirty="0">
              <a:solidFill>
                <a:schemeClr val="tx1"/>
              </a:solidFill>
            </a:endParaRPr>
          </a:p>
        </p:txBody>
      </p:sp>
      <p:cxnSp>
        <p:nvCxnSpPr>
          <p:cNvPr id="93" name="직선 화살표 연결선 116">
            <a:extLst>
              <a:ext uri="{FF2B5EF4-FFF2-40B4-BE49-F238E27FC236}">
                <a16:creationId xmlns:a16="http://schemas.microsoft.com/office/drawing/2014/main" id="{A397ECB3-4D19-4A6C-B0D5-3F8A97736BB8}"/>
              </a:ext>
            </a:extLst>
          </p:cNvPr>
          <p:cNvCxnSpPr>
            <a:cxnSpLocks/>
            <a:stCxn id="85" idx="3"/>
            <a:endCxn id="92" idx="1"/>
          </p:cNvCxnSpPr>
          <p:nvPr/>
        </p:nvCxnSpPr>
        <p:spPr>
          <a:xfrm>
            <a:off x="6571936" y="5209342"/>
            <a:ext cx="533827" cy="228429"/>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4" name="직선 화살표 연결선 104">
            <a:extLst>
              <a:ext uri="{FF2B5EF4-FFF2-40B4-BE49-F238E27FC236}">
                <a16:creationId xmlns:a16="http://schemas.microsoft.com/office/drawing/2014/main" id="{7A86887E-1BC2-48E8-B4BF-017C1D1C9D64}"/>
              </a:ext>
            </a:extLst>
          </p:cNvPr>
          <p:cNvCxnSpPr>
            <a:cxnSpLocks/>
            <a:stCxn id="92" idx="3"/>
            <a:endCxn id="104" idx="1"/>
          </p:cNvCxnSpPr>
          <p:nvPr/>
        </p:nvCxnSpPr>
        <p:spPr>
          <a:xfrm flipV="1">
            <a:off x="7771837" y="5097935"/>
            <a:ext cx="828895" cy="33983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02" name="제목 1">
            <a:extLst>
              <a:ext uri="{FF2B5EF4-FFF2-40B4-BE49-F238E27FC236}">
                <a16:creationId xmlns:a16="http://schemas.microsoft.com/office/drawing/2014/main" id="{CF4226E8-D0BF-4085-948E-8B004CF082F6}"/>
              </a:ext>
            </a:extLst>
          </p:cNvPr>
          <p:cNvSpPr txBox="1">
            <a:spLocks/>
          </p:cNvSpPr>
          <p:nvPr/>
        </p:nvSpPr>
        <p:spPr>
          <a:xfrm>
            <a:off x="-21364" y="14407"/>
            <a:ext cx="2255739" cy="7176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Menu UI</a:t>
            </a:r>
            <a:endParaRPr lang="ko-KR" altLang="en-US" dirty="0"/>
          </a:p>
        </p:txBody>
      </p:sp>
      <p:sp>
        <p:nvSpPr>
          <p:cNvPr id="2" name="矩形 1">
            <a:extLst>
              <a:ext uri="{FF2B5EF4-FFF2-40B4-BE49-F238E27FC236}">
                <a16:creationId xmlns:a16="http://schemas.microsoft.com/office/drawing/2014/main" id="{4E5C4E2D-C4C6-4BB9-AC0D-2210156212F2}"/>
              </a:ext>
            </a:extLst>
          </p:cNvPr>
          <p:cNvSpPr/>
          <p:nvPr/>
        </p:nvSpPr>
        <p:spPr>
          <a:xfrm>
            <a:off x="1366978" y="3117504"/>
            <a:ext cx="1034726" cy="11764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Main Menu</a:t>
            </a:r>
          </a:p>
        </p:txBody>
      </p:sp>
      <p:sp>
        <p:nvSpPr>
          <p:cNvPr id="64" name="箭头: 右 63">
            <a:extLst>
              <a:ext uri="{FF2B5EF4-FFF2-40B4-BE49-F238E27FC236}">
                <a16:creationId xmlns:a16="http://schemas.microsoft.com/office/drawing/2014/main" id="{0D520063-96D1-47C7-99B4-2DFB4B1B2D2C}"/>
              </a:ext>
            </a:extLst>
          </p:cNvPr>
          <p:cNvSpPr/>
          <p:nvPr/>
        </p:nvSpPr>
        <p:spPr>
          <a:xfrm>
            <a:off x="1493610" y="1967587"/>
            <a:ext cx="965160" cy="8219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VR</a:t>
            </a:r>
          </a:p>
        </p:txBody>
      </p:sp>
      <p:sp>
        <p:nvSpPr>
          <p:cNvPr id="95" name="箭头: 右 94">
            <a:extLst>
              <a:ext uri="{FF2B5EF4-FFF2-40B4-BE49-F238E27FC236}">
                <a16:creationId xmlns:a16="http://schemas.microsoft.com/office/drawing/2014/main" id="{0E0D93DC-3361-410A-83C0-EE248C842EBA}"/>
              </a:ext>
            </a:extLst>
          </p:cNvPr>
          <p:cNvSpPr/>
          <p:nvPr/>
        </p:nvSpPr>
        <p:spPr>
          <a:xfrm>
            <a:off x="1454612" y="4383874"/>
            <a:ext cx="965160" cy="8219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AR</a:t>
            </a:r>
          </a:p>
        </p:txBody>
      </p:sp>
    </p:spTree>
    <p:extLst>
      <p:ext uri="{BB962C8B-B14F-4D97-AF65-F5344CB8AC3E}">
        <p14:creationId xmlns:p14="http://schemas.microsoft.com/office/powerpoint/2010/main" val="414544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实验一</a:t>
            </a:r>
            <a:endParaRPr lang="ko-KR" altLang="en-US" dirty="0"/>
          </a:p>
        </p:txBody>
      </p:sp>
      <p:sp>
        <p:nvSpPr>
          <p:cNvPr id="3" name="내용 개체 틀 2"/>
          <p:cNvSpPr>
            <a:spLocks noGrp="1"/>
          </p:cNvSpPr>
          <p:nvPr>
            <p:ph sz="quarter" idx="1"/>
          </p:nvPr>
        </p:nvSpPr>
        <p:spPr/>
        <p:txBody>
          <a:bodyPr>
            <a:normAutofit fontScale="85000" lnSpcReduction="20000"/>
          </a:bodyPr>
          <a:lstStyle/>
          <a:p>
            <a:r>
              <a:rPr lang="zh-CN" altLang="en-US" dirty="0"/>
              <a:t>镁条燃烧</a:t>
            </a:r>
            <a:endParaRPr lang="en-US" altLang="zh-CN" dirty="0"/>
          </a:p>
          <a:p>
            <a:pPr lvl="1"/>
            <a:r>
              <a:rPr lang="zh-CN" altLang="en-US" dirty="0"/>
              <a:t>所需物品</a:t>
            </a:r>
            <a:endParaRPr lang="en-US" altLang="zh-CN" dirty="0"/>
          </a:p>
          <a:p>
            <a:pPr lvl="2"/>
            <a:r>
              <a:rPr lang="zh-CN" altLang="en-US" dirty="0"/>
              <a:t>镁条，沙碗，烧杯，钳子，护眼镜，食醋</a:t>
            </a:r>
            <a:endParaRPr lang="en-US" altLang="zh-CN" dirty="0"/>
          </a:p>
          <a:p>
            <a:pPr lvl="1"/>
            <a:r>
              <a:rPr lang="zh-CN" altLang="en-US" dirty="0"/>
              <a:t>实验理论</a:t>
            </a:r>
            <a:endParaRPr lang="en-US" altLang="zh-CN" dirty="0"/>
          </a:p>
          <a:p>
            <a:pPr lvl="2"/>
            <a:r>
              <a:rPr lang="zh-CN" altLang="en-US" dirty="0"/>
              <a:t>镁条的燃烧反应改变了原子的排列</a:t>
            </a:r>
            <a:endParaRPr lang="en-US" altLang="zh-CN" dirty="0"/>
          </a:p>
          <a:p>
            <a:pPr lvl="2"/>
            <a:r>
              <a:rPr lang="zh-CN" altLang="en-US" dirty="0"/>
              <a:t>镁</a:t>
            </a:r>
            <a:r>
              <a:rPr lang="en-US" altLang="zh-CN" dirty="0"/>
              <a:t>+ </a:t>
            </a:r>
            <a:r>
              <a:rPr lang="zh-CN" altLang="en-US" dirty="0"/>
              <a:t>氧气 </a:t>
            </a:r>
            <a:r>
              <a:rPr lang="en-US" altLang="zh-CN" dirty="0"/>
              <a:t>——</a:t>
            </a:r>
            <a:r>
              <a:rPr lang="zh-CN" altLang="en-US" dirty="0"/>
              <a:t>氧化镁</a:t>
            </a:r>
            <a:endParaRPr lang="en-US" altLang="zh-CN" dirty="0"/>
          </a:p>
          <a:p>
            <a:pPr lvl="3"/>
            <a:r>
              <a:rPr lang="en-US" altLang="ko-KR" dirty="0"/>
              <a:t>2Mg+H2O+CO2+O2</a:t>
            </a:r>
            <a:r>
              <a:rPr lang="en-US" altLang="zh-CN" dirty="0"/>
              <a:t>——</a:t>
            </a:r>
            <a:r>
              <a:rPr lang="en-US" altLang="ko-KR" dirty="0"/>
              <a:t>Mg2(OH)2CO3</a:t>
            </a:r>
          </a:p>
          <a:p>
            <a:pPr lvl="3"/>
            <a:r>
              <a:rPr lang="en-US" altLang="ko-KR" dirty="0"/>
              <a:t>2Mg+O2</a:t>
            </a:r>
            <a:r>
              <a:rPr lang="en-US" altLang="zh-CN" dirty="0"/>
              <a:t>——</a:t>
            </a:r>
            <a:r>
              <a:rPr lang="ko-KR" altLang="en-US" dirty="0" err="1"/>
              <a:t>点燃</a:t>
            </a:r>
            <a:r>
              <a:rPr lang="en-US" altLang="zh-CN" dirty="0"/>
              <a:t>——</a:t>
            </a:r>
            <a:r>
              <a:rPr lang="en-US" altLang="ko-KR" dirty="0"/>
              <a:t>2MgO </a:t>
            </a:r>
            <a:endParaRPr lang="en-US" altLang="zh-CN" dirty="0"/>
          </a:p>
          <a:p>
            <a:pPr lvl="1"/>
            <a:r>
              <a:rPr lang="zh-CN" altLang="en-US" dirty="0"/>
              <a:t>实验方法</a:t>
            </a:r>
            <a:endParaRPr lang="en-US" altLang="zh-CN" dirty="0"/>
          </a:p>
          <a:p>
            <a:pPr lvl="2"/>
            <a:r>
              <a:rPr lang="zh-CN" altLang="en-US" dirty="0"/>
              <a:t>放置沙碗，把一根镁条在沙碗上边燃烧，观察现象</a:t>
            </a:r>
            <a:endParaRPr lang="en-US" altLang="zh-CN" dirty="0"/>
          </a:p>
          <a:p>
            <a:pPr lvl="2"/>
            <a:r>
              <a:rPr lang="zh-CN" altLang="en-US" dirty="0"/>
              <a:t>把两个烧杯里放入等量的食醋，把燃烧过的镁条和没有燃烧的镁条分别放入两只烧杯中观察现象。</a:t>
            </a:r>
            <a:endParaRPr lang="en-US" altLang="zh-CN" dirty="0"/>
          </a:p>
          <a:p>
            <a:pPr lvl="1"/>
            <a:r>
              <a:rPr lang="zh-CN" altLang="en-US" dirty="0"/>
              <a:t>实验现象</a:t>
            </a:r>
            <a:r>
              <a:rPr lang="en-US" altLang="zh-CN" dirty="0"/>
              <a:t>/</a:t>
            </a:r>
            <a:r>
              <a:rPr lang="zh-CN" altLang="en-US" dirty="0"/>
              <a:t>结果</a:t>
            </a:r>
            <a:endParaRPr lang="en-US" altLang="zh-CN" dirty="0"/>
          </a:p>
          <a:p>
            <a:pPr lvl="2"/>
            <a:r>
              <a:rPr lang="zh-CN" altLang="en-US" dirty="0"/>
              <a:t>镁条燃烧时发出耀眼白光，放出大量的热，</a:t>
            </a:r>
            <a:r>
              <a:rPr lang="ko-KR" altLang="en-US" dirty="0"/>
              <a:t>生成白色固体</a:t>
            </a:r>
            <a:r>
              <a:rPr lang="zh-CN" altLang="en-US" dirty="0"/>
              <a:t>。</a:t>
            </a:r>
            <a:endParaRPr lang="en-US" altLang="zh-CN" dirty="0"/>
          </a:p>
          <a:p>
            <a:pPr lvl="2"/>
            <a:r>
              <a:rPr lang="zh-CN" altLang="en-US" dirty="0"/>
              <a:t>放入燃烧后镁条的烧杯没有放应</a:t>
            </a:r>
            <a:endParaRPr lang="en-US" altLang="zh-CN" dirty="0"/>
          </a:p>
          <a:p>
            <a:pPr lvl="2"/>
            <a:r>
              <a:rPr lang="zh-CN" altLang="en-US" dirty="0"/>
              <a:t>放入正常的镁条的烧杯中 镁条渐渐溶解并有气泡产生</a:t>
            </a:r>
            <a:endParaRPr lang="en-US" altLang="zh-CN" dirty="0"/>
          </a:p>
          <a:p>
            <a:pPr lvl="3"/>
            <a:r>
              <a:rPr lang="en-US" altLang="ko-KR" dirty="0"/>
              <a:t>Mg + 2CH3COOH </a:t>
            </a:r>
            <a:r>
              <a:rPr lang="en-US" altLang="zh-CN" dirty="0"/>
              <a:t>——</a:t>
            </a:r>
            <a:r>
              <a:rPr lang="en-US" altLang="ko-KR" dirty="0"/>
              <a:t>(CH3COO)2Mg + + H2</a:t>
            </a:r>
            <a:r>
              <a:rPr lang="ko-KR" altLang="en-US" dirty="0"/>
              <a:t>（</a:t>
            </a:r>
            <a:r>
              <a:rPr lang="en-US" altLang="ko-KR" dirty="0"/>
              <a:t> ↑ </a:t>
            </a:r>
            <a:r>
              <a:rPr lang="ko-KR" altLang="en-US" dirty="0"/>
              <a:t>）</a:t>
            </a:r>
            <a:endParaRPr lang="en-US" altLang="zh-CN" dirty="0"/>
          </a:p>
        </p:txBody>
      </p:sp>
    </p:spTree>
    <p:extLst>
      <p:ext uri="{BB962C8B-B14F-4D97-AF65-F5344CB8AC3E}">
        <p14:creationId xmlns:p14="http://schemas.microsoft.com/office/powerpoint/2010/main" val="61983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实验一操作流程</a:t>
            </a:r>
            <a:r>
              <a:rPr lang="en-US" altLang="zh-CN" dirty="0"/>
              <a:t>()</a:t>
            </a:r>
            <a:endParaRPr lang="ko-KR" altLang="en-US" dirty="0"/>
          </a:p>
        </p:txBody>
      </p:sp>
      <p:sp>
        <p:nvSpPr>
          <p:cNvPr id="3" name="내용 개체 틀 2"/>
          <p:cNvSpPr>
            <a:spLocks noGrp="1"/>
          </p:cNvSpPr>
          <p:nvPr>
            <p:ph sz="quarter" idx="1"/>
          </p:nvPr>
        </p:nvSpPr>
        <p:spPr>
          <a:xfrm>
            <a:off x="1082842" y="1690688"/>
            <a:ext cx="9877926" cy="3049754"/>
          </a:xfrm>
        </p:spPr>
        <p:txBody>
          <a:bodyPr>
            <a:normAutofit fontScale="85000" lnSpcReduction="20000"/>
          </a:bodyPr>
          <a:lstStyle/>
          <a:p>
            <a:r>
              <a:rPr lang="zh-CN" altLang="en-US" dirty="0"/>
              <a:t>翻看试验台上实验须知 或观看实验演示视频（可选）</a:t>
            </a:r>
            <a:endParaRPr lang="en-US" altLang="zh-CN" dirty="0"/>
          </a:p>
          <a:p>
            <a:r>
              <a:rPr lang="zh-CN" altLang="en-US" dirty="0"/>
              <a:t>带上护目镜</a:t>
            </a:r>
            <a:endParaRPr lang="en-US" altLang="zh-CN" dirty="0"/>
          </a:p>
          <a:p>
            <a:r>
              <a:rPr lang="zh-CN" altLang="en-US" dirty="0"/>
              <a:t>拿起实验台上的火柴 ，点燃火柴后点燃酒精灯</a:t>
            </a:r>
            <a:endParaRPr lang="en-US" altLang="zh-CN" dirty="0"/>
          </a:p>
          <a:p>
            <a:r>
              <a:rPr lang="zh-CN" altLang="en-US" dirty="0"/>
              <a:t>用镊子（手）夹起桌上两条镁条中的一条，并放在酒精灯上燃烧</a:t>
            </a:r>
            <a:endParaRPr lang="en-US" altLang="zh-CN" dirty="0"/>
          </a:p>
          <a:p>
            <a:r>
              <a:rPr lang="zh-CN" altLang="en-US" dirty="0"/>
              <a:t>观察实验现象</a:t>
            </a:r>
            <a:endParaRPr lang="en-US" altLang="zh-CN" dirty="0"/>
          </a:p>
          <a:p>
            <a:r>
              <a:rPr lang="zh-CN" altLang="en-US" dirty="0"/>
              <a:t>把燃烧后的镁条放入一个装有食醋的烧杯中，把未经过燃烧的镁条放入另一个烧杯的食醋中 观察实验现象</a:t>
            </a:r>
            <a:endParaRPr lang="en-US" altLang="zh-CN" dirty="0"/>
          </a:p>
          <a:p>
            <a:r>
              <a:rPr lang="zh-CN" altLang="en-US" dirty="0"/>
              <a:t>关闭酒精灯</a:t>
            </a:r>
            <a:endParaRPr lang="en-US" altLang="zh-CN" dirty="0"/>
          </a:p>
          <a:p>
            <a:pPr lvl="1"/>
            <a:endParaRPr lang="ko-KR" altLang="en-US" dirty="0"/>
          </a:p>
        </p:txBody>
      </p:sp>
      <p:sp>
        <p:nvSpPr>
          <p:cNvPr id="4" name="矩形 3">
            <a:extLst>
              <a:ext uri="{FF2B5EF4-FFF2-40B4-BE49-F238E27FC236}">
                <a16:creationId xmlns:a16="http://schemas.microsoft.com/office/drawing/2014/main" id="{7B57A8A1-8738-43BA-93EE-871CEBCC9479}"/>
              </a:ext>
            </a:extLst>
          </p:cNvPr>
          <p:cNvSpPr/>
          <p:nvPr/>
        </p:nvSpPr>
        <p:spPr>
          <a:xfrm>
            <a:off x="838200" y="5003515"/>
            <a:ext cx="9621253" cy="1200329"/>
          </a:xfrm>
          <a:prstGeom prst="rect">
            <a:avLst/>
          </a:prstGeom>
        </p:spPr>
        <p:txBody>
          <a:bodyPr wrap="square">
            <a:spAutoFit/>
          </a:bodyPr>
          <a:lstStyle/>
          <a:p>
            <a:pPr lvl="2"/>
            <a:r>
              <a:rPr lang="zh-CN" altLang="en-US" dirty="0"/>
              <a:t>实验现象：</a:t>
            </a:r>
            <a:endParaRPr lang="en-US" altLang="zh-CN" dirty="0"/>
          </a:p>
          <a:p>
            <a:pPr lvl="2"/>
            <a:r>
              <a:rPr lang="zh-CN" altLang="en-US" dirty="0"/>
              <a:t>镁条燃烧时发出耀眼白光，放出大量的热，</a:t>
            </a:r>
            <a:r>
              <a:rPr lang="ko-KR" altLang="en-US" dirty="0"/>
              <a:t>生成白色固体</a:t>
            </a:r>
            <a:r>
              <a:rPr lang="zh-CN" altLang="en-US" dirty="0"/>
              <a:t>。</a:t>
            </a:r>
            <a:endParaRPr lang="en-US" altLang="zh-CN" dirty="0"/>
          </a:p>
          <a:p>
            <a:pPr lvl="2"/>
            <a:r>
              <a:rPr lang="zh-CN" altLang="en-US" dirty="0"/>
              <a:t>放入燃烧后镁条的烧杯没有放应</a:t>
            </a:r>
            <a:endParaRPr lang="en-US" altLang="zh-CN" dirty="0"/>
          </a:p>
          <a:p>
            <a:pPr lvl="2"/>
            <a:r>
              <a:rPr lang="zh-CN" altLang="en-US" dirty="0"/>
              <a:t>放入正常的镁条的烧杯中 镁条渐渐溶解并有气泡产生</a:t>
            </a:r>
            <a:endParaRPr lang="en-US" altLang="zh-CN" dirty="0"/>
          </a:p>
        </p:txBody>
      </p:sp>
    </p:spTree>
    <p:extLst>
      <p:ext uri="{BB962C8B-B14F-4D97-AF65-F5344CB8AC3E}">
        <p14:creationId xmlns:p14="http://schemas.microsoft.com/office/powerpoint/2010/main" val="38439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实验二</a:t>
            </a:r>
            <a:endParaRPr lang="ko-KR" altLang="en-US" dirty="0"/>
          </a:p>
        </p:txBody>
      </p:sp>
      <p:sp>
        <p:nvSpPr>
          <p:cNvPr id="3" name="내용 개체 틀 2"/>
          <p:cNvSpPr>
            <a:spLocks noGrp="1"/>
          </p:cNvSpPr>
          <p:nvPr>
            <p:ph sz="quarter" idx="1"/>
          </p:nvPr>
        </p:nvSpPr>
        <p:spPr/>
        <p:txBody>
          <a:bodyPr/>
          <a:lstStyle/>
          <a:p>
            <a:r>
              <a:rPr lang="zh-CN" altLang="en-US" dirty="0"/>
              <a:t>双氧水分解实验</a:t>
            </a:r>
            <a:endParaRPr lang="en-US" altLang="zh-CN" dirty="0"/>
          </a:p>
          <a:p>
            <a:pPr lvl="1"/>
            <a:r>
              <a:rPr lang="en-US" altLang="ko-KR" dirty="0"/>
              <a:t>2H2O2</a:t>
            </a:r>
            <a:r>
              <a:rPr lang="en-US" altLang="zh-CN" dirty="0"/>
              <a:t>——</a:t>
            </a:r>
            <a:r>
              <a:rPr lang="en-US" altLang="ko-KR" dirty="0"/>
              <a:t>(MnO2</a:t>
            </a:r>
            <a:r>
              <a:rPr lang="ko-KR" altLang="en-US" dirty="0" err="1"/>
              <a:t>作催化剂</a:t>
            </a:r>
            <a:r>
              <a:rPr lang="en-US" altLang="ko-KR" dirty="0"/>
              <a:t>)</a:t>
            </a:r>
            <a:r>
              <a:rPr lang="en-US" altLang="zh-CN" dirty="0"/>
              <a:t>——</a:t>
            </a:r>
            <a:r>
              <a:rPr lang="en-US" altLang="ko-KR" dirty="0"/>
              <a:t>2H2O+O2↑</a:t>
            </a:r>
            <a:endParaRPr lang="ko-KR" altLang="en-US" dirty="0"/>
          </a:p>
        </p:txBody>
      </p:sp>
    </p:spTree>
    <p:extLst>
      <p:ext uri="{BB962C8B-B14F-4D97-AF65-F5344CB8AC3E}">
        <p14:creationId xmlns:p14="http://schemas.microsoft.com/office/powerpoint/2010/main" val="2507473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628</Words>
  <Application>Microsoft Office PowerPoint</Application>
  <PresentationFormat>宽屏</PresentationFormat>
  <Paragraphs>111</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맑은 고딕</vt:lpstr>
      <vt:lpstr>Arial</vt:lpstr>
      <vt:lpstr>Calibri</vt:lpstr>
      <vt:lpstr>Calibri Light</vt:lpstr>
      <vt:lpstr>Office 主题</vt:lpstr>
      <vt:lpstr>虚拟现实-化学实验室</vt:lpstr>
      <vt:lpstr>介绍</vt:lpstr>
      <vt:lpstr>设计动机</vt:lpstr>
      <vt:lpstr>实验台场景</vt:lpstr>
      <vt:lpstr>Menu UI</vt:lpstr>
      <vt:lpstr>PowerPoint 演示文稿</vt:lpstr>
      <vt:lpstr>实验一</vt:lpstr>
      <vt:lpstr>实验一操作流程()</vt:lpstr>
      <vt:lpstr>实验二</vt:lpstr>
      <vt:lpstr>PowerPoint 演示文稿</vt:lpstr>
      <vt:lpstr>PowerPoint 演示文稿</vt:lpstr>
      <vt:lpstr>AR </vt:lpstr>
      <vt:lpstr>场景</vt:lpstr>
      <vt:lpstr>点火</vt:lpstr>
      <vt:lpstr>点燃镁条</vt:lpstr>
      <vt:lpstr>放入烧杯</vt:lpstr>
      <vt:lpstr>关闭酒精灯</vt:lpstr>
      <vt:lpstr>参考links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虚拟现实-化学实验</dc:title>
  <dc:creator/>
  <cp:lastModifiedBy>duan xiaoyun</cp:lastModifiedBy>
  <cp:revision>61</cp:revision>
  <dcterms:created xsi:type="dcterms:W3CDTF">2015-05-05T08:02:00Z</dcterms:created>
  <dcterms:modified xsi:type="dcterms:W3CDTF">2018-05-27T14:11:43Z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