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7" r:id="rId4"/>
    <p:sldId id="266" r:id="rId5"/>
    <p:sldId id="268" r:id="rId6"/>
    <p:sldId id="274" r:id="rId7"/>
    <p:sldId id="269" r:id="rId8"/>
    <p:sldId id="270" r:id="rId9"/>
    <p:sldId id="271" r:id="rId10"/>
    <p:sldId id="259" r:id="rId11"/>
    <p:sldId id="265" r:id="rId12"/>
    <p:sldId id="273" r:id="rId13"/>
    <p:sldId id="257" r:id="rId14"/>
    <p:sldId id="258" r:id="rId15"/>
    <p:sldId id="260" r:id="rId16"/>
    <p:sldId id="262" r:id="rId17"/>
    <p:sldId id="263"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gMxdBdLpVgc" TargetMode="External"/><Relationship Id="rId3" Type="http://schemas.openxmlformats.org/officeDocument/2006/relationships/hyperlink" Target="https://www.youtube.com/watch?v=E3-3Rqok3uI" TargetMode="External"/><Relationship Id="rId7" Type="http://schemas.openxmlformats.org/officeDocument/2006/relationships/hyperlink" Target="https://www.youtube.com/watch?v=QWY7UikT42g&amp;t=167s" TargetMode="External"/><Relationship Id="rId2" Type="http://schemas.openxmlformats.org/officeDocument/2006/relationships/hyperlink" Target="https://www.youtube.com/watch?v=UUUL7ToMgwk" TargetMode="External"/><Relationship Id="rId1" Type="http://schemas.openxmlformats.org/officeDocument/2006/relationships/slideLayout" Target="../slideLayouts/slideLayout2.xml"/><Relationship Id="rId6" Type="http://schemas.openxmlformats.org/officeDocument/2006/relationships/hyperlink" Target="https://www.youtube.com/watch?v=rnj848hJ0TU" TargetMode="External"/><Relationship Id="rId5" Type="http://schemas.openxmlformats.org/officeDocument/2006/relationships/hyperlink" Target="https://www.youtube.com/watch?v=DXLyBQTS5-w" TargetMode="External"/><Relationship Id="rId4" Type="http://schemas.openxmlformats.org/officeDocument/2006/relationships/hyperlink" Target="https://www.youtube.com/watch?v=O55o0wimf_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虚拟现实</a:t>
            </a:r>
            <a:r>
              <a:rPr lang="en-US" altLang="zh-CN" dirty="0"/>
              <a:t>-</a:t>
            </a:r>
            <a:r>
              <a:rPr lang="zh-CN" altLang="en-US" dirty="0"/>
              <a:t>化学实验</a:t>
            </a:r>
          </a:p>
        </p:txBody>
      </p:sp>
      <p:sp>
        <p:nvSpPr>
          <p:cNvPr id="3" name="副标题 2"/>
          <p:cNvSpPr>
            <a:spLocks noGrp="1"/>
          </p:cNvSpPr>
          <p:nvPr>
            <p:ph type="subTitle" idx="1"/>
          </p:nvPr>
        </p:nvSpPr>
        <p:spPr/>
        <p:txBody>
          <a:bodyPr/>
          <a:lstStyle/>
          <a:p>
            <a:r>
              <a:rPr lang="en-US" altLang="zh-CN" dirty="0"/>
              <a:t>VR</a:t>
            </a:r>
            <a:r>
              <a:rPr lang="zh-CN" altLang="en-US" dirty="0"/>
              <a:t>化学实验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6402705" y="2033270"/>
            <a:ext cx="5052060" cy="4351655"/>
          </a:xfrm>
          <a:prstGeom prst="rect">
            <a:avLst/>
          </a:prstGeom>
        </p:spPr>
      </p:pic>
      <p:cxnSp>
        <p:nvCxnSpPr>
          <p:cNvPr id="6" name="直接箭头连接符 5"/>
          <p:cNvCxnSpPr/>
          <p:nvPr/>
        </p:nvCxnSpPr>
        <p:spPr>
          <a:xfrm flipV="1">
            <a:off x="4884420" y="1253490"/>
            <a:ext cx="2628019" cy="864006"/>
          </a:xfrm>
          <a:prstGeom prst="straightConnector1">
            <a:avLst/>
          </a:prstGeom>
          <a:ln w="38100">
            <a:solidFill>
              <a:schemeClr val="accent1"/>
            </a:solidFill>
            <a:tailEnd type="arrow" w="med" len="med"/>
          </a:ln>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7520940" y="812165"/>
            <a:ext cx="2555875" cy="9836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实验台</a:t>
            </a:r>
          </a:p>
        </p:txBody>
      </p:sp>
      <p:sp>
        <p:nvSpPr>
          <p:cNvPr id="8" name="矩形 7"/>
          <p:cNvSpPr/>
          <p:nvPr/>
        </p:nvSpPr>
        <p:spPr>
          <a:xfrm>
            <a:off x="6659880" y="352742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酒精灯盖</a:t>
            </a:r>
          </a:p>
        </p:txBody>
      </p:sp>
      <p:sp>
        <p:nvSpPr>
          <p:cNvPr id="9" name="矩形 8"/>
          <p:cNvSpPr/>
          <p:nvPr/>
        </p:nvSpPr>
        <p:spPr>
          <a:xfrm>
            <a:off x="7328535" y="542734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镁条</a:t>
            </a:r>
          </a:p>
        </p:txBody>
      </p:sp>
      <p:sp>
        <p:nvSpPr>
          <p:cNvPr id="10" name="矩形 9"/>
          <p:cNvSpPr/>
          <p:nvPr/>
        </p:nvSpPr>
        <p:spPr>
          <a:xfrm>
            <a:off x="8372475" y="3279140"/>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a:t>
            </a:r>
          </a:p>
        </p:txBody>
      </p:sp>
      <p:sp>
        <p:nvSpPr>
          <p:cNvPr id="11" name="矩形 10"/>
          <p:cNvSpPr/>
          <p:nvPr/>
        </p:nvSpPr>
        <p:spPr>
          <a:xfrm>
            <a:off x="10172065" y="321246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烧杯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5233670" y="2097723"/>
            <a:ext cx="5052060" cy="4351655"/>
          </a:xfrm>
          <a:prstGeom prst="rect">
            <a:avLst/>
          </a:prstGeom>
        </p:spPr>
      </p:pic>
      <p:cxnSp>
        <p:nvCxnSpPr>
          <p:cNvPr id="6" name="直接箭头连接符 5"/>
          <p:cNvCxnSpPr>
            <a:cxnSpLocks/>
            <a:endCxn id="7" idx="1"/>
          </p:cNvCxnSpPr>
          <p:nvPr/>
        </p:nvCxnSpPr>
        <p:spPr>
          <a:xfrm flipV="1">
            <a:off x="4884420" y="1114108"/>
            <a:ext cx="1488440" cy="100338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矩形 6"/>
          <p:cNvSpPr/>
          <p:nvPr/>
        </p:nvSpPr>
        <p:spPr>
          <a:xfrm>
            <a:off x="6372860" y="622300"/>
            <a:ext cx="1999615" cy="9836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Laboratory Furniture</a:t>
            </a:r>
            <a:endParaRPr lang="zh-CN" altLang="en-US" sz="2400" dirty="0"/>
          </a:p>
        </p:txBody>
      </p:sp>
      <p:sp>
        <p:nvSpPr>
          <p:cNvPr id="8" name="矩形 7"/>
          <p:cNvSpPr/>
          <p:nvPr/>
        </p:nvSpPr>
        <p:spPr>
          <a:xfrm>
            <a:off x="5490845" y="359187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 cover</a:t>
            </a:r>
            <a:endParaRPr lang="zh-CN" altLang="en-US" b="1" dirty="0"/>
          </a:p>
        </p:txBody>
      </p:sp>
      <p:sp>
        <p:nvSpPr>
          <p:cNvPr id="9" name="矩形 8"/>
          <p:cNvSpPr/>
          <p:nvPr/>
        </p:nvSpPr>
        <p:spPr>
          <a:xfrm>
            <a:off x="6159500" y="549179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magnesium strips</a:t>
            </a:r>
            <a:endParaRPr lang="zh-CN" altLang="en-US" b="1" dirty="0"/>
          </a:p>
        </p:txBody>
      </p:sp>
      <p:sp>
        <p:nvSpPr>
          <p:cNvPr id="10" name="矩形 9"/>
          <p:cNvSpPr/>
          <p:nvPr/>
        </p:nvSpPr>
        <p:spPr>
          <a:xfrm>
            <a:off x="7203440" y="3343593"/>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a:t>
            </a:r>
            <a:endParaRPr lang="zh-CN" altLang="en-US" dirty="0"/>
          </a:p>
        </p:txBody>
      </p:sp>
      <p:sp>
        <p:nvSpPr>
          <p:cNvPr id="11" name="矩形 10"/>
          <p:cNvSpPr/>
          <p:nvPr/>
        </p:nvSpPr>
        <p:spPr>
          <a:xfrm>
            <a:off x="9003030" y="327691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beaker</a:t>
            </a:r>
            <a:endParaRPr lang="zh-CN" altLang="en-US" b="1" dirty="0"/>
          </a:p>
        </p:txBody>
      </p:sp>
    </p:spTree>
    <p:extLst>
      <p:ext uri="{BB962C8B-B14F-4D97-AF65-F5344CB8AC3E}">
        <p14:creationId xmlns:p14="http://schemas.microsoft.com/office/powerpoint/2010/main" val="286492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aomiao\Desktop\scaletowi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74" y="2480140"/>
            <a:ext cx="5953762" cy="335139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756301" y="327222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859742" y="325704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59312" y="395407"/>
            <a:ext cx="4504486" cy="169255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选择元素 在用户面前卡片上呈现原子结构</a:t>
            </a:r>
            <a:endParaRPr lang="en-US" altLang="zh-CN" dirty="0"/>
          </a:p>
          <a:p>
            <a:pPr algn="ctr"/>
            <a:r>
              <a:rPr lang="zh-CN" altLang="en-US" dirty="0"/>
              <a:t>把两个元素拖动到一起呈现</a:t>
            </a:r>
            <a:r>
              <a:rPr lang="en-US" altLang="zh-CN" dirty="0" err="1"/>
              <a:t>NaCl</a:t>
            </a:r>
            <a:r>
              <a:rPr lang="zh-CN" altLang="en-US" dirty="0"/>
              <a:t>的组成结构</a:t>
            </a:r>
            <a:endParaRPr lang="ko-KR" altLang="en-US" dirty="0"/>
          </a:p>
        </p:txBody>
      </p:sp>
      <p:cxnSp>
        <p:nvCxnSpPr>
          <p:cNvPr id="11" name="직선 화살표 연결선 10"/>
          <p:cNvCxnSpPr>
            <a:stCxn id="6" idx="0"/>
          </p:cNvCxnSpPr>
          <p:nvPr/>
        </p:nvCxnSpPr>
        <p:spPr>
          <a:xfrm flipH="1" flipV="1">
            <a:off x="5067654" y="1760059"/>
            <a:ext cx="1044116"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标题 1">
            <a:extLst>
              <a:ext uri="{FF2B5EF4-FFF2-40B4-BE49-F238E27FC236}">
                <a16:creationId xmlns:a16="http://schemas.microsoft.com/office/drawing/2014/main" id="{9A3D44D3-8BF3-4118-83EA-7FBA4DF2B323}"/>
              </a:ext>
            </a:extLst>
          </p:cNvPr>
          <p:cNvSpPr>
            <a:spLocks noGrp="1"/>
          </p:cNvSpPr>
          <p:nvPr>
            <p:ph type="title"/>
          </p:nvPr>
        </p:nvSpPr>
        <p:spPr>
          <a:xfrm>
            <a:off x="348916" y="365125"/>
            <a:ext cx="1510396" cy="1325563"/>
          </a:xfrm>
        </p:spPr>
        <p:txBody>
          <a:bodyPr/>
          <a:lstStyle/>
          <a:p>
            <a:r>
              <a:rPr lang="en-US" altLang="zh-CN" dirty="0"/>
              <a:t>AR</a:t>
            </a:r>
            <a:r>
              <a:rPr lang="zh-CN" altLang="en-US" dirty="0"/>
              <a:t> </a:t>
            </a:r>
          </a:p>
        </p:txBody>
      </p:sp>
      <p:pic>
        <p:nvPicPr>
          <p:cNvPr id="3" name="图片 2">
            <a:extLst>
              <a:ext uri="{FF2B5EF4-FFF2-40B4-BE49-F238E27FC236}">
                <a16:creationId xmlns:a16="http://schemas.microsoft.com/office/drawing/2014/main" id="{516846DA-4646-4D73-BAD2-E990B9B7C3E7}"/>
              </a:ext>
            </a:extLst>
          </p:cNvPr>
          <p:cNvPicPr>
            <a:picLocks noChangeAspect="1"/>
          </p:cNvPicPr>
          <p:nvPr/>
        </p:nvPicPr>
        <p:blipFill rotWithShape="1">
          <a:blip r:embed="rId3">
            <a:extLst>
              <a:ext uri="{28A0092B-C50C-407E-A947-70E740481C1C}">
                <a14:useLocalDpi xmlns:a14="http://schemas.microsoft.com/office/drawing/2010/main" val="0"/>
              </a:ext>
            </a:extLst>
          </a:blip>
          <a:srcRect l="18559" t="14412"/>
          <a:stretch/>
        </p:blipFill>
        <p:spPr>
          <a:xfrm>
            <a:off x="8672808" y="2079242"/>
            <a:ext cx="3140696" cy="1660569"/>
          </a:xfrm>
          <a:prstGeom prst="rect">
            <a:avLst/>
          </a:prstGeom>
        </p:spPr>
      </p:pic>
      <p:cxnSp>
        <p:nvCxnSpPr>
          <p:cNvPr id="7" name="직선 화살표 연결선 6"/>
          <p:cNvCxnSpPr>
            <a:cxnSpLocks/>
          </p:cNvCxnSpPr>
          <p:nvPr/>
        </p:nvCxnSpPr>
        <p:spPr>
          <a:xfrm flipV="1">
            <a:off x="1008330" y="1760059"/>
            <a:ext cx="1190510"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图片 9">
            <a:extLst>
              <a:ext uri="{FF2B5EF4-FFF2-40B4-BE49-F238E27FC236}">
                <a16:creationId xmlns:a16="http://schemas.microsoft.com/office/drawing/2014/main" id="{2F242972-CFF0-4F05-8B09-E9E0337E7B30}"/>
              </a:ext>
            </a:extLst>
          </p:cNvPr>
          <p:cNvPicPr>
            <a:picLocks noChangeAspect="1"/>
          </p:cNvPicPr>
          <p:nvPr/>
        </p:nvPicPr>
        <p:blipFill>
          <a:blip r:embed="rId4"/>
          <a:stretch>
            <a:fillRect/>
          </a:stretch>
        </p:blipFill>
        <p:spPr>
          <a:xfrm>
            <a:off x="6962251" y="283444"/>
            <a:ext cx="3534276" cy="1707904"/>
          </a:xfrm>
          <a:prstGeom prst="rect">
            <a:avLst/>
          </a:prstGeom>
        </p:spPr>
      </p:pic>
      <p:pic>
        <p:nvPicPr>
          <p:cNvPr id="12" name="图片 11">
            <a:extLst>
              <a:ext uri="{FF2B5EF4-FFF2-40B4-BE49-F238E27FC236}">
                <a16:creationId xmlns:a16="http://schemas.microsoft.com/office/drawing/2014/main" id="{CF4CA70E-740D-4016-9435-D7C5DDFB2AC9}"/>
              </a:ext>
            </a:extLst>
          </p:cNvPr>
          <p:cNvPicPr>
            <a:picLocks noChangeAspect="1"/>
          </p:cNvPicPr>
          <p:nvPr/>
        </p:nvPicPr>
        <p:blipFill>
          <a:blip r:embed="rId5"/>
          <a:stretch>
            <a:fillRect/>
          </a:stretch>
        </p:blipFill>
        <p:spPr>
          <a:xfrm>
            <a:off x="6783901" y="3498275"/>
            <a:ext cx="2801101" cy="1315120"/>
          </a:xfrm>
          <a:prstGeom prst="rect">
            <a:avLst/>
          </a:prstGeom>
        </p:spPr>
      </p:pic>
      <p:pic>
        <p:nvPicPr>
          <p:cNvPr id="13" name="图片 12">
            <a:extLst>
              <a:ext uri="{FF2B5EF4-FFF2-40B4-BE49-F238E27FC236}">
                <a16:creationId xmlns:a16="http://schemas.microsoft.com/office/drawing/2014/main" id="{504B2254-9D71-465C-8D01-504773E29BA1}"/>
              </a:ext>
            </a:extLst>
          </p:cNvPr>
          <p:cNvPicPr>
            <a:picLocks noChangeAspect="1"/>
          </p:cNvPicPr>
          <p:nvPr/>
        </p:nvPicPr>
        <p:blipFill>
          <a:blip r:embed="rId6"/>
          <a:stretch>
            <a:fillRect/>
          </a:stretch>
        </p:blipFill>
        <p:spPr>
          <a:xfrm>
            <a:off x="9667967" y="4155835"/>
            <a:ext cx="2154947" cy="2027471"/>
          </a:xfrm>
          <a:prstGeom prst="rect">
            <a:avLst/>
          </a:prstGeom>
        </p:spPr>
      </p:pic>
      <p:pic>
        <p:nvPicPr>
          <p:cNvPr id="14" name="图片 13">
            <a:extLst>
              <a:ext uri="{FF2B5EF4-FFF2-40B4-BE49-F238E27FC236}">
                <a16:creationId xmlns:a16="http://schemas.microsoft.com/office/drawing/2014/main" id="{6AA6FD25-47A0-4936-B93F-5C50C4166D0E}"/>
              </a:ext>
            </a:extLst>
          </p:cNvPr>
          <p:cNvPicPr>
            <a:picLocks noChangeAspect="1"/>
          </p:cNvPicPr>
          <p:nvPr/>
        </p:nvPicPr>
        <p:blipFill>
          <a:blip r:embed="rId7"/>
          <a:stretch>
            <a:fillRect/>
          </a:stretch>
        </p:blipFill>
        <p:spPr>
          <a:xfrm>
            <a:off x="7216846" y="5018611"/>
            <a:ext cx="1935210" cy="1625840"/>
          </a:xfrm>
          <a:prstGeom prst="rect">
            <a:avLst/>
          </a:prstGeom>
        </p:spPr>
      </p:pic>
    </p:spTree>
    <p:extLst>
      <p:ext uri="{BB962C8B-B14F-4D97-AF65-F5344CB8AC3E}">
        <p14:creationId xmlns:p14="http://schemas.microsoft.com/office/powerpoint/2010/main" val="120404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场景</a:t>
            </a:r>
            <a:endParaRPr lang="en-US" altLang="zh-CN" dirty="0"/>
          </a:p>
        </p:txBody>
      </p:sp>
      <p:pic>
        <p:nvPicPr>
          <p:cNvPr id="4" name="内容占位符 3"/>
          <p:cNvPicPr>
            <a:picLocks noGrp="1" noChangeAspect="1"/>
          </p:cNvPicPr>
          <p:nvPr>
            <p:ph idx="1"/>
          </p:nvPr>
        </p:nvPicPr>
        <p:blipFill>
          <a:blip r:embed="rId2"/>
          <a:stretch>
            <a:fillRect/>
          </a:stretch>
        </p:blipFill>
        <p:spPr>
          <a:xfrm>
            <a:off x="2664460" y="1838960"/>
            <a:ext cx="63442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点火</a:t>
            </a:r>
          </a:p>
        </p:txBody>
      </p:sp>
      <p:pic>
        <p:nvPicPr>
          <p:cNvPr id="4" name="内容占位符 3"/>
          <p:cNvPicPr>
            <a:picLocks noGrp="1" noChangeAspect="1"/>
          </p:cNvPicPr>
          <p:nvPr>
            <p:ph idx="1"/>
          </p:nvPr>
        </p:nvPicPr>
        <p:blipFill>
          <a:blip r:embed="rId2"/>
          <a:stretch>
            <a:fillRect/>
          </a:stretch>
        </p:blipFill>
        <p:spPr>
          <a:xfrm>
            <a:off x="746760" y="1534795"/>
            <a:ext cx="5078095" cy="4351655"/>
          </a:xfrm>
          <a:prstGeom prst="rect">
            <a:avLst/>
          </a:prstGeom>
        </p:spPr>
      </p:pic>
      <p:pic>
        <p:nvPicPr>
          <p:cNvPr id="5" name="图片 4"/>
          <p:cNvPicPr>
            <a:picLocks noChangeAspect="1"/>
          </p:cNvPicPr>
          <p:nvPr/>
        </p:nvPicPr>
        <p:blipFill>
          <a:blip r:embed="rId3"/>
          <a:stretch>
            <a:fillRect/>
          </a:stretch>
        </p:blipFill>
        <p:spPr>
          <a:xfrm>
            <a:off x="7215505" y="2508250"/>
            <a:ext cx="3944620" cy="2482215"/>
          </a:xfrm>
          <a:prstGeom prst="rect">
            <a:avLst/>
          </a:prstGeom>
        </p:spPr>
      </p:pic>
      <p:cxnSp>
        <p:nvCxnSpPr>
          <p:cNvPr id="6" name="直接箭头连接符 5"/>
          <p:cNvCxnSpPr/>
          <p:nvPr/>
        </p:nvCxnSpPr>
        <p:spPr>
          <a:xfrm flipV="1">
            <a:off x="5981700" y="3595370"/>
            <a:ext cx="1927225" cy="3079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点燃镁条</a:t>
            </a:r>
          </a:p>
        </p:txBody>
      </p:sp>
      <p:pic>
        <p:nvPicPr>
          <p:cNvPr id="4" name="内容占位符 3"/>
          <p:cNvPicPr>
            <a:picLocks noGrp="1" noChangeAspect="1"/>
          </p:cNvPicPr>
          <p:nvPr>
            <p:ph idx="1"/>
          </p:nvPr>
        </p:nvPicPr>
        <p:blipFill>
          <a:blip r:embed="rId2"/>
          <a:stretch>
            <a:fillRect/>
          </a:stretch>
        </p:blipFill>
        <p:spPr>
          <a:xfrm>
            <a:off x="796290" y="1420495"/>
            <a:ext cx="5121275" cy="4351655"/>
          </a:xfrm>
          <a:prstGeom prst="rect">
            <a:avLst/>
          </a:prstGeom>
        </p:spPr>
      </p:pic>
      <p:pic>
        <p:nvPicPr>
          <p:cNvPr id="5" name="图片 4"/>
          <p:cNvPicPr>
            <a:picLocks noChangeAspect="1"/>
          </p:cNvPicPr>
          <p:nvPr/>
        </p:nvPicPr>
        <p:blipFill>
          <a:blip r:embed="rId3"/>
          <a:stretch>
            <a:fillRect/>
          </a:stretch>
        </p:blipFill>
        <p:spPr>
          <a:xfrm>
            <a:off x="6198235" y="1227455"/>
            <a:ext cx="5481320" cy="4737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放入烧杯</a:t>
            </a:r>
          </a:p>
        </p:txBody>
      </p:sp>
      <p:pic>
        <p:nvPicPr>
          <p:cNvPr id="7" name="内容占位符 6"/>
          <p:cNvPicPr>
            <a:picLocks noGrp="1" noChangeAspect="1"/>
          </p:cNvPicPr>
          <p:nvPr>
            <p:ph idx="1"/>
          </p:nvPr>
        </p:nvPicPr>
        <p:blipFill>
          <a:blip r:embed="rId2"/>
          <a:stretch>
            <a:fillRect/>
          </a:stretch>
        </p:blipFill>
        <p:spPr>
          <a:xfrm>
            <a:off x="6361430" y="1798320"/>
            <a:ext cx="5219700" cy="4511675"/>
          </a:xfrm>
          <a:prstGeom prst="rect">
            <a:avLst/>
          </a:prstGeom>
        </p:spPr>
      </p:pic>
      <p:pic>
        <p:nvPicPr>
          <p:cNvPr id="6" name="图片 5"/>
          <p:cNvPicPr>
            <a:picLocks noChangeAspect="1"/>
          </p:cNvPicPr>
          <p:nvPr/>
        </p:nvPicPr>
        <p:blipFill>
          <a:blip r:embed="rId3"/>
          <a:stretch>
            <a:fillRect/>
          </a:stretch>
        </p:blipFill>
        <p:spPr>
          <a:xfrm>
            <a:off x="691515" y="1691640"/>
            <a:ext cx="5390515" cy="465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关闭酒精灯</a:t>
            </a:r>
          </a:p>
        </p:txBody>
      </p:sp>
      <p:pic>
        <p:nvPicPr>
          <p:cNvPr id="9" name="内容占位符 8"/>
          <p:cNvPicPr>
            <a:picLocks noGrp="1" noChangeAspect="1"/>
          </p:cNvPicPr>
          <p:nvPr>
            <p:ph idx="1"/>
          </p:nvPr>
        </p:nvPicPr>
        <p:blipFill>
          <a:blip r:embed="rId2"/>
          <a:stretch>
            <a:fillRect/>
          </a:stretch>
        </p:blipFill>
        <p:spPr>
          <a:xfrm>
            <a:off x="6318885" y="1393190"/>
            <a:ext cx="5542915" cy="4791075"/>
          </a:xfrm>
          <a:prstGeom prst="rect">
            <a:avLst/>
          </a:prstGeom>
        </p:spPr>
      </p:pic>
      <p:pic>
        <p:nvPicPr>
          <p:cNvPr id="8" name="图片 7"/>
          <p:cNvPicPr>
            <a:picLocks noChangeAspect="1"/>
          </p:cNvPicPr>
          <p:nvPr/>
        </p:nvPicPr>
        <p:blipFill>
          <a:blip r:embed="rId3"/>
          <a:stretch>
            <a:fillRect/>
          </a:stretch>
        </p:blipFill>
        <p:spPr>
          <a:xfrm>
            <a:off x="387985" y="1393190"/>
            <a:ext cx="5543550" cy="4791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参考</a:t>
            </a:r>
            <a:r>
              <a:rPr lang="en-US" altLang="zh-CN" dirty="0"/>
              <a:t>links</a:t>
            </a:r>
            <a:endParaRPr lang="ko-KR" altLang="en-US" dirty="0"/>
          </a:p>
        </p:txBody>
      </p:sp>
      <p:sp>
        <p:nvSpPr>
          <p:cNvPr id="3" name="내용 개체 틀 2"/>
          <p:cNvSpPr>
            <a:spLocks noGrp="1"/>
          </p:cNvSpPr>
          <p:nvPr>
            <p:ph sz="quarter" idx="1"/>
          </p:nvPr>
        </p:nvSpPr>
        <p:spPr/>
        <p:txBody>
          <a:bodyPr>
            <a:normAutofit fontScale="77500" lnSpcReduction="20000"/>
          </a:bodyPr>
          <a:lstStyle/>
          <a:p>
            <a:r>
              <a:rPr lang="en-US" altLang="ko-KR" dirty="0" err="1">
                <a:solidFill>
                  <a:srgbClr val="FF0000"/>
                </a:solidFill>
              </a:rPr>
              <a:t>SuperChem</a:t>
            </a:r>
            <a:r>
              <a:rPr lang="en-US" altLang="ko-KR" dirty="0">
                <a:solidFill>
                  <a:srgbClr val="FF0000"/>
                </a:solidFill>
              </a:rPr>
              <a:t> VR Trailer </a:t>
            </a:r>
            <a:r>
              <a:rPr lang="en-US" altLang="ko-KR" dirty="0"/>
              <a:t>- YouTube  </a:t>
            </a:r>
            <a:r>
              <a:rPr lang="en-US" altLang="ko-KR" dirty="0">
                <a:hlinkClick r:id="rId2"/>
              </a:rPr>
              <a:t>https://www.youtube.com/watch?v=UUUL7ToMgwk</a:t>
            </a:r>
            <a:endParaRPr lang="en-US" altLang="ko-KR" dirty="0"/>
          </a:p>
          <a:p>
            <a:r>
              <a:rPr lang="en-US" altLang="ko-KR" dirty="0">
                <a:solidFill>
                  <a:srgbClr val="FF0000"/>
                </a:solidFill>
              </a:rPr>
              <a:t>Chemistry Lab VR</a:t>
            </a:r>
            <a:r>
              <a:rPr lang="en-US" altLang="ko-KR" dirty="0"/>
              <a:t>: SB Hacks II - YouTube  </a:t>
            </a:r>
            <a:r>
              <a:rPr lang="en-US" altLang="ko-KR" dirty="0">
                <a:hlinkClick r:id="rId3"/>
              </a:rPr>
              <a:t>https://www.youtube.com/watch?v=E3-3Rqok3uI</a:t>
            </a:r>
            <a:endParaRPr lang="en-US" altLang="ko-KR" dirty="0"/>
          </a:p>
          <a:p>
            <a:r>
              <a:rPr lang="en-US" altLang="ko-KR" dirty="0">
                <a:solidFill>
                  <a:srgbClr val="FF0000"/>
                </a:solidFill>
              </a:rPr>
              <a:t>Conduct Chemistry Experiments In A Virtual Lab </a:t>
            </a:r>
            <a:r>
              <a:rPr lang="en-US" altLang="ko-KR" dirty="0"/>
              <a:t>- YouTube  </a:t>
            </a:r>
            <a:r>
              <a:rPr lang="en-US" altLang="ko-KR" dirty="0">
                <a:hlinkClick r:id="rId4"/>
              </a:rPr>
              <a:t>https://www.youtube.com/watch?v=O55o0wimf_w</a:t>
            </a:r>
            <a:endParaRPr lang="en-US" altLang="ko-KR" dirty="0"/>
          </a:p>
          <a:p>
            <a:r>
              <a:rPr lang="en-US" altLang="ko-KR" dirty="0">
                <a:solidFill>
                  <a:srgbClr val="FF0000"/>
                </a:solidFill>
              </a:rPr>
              <a:t>AR Chemistry Augmented Reality Education </a:t>
            </a:r>
            <a:r>
              <a:rPr lang="en-US" altLang="ko-KR" dirty="0" err="1">
                <a:solidFill>
                  <a:srgbClr val="FF0000"/>
                </a:solidFill>
              </a:rPr>
              <a:t>Arloon</a:t>
            </a:r>
            <a:r>
              <a:rPr lang="en-US" altLang="ko-KR" dirty="0">
                <a:solidFill>
                  <a:srgbClr val="FF0000"/>
                </a:solidFill>
              </a:rPr>
              <a:t> </a:t>
            </a:r>
            <a:r>
              <a:rPr lang="en-US" altLang="ko-KR" dirty="0"/>
              <a:t>- YouTube  </a:t>
            </a:r>
            <a:r>
              <a:rPr lang="en-US" altLang="ko-KR" dirty="0">
                <a:hlinkClick r:id="rId5"/>
              </a:rPr>
              <a:t>https://www.youtube.com/watch?v=DXLyBQTS5-w</a:t>
            </a:r>
            <a:endParaRPr lang="en-US" altLang="ko-KR" dirty="0"/>
          </a:p>
          <a:p>
            <a:r>
              <a:rPr lang="en-US" altLang="ko-KR" dirty="0"/>
              <a:t>VR chemistry class - YouTube  </a:t>
            </a:r>
            <a:r>
              <a:rPr lang="en-US" altLang="ko-KR" dirty="0">
                <a:hlinkClick r:id="rId6"/>
              </a:rPr>
              <a:t>https://www.youtube.com/watch?v=rnj848hJ0TU</a:t>
            </a:r>
            <a:endParaRPr lang="en-US" altLang="ko-KR" dirty="0"/>
          </a:p>
          <a:p>
            <a:r>
              <a:rPr lang="en-US" altLang="ko-KR" dirty="0"/>
              <a:t>Web-based interactive 3D molecular viewer with Augmented Reality &amp; Holographic Display - YouTube  </a:t>
            </a:r>
            <a:r>
              <a:rPr lang="en-US" altLang="ko-KR" dirty="0">
                <a:hlinkClick r:id="rId7"/>
              </a:rPr>
              <a:t>https://www.youtube.com/watch?v=QWY7UikT42g&amp;t=167s</a:t>
            </a:r>
            <a:endParaRPr lang="en-US" altLang="ko-KR" dirty="0"/>
          </a:p>
          <a:p>
            <a:r>
              <a:rPr lang="en-US" altLang="ko-KR" dirty="0" err="1"/>
              <a:t>Dáskalos</a:t>
            </a:r>
            <a:r>
              <a:rPr lang="en-US" altLang="ko-KR" dirty="0"/>
              <a:t> – an interactive science teacher for augmented reality - YouTube  </a:t>
            </a:r>
            <a:r>
              <a:rPr lang="en-US" altLang="ko-KR" dirty="0">
                <a:hlinkClick r:id="rId8"/>
              </a:rPr>
              <a:t>https://www.youtube.com/watch?v=gMxdBdLpVgc</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8110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内容占位符 2"/>
          <p:cNvSpPr>
            <a:spLocks noGrp="1"/>
          </p:cNvSpPr>
          <p:nvPr>
            <p:ph idx="1"/>
          </p:nvPr>
        </p:nvSpPr>
        <p:spPr/>
        <p:txBody>
          <a:bodyPr/>
          <a:lstStyle/>
          <a:p>
            <a:r>
              <a:rPr lang="zh-CN" altLang="en-US" dirty="0"/>
              <a:t>本应用利用</a:t>
            </a:r>
            <a:r>
              <a:rPr lang="en-US" altLang="zh-CN" dirty="0"/>
              <a:t>VR</a:t>
            </a:r>
            <a:r>
              <a:rPr lang="zh-CN" altLang="en-US" dirty="0"/>
              <a:t>和</a:t>
            </a:r>
            <a:r>
              <a:rPr lang="en-US" altLang="zh-CN" dirty="0"/>
              <a:t>AR</a:t>
            </a:r>
            <a:r>
              <a:rPr lang="zh-CN" altLang="en-US" dirty="0"/>
              <a:t>技术实现用户在虚拟化学实验室做化学实验并且直观观察实验结果和元素表原子结构排列组成的功能</a:t>
            </a:r>
            <a:endParaRPr lang="en-US" altLang="zh-CN" dirty="0"/>
          </a:p>
          <a:p>
            <a:r>
              <a:rPr lang="zh-CN" altLang="en-US" dirty="0"/>
              <a:t>两种交互模式</a:t>
            </a:r>
            <a:endParaRPr lang="en-US" altLang="zh-CN" dirty="0"/>
          </a:p>
          <a:p>
            <a:pPr lvl="1"/>
            <a:r>
              <a:rPr lang="en-US" altLang="zh-CN" dirty="0"/>
              <a:t>Oculus HMD + PC + </a:t>
            </a:r>
            <a:r>
              <a:rPr lang="en-US" altLang="zh-CN"/>
              <a:t>Hand Controllers + AR</a:t>
            </a:r>
            <a:endParaRPr lang="en-US" altLang="zh-CN" dirty="0"/>
          </a:p>
          <a:p>
            <a:pPr lvl="1"/>
            <a:r>
              <a:rPr lang="en-US" altLang="zh-CN" dirty="0"/>
              <a:t>Mobile + PC + </a:t>
            </a:r>
            <a:r>
              <a:rPr lang="en-US" altLang="zh-CN" dirty="0" err="1"/>
              <a:t>LeapMotion</a:t>
            </a:r>
            <a:r>
              <a:rPr lang="en-US" altLang="zh-CN" dirty="0"/>
              <a:t> + 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设计动机</a:t>
            </a:r>
            <a:endParaRPr lang="ko-KR" altLang="en-US" dirty="0"/>
          </a:p>
        </p:txBody>
      </p:sp>
      <p:sp>
        <p:nvSpPr>
          <p:cNvPr id="3" name="내용 개체 틀 2"/>
          <p:cNvSpPr>
            <a:spLocks noGrp="1"/>
          </p:cNvSpPr>
          <p:nvPr>
            <p:ph sz="quarter" idx="1"/>
          </p:nvPr>
        </p:nvSpPr>
        <p:spPr>
          <a:xfrm>
            <a:off x="838200" y="2045367"/>
            <a:ext cx="10515600" cy="4131595"/>
          </a:xfrm>
        </p:spPr>
        <p:txBody>
          <a:bodyPr/>
          <a:lstStyle/>
          <a:p>
            <a:r>
              <a:rPr lang="zh-CN" altLang="en-US" dirty="0"/>
              <a:t>通过 </a:t>
            </a:r>
            <a:r>
              <a:rPr lang="en-US" altLang="zh-CN" dirty="0"/>
              <a:t>VR </a:t>
            </a:r>
            <a:r>
              <a:rPr lang="zh-CN" altLang="en-US" dirty="0"/>
              <a:t>和</a:t>
            </a:r>
            <a:r>
              <a:rPr lang="en-US" altLang="zh-CN" dirty="0"/>
              <a:t>AR </a:t>
            </a:r>
            <a:r>
              <a:rPr lang="zh-CN" altLang="en-US" dirty="0"/>
              <a:t>技术实现在虚拟化学实验室里进行化学实验有以下优势</a:t>
            </a:r>
            <a:endParaRPr lang="en-US" altLang="zh-CN" dirty="0"/>
          </a:p>
          <a:p>
            <a:pPr lvl="1"/>
            <a:r>
              <a:rPr lang="zh-CN" altLang="en-US" dirty="0"/>
              <a:t>可反复练习实验操作，熟悉实验操作流程</a:t>
            </a:r>
            <a:endParaRPr lang="en-US" altLang="zh-CN" dirty="0"/>
          </a:p>
          <a:p>
            <a:pPr lvl="1"/>
            <a:r>
              <a:rPr lang="zh-CN" altLang="en-US" dirty="0"/>
              <a:t>对于部分危险试剂，降低初学者危险性</a:t>
            </a:r>
            <a:endParaRPr lang="en-US" altLang="zh-CN" dirty="0"/>
          </a:p>
          <a:p>
            <a:pPr lvl="1"/>
            <a:r>
              <a:rPr lang="zh-CN" altLang="en-US" dirty="0"/>
              <a:t>节约试剂材料</a:t>
            </a:r>
            <a:endParaRPr lang="en-US" altLang="zh-CN" dirty="0"/>
          </a:p>
          <a:p>
            <a:pPr lvl="1"/>
            <a:r>
              <a:rPr lang="zh-CN" altLang="en-US" dirty="0"/>
              <a:t>直观动态的观察分子组合和排列结构</a:t>
            </a:r>
            <a:endParaRPr lang="en-US" altLang="zh-CN" dirty="0"/>
          </a:p>
          <a:p>
            <a:pPr lvl="1"/>
            <a:endParaRPr lang="en-US" altLang="zh-CN" dirty="0"/>
          </a:p>
          <a:p>
            <a:pPr lvl="1"/>
            <a:endParaRPr lang="ko-KR" altLang="en-US" dirty="0"/>
          </a:p>
        </p:txBody>
      </p:sp>
    </p:spTree>
    <p:extLst>
      <p:ext uri="{BB962C8B-B14F-4D97-AF65-F5344CB8AC3E}">
        <p14:creationId xmlns:p14="http://schemas.microsoft.com/office/powerpoint/2010/main" val="20759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41193-8DBA-4419-BF36-2051BC7609C1}"/>
              </a:ext>
            </a:extLst>
          </p:cNvPr>
          <p:cNvSpPr>
            <a:spLocks noGrp="1"/>
          </p:cNvSpPr>
          <p:nvPr>
            <p:ph type="title"/>
          </p:nvPr>
        </p:nvSpPr>
        <p:spPr/>
        <p:txBody>
          <a:bodyPr/>
          <a:lstStyle/>
          <a:p>
            <a:r>
              <a:rPr lang="zh-CN" altLang="en-US" dirty="0"/>
              <a:t>实验台场景</a:t>
            </a:r>
            <a:endParaRPr lang="en-US" dirty="0"/>
          </a:p>
        </p:txBody>
      </p:sp>
      <p:pic>
        <p:nvPicPr>
          <p:cNvPr id="4" name="Picture 3">
            <a:extLst>
              <a:ext uri="{FF2B5EF4-FFF2-40B4-BE49-F238E27FC236}">
                <a16:creationId xmlns:a16="http://schemas.microsoft.com/office/drawing/2014/main" id="{CAEC3AE6-B754-43DC-991D-C69337E40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2190" y="562803"/>
            <a:ext cx="7986712" cy="582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04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56393" y="307902"/>
            <a:ext cx="7772400" cy="1143000"/>
          </a:xfrm>
        </p:spPr>
        <p:txBody>
          <a:bodyPr>
            <a:normAutofit/>
          </a:bodyPr>
          <a:lstStyle/>
          <a:p>
            <a:r>
              <a:rPr lang="en-US" altLang="zh-CN" dirty="0"/>
              <a:t>Menu UI</a:t>
            </a:r>
            <a:endParaRPr lang="ko-KR" altLang="en-US" dirty="0"/>
          </a:p>
        </p:txBody>
      </p:sp>
      <p:sp>
        <p:nvSpPr>
          <p:cNvPr id="4" name="직사각형 3"/>
          <p:cNvSpPr/>
          <p:nvPr/>
        </p:nvSpPr>
        <p:spPr>
          <a:xfrm>
            <a:off x="1991544" y="1772816"/>
            <a:ext cx="8352928" cy="453650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5" name="직사각형 4"/>
          <p:cNvSpPr/>
          <p:nvPr/>
        </p:nvSpPr>
        <p:spPr>
          <a:xfrm>
            <a:off x="2297578" y="2070923"/>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选择实验</a:t>
            </a:r>
            <a:endParaRPr lang="ko-KR" altLang="en-US" dirty="0"/>
          </a:p>
        </p:txBody>
      </p:sp>
      <p:sp>
        <p:nvSpPr>
          <p:cNvPr id="6" name="직사각형 5"/>
          <p:cNvSpPr/>
          <p:nvPr/>
        </p:nvSpPr>
        <p:spPr>
          <a:xfrm>
            <a:off x="4421814" y="255574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实验二：双氧水的分解</a:t>
            </a:r>
            <a:endParaRPr lang="ko-KR" altLang="en-US" dirty="0"/>
          </a:p>
        </p:txBody>
      </p:sp>
      <p:sp>
        <p:nvSpPr>
          <p:cNvPr id="7" name="직사각형 6"/>
          <p:cNvSpPr/>
          <p:nvPr/>
        </p:nvSpPr>
        <p:spPr>
          <a:xfrm>
            <a:off x="4421814" y="2070923"/>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实验一：镁条的燃烧</a:t>
            </a:r>
            <a:endParaRPr lang="ko-KR" altLang="en-US" dirty="0"/>
          </a:p>
        </p:txBody>
      </p:sp>
      <p:cxnSp>
        <p:nvCxnSpPr>
          <p:cNvPr id="9" name="직선 화살표 연결선 8"/>
          <p:cNvCxnSpPr>
            <a:stCxn id="5" idx="3"/>
            <a:endCxn id="7" idx="1"/>
          </p:cNvCxnSpPr>
          <p:nvPr/>
        </p:nvCxnSpPr>
        <p:spPr>
          <a:xfrm flipV="1">
            <a:off x="3737738" y="2210917"/>
            <a:ext cx="684076" cy="11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5" idx="3"/>
            <a:endCxn id="6" idx="1"/>
          </p:cNvCxnSpPr>
          <p:nvPr/>
        </p:nvCxnSpPr>
        <p:spPr>
          <a:xfrm>
            <a:off x="3737738" y="2322951"/>
            <a:ext cx="684076" cy="37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4421814" y="3049048"/>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实验三：酸碱中和反应</a:t>
            </a:r>
            <a:endParaRPr lang="ko-KR" altLang="en-US" dirty="0"/>
          </a:p>
        </p:txBody>
      </p:sp>
      <p:cxnSp>
        <p:nvCxnSpPr>
          <p:cNvPr id="13" name="직선 화살표 연결선 12"/>
          <p:cNvCxnSpPr>
            <a:stCxn id="5" idx="3"/>
            <a:endCxn id="12" idx="1"/>
          </p:cNvCxnSpPr>
          <p:nvPr/>
        </p:nvCxnSpPr>
        <p:spPr>
          <a:xfrm>
            <a:off x="3737738" y="2322951"/>
            <a:ext cx="684076" cy="8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421814" y="3525214"/>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实验四：</a:t>
            </a:r>
            <a:r>
              <a:rPr lang="en-US" altLang="zh-CN" dirty="0"/>
              <a:t>…</a:t>
            </a:r>
            <a:endParaRPr lang="ko-KR" altLang="en-US" dirty="0"/>
          </a:p>
        </p:txBody>
      </p:sp>
      <p:cxnSp>
        <p:nvCxnSpPr>
          <p:cNvPr id="21" name="직선 화살표 연결선 20"/>
          <p:cNvCxnSpPr>
            <a:stCxn id="5" idx="3"/>
            <a:endCxn id="18" idx="1"/>
          </p:cNvCxnSpPr>
          <p:nvPr/>
        </p:nvCxnSpPr>
        <p:spPr>
          <a:xfrm>
            <a:off x="3737738" y="2322951"/>
            <a:ext cx="684076" cy="134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实验准备</a:t>
            </a:r>
            <a:endParaRPr lang="ko-KR" altLang="en-US" dirty="0"/>
          </a:p>
        </p:txBody>
      </p:sp>
      <p:cxnSp>
        <p:nvCxnSpPr>
          <p:cNvPr id="26" name="직선 화살표 연결선 25"/>
          <p:cNvCxnSpPr>
            <a:stCxn id="7" idx="3"/>
            <a:endCxn id="24" idx="1"/>
          </p:cNvCxnSpPr>
          <p:nvPr/>
        </p:nvCxnSpPr>
        <p:spPr>
          <a:xfrm>
            <a:off x="7248128" y="2210917"/>
            <a:ext cx="1080120" cy="56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实验流程</a:t>
            </a:r>
            <a:endParaRPr lang="ko-KR" altLang="en-US" dirty="0"/>
          </a:p>
        </p:txBody>
      </p:sp>
      <p:cxnSp>
        <p:nvCxnSpPr>
          <p:cNvPr id="28" name="직선 화살표 연결선 27"/>
          <p:cNvCxnSpPr>
            <a:stCxn id="7" idx="3"/>
            <a:endCxn id="27" idx="1"/>
          </p:cNvCxnSpPr>
          <p:nvPr/>
        </p:nvCxnSpPr>
        <p:spPr>
          <a:xfrm>
            <a:off x="7248128" y="2210916"/>
            <a:ext cx="1080120" cy="54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实验现象</a:t>
            </a:r>
            <a:endParaRPr lang="ko-KR" altLang="en-US" dirty="0"/>
          </a:p>
        </p:txBody>
      </p:sp>
      <p:cxnSp>
        <p:nvCxnSpPr>
          <p:cNvPr id="31" name="직선 화살표 연결선 30"/>
          <p:cNvCxnSpPr>
            <a:stCxn id="7" idx="3"/>
            <a:endCxn id="30" idx="1"/>
          </p:cNvCxnSpPr>
          <p:nvPr/>
        </p:nvCxnSpPr>
        <p:spPr>
          <a:xfrm>
            <a:off x="7248128" y="2210917"/>
            <a:ext cx="1080120" cy="1011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직사각형 32"/>
          <p:cNvSpPr/>
          <p:nvPr/>
        </p:nvSpPr>
        <p:spPr>
          <a:xfrm>
            <a:off x="8328248" y="3589954"/>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实验原理</a:t>
            </a:r>
            <a:endParaRPr lang="ko-KR" altLang="en-US" dirty="0"/>
          </a:p>
        </p:txBody>
      </p:sp>
      <p:cxnSp>
        <p:nvCxnSpPr>
          <p:cNvPr id="35" name="직선 화살표 연결선 34"/>
          <p:cNvCxnSpPr>
            <a:stCxn id="7" idx="3"/>
            <a:endCxn id="33" idx="1"/>
          </p:cNvCxnSpPr>
          <p:nvPr/>
        </p:nvCxnSpPr>
        <p:spPr>
          <a:xfrm>
            <a:off x="7248128" y="2210917"/>
            <a:ext cx="1080120" cy="1519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2290073" y="429309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拓展学习</a:t>
            </a:r>
            <a:endParaRPr lang="ko-KR" altLang="en-US" dirty="0"/>
          </a:p>
        </p:txBody>
      </p:sp>
      <p:sp>
        <p:nvSpPr>
          <p:cNvPr id="85" name="직사각형 84"/>
          <p:cNvSpPr/>
          <p:nvPr/>
        </p:nvSpPr>
        <p:spPr>
          <a:xfrm>
            <a:off x="4421814" y="4788293"/>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421814" y="4303474"/>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元素周期表</a:t>
            </a:r>
            <a:endParaRPr lang="ko-KR" altLang="en-US" dirty="0"/>
          </a:p>
        </p:txBody>
      </p:sp>
      <p:cxnSp>
        <p:nvCxnSpPr>
          <p:cNvPr id="87" name="직선 화살표 연결선 86"/>
          <p:cNvCxnSpPr>
            <a:stCxn id="45" idx="3"/>
            <a:endCxn id="86" idx="1"/>
          </p:cNvCxnSpPr>
          <p:nvPr/>
        </p:nvCxnSpPr>
        <p:spPr>
          <a:xfrm flipV="1">
            <a:off x="3730234" y="4443468"/>
            <a:ext cx="691581" cy="101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45" idx="3"/>
            <a:endCxn id="85" idx="1"/>
          </p:cNvCxnSpPr>
          <p:nvPr/>
        </p:nvCxnSpPr>
        <p:spPr>
          <a:xfrm>
            <a:off x="3730234" y="4545124"/>
            <a:ext cx="691581" cy="383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4421814" y="5281599"/>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stCxn id="45" idx="3"/>
            <a:endCxn id="89" idx="1"/>
          </p:cNvCxnSpPr>
          <p:nvPr/>
        </p:nvCxnSpPr>
        <p:spPr>
          <a:xfrm>
            <a:off x="3730234" y="4545124"/>
            <a:ext cx="691581" cy="87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6582054" y="4166659"/>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stCxn id="86" idx="3"/>
            <a:endCxn id="100" idx="1"/>
          </p:cNvCxnSpPr>
          <p:nvPr/>
        </p:nvCxnSpPr>
        <p:spPr>
          <a:xfrm flipV="1">
            <a:off x="6240016" y="4306653"/>
            <a:ext cx="342038" cy="13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직사각형 103"/>
          <p:cNvSpPr/>
          <p:nvPr/>
        </p:nvSpPr>
        <p:spPr>
          <a:xfrm>
            <a:off x="7884894" y="4304590"/>
            <a:ext cx="2001771"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原子结构</a:t>
            </a:r>
            <a:r>
              <a:rPr lang="en-US" altLang="zh-CN" dirty="0"/>
              <a:t>(</a:t>
            </a:r>
            <a:r>
              <a:rPr lang="zh-CN" altLang="en-US" dirty="0"/>
              <a:t>动态</a:t>
            </a:r>
            <a:r>
              <a:rPr lang="en-US" altLang="zh-CN" dirty="0"/>
              <a:t>)</a:t>
            </a:r>
            <a:endParaRPr lang="ko-KR" altLang="en-US" dirty="0"/>
          </a:p>
        </p:txBody>
      </p:sp>
      <p:cxnSp>
        <p:nvCxnSpPr>
          <p:cNvPr id="105" name="직선 화살표 연결선 104"/>
          <p:cNvCxnSpPr>
            <a:stCxn id="100" idx="3"/>
            <a:endCxn id="104" idx="1"/>
          </p:cNvCxnSpPr>
          <p:nvPr/>
        </p:nvCxnSpPr>
        <p:spPr>
          <a:xfrm>
            <a:off x="7248129" y="4306653"/>
            <a:ext cx="636765" cy="137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직사각형 110"/>
          <p:cNvSpPr/>
          <p:nvPr/>
        </p:nvSpPr>
        <p:spPr>
          <a:xfrm>
            <a:off x="6582054" y="4545124"/>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stCxn id="86" idx="3"/>
          </p:cNvCxnSpPr>
          <p:nvPr/>
        </p:nvCxnSpPr>
        <p:spPr>
          <a:xfrm>
            <a:off x="6240016" y="4443467"/>
            <a:ext cx="342038" cy="24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flipV="1">
            <a:off x="6240016" y="4306652"/>
            <a:ext cx="342038" cy="621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직선 화살표 연결선 116"/>
          <p:cNvCxnSpPr>
            <a:stCxn id="85" idx="3"/>
            <a:endCxn id="111" idx="1"/>
          </p:cNvCxnSpPr>
          <p:nvPr/>
        </p:nvCxnSpPr>
        <p:spPr>
          <a:xfrm flipV="1">
            <a:off x="6240016" y="4685118"/>
            <a:ext cx="342038" cy="243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직선 화살표 연결선 127"/>
          <p:cNvCxnSpPr>
            <a:endCxn id="5" idx="1"/>
          </p:cNvCxnSpPr>
          <p:nvPr/>
        </p:nvCxnSpPr>
        <p:spPr>
          <a:xfrm>
            <a:off x="1991544" y="2322951"/>
            <a:ext cx="306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직선 화살표 연결선 128"/>
          <p:cNvCxnSpPr/>
          <p:nvPr/>
        </p:nvCxnSpPr>
        <p:spPr>
          <a:xfrm>
            <a:off x="1984039" y="2335021"/>
            <a:ext cx="306034" cy="2282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07695" y="1772816"/>
            <a:ext cx="8936777" cy="45365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5" name="직사각형 4"/>
          <p:cNvSpPr/>
          <p:nvPr/>
        </p:nvSpPr>
        <p:spPr>
          <a:xfrm>
            <a:off x="2015089" y="2091278"/>
            <a:ext cx="143265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Choose </a:t>
            </a:r>
          </a:p>
          <a:p>
            <a:pPr algn="ctr"/>
            <a:r>
              <a:rPr lang="en-US" altLang="zh-CN" dirty="0"/>
              <a:t>Experiment </a:t>
            </a:r>
            <a:endParaRPr lang="ko-KR" altLang="en-US" dirty="0"/>
          </a:p>
        </p:txBody>
      </p:sp>
      <p:sp>
        <p:nvSpPr>
          <p:cNvPr id="6" name="직사각형 5"/>
          <p:cNvSpPr/>
          <p:nvPr/>
        </p:nvSpPr>
        <p:spPr>
          <a:xfrm>
            <a:off x="4063658" y="2476010"/>
            <a:ext cx="3985468" cy="27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 2:</a:t>
            </a:r>
            <a:r>
              <a:rPr lang="zh-CN" altLang="en-US" dirty="0"/>
              <a:t> </a:t>
            </a:r>
            <a:r>
              <a:rPr lang="en-US" dirty="0"/>
              <a:t>Hydrogen peroxide decomposition </a:t>
            </a:r>
            <a:endParaRPr lang="ko-KR" altLang="en-US" dirty="0"/>
          </a:p>
        </p:txBody>
      </p:sp>
      <p:sp>
        <p:nvSpPr>
          <p:cNvPr id="7" name="직사각형 6"/>
          <p:cNvSpPr/>
          <p:nvPr/>
        </p:nvSpPr>
        <p:spPr>
          <a:xfrm>
            <a:off x="4063658" y="1991191"/>
            <a:ext cx="3214853"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E1:</a:t>
            </a:r>
            <a:r>
              <a:rPr lang="en-US" dirty="0"/>
              <a:t> Burning of magnesium strips</a:t>
            </a:r>
            <a:endParaRPr lang="ko-KR" altLang="en-US" dirty="0"/>
          </a:p>
        </p:txBody>
      </p:sp>
      <p:cxnSp>
        <p:nvCxnSpPr>
          <p:cNvPr id="9" name="직선 화살표 연결선 8"/>
          <p:cNvCxnSpPr>
            <a:cxnSpLocks/>
            <a:stCxn id="5" idx="3"/>
            <a:endCxn id="7" idx="1"/>
          </p:cNvCxnSpPr>
          <p:nvPr/>
        </p:nvCxnSpPr>
        <p:spPr>
          <a:xfrm flipV="1">
            <a:off x="3447744" y="2131184"/>
            <a:ext cx="615914" cy="212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직선 화살표 연결선 9"/>
          <p:cNvCxnSpPr>
            <a:cxnSpLocks/>
            <a:stCxn id="5" idx="3"/>
            <a:endCxn id="6" idx="1"/>
          </p:cNvCxnSpPr>
          <p:nvPr/>
        </p:nvCxnSpPr>
        <p:spPr>
          <a:xfrm>
            <a:off x="3447744" y="2343306"/>
            <a:ext cx="615914" cy="2682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직사각형 11"/>
          <p:cNvSpPr/>
          <p:nvPr/>
        </p:nvSpPr>
        <p:spPr>
          <a:xfrm>
            <a:off x="4063658" y="2969316"/>
            <a:ext cx="3985468" cy="35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E3:</a:t>
            </a:r>
            <a:r>
              <a:rPr lang="en-US" dirty="0"/>
              <a:t> Acid-Base Neutralization Reaction</a:t>
            </a:r>
            <a:endParaRPr lang="ko-KR" altLang="en-US" dirty="0"/>
          </a:p>
        </p:txBody>
      </p:sp>
      <p:cxnSp>
        <p:nvCxnSpPr>
          <p:cNvPr id="13" name="직선 화살표 연결선 12"/>
          <p:cNvCxnSpPr>
            <a:cxnSpLocks/>
            <a:stCxn id="5" idx="3"/>
            <a:endCxn id="12" idx="1"/>
          </p:cNvCxnSpPr>
          <p:nvPr/>
        </p:nvCxnSpPr>
        <p:spPr>
          <a:xfrm>
            <a:off x="3447744" y="2343306"/>
            <a:ext cx="615914" cy="8019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직사각형 17"/>
          <p:cNvSpPr/>
          <p:nvPr/>
        </p:nvSpPr>
        <p:spPr>
          <a:xfrm>
            <a:off x="4063658" y="344548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E4: …</a:t>
            </a:r>
            <a:endParaRPr lang="ko-KR" altLang="en-US" dirty="0"/>
          </a:p>
        </p:txBody>
      </p:sp>
      <p:cxnSp>
        <p:nvCxnSpPr>
          <p:cNvPr id="21" name="직선 화살표 연결선 20"/>
          <p:cNvCxnSpPr>
            <a:cxnSpLocks/>
            <a:stCxn id="5" idx="3"/>
            <a:endCxn id="18" idx="1"/>
          </p:cNvCxnSpPr>
          <p:nvPr/>
        </p:nvCxnSpPr>
        <p:spPr>
          <a:xfrm>
            <a:off x="3447744" y="2343306"/>
            <a:ext cx="615914" cy="1242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Prepare</a:t>
            </a:r>
          </a:p>
        </p:txBody>
      </p:sp>
      <p:cxnSp>
        <p:nvCxnSpPr>
          <p:cNvPr id="26" name="직선 화살표 연결선 25"/>
          <p:cNvCxnSpPr>
            <a:cxnSpLocks/>
            <a:stCxn id="7" idx="3"/>
            <a:endCxn id="24" idx="1"/>
          </p:cNvCxnSpPr>
          <p:nvPr/>
        </p:nvCxnSpPr>
        <p:spPr>
          <a:xfrm>
            <a:off x="7278511" y="2131184"/>
            <a:ext cx="1049737" cy="13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endParaRPr lang="ko-KR" altLang="en-US" dirty="0"/>
          </a:p>
        </p:txBody>
      </p:sp>
      <p:cxnSp>
        <p:nvCxnSpPr>
          <p:cNvPr id="28" name="직선 화살표 연결선 27"/>
          <p:cNvCxnSpPr>
            <a:cxnSpLocks/>
            <a:stCxn id="7" idx="3"/>
            <a:endCxn id="27" idx="1"/>
          </p:cNvCxnSpPr>
          <p:nvPr/>
        </p:nvCxnSpPr>
        <p:spPr>
          <a:xfrm>
            <a:off x="7278511" y="2131184"/>
            <a:ext cx="1049737" cy="624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Phenomenon</a:t>
            </a:r>
          </a:p>
        </p:txBody>
      </p:sp>
      <p:cxnSp>
        <p:nvCxnSpPr>
          <p:cNvPr id="31" name="직선 화살표 연결선 30"/>
          <p:cNvCxnSpPr>
            <a:cxnSpLocks/>
            <a:stCxn id="7" idx="3"/>
            <a:endCxn id="30" idx="1"/>
          </p:cNvCxnSpPr>
          <p:nvPr/>
        </p:nvCxnSpPr>
        <p:spPr>
          <a:xfrm>
            <a:off x="7278511" y="2131184"/>
            <a:ext cx="1049737" cy="10914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직사각형 32"/>
          <p:cNvSpPr/>
          <p:nvPr/>
        </p:nvSpPr>
        <p:spPr>
          <a:xfrm>
            <a:off x="8328248" y="3589954"/>
            <a:ext cx="1584176" cy="57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a:t>
            </a:r>
          </a:p>
          <a:p>
            <a:pPr algn="ctr"/>
            <a:r>
              <a:rPr lang="en-US" dirty="0"/>
              <a:t>principle</a:t>
            </a:r>
            <a:endParaRPr lang="ko-KR" altLang="en-US" dirty="0"/>
          </a:p>
        </p:txBody>
      </p:sp>
      <p:cxnSp>
        <p:nvCxnSpPr>
          <p:cNvPr id="35" name="직선 화살표 연결선 34"/>
          <p:cNvCxnSpPr>
            <a:cxnSpLocks/>
            <a:stCxn id="7" idx="3"/>
            <a:endCxn id="33" idx="1"/>
          </p:cNvCxnSpPr>
          <p:nvPr/>
        </p:nvCxnSpPr>
        <p:spPr>
          <a:xfrm>
            <a:off x="7278511" y="2131184"/>
            <a:ext cx="1049737" cy="17471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직사각형 44"/>
          <p:cNvSpPr/>
          <p:nvPr/>
        </p:nvSpPr>
        <p:spPr>
          <a:xfrm>
            <a:off x="2007583" y="4313451"/>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Expansive </a:t>
            </a:r>
          </a:p>
          <a:p>
            <a:pPr algn="ctr"/>
            <a:r>
              <a:rPr lang="en-US" dirty="0"/>
              <a:t>Learning</a:t>
            </a:r>
          </a:p>
        </p:txBody>
      </p:sp>
      <p:sp>
        <p:nvSpPr>
          <p:cNvPr id="85" name="직사각형 84"/>
          <p:cNvSpPr/>
          <p:nvPr/>
        </p:nvSpPr>
        <p:spPr>
          <a:xfrm>
            <a:off x="4063658" y="4708561"/>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049502" y="3989226"/>
            <a:ext cx="1818202" cy="51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Periodic table of Elements</a:t>
            </a:r>
            <a:endParaRPr lang="ko-KR" altLang="en-US" dirty="0">
              <a:solidFill>
                <a:schemeClr val="bg1"/>
              </a:solidFill>
            </a:endParaRPr>
          </a:p>
        </p:txBody>
      </p:sp>
      <p:cxnSp>
        <p:nvCxnSpPr>
          <p:cNvPr id="87" name="직선 화살표 연결선 86"/>
          <p:cNvCxnSpPr>
            <a:cxnSpLocks/>
            <a:stCxn id="45" idx="3"/>
            <a:endCxn id="86" idx="1"/>
          </p:cNvCxnSpPr>
          <p:nvPr/>
        </p:nvCxnSpPr>
        <p:spPr>
          <a:xfrm flipV="1">
            <a:off x="3447743" y="4247035"/>
            <a:ext cx="601759" cy="3184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직선 화살표 연결선 87"/>
          <p:cNvCxnSpPr>
            <a:cxnSpLocks/>
            <a:stCxn id="45" idx="3"/>
            <a:endCxn id="85" idx="1"/>
          </p:cNvCxnSpPr>
          <p:nvPr/>
        </p:nvCxnSpPr>
        <p:spPr>
          <a:xfrm>
            <a:off x="3447743" y="4565479"/>
            <a:ext cx="615915" cy="283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직사각형 88"/>
          <p:cNvSpPr/>
          <p:nvPr/>
        </p:nvSpPr>
        <p:spPr>
          <a:xfrm>
            <a:off x="4063658" y="5201867"/>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cxnSpLocks/>
            <a:stCxn id="45" idx="3"/>
            <a:endCxn id="89" idx="1"/>
          </p:cNvCxnSpPr>
          <p:nvPr/>
        </p:nvCxnSpPr>
        <p:spPr>
          <a:xfrm>
            <a:off x="3447743" y="4565479"/>
            <a:ext cx="615915" cy="7763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0" name="직사각형 99"/>
          <p:cNvSpPr/>
          <p:nvPr/>
        </p:nvSpPr>
        <p:spPr>
          <a:xfrm>
            <a:off x="6223898" y="4086927"/>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cxnSpLocks/>
            <a:stCxn id="86" idx="3"/>
            <a:endCxn id="100" idx="1"/>
          </p:cNvCxnSpPr>
          <p:nvPr/>
        </p:nvCxnSpPr>
        <p:spPr>
          <a:xfrm flipV="1">
            <a:off x="5867704" y="4226920"/>
            <a:ext cx="356194" cy="20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직사각형 103"/>
          <p:cNvSpPr/>
          <p:nvPr/>
        </p:nvSpPr>
        <p:spPr>
          <a:xfrm>
            <a:off x="7910654" y="4584575"/>
            <a:ext cx="2001771" cy="61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Atomic Structure(dynamic)</a:t>
            </a:r>
            <a:endParaRPr lang="ko-KR" altLang="en-US" dirty="0"/>
          </a:p>
        </p:txBody>
      </p:sp>
      <p:cxnSp>
        <p:nvCxnSpPr>
          <p:cNvPr id="105" name="직선 화살표 연결선 104"/>
          <p:cNvCxnSpPr>
            <a:cxnSpLocks/>
            <a:stCxn id="100" idx="3"/>
            <a:endCxn id="104" idx="1"/>
          </p:cNvCxnSpPr>
          <p:nvPr/>
        </p:nvCxnSpPr>
        <p:spPr>
          <a:xfrm>
            <a:off x="6889972" y="4226920"/>
            <a:ext cx="1020682" cy="6639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직사각형 110"/>
          <p:cNvSpPr/>
          <p:nvPr/>
        </p:nvSpPr>
        <p:spPr>
          <a:xfrm>
            <a:off x="6223898" y="4465392"/>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cxnSpLocks/>
            <a:stCxn id="86" idx="3"/>
          </p:cNvCxnSpPr>
          <p:nvPr/>
        </p:nvCxnSpPr>
        <p:spPr>
          <a:xfrm>
            <a:off x="5867704" y="4247035"/>
            <a:ext cx="342038" cy="3594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직선 화살표 연결선 115"/>
          <p:cNvCxnSpPr>
            <a:cxnSpLocks/>
            <a:endCxn id="104" idx="1"/>
          </p:cNvCxnSpPr>
          <p:nvPr/>
        </p:nvCxnSpPr>
        <p:spPr>
          <a:xfrm>
            <a:off x="5881860" y="4848554"/>
            <a:ext cx="2028794" cy="422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7" name="직선 화살표 연결선 116"/>
          <p:cNvCxnSpPr>
            <a:stCxn id="85" idx="3"/>
            <a:endCxn id="111" idx="1"/>
          </p:cNvCxnSpPr>
          <p:nvPr/>
        </p:nvCxnSpPr>
        <p:spPr>
          <a:xfrm flipV="1">
            <a:off x="5881860" y="4605385"/>
            <a:ext cx="342038" cy="243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직선 화살표 연결선 127"/>
          <p:cNvCxnSpPr>
            <a:cxnSpLocks/>
            <a:endCxn id="5" idx="1"/>
          </p:cNvCxnSpPr>
          <p:nvPr/>
        </p:nvCxnSpPr>
        <p:spPr>
          <a:xfrm>
            <a:off x="1709054" y="2343306"/>
            <a:ext cx="3060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9" name="직선 화살표 연결선 128"/>
          <p:cNvCxnSpPr/>
          <p:nvPr/>
        </p:nvCxnSpPr>
        <p:spPr>
          <a:xfrm>
            <a:off x="1701549" y="2355376"/>
            <a:ext cx="306034" cy="22824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직선 화살표 연결선 104">
            <a:extLst>
              <a:ext uri="{FF2B5EF4-FFF2-40B4-BE49-F238E27FC236}">
                <a16:creationId xmlns:a16="http://schemas.microsoft.com/office/drawing/2014/main" id="{C25D7F8A-6AE4-4CF0-BFAD-297583C3DFBD}"/>
              </a:ext>
            </a:extLst>
          </p:cNvPr>
          <p:cNvCxnSpPr>
            <a:cxnSpLocks/>
            <a:stCxn id="111" idx="3"/>
            <a:endCxn id="104" idx="1"/>
          </p:cNvCxnSpPr>
          <p:nvPr/>
        </p:nvCxnSpPr>
        <p:spPr>
          <a:xfrm>
            <a:off x="6889972" y="4605385"/>
            <a:ext cx="1020682" cy="2854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직사각형 110">
            <a:extLst>
              <a:ext uri="{FF2B5EF4-FFF2-40B4-BE49-F238E27FC236}">
                <a16:creationId xmlns:a16="http://schemas.microsoft.com/office/drawing/2014/main" id="{953CFCE6-858E-4F7C-8B92-DDFEFD1AB807}"/>
              </a:ext>
            </a:extLst>
          </p:cNvPr>
          <p:cNvSpPr/>
          <p:nvPr/>
        </p:nvSpPr>
        <p:spPr>
          <a:xfrm>
            <a:off x="6223898" y="4837373"/>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3" name="직선 화살표 연결선 116">
            <a:extLst>
              <a:ext uri="{FF2B5EF4-FFF2-40B4-BE49-F238E27FC236}">
                <a16:creationId xmlns:a16="http://schemas.microsoft.com/office/drawing/2014/main" id="{A397ECB3-4D19-4A6C-B0D5-3F8A97736BB8}"/>
              </a:ext>
            </a:extLst>
          </p:cNvPr>
          <p:cNvCxnSpPr>
            <a:cxnSpLocks/>
            <a:stCxn id="85" idx="3"/>
            <a:endCxn id="92" idx="1"/>
          </p:cNvCxnSpPr>
          <p:nvPr/>
        </p:nvCxnSpPr>
        <p:spPr>
          <a:xfrm>
            <a:off x="5881860" y="4848554"/>
            <a:ext cx="342038" cy="128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직선 화살표 연결선 104">
            <a:extLst>
              <a:ext uri="{FF2B5EF4-FFF2-40B4-BE49-F238E27FC236}">
                <a16:creationId xmlns:a16="http://schemas.microsoft.com/office/drawing/2014/main" id="{7A86887E-1BC2-48E8-B4BF-017C1D1C9D64}"/>
              </a:ext>
            </a:extLst>
          </p:cNvPr>
          <p:cNvCxnSpPr>
            <a:cxnSpLocks/>
            <a:stCxn id="92" idx="3"/>
            <a:endCxn id="104" idx="1"/>
          </p:cNvCxnSpPr>
          <p:nvPr/>
        </p:nvCxnSpPr>
        <p:spPr>
          <a:xfrm flipV="1">
            <a:off x="6889972" y="4890833"/>
            <a:ext cx="1020682" cy="86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 name="제목 1">
            <a:extLst>
              <a:ext uri="{FF2B5EF4-FFF2-40B4-BE49-F238E27FC236}">
                <a16:creationId xmlns:a16="http://schemas.microsoft.com/office/drawing/2014/main" id="{CF4226E8-D0BF-4085-948E-8B004CF082F6}"/>
              </a:ext>
            </a:extLst>
          </p:cNvPr>
          <p:cNvSpPr txBox="1">
            <a:spLocks/>
          </p:cNvSpPr>
          <p:nvPr/>
        </p:nvSpPr>
        <p:spPr>
          <a:xfrm>
            <a:off x="756393" y="307902"/>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Menu UI</a:t>
            </a:r>
            <a:endParaRPr lang="ko-KR" altLang="en-US" dirty="0"/>
          </a:p>
        </p:txBody>
      </p:sp>
    </p:spTree>
    <p:extLst>
      <p:ext uri="{BB962C8B-B14F-4D97-AF65-F5344CB8AC3E}">
        <p14:creationId xmlns:p14="http://schemas.microsoft.com/office/powerpoint/2010/main" val="414544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a:t>
            </a:r>
            <a:endParaRPr lang="ko-KR" altLang="en-US" dirty="0"/>
          </a:p>
        </p:txBody>
      </p:sp>
      <p:sp>
        <p:nvSpPr>
          <p:cNvPr id="3" name="내용 개체 틀 2"/>
          <p:cNvSpPr>
            <a:spLocks noGrp="1"/>
          </p:cNvSpPr>
          <p:nvPr>
            <p:ph sz="quarter" idx="1"/>
          </p:nvPr>
        </p:nvSpPr>
        <p:spPr/>
        <p:txBody>
          <a:bodyPr>
            <a:normAutofit fontScale="85000" lnSpcReduction="20000"/>
          </a:bodyPr>
          <a:lstStyle/>
          <a:p>
            <a:r>
              <a:rPr lang="zh-CN" altLang="en-US" dirty="0"/>
              <a:t>镁条燃烧</a:t>
            </a:r>
            <a:endParaRPr lang="en-US" altLang="zh-CN" dirty="0"/>
          </a:p>
          <a:p>
            <a:pPr lvl="1"/>
            <a:r>
              <a:rPr lang="zh-CN" altLang="en-US" dirty="0"/>
              <a:t>所需物品</a:t>
            </a:r>
            <a:endParaRPr lang="en-US" altLang="zh-CN" dirty="0"/>
          </a:p>
          <a:p>
            <a:pPr lvl="2"/>
            <a:r>
              <a:rPr lang="zh-CN" altLang="en-US" dirty="0"/>
              <a:t>镁条，沙碗，烧杯，钳子，护眼镜，食醋</a:t>
            </a:r>
            <a:endParaRPr lang="en-US" altLang="zh-CN" dirty="0"/>
          </a:p>
          <a:p>
            <a:pPr lvl="1"/>
            <a:r>
              <a:rPr lang="zh-CN" altLang="en-US" dirty="0"/>
              <a:t>实验理论</a:t>
            </a:r>
            <a:endParaRPr lang="en-US" altLang="zh-CN" dirty="0"/>
          </a:p>
          <a:p>
            <a:pPr lvl="2"/>
            <a:r>
              <a:rPr lang="zh-CN" altLang="en-US" dirty="0"/>
              <a:t>镁条的燃烧反应改变了原子的排列</a:t>
            </a:r>
            <a:endParaRPr lang="en-US" altLang="zh-CN" dirty="0"/>
          </a:p>
          <a:p>
            <a:pPr lvl="2"/>
            <a:r>
              <a:rPr lang="zh-CN" altLang="en-US" dirty="0"/>
              <a:t>镁</a:t>
            </a:r>
            <a:r>
              <a:rPr lang="en-US" altLang="zh-CN" dirty="0"/>
              <a:t>+ </a:t>
            </a:r>
            <a:r>
              <a:rPr lang="zh-CN" altLang="en-US" dirty="0"/>
              <a:t>氧气 </a:t>
            </a:r>
            <a:r>
              <a:rPr lang="en-US" altLang="zh-CN" dirty="0"/>
              <a:t>——</a:t>
            </a:r>
            <a:r>
              <a:rPr lang="zh-CN" altLang="en-US" dirty="0"/>
              <a:t>氧化镁</a:t>
            </a:r>
            <a:endParaRPr lang="en-US" altLang="zh-CN" dirty="0"/>
          </a:p>
          <a:p>
            <a:pPr lvl="3"/>
            <a:r>
              <a:rPr lang="en-US" altLang="ko-KR" dirty="0"/>
              <a:t>2Mg+H2O+CO2+O2</a:t>
            </a:r>
            <a:r>
              <a:rPr lang="en-US" altLang="zh-CN" dirty="0"/>
              <a:t>——</a:t>
            </a:r>
            <a:r>
              <a:rPr lang="en-US" altLang="ko-KR" dirty="0"/>
              <a:t>Mg2(OH)2CO3</a:t>
            </a:r>
          </a:p>
          <a:p>
            <a:pPr lvl="3"/>
            <a:r>
              <a:rPr lang="en-US" altLang="ko-KR" dirty="0"/>
              <a:t>2Mg+O2</a:t>
            </a:r>
            <a:r>
              <a:rPr lang="en-US" altLang="zh-CN" dirty="0"/>
              <a:t>——</a:t>
            </a:r>
            <a:r>
              <a:rPr lang="ko-KR" altLang="en-US" dirty="0" err="1"/>
              <a:t>点燃</a:t>
            </a:r>
            <a:r>
              <a:rPr lang="en-US" altLang="zh-CN" dirty="0"/>
              <a:t>——</a:t>
            </a:r>
            <a:r>
              <a:rPr lang="en-US" altLang="ko-KR" dirty="0"/>
              <a:t>2MgO </a:t>
            </a:r>
            <a:endParaRPr lang="en-US" altLang="zh-CN" dirty="0"/>
          </a:p>
          <a:p>
            <a:pPr lvl="1"/>
            <a:r>
              <a:rPr lang="zh-CN" altLang="en-US" dirty="0"/>
              <a:t>实验方法</a:t>
            </a:r>
            <a:endParaRPr lang="en-US" altLang="zh-CN" dirty="0"/>
          </a:p>
          <a:p>
            <a:pPr lvl="2"/>
            <a:r>
              <a:rPr lang="zh-CN" altLang="en-US" dirty="0"/>
              <a:t>放置沙碗，把一根镁条在沙碗上边燃烧，观察现象</a:t>
            </a:r>
            <a:endParaRPr lang="en-US" altLang="zh-CN" dirty="0"/>
          </a:p>
          <a:p>
            <a:pPr lvl="2"/>
            <a:r>
              <a:rPr lang="zh-CN" altLang="en-US" dirty="0"/>
              <a:t>把两个烧杯里放入等量的食醋，把燃烧过的镁条和没有燃烧的镁条分别放入两只烧杯中观察现象。</a:t>
            </a:r>
            <a:endParaRPr lang="en-US" altLang="zh-CN" dirty="0"/>
          </a:p>
          <a:p>
            <a:pPr lvl="1"/>
            <a:r>
              <a:rPr lang="zh-CN" altLang="en-US" dirty="0"/>
              <a:t>实验现象</a:t>
            </a:r>
            <a:r>
              <a:rPr lang="en-US" altLang="zh-CN" dirty="0"/>
              <a:t>/</a:t>
            </a:r>
            <a:r>
              <a:rPr lang="zh-CN" altLang="en-US" dirty="0"/>
              <a:t>结果</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a:p>
            <a:pPr lvl="3"/>
            <a:r>
              <a:rPr lang="en-US" altLang="ko-KR" dirty="0"/>
              <a:t>Mg + 2CH3COOH </a:t>
            </a:r>
            <a:r>
              <a:rPr lang="en-US" altLang="zh-CN" dirty="0"/>
              <a:t>——</a:t>
            </a:r>
            <a:r>
              <a:rPr lang="en-US" altLang="ko-KR" dirty="0"/>
              <a:t>(CH3COO)2Mg + + H2</a:t>
            </a:r>
            <a:r>
              <a:rPr lang="ko-KR" altLang="en-US" dirty="0"/>
              <a:t>（</a:t>
            </a:r>
            <a:r>
              <a:rPr lang="en-US" altLang="ko-KR" dirty="0"/>
              <a:t> ↑ </a:t>
            </a:r>
            <a:r>
              <a:rPr lang="ko-KR" altLang="en-US" dirty="0"/>
              <a:t>）</a:t>
            </a:r>
            <a:endParaRPr lang="en-US" altLang="zh-CN" dirty="0"/>
          </a:p>
        </p:txBody>
      </p:sp>
    </p:spTree>
    <p:extLst>
      <p:ext uri="{BB962C8B-B14F-4D97-AF65-F5344CB8AC3E}">
        <p14:creationId xmlns:p14="http://schemas.microsoft.com/office/powerpoint/2010/main" val="61983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实验一操作流程</a:t>
            </a:r>
            <a:r>
              <a:rPr lang="en-US" altLang="zh-CN" dirty="0"/>
              <a:t>()</a:t>
            </a:r>
            <a:endParaRPr lang="ko-KR" altLang="en-US" dirty="0"/>
          </a:p>
        </p:txBody>
      </p:sp>
      <p:sp>
        <p:nvSpPr>
          <p:cNvPr id="3" name="내용 개체 틀 2"/>
          <p:cNvSpPr>
            <a:spLocks noGrp="1"/>
          </p:cNvSpPr>
          <p:nvPr>
            <p:ph sz="quarter" idx="1"/>
          </p:nvPr>
        </p:nvSpPr>
        <p:spPr>
          <a:xfrm>
            <a:off x="1082842" y="1690688"/>
            <a:ext cx="9877926" cy="3049754"/>
          </a:xfrm>
        </p:spPr>
        <p:txBody>
          <a:bodyPr>
            <a:normAutofit fontScale="85000" lnSpcReduction="20000"/>
          </a:bodyPr>
          <a:lstStyle/>
          <a:p>
            <a:r>
              <a:rPr lang="zh-CN" altLang="en-US" dirty="0"/>
              <a:t>翻看试验台上实验须知 或观看实验演示视频（可选）</a:t>
            </a:r>
            <a:endParaRPr lang="en-US" altLang="zh-CN" dirty="0"/>
          </a:p>
          <a:p>
            <a:r>
              <a:rPr lang="zh-CN" altLang="en-US" dirty="0"/>
              <a:t>带上护目镜</a:t>
            </a:r>
            <a:endParaRPr lang="en-US" altLang="zh-CN" dirty="0"/>
          </a:p>
          <a:p>
            <a:r>
              <a:rPr lang="zh-CN" altLang="en-US" dirty="0"/>
              <a:t>拿起实验台上的火柴 ，点燃火柴后点燃酒精灯</a:t>
            </a:r>
            <a:endParaRPr lang="en-US" altLang="zh-CN" dirty="0"/>
          </a:p>
          <a:p>
            <a:r>
              <a:rPr lang="zh-CN" altLang="en-US" dirty="0"/>
              <a:t>用镊子（手）夹起桌上两条镁条中的一条，并放在酒精灯上燃烧</a:t>
            </a:r>
            <a:endParaRPr lang="en-US" altLang="zh-CN" dirty="0"/>
          </a:p>
          <a:p>
            <a:r>
              <a:rPr lang="zh-CN" altLang="en-US" dirty="0"/>
              <a:t>观察实验现象</a:t>
            </a:r>
            <a:endParaRPr lang="en-US" altLang="zh-CN" dirty="0"/>
          </a:p>
          <a:p>
            <a:r>
              <a:rPr lang="zh-CN" altLang="en-US" dirty="0"/>
              <a:t>把燃烧后的镁条放入一个装有食醋的烧杯中，把未经过燃烧的镁条放入另一个烧杯的食醋中 观察实验现象</a:t>
            </a:r>
            <a:endParaRPr lang="en-US" altLang="zh-CN" dirty="0"/>
          </a:p>
          <a:p>
            <a:r>
              <a:rPr lang="zh-CN" altLang="en-US" dirty="0"/>
              <a:t>关闭酒精灯</a:t>
            </a:r>
            <a:endParaRPr lang="en-US" altLang="zh-CN" dirty="0"/>
          </a:p>
          <a:p>
            <a:pPr lvl="1"/>
            <a:endParaRPr lang="ko-KR" altLang="en-US" dirty="0"/>
          </a:p>
        </p:txBody>
      </p:sp>
      <p:sp>
        <p:nvSpPr>
          <p:cNvPr id="4" name="矩形 3">
            <a:extLst>
              <a:ext uri="{FF2B5EF4-FFF2-40B4-BE49-F238E27FC236}">
                <a16:creationId xmlns:a16="http://schemas.microsoft.com/office/drawing/2014/main" id="{7B57A8A1-8738-43BA-93EE-871CEBCC9479}"/>
              </a:ext>
            </a:extLst>
          </p:cNvPr>
          <p:cNvSpPr/>
          <p:nvPr/>
        </p:nvSpPr>
        <p:spPr>
          <a:xfrm>
            <a:off x="838200" y="5003515"/>
            <a:ext cx="9621253" cy="1200329"/>
          </a:xfrm>
          <a:prstGeom prst="rect">
            <a:avLst/>
          </a:prstGeom>
        </p:spPr>
        <p:txBody>
          <a:bodyPr wrap="square">
            <a:spAutoFit/>
          </a:bodyPr>
          <a:lstStyle/>
          <a:p>
            <a:pPr lvl="2"/>
            <a:r>
              <a:rPr lang="zh-CN" altLang="en-US" dirty="0"/>
              <a:t>实验现象：</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p:txBody>
      </p:sp>
    </p:spTree>
    <p:extLst>
      <p:ext uri="{BB962C8B-B14F-4D97-AF65-F5344CB8AC3E}">
        <p14:creationId xmlns:p14="http://schemas.microsoft.com/office/powerpoint/2010/main" val="38439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实验二</a:t>
            </a:r>
            <a:endParaRPr lang="ko-KR" altLang="en-US" dirty="0"/>
          </a:p>
        </p:txBody>
      </p:sp>
      <p:sp>
        <p:nvSpPr>
          <p:cNvPr id="3" name="내용 개체 틀 2"/>
          <p:cNvSpPr>
            <a:spLocks noGrp="1"/>
          </p:cNvSpPr>
          <p:nvPr>
            <p:ph sz="quarter" idx="1"/>
          </p:nvPr>
        </p:nvSpPr>
        <p:spPr/>
        <p:txBody>
          <a:bodyPr/>
          <a:lstStyle/>
          <a:p>
            <a:r>
              <a:rPr lang="zh-CN" altLang="en-US" dirty="0"/>
              <a:t>双氧水分解实验</a:t>
            </a:r>
            <a:endParaRPr lang="en-US" altLang="zh-CN" dirty="0"/>
          </a:p>
          <a:p>
            <a:pPr lvl="1"/>
            <a:r>
              <a:rPr lang="en-US" altLang="ko-KR" dirty="0"/>
              <a:t>2H2O2</a:t>
            </a:r>
            <a:r>
              <a:rPr lang="en-US" altLang="zh-CN" dirty="0"/>
              <a:t>——</a:t>
            </a:r>
            <a:r>
              <a:rPr lang="en-US" altLang="ko-KR" dirty="0"/>
              <a:t>(MnO2</a:t>
            </a:r>
            <a:r>
              <a:rPr lang="ko-KR" altLang="en-US" dirty="0" err="1"/>
              <a:t>作催化剂</a:t>
            </a:r>
            <a:r>
              <a:rPr lang="en-US" altLang="ko-KR" dirty="0"/>
              <a:t>)</a:t>
            </a:r>
            <a:r>
              <a:rPr lang="en-US" altLang="zh-CN" dirty="0"/>
              <a:t>——</a:t>
            </a:r>
            <a:r>
              <a:rPr lang="en-US" altLang="ko-KR" dirty="0"/>
              <a:t>2H2O+O2↑</a:t>
            </a:r>
            <a:endParaRPr lang="ko-KR" altLang="en-US" dirty="0"/>
          </a:p>
        </p:txBody>
      </p:sp>
    </p:spTree>
    <p:extLst>
      <p:ext uri="{BB962C8B-B14F-4D97-AF65-F5344CB8AC3E}">
        <p14:creationId xmlns:p14="http://schemas.microsoft.com/office/powerpoint/2010/main" val="2507473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629</Words>
  <Application>Microsoft Office PowerPoint</Application>
  <PresentationFormat>宽屏</PresentationFormat>
  <Paragraphs>110</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맑은 고딕</vt:lpstr>
      <vt:lpstr>Arial</vt:lpstr>
      <vt:lpstr>Calibri</vt:lpstr>
      <vt:lpstr>Calibri Light</vt:lpstr>
      <vt:lpstr>Office 主题</vt:lpstr>
      <vt:lpstr>虚拟现实-化学实验</vt:lpstr>
      <vt:lpstr>介绍</vt:lpstr>
      <vt:lpstr>设计动机</vt:lpstr>
      <vt:lpstr>实验台场景</vt:lpstr>
      <vt:lpstr>Menu UI</vt:lpstr>
      <vt:lpstr>PowerPoint 演示文稿</vt:lpstr>
      <vt:lpstr>实验一</vt:lpstr>
      <vt:lpstr>实验一操作流程()</vt:lpstr>
      <vt:lpstr>实验二</vt:lpstr>
      <vt:lpstr>PowerPoint 演示文稿</vt:lpstr>
      <vt:lpstr>PowerPoint 演示文稿</vt:lpstr>
      <vt:lpstr>AR </vt:lpstr>
      <vt:lpstr>场景</vt:lpstr>
      <vt:lpstr>点火</vt:lpstr>
      <vt:lpstr>点燃镁条</vt:lpstr>
      <vt:lpstr>放入烧杯</vt:lpstr>
      <vt:lpstr>关闭酒精灯</vt:lpstr>
      <vt:lpstr>参考links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虚拟现实-化学实验</dc:title>
  <dc:creator/>
  <cp:lastModifiedBy>Miao</cp:lastModifiedBy>
  <cp:revision>50</cp:revision>
  <dcterms:created xsi:type="dcterms:W3CDTF">2015-05-05T08:02:00Z</dcterms:created>
  <dcterms:modified xsi:type="dcterms:W3CDTF">2017-11-07T01:51:50Z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