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243" r:id="rId3"/>
    <p:sldId id="3363" r:id="rId5"/>
    <p:sldId id="3359" r:id="rId6"/>
    <p:sldId id="3398" r:id="rId7"/>
    <p:sldId id="3370" r:id="rId8"/>
    <p:sldId id="3377" r:id="rId9"/>
    <p:sldId id="3360" r:id="rId10"/>
    <p:sldId id="3379" r:id="rId11"/>
    <p:sldId id="3368" r:id="rId12"/>
    <p:sldId id="3366" r:id="rId13"/>
    <p:sldId id="3361" r:id="rId14"/>
    <p:sldId id="3374" r:id="rId15"/>
    <p:sldId id="3375" r:id="rId16"/>
    <p:sldId id="3365" r:id="rId17"/>
    <p:sldId id="3376" r:id="rId18"/>
    <p:sldId id="3362" r:id="rId19"/>
    <p:sldId id="3380" r:id="rId20"/>
    <p:sldId id="3372" r:id="rId21"/>
    <p:sldId id="3414" r:id="rId22"/>
    <p:sldId id="3415" r:id="rId23"/>
    <p:sldId id="3416" r:id="rId24"/>
    <p:sldId id="3358" r:id="rId25"/>
  </p:sldIdLst>
  <p:sldSz cx="9145270" cy="51447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295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495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695" indent="-394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895" indent="-526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595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46" autoAdjust="0"/>
    <p:restoredTop sz="92986" autoAdjust="0"/>
  </p:normalViewPr>
  <p:slideViewPr>
    <p:cSldViewPr>
      <p:cViewPr>
        <p:scale>
          <a:sx n="100" d="100"/>
          <a:sy n="100" d="100"/>
        </p:scale>
        <p:origin x="-324" y="-318"/>
      </p:cViewPr>
      <p:guideLst>
        <p:guide orient="horz" pos="313"/>
        <p:guide orient="horz" pos="2979"/>
        <p:guide pos="2880"/>
        <p:guide pos="5402"/>
        <p:guide pos="372"/>
        <p:guide pos="88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60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72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84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96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8EBE660E-5CC2-4A50-916A-880C808B7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5C7C7-FCC0-473E-8738-608D4B0E5B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836A0-1CE6-43E0-9ACD-0351418F1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52DC-2AC0-40EB-AE3E-9EAE589A44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0">
    <p:push dir="r"/>
  </p:transition>
  <p:timing>
    <p:tnLst>
      <p:par>
        <p:cTn id="1" dur="indefinite" restart="never" nodeType="tmRoot"/>
      </p:par>
    </p:tnLst>
  </p:timing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1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media" Target="file:///E:\&#39033;&#30446;\&#29233;&#39764;&#25968;\PPT&#25991;&#26696;\&#30011;&#30011;&#28023;&#27915;&#39302;(&#21442;&#32771;&#65289;.mp4" TargetMode="External"/><Relationship Id="rId4" Type="http://schemas.openxmlformats.org/officeDocument/2006/relationships/video" Target="file:///E:\&#39033;&#30446;\&#29233;&#39764;&#25968;\PPT&#25991;&#26696;\&#30011;&#30011;&#28023;&#27915;&#39302;(&#21442;&#32771;&#65289;.mp4" TargetMode="External"/><Relationship Id="rId3" Type="http://schemas.openxmlformats.org/officeDocument/2006/relationships/image" Target="../media/image20.png"/><Relationship Id="rId2" Type="http://schemas.microsoft.com/office/2007/relationships/media" Target="file:///E:\&#39033;&#30446;\&#29233;&#39764;&#25968;\PPT&#25991;&#26696;\&#20122;&#39532;&#36874;&#26862;&#26519;&#65288;&#21442;&#32771;&#65289;.mp4" TargetMode="External"/><Relationship Id="rId1" Type="http://schemas.openxmlformats.org/officeDocument/2006/relationships/video" Target="file:///E:\&#39033;&#30446;\&#29233;&#39764;&#25968;\PPT&#25991;&#26696;\&#20122;&#39532;&#36874;&#26862;&#26519;&#65288;&#21442;&#32771;&#65289;.mp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file:///E:\&#39033;&#30446;\&#29233;&#39764;&#25968;\&#32032;&#26448;\VID_1507358229361.mp4" TargetMode="External"/><Relationship Id="rId1" Type="http://schemas.openxmlformats.org/officeDocument/2006/relationships/video" Target="file:///E:\&#39033;&#30446;\&#29233;&#39764;&#25968;\&#32032;&#26448;\VID_1507358229361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1876030" y="1984612"/>
            <a:ext cx="5577084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爱魔数</a:t>
            </a:r>
            <a:r>
              <a:rPr lang="en-US" altLang="zh-CN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+AR</a:t>
            </a:r>
            <a:r>
              <a:rPr lang="zh-CN" altLang="en-US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策划提案书</a:t>
            </a:r>
            <a:endParaRPr lang="zh-CN" altLang="en-US" sz="4000" b="1" cap="all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875790" y="3035935"/>
            <a:ext cx="5257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：梦蝶科技 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0" y="422910"/>
            <a:ext cx="2014220" cy="1415415"/>
          </a:xfrm>
          <a:prstGeom prst="rect">
            <a:avLst/>
          </a:prstGeom>
        </p:spPr>
      </p:pic>
    </p:spTree>
  </p:cSld>
  <p:clrMapOvr>
    <a:masterClrMapping/>
  </p:clrMapOvr>
  <p:transition spd="med" advClick="0" advTm="7000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4422487" y="1472183"/>
            <a:ext cx="3791441" cy="3042891"/>
            <a:chOff x="1921807" y="2102218"/>
            <a:chExt cx="3711146" cy="3420520"/>
          </a:xfrm>
        </p:grpSpPr>
        <p:sp>
          <p:nvSpPr>
            <p:cNvPr id="7" name="TextBox 12"/>
            <p:cNvSpPr txBox="1"/>
            <p:nvPr/>
          </p:nvSpPr>
          <p:spPr>
            <a:xfrm>
              <a:off x="1939832" y="4469195"/>
              <a:ext cx="3362596" cy="41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pc="-15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爱魔数加入</a:t>
              </a:r>
              <a:r>
                <a:rPr lang="en-US" altLang="zh-CN" sz="1800" spc="-15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sz="1800" spc="-15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领域需尽早</a:t>
              </a:r>
              <a:endParaRPr lang="zh-CN" altLang="en-US" sz="1800" spc="-1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994717" y="4911959"/>
              <a:ext cx="353536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4"/>
            <p:cNvSpPr txBox="1"/>
            <p:nvPr/>
          </p:nvSpPr>
          <p:spPr>
            <a:xfrm>
              <a:off x="1921807" y="4992381"/>
              <a:ext cx="3711146" cy="530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zh-CN" altLang="en-US" sz="900" spc="-30">
                  <a:solidFill>
                    <a:schemeClr val="tx2"/>
                  </a:solidFill>
                </a:rPr>
                <a:t>很多企业开始关注以及涉及教育领域，众多的涉及者中，瑶瑶领先的却没发现几个，为了不在落后于这个第五次科技大浪潮带来的机会，爱魔数应该尽早加入</a:t>
              </a:r>
              <a:r>
                <a:rPr lang="en-US" altLang="zh-CN" sz="900" spc="-30">
                  <a:solidFill>
                    <a:schemeClr val="tx2"/>
                  </a:solidFill>
                </a:rPr>
                <a:t>AR/VR</a:t>
              </a:r>
              <a:r>
                <a:rPr lang="zh-CN" altLang="en-US" sz="900" spc="-30">
                  <a:solidFill>
                    <a:schemeClr val="tx2"/>
                  </a:solidFill>
                </a:rPr>
                <a:t>的领域。</a:t>
              </a:r>
              <a:endParaRPr lang="zh-CN" altLang="en-US" sz="900" spc="-30">
                <a:solidFill>
                  <a:schemeClr val="tx2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08391" y="2102218"/>
              <a:ext cx="3532018" cy="2256886"/>
            </a:xfrm>
            <a:prstGeom prst="rect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1076211" y="1472237"/>
            <a:ext cx="3079787" cy="2965670"/>
            <a:chOff x="6220893" y="1742935"/>
            <a:chExt cx="4852269" cy="4093808"/>
          </a:xfrm>
        </p:grpSpPr>
        <p:sp>
          <p:nvSpPr>
            <p:cNvPr id="20" name="矩形 19"/>
            <p:cNvSpPr/>
            <p:nvPr/>
          </p:nvSpPr>
          <p:spPr>
            <a:xfrm>
              <a:off x="6220893" y="1742935"/>
              <a:ext cx="4852269" cy="40938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7"/>
            <p:cNvSpPr>
              <a:spLocks noChangeArrowheads="1"/>
            </p:cNvSpPr>
            <p:nvPr/>
          </p:nvSpPr>
          <p:spPr bwMode="auto">
            <a:xfrm>
              <a:off x="6437992" y="1973469"/>
              <a:ext cx="4419013" cy="267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1)、AR/VR魔幻空间：利用AR/VR技术进行早教应用开发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2)、小小牛创意科技：推出AR迷镜产品针对儿童教育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3)、AR超能学院：将AR互动早教认知卡、AR早教涂鸦绘本和拼图三者同时融合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4)、AR魔法学校：推出AR涂涂乐系列产品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5)、小熊尼奥：推出基于AR的“梦镜盒子”和“口袋动物园”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6)、映墨科技：推出龙星人儿童VR，布局青少年VR教育和娱乐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7)、视+：推出视+教育系列，针对青少年教育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l">
                <a:lnSpc>
                  <a:spcPct val="150000"/>
                </a:lnSpc>
              </a:pPr>
              <a:r>
                <a:rPr sz="800" dirty="0">
                  <a:solidFill>
                    <a:schemeClr val="bg1">
                      <a:lumMod val="50000"/>
                    </a:schemeClr>
                  </a:solidFill>
                </a:rPr>
                <a:t>8)、灵石科技：推出AR早教机</a:t>
              </a:r>
              <a:endParaRPr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7630" y="343535"/>
            <a:ext cx="1490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早教行业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1000"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3" name="TextBox 48"/>
          <p:cNvSpPr txBox="1"/>
          <p:nvPr/>
        </p:nvSpPr>
        <p:spPr>
          <a:xfrm>
            <a:off x="3800969" y="1697708"/>
            <a:ext cx="2816801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800970" y="2277486"/>
            <a:ext cx="368669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爱魔数针对的是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3-6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岁儿童群体，此阶段接触事物的大多数方式还是直接通过感官去了解这个世界，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技术正好能增强虚拟现实让受众更直观的学习了解。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15746" y="1388327"/>
            <a:ext cx="1562185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/>
          <p:nvPr/>
        </p:nvSpPr>
        <p:spPr>
          <a:xfrm>
            <a:off x="2005742" y="2639519"/>
            <a:ext cx="2376677" cy="1750131"/>
          </a:xfrm>
          <a:prstGeom prst="ellipse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anchor="ctr"/>
          <a:lstStyle/>
          <a:p>
            <a:pPr algn="ctr"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4718834" y="1167655"/>
            <a:ext cx="2218690" cy="275590"/>
            <a:chOff x="8641357" y="2133647"/>
            <a:chExt cx="2957741" cy="367339"/>
          </a:xfrm>
        </p:grpSpPr>
        <p:sp>
          <p:nvSpPr>
            <p:cNvPr id="4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84419" y="2133647"/>
              <a:ext cx="2814679" cy="36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AR+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如何在爱魔数中融入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29175" y="1494155"/>
            <a:ext cx="3236595" cy="2976880"/>
          </a:xfrm>
          <a:prstGeom prst="rect">
            <a:avLst/>
          </a:prstGeom>
          <a:noFill/>
        </p:spPr>
        <p:txBody>
          <a:bodyPr wrap="square" lIns="68594" tIns="34297" rIns="68594" bIns="34297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在产品分类中，有提到魔宝养成和萌宠养成，就是这次主要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AR+APP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的方向。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有爱魔数中，魔宝就等于几个平面图画中选择一个，用几段文字和一段语音播报的形式展示。但不论语音说得多好，在孩子真正见识到实物之前，孩子都只能依靠有限的想象力去理解和学习。萌宠功能还未有效展示出来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此次，我们大胆的设想，魔宝就是个大的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动物园，宝贝们通过现有的模式获得魔宝，但是是从动物园中选择领养，通过点击动物园中的动物，我们通过AR（增强现实）+3D实时渲染技术在屏幕上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展示，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与精美的小动物交互，我们还可以通过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APP+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魔宝动物卡片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绘画册一起应用。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萌宠，让孩子拥有真正意义上的宠物，和爱上学结合，记录孩子和萌宠的关系。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"/>
          <p:cNvSpPr/>
          <p:nvPr/>
        </p:nvSpPr>
        <p:spPr>
          <a:xfrm>
            <a:off x="586700" y="1344068"/>
            <a:ext cx="2582691" cy="1750131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anchor="ctr"/>
          <a:lstStyle/>
          <a:p>
            <a:pPr algn="ctr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" y="343535"/>
            <a:ext cx="1490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开发方向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995680" y="3770630"/>
            <a:ext cx="2395220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9" tIns="45725" rIns="91449" bIns="45725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彻底改变现有表现方式，让这个新奇的动物世界给小朋友眼前一亮，彻底让宝贝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想解放动物园中的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每个动物。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8" name="梯形 47"/>
          <p:cNvSpPr/>
          <p:nvPr/>
        </p:nvSpPr>
        <p:spPr>
          <a:xfrm>
            <a:off x="1068607" y="3244041"/>
            <a:ext cx="2322382" cy="211358"/>
          </a:xfrm>
          <a:prstGeom prst="trapezoid">
            <a:avLst>
              <a:gd name="adj" fmla="val 2999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9" name="梯形 48"/>
          <p:cNvSpPr/>
          <p:nvPr/>
        </p:nvSpPr>
        <p:spPr>
          <a:xfrm>
            <a:off x="3796553" y="2734056"/>
            <a:ext cx="1963066" cy="178657"/>
          </a:xfrm>
          <a:prstGeom prst="trapezoid">
            <a:avLst>
              <a:gd name="adj" fmla="val 2999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0" name="梯形 49"/>
          <p:cNvSpPr/>
          <p:nvPr/>
        </p:nvSpPr>
        <p:spPr>
          <a:xfrm>
            <a:off x="6224367" y="2302634"/>
            <a:ext cx="1670698" cy="152049"/>
          </a:xfrm>
          <a:prstGeom prst="trapezoid">
            <a:avLst>
              <a:gd name="adj" fmla="val 2999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068607" y="3760344"/>
            <a:ext cx="2322382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50698" y="3464011"/>
            <a:ext cx="1249680" cy="306705"/>
          </a:xfrm>
          <a:prstGeom prst="rect">
            <a:avLst/>
          </a:prstGeom>
          <a:noFill/>
        </p:spPr>
        <p:txBody>
          <a:bodyPr wrap="none" lIns="91449" tIns="45725" rIns="91449" bIns="45725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魔宝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大世界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98979" y="3158327"/>
            <a:ext cx="2164080" cy="1076325"/>
          </a:xfrm>
          <a:prstGeom prst="rect">
            <a:avLst/>
          </a:prstGeom>
          <a:noFill/>
          <a:ln>
            <a:noFill/>
          </a:ln>
        </p:spPr>
        <p:txBody>
          <a:bodyPr wrap="none" lIns="91449" tIns="45725" rIns="91449" bIns="45725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每个魔宝都有自己的故事，魔宝通过动画的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形式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自我介绍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线下可以发行魔宝卡片，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APP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扫卡片变能出现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魔宝的自我介绍。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线下可以发行魔宝绘画本，孩子们可以随意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在绘画本上填图自己想要的颜色，通过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APP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扫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绘本中的图形，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APP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中的魔宝就能显示孩子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自己画出的颜色。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806079" y="3158308"/>
            <a:ext cx="1963066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63738" y="2916073"/>
            <a:ext cx="1402080" cy="275590"/>
          </a:xfrm>
          <a:prstGeom prst="rect">
            <a:avLst/>
          </a:prstGeom>
          <a:noFill/>
        </p:spPr>
        <p:txBody>
          <a:bodyPr wrap="none" lIns="91449" tIns="45725" rIns="91449" bIns="4572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魔宝动画自述身份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224367" y="2680657"/>
            <a:ext cx="167069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88236" y="2454684"/>
            <a:ext cx="1097280" cy="275590"/>
          </a:xfrm>
          <a:prstGeom prst="rect">
            <a:avLst/>
          </a:prstGeom>
          <a:noFill/>
        </p:spPr>
        <p:txBody>
          <a:bodyPr wrap="none" lIns="91449" tIns="45725" rIns="91449" bIns="45725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魔宝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触碰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互动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07830" y="6206105"/>
            <a:ext cx="1621220" cy="523212"/>
          </a:xfrm>
          <a:prstGeom prst="rect">
            <a:avLst/>
          </a:prstGeom>
          <a:noFill/>
        </p:spPr>
        <p:txBody>
          <a:bodyPr wrap="none" lIns="91449" tIns="45725" rIns="91449" bIns="45725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0.5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秒延迟符，无</a:t>
            </a:r>
            <a:endParaRPr lang="en-US" altLang="zh-CN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意义，可删除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" y="343535"/>
            <a:ext cx="911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魔宝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5530" y="2730500"/>
            <a:ext cx="1905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通过屏幕触碰魔宝进行动作和声音控制，能够有接近真实的视觉和听觉等感官体验。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1769745"/>
            <a:ext cx="1976755" cy="1685925"/>
          </a:xfrm>
          <a:prstGeom prst="rect">
            <a:avLst/>
          </a:prstGeom>
        </p:spPr>
      </p:pic>
      <p:pic>
        <p:nvPicPr>
          <p:cNvPr id="5" name="图片 4" descr="E:\项目\爱魔数\PPT文案\图片\640.jpg64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7923" y="1445895"/>
            <a:ext cx="1787525" cy="1008380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10" y="1767840"/>
            <a:ext cx="1471930" cy="128905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>
            <a:spLocks noChangeAspect="1"/>
          </p:cNvSpPr>
          <p:nvPr/>
        </p:nvSpPr>
        <p:spPr>
          <a:xfrm rot="10800000" flipH="1">
            <a:off x="1191913" y="1383231"/>
            <a:ext cx="839457" cy="723506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5" tIns="34292" rIns="68585" bIns="34292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10800000" flipH="1">
            <a:off x="1191912" y="2417715"/>
            <a:ext cx="839457" cy="723506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5" tIns="34292" rIns="68585" bIns="34292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10800000" flipH="1">
            <a:off x="1191911" y="3452199"/>
            <a:ext cx="839457" cy="723506"/>
          </a:xfrm>
          <a:prstGeom prst="hexagon">
            <a:avLst>
              <a:gd name="adj" fmla="val 28557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5" tIns="34292" rIns="68585" bIns="34292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2" name="组合 14"/>
          <p:cNvGrpSpPr>
            <a:grpSpLocks noChangeAspect="1"/>
          </p:cNvGrpSpPr>
          <p:nvPr/>
        </p:nvGrpSpPr>
        <p:grpSpPr>
          <a:xfrm flipH="1">
            <a:off x="1449101" y="2701649"/>
            <a:ext cx="325083" cy="246945"/>
            <a:chOff x="4268086" y="4221191"/>
            <a:chExt cx="509646" cy="387231"/>
          </a:xfrm>
          <a:solidFill>
            <a:srgbClr val="FEFEFE"/>
          </a:solidFill>
          <a:effectLst/>
        </p:grpSpPr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15"/>
          <p:cNvGrpSpPr/>
          <p:nvPr/>
        </p:nvGrpSpPr>
        <p:grpSpPr>
          <a:xfrm flipH="1">
            <a:off x="1480894" y="1650322"/>
            <a:ext cx="261495" cy="250032"/>
            <a:chOff x="1004888" y="993775"/>
            <a:chExt cx="2438400" cy="2332038"/>
          </a:xfrm>
          <a:solidFill>
            <a:srgbClr val="FEFEFE"/>
          </a:solidFill>
          <a:effectLst/>
        </p:grpSpPr>
        <p:sp>
          <p:nvSpPr>
            <p:cNvPr id="24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任意多边形 19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 flipH="1">
            <a:off x="1466535" y="3673479"/>
            <a:ext cx="255424" cy="288825"/>
            <a:chOff x="4994016" y="4872553"/>
            <a:chExt cx="406394" cy="459644"/>
          </a:xfrm>
          <a:solidFill>
            <a:srgbClr val="FEFEFE"/>
          </a:solidFill>
          <a:effectLst/>
        </p:grpSpPr>
        <p:sp>
          <p:nvSpPr>
            <p:cNvPr id="21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3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Oval 20"/>
          <p:cNvSpPr/>
          <p:nvPr/>
        </p:nvSpPr>
        <p:spPr>
          <a:xfrm>
            <a:off x="2208140" y="1593689"/>
            <a:ext cx="275201" cy="2751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5" tIns="34292" rIns="68585" bIns="34292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2560320" y="1497330"/>
            <a:ext cx="5168265" cy="575945"/>
          </a:xfrm>
          <a:prstGeom prst="rect">
            <a:avLst/>
          </a:prstGeom>
          <a:noFill/>
        </p:spPr>
        <p:txBody>
          <a:bodyPr wrap="square" lIns="68585" tIns="34292" rIns="68585" bIns="34292" rtlCol="0">
            <a:spAutoFit/>
          </a:bodyPr>
          <a:lstStyle/>
          <a:p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照顾萌宠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每个爱魔数的账号只能领养一个萌宠，萌宠直接和孩子的一切生活习性相关，萌宠就是孩子的一个侧面形象，照顾好萌宠就是孩子自己的习惯生活好。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Oval 23"/>
          <p:cNvSpPr/>
          <p:nvPr/>
        </p:nvSpPr>
        <p:spPr>
          <a:xfrm>
            <a:off x="2208141" y="2608856"/>
            <a:ext cx="275201" cy="2751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5" tIns="34292" rIns="68585" bIns="34292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2560320" y="2515870"/>
            <a:ext cx="5168265" cy="437515"/>
          </a:xfrm>
          <a:prstGeom prst="rect">
            <a:avLst/>
          </a:prstGeom>
          <a:noFill/>
        </p:spPr>
        <p:txBody>
          <a:bodyPr wrap="square" lIns="68585" tIns="34292" rIns="68585" bIns="34292" rtlCol="0">
            <a:spAutoFit/>
          </a:bodyPr>
          <a:lstStyle/>
          <a:p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和萌宠一起闯关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PK</a:t>
            </a:r>
            <a:endParaRPr lang="en-US" altLang="zh-CN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萌宠会提醒孩子，今天是否有幼儿园安排的闯关任务或者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PK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任务未完成，让孩子积极的去完成任务。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Oval 23"/>
          <p:cNvSpPr/>
          <p:nvPr/>
        </p:nvSpPr>
        <p:spPr>
          <a:xfrm>
            <a:off x="2208141" y="3658951"/>
            <a:ext cx="275201" cy="275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5" tIns="34292" rIns="68585" bIns="34292"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2560320" y="3565525"/>
            <a:ext cx="5168265" cy="575945"/>
          </a:xfrm>
          <a:prstGeom prst="rect">
            <a:avLst/>
          </a:prstGeom>
          <a:noFill/>
        </p:spPr>
        <p:txBody>
          <a:bodyPr wrap="square" lIns="68585" tIns="34292" rIns="68585" bIns="34292" rtlCol="0">
            <a:spAutoFit/>
          </a:bodyPr>
          <a:lstStyle/>
          <a:p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萌宠互动对话录音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可以在您触摸时作出反应，并且用滑稽的声音完整地复述您说的话，可以抚摸他，用手指戳他，用拳轻打他，或捉他。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30" y="343535"/>
            <a:ext cx="911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萌宠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1000"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418896" y="2424648"/>
            <a:ext cx="771149" cy="277305"/>
          </a:xfrm>
          <a:custGeom>
            <a:avLst/>
            <a:gdLst>
              <a:gd name="connsiteX0" fmla="*/ 0 w 1070811"/>
              <a:gd name="connsiteY0" fmla="*/ 385011 h 385011"/>
              <a:gd name="connsiteX1" fmla="*/ 324853 w 1070811"/>
              <a:gd name="connsiteY1" fmla="*/ 0 h 385011"/>
              <a:gd name="connsiteX2" fmla="*/ 1070811 w 1070811"/>
              <a:gd name="connsiteY2" fmla="*/ 0 h 385011"/>
              <a:gd name="connsiteX0-1" fmla="*/ 0 w 1070811"/>
              <a:gd name="connsiteY0-2" fmla="*/ 385011 h 385011"/>
              <a:gd name="connsiteX1-3" fmla="*/ 324853 w 1070811"/>
              <a:gd name="connsiteY1-4" fmla="*/ 0 h 385011"/>
              <a:gd name="connsiteX2-5" fmla="*/ 1070811 w 1070811"/>
              <a:gd name="connsiteY2-6" fmla="*/ 0 h 385011"/>
              <a:gd name="connsiteX0-7" fmla="*/ 0 w 1070811"/>
              <a:gd name="connsiteY0-8" fmla="*/ 385011 h 385011"/>
              <a:gd name="connsiteX1-9" fmla="*/ 324853 w 1070811"/>
              <a:gd name="connsiteY1-10" fmla="*/ 0 h 385011"/>
              <a:gd name="connsiteX2-11" fmla="*/ 1070811 w 1070811"/>
              <a:gd name="connsiteY2-12" fmla="*/ 0 h 3850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70811" h="385011">
                <a:moveTo>
                  <a:pt x="0" y="385011"/>
                </a:moveTo>
                <a:cubicBezTo>
                  <a:pt x="48126" y="208548"/>
                  <a:pt x="156411" y="8021"/>
                  <a:pt x="324853" y="0"/>
                </a:cubicBezTo>
                <a:lnTo>
                  <a:pt x="1070811" y="0"/>
                </a:lnTo>
              </a:path>
            </a:pathLst>
          </a:custGeom>
          <a:noFill/>
          <a:ln w="1428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089638" y="3291225"/>
            <a:ext cx="511420" cy="753922"/>
          </a:xfrm>
          <a:custGeom>
            <a:avLst/>
            <a:gdLst>
              <a:gd name="connsiteX0" fmla="*/ 709863 w 709863"/>
              <a:gd name="connsiteY0" fmla="*/ 1046747 h 1046747"/>
              <a:gd name="connsiteX1" fmla="*/ 709863 w 709863"/>
              <a:gd name="connsiteY1" fmla="*/ 854242 h 1046747"/>
              <a:gd name="connsiteX2" fmla="*/ 481263 w 709863"/>
              <a:gd name="connsiteY2" fmla="*/ 697832 h 1046747"/>
              <a:gd name="connsiteX3" fmla="*/ 336884 w 709863"/>
              <a:gd name="connsiteY3" fmla="*/ 697832 h 1046747"/>
              <a:gd name="connsiteX4" fmla="*/ 0 w 709863"/>
              <a:gd name="connsiteY4" fmla="*/ 517358 h 1046747"/>
              <a:gd name="connsiteX5" fmla="*/ 0 w 709863"/>
              <a:gd name="connsiteY5" fmla="*/ 0 h 1046747"/>
              <a:gd name="connsiteX0-1" fmla="*/ 711024 w 711024"/>
              <a:gd name="connsiteY0-2" fmla="*/ 1046747 h 1046747"/>
              <a:gd name="connsiteX1-3" fmla="*/ 711024 w 711024"/>
              <a:gd name="connsiteY1-4" fmla="*/ 854242 h 1046747"/>
              <a:gd name="connsiteX2-5" fmla="*/ 482424 w 711024"/>
              <a:gd name="connsiteY2-6" fmla="*/ 697832 h 1046747"/>
              <a:gd name="connsiteX3-7" fmla="*/ 338045 w 711024"/>
              <a:gd name="connsiteY3-8" fmla="*/ 697832 h 1046747"/>
              <a:gd name="connsiteX4-9" fmla="*/ 1161 w 711024"/>
              <a:gd name="connsiteY4-10" fmla="*/ 517358 h 1046747"/>
              <a:gd name="connsiteX5-11" fmla="*/ 1161 w 711024"/>
              <a:gd name="connsiteY5-12" fmla="*/ 0 h 1046747"/>
              <a:gd name="connsiteX0-13" fmla="*/ 711024 w 711024"/>
              <a:gd name="connsiteY0-14" fmla="*/ 1046747 h 1046747"/>
              <a:gd name="connsiteX1-15" fmla="*/ 711024 w 711024"/>
              <a:gd name="connsiteY1-16" fmla="*/ 854242 h 1046747"/>
              <a:gd name="connsiteX2-17" fmla="*/ 482424 w 711024"/>
              <a:gd name="connsiteY2-18" fmla="*/ 697832 h 1046747"/>
              <a:gd name="connsiteX3-19" fmla="*/ 338045 w 711024"/>
              <a:gd name="connsiteY3-20" fmla="*/ 697832 h 1046747"/>
              <a:gd name="connsiteX4-21" fmla="*/ 1161 w 711024"/>
              <a:gd name="connsiteY4-22" fmla="*/ 517358 h 1046747"/>
              <a:gd name="connsiteX5-23" fmla="*/ 1161 w 711024"/>
              <a:gd name="connsiteY5-24" fmla="*/ 0 h 1046747"/>
              <a:gd name="connsiteX0-25" fmla="*/ 711024 w 712634"/>
              <a:gd name="connsiteY0-26" fmla="*/ 1046747 h 1046747"/>
              <a:gd name="connsiteX1-27" fmla="*/ 711024 w 712634"/>
              <a:gd name="connsiteY1-28" fmla="*/ 854242 h 1046747"/>
              <a:gd name="connsiteX2-29" fmla="*/ 482424 w 712634"/>
              <a:gd name="connsiteY2-30" fmla="*/ 697832 h 1046747"/>
              <a:gd name="connsiteX3-31" fmla="*/ 338045 w 712634"/>
              <a:gd name="connsiteY3-32" fmla="*/ 697832 h 1046747"/>
              <a:gd name="connsiteX4-33" fmla="*/ 1161 w 712634"/>
              <a:gd name="connsiteY4-34" fmla="*/ 517358 h 1046747"/>
              <a:gd name="connsiteX5-35" fmla="*/ 1161 w 712634"/>
              <a:gd name="connsiteY5-36" fmla="*/ 0 h 1046747"/>
              <a:gd name="connsiteX0-37" fmla="*/ 710066 w 711676"/>
              <a:gd name="connsiteY0-38" fmla="*/ 1046747 h 1046747"/>
              <a:gd name="connsiteX1-39" fmla="*/ 710066 w 711676"/>
              <a:gd name="connsiteY1-40" fmla="*/ 854242 h 1046747"/>
              <a:gd name="connsiteX2-41" fmla="*/ 481466 w 711676"/>
              <a:gd name="connsiteY2-42" fmla="*/ 697832 h 1046747"/>
              <a:gd name="connsiteX3-43" fmla="*/ 337087 w 711676"/>
              <a:gd name="connsiteY3-44" fmla="*/ 697832 h 1046747"/>
              <a:gd name="connsiteX4-45" fmla="*/ 203 w 711676"/>
              <a:gd name="connsiteY4-46" fmla="*/ 517358 h 1046747"/>
              <a:gd name="connsiteX5-47" fmla="*/ 203 w 711676"/>
              <a:gd name="connsiteY5-48" fmla="*/ 0 h 1046747"/>
              <a:gd name="connsiteX0-49" fmla="*/ 710087 w 711697"/>
              <a:gd name="connsiteY0-50" fmla="*/ 1046747 h 1046747"/>
              <a:gd name="connsiteX1-51" fmla="*/ 710087 w 711697"/>
              <a:gd name="connsiteY1-52" fmla="*/ 854242 h 1046747"/>
              <a:gd name="connsiteX2-53" fmla="*/ 481487 w 711697"/>
              <a:gd name="connsiteY2-54" fmla="*/ 697832 h 1046747"/>
              <a:gd name="connsiteX3-55" fmla="*/ 337108 w 711697"/>
              <a:gd name="connsiteY3-56" fmla="*/ 697832 h 1046747"/>
              <a:gd name="connsiteX4-57" fmla="*/ 224 w 711697"/>
              <a:gd name="connsiteY4-58" fmla="*/ 517358 h 1046747"/>
              <a:gd name="connsiteX5-59" fmla="*/ 224 w 711697"/>
              <a:gd name="connsiteY5-60" fmla="*/ 0 h 1046747"/>
              <a:gd name="connsiteX0-61" fmla="*/ 709863 w 711473"/>
              <a:gd name="connsiteY0-62" fmla="*/ 1046747 h 1046747"/>
              <a:gd name="connsiteX1-63" fmla="*/ 709863 w 711473"/>
              <a:gd name="connsiteY1-64" fmla="*/ 854242 h 1046747"/>
              <a:gd name="connsiteX2-65" fmla="*/ 481263 w 711473"/>
              <a:gd name="connsiteY2-66" fmla="*/ 697832 h 1046747"/>
              <a:gd name="connsiteX3-67" fmla="*/ 336884 w 711473"/>
              <a:gd name="connsiteY3-68" fmla="*/ 697832 h 1046747"/>
              <a:gd name="connsiteX4-69" fmla="*/ 0 w 711473"/>
              <a:gd name="connsiteY4-70" fmla="*/ 517358 h 1046747"/>
              <a:gd name="connsiteX5-71" fmla="*/ 0 w 711473"/>
              <a:gd name="connsiteY5-72" fmla="*/ 0 h 1046747"/>
              <a:gd name="connsiteX0-73" fmla="*/ 709863 w 710152"/>
              <a:gd name="connsiteY0-74" fmla="*/ 1046747 h 1046747"/>
              <a:gd name="connsiteX1-75" fmla="*/ 709863 w 710152"/>
              <a:gd name="connsiteY1-76" fmla="*/ 854242 h 1046747"/>
              <a:gd name="connsiteX2-77" fmla="*/ 481263 w 710152"/>
              <a:gd name="connsiteY2-78" fmla="*/ 697832 h 1046747"/>
              <a:gd name="connsiteX3-79" fmla="*/ 336884 w 710152"/>
              <a:gd name="connsiteY3-80" fmla="*/ 697832 h 1046747"/>
              <a:gd name="connsiteX4-81" fmla="*/ 0 w 710152"/>
              <a:gd name="connsiteY4-82" fmla="*/ 517358 h 1046747"/>
              <a:gd name="connsiteX5-83" fmla="*/ 0 w 710152"/>
              <a:gd name="connsiteY5-84" fmla="*/ 0 h 10467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10152" h="1046747">
                <a:moveTo>
                  <a:pt x="709863" y="1046747"/>
                </a:moveTo>
                <a:lnTo>
                  <a:pt x="709863" y="854242"/>
                </a:lnTo>
                <a:cubicBezTo>
                  <a:pt x="717884" y="693820"/>
                  <a:pt x="557463" y="725905"/>
                  <a:pt x="481263" y="697832"/>
                </a:cubicBezTo>
                <a:lnTo>
                  <a:pt x="336884" y="697832"/>
                </a:lnTo>
                <a:cubicBezTo>
                  <a:pt x="200526" y="685800"/>
                  <a:pt x="4010" y="673769"/>
                  <a:pt x="0" y="517358"/>
                </a:cubicBezTo>
                <a:lnTo>
                  <a:pt x="0" y="0"/>
                </a:lnTo>
              </a:path>
            </a:pathLst>
          </a:custGeom>
          <a:noFill/>
          <a:ln w="1428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177807" y="2632625"/>
            <a:ext cx="520314" cy="831914"/>
          </a:xfrm>
          <a:custGeom>
            <a:avLst/>
            <a:gdLst>
              <a:gd name="connsiteX0" fmla="*/ 0 w 721894"/>
              <a:gd name="connsiteY0" fmla="*/ 0 h 1155032"/>
              <a:gd name="connsiteX1" fmla="*/ 0 w 721894"/>
              <a:gd name="connsiteY1" fmla="*/ 300790 h 1155032"/>
              <a:gd name="connsiteX2" fmla="*/ 252663 w 721894"/>
              <a:gd name="connsiteY2" fmla="*/ 529390 h 1155032"/>
              <a:gd name="connsiteX3" fmla="*/ 433136 w 721894"/>
              <a:gd name="connsiteY3" fmla="*/ 529390 h 1155032"/>
              <a:gd name="connsiteX4" fmla="*/ 721894 w 721894"/>
              <a:gd name="connsiteY4" fmla="*/ 745958 h 1155032"/>
              <a:gd name="connsiteX5" fmla="*/ 721894 w 721894"/>
              <a:gd name="connsiteY5" fmla="*/ 1155032 h 1155032"/>
              <a:gd name="connsiteX0-1" fmla="*/ 0 w 721894"/>
              <a:gd name="connsiteY0-2" fmla="*/ 0 h 1155032"/>
              <a:gd name="connsiteX1-3" fmla="*/ 0 w 721894"/>
              <a:gd name="connsiteY1-4" fmla="*/ 300790 h 1155032"/>
              <a:gd name="connsiteX2-5" fmla="*/ 252663 w 721894"/>
              <a:gd name="connsiteY2-6" fmla="*/ 529390 h 1155032"/>
              <a:gd name="connsiteX3-7" fmla="*/ 433136 w 721894"/>
              <a:gd name="connsiteY3-8" fmla="*/ 529390 h 1155032"/>
              <a:gd name="connsiteX4-9" fmla="*/ 721894 w 721894"/>
              <a:gd name="connsiteY4-10" fmla="*/ 745958 h 1155032"/>
              <a:gd name="connsiteX5-11" fmla="*/ 721894 w 721894"/>
              <a:gd name="connsiteY5-12" fmla="*/ 1155032 h 1155032"/>
              <a:gd name="connsiteX0-13" fmla="*/ 0 w 721894"/>
              <a:gd name="connsiteY0-14" fmla="*/ 0 h 1155032"/>
              <a:gd name="connsiteX1-15" fmla="*/ 0 w 721894"/>
              <a:gd name="connsiteY1-16" fmla="*/ 300790 h 1155032"/>
              <a:gd name="connsiteX2-17" fmla="*/ 252663 w 721894"/>
              <a:gd name="connsiteY2-18" fmla="*/ 529390 h 1155032"/>
              <a:gd name="connsiteX3-19" fmla="*/ 433136 w 721894"/>
              <a:gd name="connsiteY3-20" fmla="*/ 529390 h 1155032"/>
              <a:gd name="connsiteX4-21" fmla="*/ 721894 w 721894"/>
              <a:gd name="connsiteY4-22" fmla="*/ 745958 h 1155032"/>
              <a:gd name="connsiteX5-23" fmla="*/ 721894 w 721894"/>
              <a:gd name="connsiteY5-24" fmla="*/ 1155032 h 1155032"/>
              <a:gd name="connsiteX0-25" fmla="*/ 0 w 722402"/>
              <a:gd name="connsiteY0-26" fmla="*/ 0 h 1155032"/>
              <a:gd name="connsiteX1-27" fmla="*/ 0 w 722402"/>
              <a:gd name="connsiteY1-28" fmla="*/ 300790 h 1155032"/>
              <a:gd name="connsiteX2-29" fmla="*/ 252663 w 722402"/>
              <a:gd name="connsiteY2-30" fmla="*/ 529390 h 1155032"/>
              <a:gd name="connsiteX3-31" fmla="*/ 433136 w 722402"/>
              <a:gd name="connsiteY3-32" fmla="*/ 529390 h 1155032"/>
              <a:gd name="connsiteX4-33" fmla="*/ 721894 w 722402"/>
              <a:gd name="connsiteY4-34" fmla="*/ 745958 h 1155032"/>
              <a:gd name="connsiteX5-35" fmla="*/ 721894 w 722402"/>
              <a:gd name="connsiteY5-36" fmla="*/ 1155032 h 1155032"/>
              <a:gd name="connsiteX0-37" fmla="*/ 0 w 722503"/>
              <a:gd name="connsiteY0-38" fmla="*/ 0 h 1155032"/>
              <a:gd name="connsiteX1-39" fmla="*/ 0 w 722503"/>
              <a:gd name="connsiteY1-40" fmla="*/ 300790 h 1155032"/>
              <a:gd name="connsiteX2-41" fmla="*/ 252663 w 722503"/>
              <a:gd name="connsiteY2-42" fmla="*/ 529390 h 1155032"/>
              <a:gd name="connsiteX3-43" fmla="*/ 433136 w 722503"/>
              <a:gd name="connsiteY3-44" fmla="*/ 529390 h 1155032"/>
              <a:gd name="connsiteX4-45" fmla="*/ 721894 w 722503"/>
              <a:gd name="connsiteY4-46" fmla="*/ 745958 h 1155032"/>
              <a:gd name="connsiteX5-47" fmla="*/ 721894 w 722503"/>
              <a:gd name="connsiteY5-48" fmla="*/ 1155032 h 1155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722503" h="1155032">
                <a:moveTo>
                  <a:pt x="0" y="0"/>
                </a:moveTo>
                <a:lnTo>
                  <a:pt x="0" y="300790"/>
                </a:lnTo>
                <a:cubicBezTo>
                  <a:pt x="12032" y="437148"/>
                  <a:pt x="144379" y="525379"/>
                  <a:pt x="252663" y="529390"/>
                </a:cubicBezTo>
                <a:lnTo>
                  <a:pt x="433136" y="529390"/>
                </a:lnTo>
                <a:cubicBezTo>
                  <a:pt x="565484" y="541421"/>
                  <a:pt x="733925" y="589548"/>
                  <a:pt x="721894" y="745958"/>
                </a:cubicBezTo>
                <a:lnTo>
                  <a:pt x="721894" y="1155032"/>
                </a:lnTo>
              </a:path>
            </a:pathLst>
          </a:custGeom>
          <a:noFill/>
          <a:ln w="1428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694111" y="3273894"/>
            <a:ext cx="805808" cy="649932"/>
          </a:xfrm>
          <a:custGeom>
            <a:avLst/>
            <a:gdLst>
              <a:gd name="connsiteX0" fmla="*/ 0 w 1118937"/>
              <a:gd name="connsiteY0" fmla="*/ 902368 h 902368"/>
              <a:gd name="connsiteX1" fmla="*/ 770021 w 1118937"/>
              <a:gd name="connsiteY1" fmla="*/ 902368 h 902368"/>
              <a:gd name="connsiteX2" fmla="*/ 1118937 w 1118937"/>
              <a:gd name="connsiteY2" fmla="*/ 577516 h 902368"/>
              <a:gd name="connsiteX3" fmla="*/ 1118937 w 1118937"/>
              <a:gd name="connsiteY3" fmla="*/ 0 h 902368"/>
              <a:gd name="connsiteX0-1" fmla="*/ 0 w 1118937"/>
              <a:gd name="connsiteY0-2" fmla="*/ 902368 h 902368"/>
              <a:gd name="connsiteX1-3" fmla="*/ 770021 w 1118937"/>
              <a:gd name="connsiteY1-4" fmla="*/ 902368 h 902368"/>
              <a:gd name="connsiteX2-5" fmla="*/ 1118937 w 1118937"/>
              <a:gd name="connsiteY2-6" fmla="*/ 577516 h 902368"/>
              <a:gd name="connsiteX3-7" fmla="*/ 1118937 w 1118937"/>
              <a:gd name="connsiteY3-8" fmla="*/ 0 h 902368"/>
              <a:gd name="connsiteX0-9" fmla="*/ 0 w 1118937"/>
              <a:gd name="connsiteY0-10" fmla="*/ 902368 h 902368"/>
              <a:gd name="connsiteX1-11" fmla="*/ 770021 w 1118937"/>
              <a:gd name="connsiteY1-12" fmla="*/ 902368 h 902368"/>
              <a:gd name="connsiteX2-13" fmla="*/ 1118937 w 1118937"/>
              <a:gd name="connsiteY2-14" fmla="*/ 577516 h 902368"/>
              <a:gd name="connsiteX3-15" fmla="*/ 1118937 w 1118937"/>
              <a:gd name="connsiteY3-16" fmla="*/ 0 h 902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18937" h="902368">
                <a:moveTo>
                  <a:pt x="0" y="902368"/>
                </a:moveTo>
                <a:lnTo>
                  <a:pt x="770021" y="902368"/>
                </a:lnTo>
                <a:cubicBezTo>
                  <a:pt x="934452" y="902368"/>
                  <a:pt x="1110917" y="878305"/>
                  <a:pt x="1118937" y="577516"/>
                </a:cubicBezTo>
                <a:lnTo>
                  <a:pt x="1118937" y="0"/>
                </a:lnTo>
              </a:path>
            </a:pathLst>
          </a:custGeom>
          <a:noFill/>
          <a:ln w="1428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654667" y="1913368"/>
            <a:ext cx="0" cy="511280"/>
          </a:xfrm>
          <a:custGeom>
            <a:avLst/>
            <a:gdLst>
              <a:gd name="connsiteX0" fmla="*/ 0 w 0"/>
              <a:gd name="connsiteY0" fmla="*/ 709863 h 709863"/>
              <a:gd name="connsiteX1" fmla="*/ 0 w 0"/>
              <a:gd name="connsiteY1" fmla="*/ 0 h 70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09863">
                <a:moveTo>
                  <a:pt x="0" y="709863"/>
                </a:moveTo>
                <a:lnTo>
                  <a:pt x="0" y="0"/>
                </a:lnTo>
              </a:path>
            </a:pathLst>
          </a:custGeom>
          <a:noFill/>
          <a:ln w="142875"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4" tIns="34297" rIns="68594" bIns="3429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112746" y="3687246"/>
            <a:ext cx="1872434" cy="1042497"/>
            <a:chOff x="2516183" y="4995253"/>
            <a:chExt cx="2496145" cy="1389567"/>
          </a:xfrm>
        </p:grpSpPr>
        <p:sp>
          <p:nvSpPr>
            <p:cNvPr id="15" name="任意多边形 14"/>
            <p:cNvSpPr/>
            <p:nvPr/>
          </p:nvSpPr>
          <p:spPr bwMode="auto">
            <a:xfrm>
              <a:off x="2516183" y="4995253"/>
              <a:ext cx="2496145" cy="1389567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33626" y="5565931"/>
              <a:ext cx="1259621" cy="61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拥有爱上学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爱魔数账号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1491781" y="2489814"/>
            <a:ext cx="1291962" cy="719314"/>
            <a:chOff x="1688378" y="3399173"/>
            <a:chExt cx="1722317" cy="958789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1688378" y="3399173"/>
              <a:ext cx="1722317" cy="958789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817873" y="3890615"/>
              <a:ext cx="1462786" cy="367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获得唯一萌宠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3336675" y="1809377"/>
            <a:ext cx="1562158" cy="869748"/>
            <a:chOff x="4147803" y="2492204"/>
            <a:chExt cx="2082516" cy="1159306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4147803" y="2492204"/>
              <a:ext cx="2082516" cy="1159306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10270" y="2976196"/>
              <a:ext cx="1869116" cy="61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幼儿园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家长爱上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学上记录孩子信息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26"/>
          <p:cNvGrpSpPr/>
          <p:nvPr/>
        </p:nvGrpSpPr>
        <p:grpSpPr>
          <a:xfrm>
            <a:off x="4420415" y="3322981"/>
            <a:ext cx="1339097" cy="745556"/>
            <a:chOff x="5592546" y="4509719"/>
            <a:chExt cx="1785152" cy="993768"/>
          </a:xfrm>
        </p:grpSpPr>
        <p:sp>
          <p:nvSpPr>
            <p:cNvPr id="28" name="任意多边形 27"/>
            <p:cNvSpPr/>
            <p:nvPr/>
          </p:nvSpPr>
          <p:spPr bwMode="auto">
            <a:xfrm>
              <a:off x="5592546" y="4509719"/>
              <a:ext cx="1785152" cy="993768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55646" y="4858380"/>
              <a:ext cx="1259621" cy="61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爱魔数萌宠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关爱性提示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29"/>
          <p:cNvGrpSpPr/>
          <p:nvPr/>
        </p:nvGrpSpPr>
        <p:grpSpPr>
          <a:xfrm>
            <a:off x="5845109" y="2479984"/>
            <a:ext cx="1309619" cy="729145"/>
            <a:chOff x="7491807" y="3386069"/>
            <a:chExt cx="1745856" cy="971893"/>
          </a:xfrm>
        </p:grpSpPr>
        <p:sp>
          <p:nvSpPr>
            <p:cNvPr id="31" name="任意多边形 30"/>
            <p:cNvSpPr/>
            <p:nvPr/>
          </p:nvSpPr>
          <p:spPr bwMode="auto">
            <a:xfrm>
              <a:off x="7491807" y="3386069"/>
              <a:ext cx="1745856" cy="971893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531461" y="3890869"/>
              <a:ext cx="1665951" cy="367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孩子实施及改正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32"/>
          <p:cNvGrpSpPr/>
          <p:nvPr/>
        </p:nvGrpSpPr>
        <p:grpSpPr>
          <a:xfrm>
            <a:off x="5965721" y="988368"/>
            <a:ext cx="1486430" cy="827586"/>
            <a:chOff x="7652596" y="1397863"/>
            <a:chExt cx="1981562" cy="1103107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7652596" y="1397863"/>
              <a:ext cx="1981562" cy="1103107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14194" y="1906605"/>
              <a:ext cx="1259621" cy="367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爱上学接收</a:t>
              </a:r>
              <a:endPara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7630" y="34353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萌宠互动流程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3" name="TextBox 48"/>
          <p:cNvSpPr txBox="1"/>
          <p:nvPr/>
        </p:nvSpPr>
        <p:spPr>
          <a:xfrm>
            <a:off x="3800969" y="1697708"/>
            <a:ext cx="2816801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设计亮点</a:t>
            </a:r>
            <a:endParaRPr lang="en-GB" altLang="zh-CN" sz="3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800970" y="2277486"/>
            <a:ext cx="368669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让孩子在喜爱的宠物小动物陪伴下完成教育、游戏等各个环节，真正实现寓教于乐。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15746" y="1388327"/>
            <a:ext cx="1562185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 bwMode="auto">
          <a:xfrm>
            <a:off x="2946913" y="1903000"/>
            <a:ext cx="3248589" cy="2103148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32"/>
          <p:cNvGrpSpPr/>
          <p:nvPr/>
        </p:nvGrpSpPr>
        <p:grpSpPr bwMode="auto">
          <a:xfrm flipH="1">
            <a:off x="6968748" y="3242089"/>
            <a:ext cx="196884" cy="247802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8246" y="1947477"/>
            <a:ext cx="301677" cy="203326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58" tIns="45729" rIns="91458" bIns="45729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1884" y="2242934"/>
            <a:ext cx="25928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触屏：放大缩小、全视角旋转、仿真动态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1882" y="1823576"/>
            <a:ext cx="513371" cy="4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r>
              <a:rPr lang="zh-CN" altLang="zh-CN" sz="2400" dirty="0">
                <a:solidFill>
                  <a:schemeClr val="accent3"/>
                </a:solidFill>
                <a:latin typeface="Impact" panose="020B0806030902050204" pitchFamily="34" charset="0"/>
              </a:rPr>
              <a:t>03</a:t>
            </a:r>
            <a:endParaRPr lang="zh-CN" altLang="zh-CN" sz="2400" dirty="0">
              <a:solidFill>
                <a:schemeClr val="accent3"/>
              </a:solidFill>
              <a:latin typeface="Impact" panose="020B0806030902050204" pitchFamily="34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1884" y="3558195"/>
            <a:ext cx="25928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科技：打造最强多媒体数理逻辑，专属儿童的黑科技。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1882" y="3138838"/>
            <a:ext cx="503751" cy="4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r>
              <a:rPr lang="zh-CN" altLang="zh-CN" sz="2400" dirty="0">
                <a:solidFill>
                  <a:schemeClr val="accent4"/>
                </a:solidFill>
                <a:latin typeface="Impact" panose="020B0806030902050204" pitchFamily="34" charset="0"/>
              </a:rPr>
              <a:t>04</a:t>
            </a:r>
            <a:endParaRPr lang="zh-CN" altLang="zh-CN" sz="2400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69" y="3558195"/>
            <a:ext cx="2592838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3D：立体全方位逼真视角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3772" y="3138838"/>
            <a:ext cx="503751" cy="4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  <a:endParaRPr lang="zh-CN" altLang="zh-CN" sz="24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 flipH="1">
            <a:off x="2003773" y="1936359"/>
            <a:ext cx="209586" cy="257333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69" y="2249288"/>
            <a:ext cx="2592838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AR：全新AR增强现实技术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0648" y="1829930"/>
            <a:ext cx="466875" cy="4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pPr algn="r"/>
            <a:r>
              <a:rPr lang="zh-CN" altLang="zh-CN" sz="24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zh-CN" sz="2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361" y="3245266"/>
            <a:ext cx="233403" cy="24303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58" tIns="45729" rIns="91458" bIns="45729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236711" y="3348517"/>
            <a:ext cx="320675" cy="2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237028" y="3715456"/>
            <a:ext cx="320040" cy="2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509467" y="1976070"/>
            <a:ext cx="487680" cy="2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触摸式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509467" y="2343009"/>
            <a:ext cx="487680" cy="2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58" tIns="45729" rIns="91458" bIns="45729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黑科技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630" y="34353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开启早教新方式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1843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629285" y="1420495"/>
            <a:ext cx="2514600" cy="2059305"/>
          </a:xfrm>
          <a:prstGeom prst="hexagon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6" tIns="32518" rIns="65036" bIns="32518"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>
            <a:off x="3315335" y="1420495"/>
            <a:ext cx="2514600" cy="2059305"/>
          </a:xfrm>
          <a:prstGeom prst="hexagon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6" tIns="32518" rIns="65036" bIns="32518"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>
            <a:off x="6001385" y="1420495"/>
            <a:ext cx="2514600" cy="2059305"/>
          </a:xfrm>
          <a:prstGeom prst="hexagon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6" tIns="32518" rIns="65036" bIns="32518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5"/>
          <p:cNvSpPr txBox="1"/>
          <p:nvPr/>
        </p:nvSpPr>
        <p:spPr>
          <a:xfrm>
            <a:off x="1038988" y="3853352"/>
            <a:ext cx="1927398" cy="623570"/>
          </a:xfrm>
          <a:prstGeom prst="rect">
            <a:avLst/>
          </a:prstGeom>
          <a:noFill/>
        </p:spPr>
        <p:txBody>
          <a:bodyPr wrap="square" lIns="70569" tIns="35285" rIns="70569" bIns="352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让卡片上的动物画面灵活的出现在眼前，打破传统的识字卡片的学习方式，让孩子在娱乐中学习。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1038989" y="3625193"/>
            <a:ext cx="394970" cy="223520"/>
          </a:xfrm>
          <a:prstGeom prst="rect">
            <a:avLst/>
          </a:prstGeom>
          <a:noFill/>
        </p:spPr>
        <p:txBody>
          <a:bodyPr wrap="none" lIns="70569" tIns="35285" rIns="70569" bIns="35285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卡片</a:t>
            </a:r>
            <a:endParaRPr lang="zh-CN" altLang="en-US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3714919" y="3853352"/>
            <a:ext cx="1927398" cy="623570"/>
          </a:xfrm>
          <a:prstGeom prst="rect">
            <a:avLst/>
          </a:prstGeom>
          <a:noFill/>
        </p:spPr>
        <p:txBody>
          <a:bodyPr wrap="square" lIns="70569" tIns="35285" rIns="70569" bIns="352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不只是普通的涂色绘本，让每个孩子对色彩的理解想象，用自己独特的方式创作出可以瞬间变成真实的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3D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动画。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6"/>
          <p:cNvSpPr txBox="1"/>
          <p:nvPr/>
        </p:nvSpPr>
        <p:spPr>
          <a:xfrm>
            <a:off x="3714919" y="3625193"/>
            <a:ext cx="394970" cy="223520"/>
          </a:xfrm>
          <a:prstGeom prst="rect">
            <a:avLst/>
          </a:prstGeom>
          <a:noFill/>
        </p:spPr>
        <p:txBody>
          <a:bodyPr wrap="none" lIns="70569" tIns="35285" rIns="70569" bIns="35285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绘本</a:t>
            </a:r>
            <a:endParaRPr lang="zh-CN" altLang="en-US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6451822" y="3853352"/>
            <a:ext cx="1927398" cy="623570"/>
          </a:xfrm>
          <a:prstGeom prst="rect">
            <a:avLst/>
          </a:prstGeom>
          <a:noFill/>
        </p:spPr>
        <p:txBody>
          <a:bodyPr wrap="square" lIns="70569" tIns="35285" rIns="70569" bIns="352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不是宠物确是宠物，通过宠物的表达方式，让孩子看到自己日常生活中的不良习惯，从而改变自己提醒自己。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6"/>
          <p:cNvSpPr txBox="1"/>
          <p:nvPr/>
        </p:nvSpPr>
        <p:spPr>
          <a:xfrm>
            <a:off x="6451821" y="3625193"/>
            <a:ext cx="648970" cy="223520"/>
          </a:xfrm>
          <a:prstGeom prst="rect">
            <a:avLst/>
          </a:prstGeom>
          <a:noFill/>
        </p:spPr>
        <p:txBody>
          <a:bodyPr wrap="none" lIns="70569" tIns="35285" rIns="70569" bIns="35285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自律管理</a:t>
            </a:r>
            <a:endParaRPr lang="zh-CN" altLang="en-US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" y="343535"/>
            <a:ext cx="17373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线上软件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线下产品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3" name="TextBox 48"/>
          <p:cNvSpPr txBox="1"/>
          <p:nvPr/>
        </p:nvSpPr>
        <p:spPr>
          <a:xfrm>
            <a:off x="3801110" y="1697990"/>
            <a:ext cx="4244975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真实世界中的</a:t>
            </a: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en-US" altLang="zh-CN" sz="3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R/VR</a:t>
            </a:r>
            <a:endParaRPr lang="en-US" altLang="zh-CN" sz="3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800970" y="2277486"/>
            <a:ext cx="3686695" cy="138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将明亮的虚拟物体投射到现实世界中</a:t>
            </a:r>
            <a:endParaRPr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15746" y="1388327"/>
            <a:ext cx="1562185" cy="15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0"/>
          <p:cNvGrpSpPr/>
          <p:nvPr/>
        </p:nvGrpSpPr>
        <p:grpSpPr>
          <a:xfrm>
            <a:off x="2268538" y="1075903"/>
            <a:ext cx="2303947" cy="643270"/>
            <a:chOff x="1409700" y="1155700"/>
            <a:chExt cx="3071396" cy="857428"/>
          </a:xfrm>
        </p:grpSpPr>
        <p:sp>
          <p:nvSpPr>
            <p:cNvPr id="31" name="文本框 30"/>
            <p:cNvSpPr txBox="1"/>
            <p:nvPr/>
          </p:nvSpPr>
          <p:spPr>
            <a:xfrm>
              <a:off x="1409700" y="1155700"/>
              <a:ext cx="127214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zh-CN" altLang="en-US" sz="30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目录</a:t>
              </a:r>
              <a:endParaRPr lang="zh-CN" altLang="en-US" sz="3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47288" y="1520685"/>
              <a:ext cx="17338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altLang="zh-CN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CONTENT</a:t>
              </a:r>
              <a:endPara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51765" y="1461463"/>
              <a:ext cx="413246" cy="461506"/>
            </a:xfrm>
            <a:prstGeom prst="line">
              <a:avLst/>
            </a:prstGeom>
            <a:ln w="254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37"/>
          <p:cNvGrpSpPr/>
          <p:nvPr/>
        </p:nvGrpSpPr>
        <p:grpSpPr>
          <a:xfrm rot="0">
            <a:off x="2423795" y="2110105"/>
            <a:ext cx="2041525" cy="321945"/>
            <a:chOff x="8258783" y="2250998"/>
            <a:chExt cx="2721561" cy="429127"/>
          </a:xfrm>
        </p:grpSpPr>
        <p:sp>
          <p:nvSpPr>
            <p:cNvPr id="36" name="矩形 35"/>
            <p:cNvSpPr/>
            <p:nvPr/>
          </p:nvSpPr>
          <p:spPr>
            <a:xfrm>
              <a:off x="8258783" y="2358640"/>
              <a:ext cx="651753" cy="1848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055358" y="2250998"/>
              <a:ext cx="1924986" cy="42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pitchFamily="34" charset="-122"/>
                </a:rPr>
                <a:t>项目简介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38"/>
          <p:cNvGrpSpPr/>
          <p:nvPr/>
        </p:nvGrpSpPr>
        <p:grpSpPr>
          <a:xfrm rot="0">
            <a:off x="2423795" y="2653665"/>
            <a:ext cx="1543050" cy="321945"/>
            <a:chOff x="8258783" y="2250998"/>
            <a:chExt cx="2056604" cy="429127"/>
          </a:xfrm>
        </p:grpSpPr>
        <p:sp>
          <p:nvSpPr>
            <p:cNvPr id="40" name="矩形 39"/>
            <p:cNvSpPr/>
            <p:nvPr/>
          </p:nvSpPr>
          <p:spPr>
            <a:xfrm>
              <a:off x="8258783" y="2358640"/>
              <a:ext cx="651753" cy="1848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055766" y="2250998"/>
              <a:ext cx="1259621" cy="42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pitchFamily="34" charset="-122"/>
                </a:rPr>
                <a:t>需求分析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41"/>
          <p:cNvGrpSpPr/>
          <p:nvPr/>
        </p:nvGrpSpPr>
        <p:grpSpPr>
          <a:xfrm rot="0">
            <a:off x="2423795" y="3197860"/>
            <a:ext cx="1543050" cy="321945"/>
            <a:chOff x="8258783" y="2250998"/>
            <a:chExt cx="2056604" cy="429128"/>
          </a:xfrm>
        </p:grpSpPr>
        <p:sp>
          <p:nvSpPr>
            <p:cNvPr id="43" name="矩形 42"/>
            <p:cNvSpPr/>
            <p:nvPr/>
          </p:nvSpPr>
          <p:spPr>
            <a:xfrm>
              <a:off x="8258783" y="2358640"/>
              <a:ext cx="651753" cy="1848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055766" y="2250998"/>
              <a:ext cx="1259621" cy="42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pitchFamily="34" charset="-122"/>
                </a:rPr>
                <a:t>解决方案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44"/>
          <p:cNvGrpSpPr/>
          <p:nvPr/>
        </p:nvGrpSpPr>
        <p:grpSpPr>
          <a:xfrm rot="0">
            <a:off x="2423795" y="3742055"/>
            <a:ext cx="1543050" cy="321945"/>
            <a:chOff x="8258783" y="2250998"/>
            <a:chExt cx="2056604" cy="429127"/>
          </a:xfrm>
        </p:grpSpPr>
        <p:sp>
          <p:nvSpPr>
            <p:cNvPr id="46" name="矩形 45"/>
            <p:cNvSpPr/>
            <p:nvPr/>
          </p:nvSpPr>
          <p:spPr>
            <a:xfrm>
              <a:off x="8258783" y="2358640"/>
              <a:ext cx="651753" cy="1848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055766" y="2250998"/>
              <a:ext cx="1259621" cy="42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zh-CN" altLang="en-US" sz="15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/>
                  <a:ea typeface="微软雅黑" panose="020B0503020204020204" pitchFamily="34" charset="-122"/>
                </a:rPr>
                <a:t>设计亮点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630" y="343535"/>
            <a:ext cx="1313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AR技术的</a:t>
            </a:r>
            <a:r>
              <a:rPr 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af5d78c98d86a3cb0b3478e82b859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045" y="984885"/>
            <a:ext cx="1842770" cy="2205355"/>
          </a:xfrm>
          <a:prstGeom prst="rect">
            <a:avLst/>
          </a:prstGeom>
        </p:spPr>
      </p:pic>
      <p:pic>
        <p:nvPicPr>
          <p:cNvPr id="6" name="图片 5" descr="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05" y="803275"/>
            <a:ext cx="4046855" cy="2597785"/>
          </a:xfrm>
          <a:prstGeom prst="rect">
            <a:avLst/>
          </a:prstGeom>
        </p:spPr>
      </p:pic>
      <p:pic>
        <p:nvPicPr>
          <p:cNvPr id="7" name="图片 6" descr="d871916753cf59c2dc675d8258dc03e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35" y="3336290"/>
            <a:ext cx="2183130" cy="1544320"/>
          </a:xfrm>
          <a:prstGeom prst="rect">
            <a:avLst/>
          </a:prstGeom>
        </p:spPr>
      </p:pic>
      <p:pic>
        <p:nvPicPr>
          <p:cNvPr id="8" name="图片 7" descr="6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45" y="3312795"/>
            <a:ext cx="2779395" cy="1567815"/>
          </a:xfrm>
          <a:prstGeom prst="rect">
            <a:avLst/>
          </a:prstGeom>
        </p:spPr>
      </p:pic>
      <p:pic>
        <p:nvPicPr>
          <p:cNvPr id="10" name="图片 9" descr="微信图片_201710111930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5" y="3312795"/>
            <a:ext cx="2923540" cy="15678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630" y="343535"/>
            <a:ext cx="1313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AR技术的</a:t>
            </a:r>
            <a:r>
              <a:rPr 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亚马逊森林（参考）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784090" y="1577340"/>
            <a:ext cx="3969385" cy="2233295"/>
          </a:xfrm>
          <a:prstGeom prst="rect">
            <a:avLst/>
          </a:prstGeom>
        </p:spPr>
      </p:pic>
      <p:pic>
        <p:nvPicPr>
          <p:cNvPr id="9" name="画画海洋馆(参考）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5610" y="1577340"/>
            <a:ext cx="4027805" cy="223329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1875790" y="1310640"/>
            <a:ext cx="584454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谢谢观看！</a:t>
            </a:r>
            <a:endParaRPr lang="zh-CN" altLang="en-US" sz="4000" b="1" cap="all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Thank you for watching!</a:t>
            </a:r>
            <a:endParaRPr lang="en-US" altLang="zh-CN" b="1" cap="all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876030" y="3035950"/>
            <a:ext cx="5577084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：梦蝶科技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700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3" name="TextBox 48"/>
          <p:cNvSpPr txBox="1"/>
          <p:nvPr/>
        </p:nvSpPr>
        <p:spPr>
          <a:xfrm>
            <a:off x="3800969" y="1697708"/>
            <a:ext cx="2816801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项目简介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800970" y="2277486"/>
            <a:ext cx="368669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为了提升爱魔数的趣味性及拓展多方位的应用，结合现在最流行的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AR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技术，让小朋友更能直接的通过视觉感官认知更多的知识，提升理解性。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15746" y="1388327"/>
            <a:ext cx="1562185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>
            <a:stCxn id="27" idx="2"/>
            <a:endCxn id="29" idx="1"/>
          </p:cNvCxnSpPr>
          <p:nvPr/>
        </p:nvCxnSpPr>
        <p:spPr>
          <a:xfrm>
            <a:off x="854710" y="3274695"/>
            <a:ext cx="17145" cy="879475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03445" y="3213100"/>
            <a:ext cx="6350" cy="941070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36"/>
          <p:cNvGrpSpPr/>
          <p:nvPr/>
        </p:nvGrpSpPr>
        <p:grpSpPr>
          <a:xfrm>
            <a:off x="0" y="2903438"/>
            <a:ext cx="9134700" cy="1284605"/>
            <a:chOff x="-1" y="3391836"/>
            <a:chExt cx="12177485" cy="1712278"/>
          </a:xfrm>
        </p:grpSpPr>
        <p:sp>
          <p:nvSpPr>
            <p:cNvPr id="2" name="任意多边形: 形状 1"/>
            <p:cNvSpPr/>
            <p:nvPr/>
          </p:nvSpPr>
          <p:spPr>
            <a:xfrm>
              <a:off x="-1" y="3873441"/>
              <a:ext cx="12177185" cy="1230673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-1" y="3391836"/>
              <a:ext cx="12177485" cy="1184928"/>
            </a:xfrm>
            <a:custGeom>
              <a:avLst/>
              <a:gdLst>
                <a:gd name="connsiteX0" fmla="*/ 0 w 12177485"/>
                <a:gd name="connsiteY0" fmla="*/ 1791715 h 1791715"/>
                <a:gd name="connsiteX1" fmla="*/ 2699657 w 12177485"/>
                <a:gd name="connsiteY1" fmla="*/ 195144 h 1791715"/>
                <a:gd name="connsiteX2" fmla="*/ 6183085 w 12177485"/>
                <a:gd name="connsiteY2" fmla="*/ 1574001 h 1791715"/>
                <a:gd name="connsiteX3" fmla="*/ 9826171 w 12177485"/>
                <a:gd name="connsiteY3" fmla="*/ 20973 h 1791715"/>
                <a:gd name="connsiteX4" fmla="*/ 12177485 w 12177485"/>
                <a:gd name="connsiteY4" fmla="*/ 819258 h 179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7485" h="1791715">
                  <a:moveTo>
                    <a:pt x="0" y="1791715"/>
                  </a:moveTo>
                  <a:cubicBezTo>
                    <a:pt x="834571" y="1011572"/>
                    <a:pt x="1669143" y="231430"/>
                    <a:pt x="2699657" y="195144"/>
                  </a:cubicBezTo>
                  <a:cubicBezTo>
                    <a:pt x="3730171" y="158858"/>
                    <a:pt x="4995333" y="1603029"/>
                    <a:pt x="6183085" y="1574001"/>
                  </a:cubicBezTo>
                  <a:cubicBezTo>
                    <a:pt x="7370837" y="1544973"/>
                    <a:pt x="8827104" y="146763"/>
                    <a:pt x="9826171" y="20973"/>
                  </a:cubicBezTo>
                  <a:cubicBezTo>
                    <a:pt x="10825238" y="-104818"/>
                    <a:pt x="11501361" y="357220"/>
                    <a:pt x="12177485" y="819258"/>
                  </a:cubicBezTo>
                </a:path>
              </a:pathLst>
            </a:custGeom>
            <a:noFill/>
            <a:ln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6457950" y="2491740"/>
            <a:ext cx="635" cy="697865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41675" y="2479040"/>
            <a:ext cx="0" cy="1019810"/>
          </a:xfrm>
          <a:prstGeom prst="line">
            <a:avLst/>
          </a:prstGeom>
          <a:noFill/>
          <a:ln>
            <a:solidFill>
              <a:schemeClr val="accent2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组合 40"/>
          <p:cNvGrpSpPr/>
          <p:nvPr/>
        </p:nvGrpSpPr>
        <p:grpSpPr>
          <a:xfrm>
            <a:off x="6290310" y="3159760"/>
            <a:ext cx="376555" cy="401952"/>
            <a:chOff x="9645376" y="3379883"/>
            <a:chExt cx="798854" cy="852725"/>
          </a:xfrm>
        </p:grpSpPr>
        <p:sp>
          <p:nvSpPr>
            <p:cNvPr id="11" name="泪滴形 10"/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69613" y="3451274"/>
              <a:ext cx="548545" cy="781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4534535" y="2844938"/>
            <a:ext cx="337820" cy="368300"/>
            <a:chOff x="7152175" y="3002874"/>
            <a:chExt cx="705520" cy="767733"/>
          </a:xfrm>
        </p:grpSpPr>
        <p:sp>
          <p:nvSpPr>
            <p:cNvPr id="12" name="泪滴形 11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30662" y="3002874"/>
              <a:ext cx="548545" cy="76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3014980" y="3289300"/>
            <a:ext cx="459105" cy="459105"/>
            <a:chOff x="4921923" y="3804856"/>
            <a:chExt cx="798854" cy="798854"/>
          </a:xfrm>
        </p:grpSpPr>
        <p:sp>
          <p:nvSpPr>
            <p:cNvPr id="5" name="泪滴形 4"/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47080" y="3875394"/>
              <a:ext cx="548545" cy="64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二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621030" y="2903855"/>
            <a:ext cx="467995" cy="442595"/>
            <a:chOff x="1943294" y="2945030"/>
            <a:chExt cx="705520" cy="705520"/>
          </a:xfrm>
        </p:grpSpPr>
        <p:sp>
          <p:nvSpPr>
            <p:cNvPr id="13" name="泪滴形 12"/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21128" y="2949566"/>
              <a:ext cx="548545" cy="58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一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872039" y="4016371"/>
            <a:ext cx="2496161" cy="797950"/>
            <a:chOff x="2501711" y="4875289"/>
            <a:chExt cx="3327637" cy="1063605"/>
          </a:xfrm>
        </p:grpSpPr>
        <p:sp>
          <p:nvSpPr>
            <p:cNvPr id="28" name="矩形 27"/>
            <p:cNvSpPr/>
            <p:nvPr/>
          </p:nvSpPr>
          <p:spPr>
            <a:xfrm>
              <a:off x="2501712" y="5227914"/>
              <a:ext cx="3327636" cy="7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</a:rPr>
                <a:t>AR/VR技术的颠覆性和革命性，AR获得了大量关注，2016年不过刚起步，众多的投资者抢先步入这个市场，意味着未来将迎来爆发式的增长。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01711" y="4875289"/>
              <a:ext cx="2241974" cy="367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AR市场会高速发展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组合 43"/>
          <p:cNvGrpSpPr/>
          <p:nvPr/>
        </p:nvGrpSpPr>
        <p:grpSpPr>
          <a:xfrm>
            <a:off x="4709721" y="4016371"/>
            <a:ext cx="2496161" cy="797950"/>
            <a:chOff x="7713388" y="4875289"/>
            <a:chExt cx="3327637" cy="1063605"/>
          </a:xfrm>
        </p:grpSpPr>
        <p:sp>
          <p:nvSpPr>
            <p:cNvPr id="30" name="矩形 29"/>
            <p:cNvSpPr/>
            <p:nvPr/>
          </p:nvSpPr>
          <p:spPr>
            <a:xfrm>
              <a:off x="7713389" y="5227914"/>
              <a:ext cx="3327636" cy="71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</a:rPr>
                <a:t>未来品牌标志不仅是放在广告牌或者网站上，而是可以放在物理世界的任何地方，可以在消费者面前有更多的曝光。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3388" y="4875289"/>
              <a:ext cx="2808752" cy="367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AR会渗透改变市场营销行业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744085" y="2305685"/>
            <a:ext cx="168338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AR企业级市场应用广泛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组合 42"/>
          <p:cNvGrpSpPr/>
          <p:nvPr/>
        </p:nvGrpSpPr>
        <p:grpSpPr>
          <a:xfrm>
            <a:off x="702785" y="2290035"/>
            <a:ext cx="2496162" cy="650629"/>
            <a:chOff x="1797793" y="1617780"/>
            <a:chExt cx="3327638" cy="867238"/>
          </a:xfrm>
        </p:grpSpPr>
        <p:sp>
          <p:nvSpPr>
            <p:cNvPr id="34" name="矩形 33"/>
            <p:cNvSpPr/>
            <p:nvPr/>
          </p:nvSpPr>
          <p:spPr>
            <a:xfrm>
              <a:off x="1797793" y="1970404"/>
              <a:ext cx="3327636" cy="51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</a:rPr>
                <a:t>AR技术已经和智能手机兼容，随时掏出手机，打开摄像头，就可以获得关于周围环境的增强内容。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883456" y="1617780"/>
              <a:ext cx="2241975" cy="367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AR技术会以移动为先 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7630" y="343535"/>
            <a:ext cx="1668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细说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与市场趋势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7045" y="1127125"/>
            <a:ext cx="7939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增强现实技术（Augmented Reality，简称 AR），是一种实时地计算摄影机影像的位置及角度并加上相应图像、视频、3D模型的技术，这种技术的目标是在屏幕上把虚拟世界套在现实世界并进行互动。</a:t>
            </a:r>
            <a:endParaRPr lang="zh-CN" altLang="en-US" sz="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7045" y="817245"/>
            <a:ext cx="12712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</a:t>
            </a:r>
            <a:r>
              <a:rPr lang="zh-CN" altLang="en-US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是什么？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516890" y="1519555"/>
            <a:ext cx="14744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</a:t>
            </a:r>
            <a:r>
              <a:rPr lang="zh-CN" altLang="en-US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五大趋势？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>
            <a:off x="525780" y="1784985"/>
            <a:ext cx="7939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AR是一种把虚拟世界和现实世界融合的技术。随着iOS 11的发布，苹果增加了对AR增强现实的支持，苹果CEO库克认为AR技术是未来的重要趋势，最终AR将成为人们日常生活中不可或缺的一部分。AR技术会有很多的变化和不同的体验。AR可以在你的咖啡桌上虚拟出一套卡牌，也可以在你的汽车挡风镜上导航，还可以让顾客不用真正的化妆就可以看到化妆后的效果。</a:t>
            </a:r>
            <a:endParaRPr lang="zh-CN" altLang="en-US" sz="8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451725" y="3610610"/>
            <a:ext cx="1270" cy="546100"/>
          </a:xfrm>
          <a:prstGeom prst="line">
            <a:avLst/>
          </a:prstGeom>
          <a:noFill/>
          <a:ln>
            <a:solidFill>
              <a:schemeClr val="accent3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" name="组合 39"/>
          <p:cNvGrpSpPr/>
          <p:nvPr/>
        </p:nvGrpSpPr>
        <p:grpSpPr>
          <a:xfrm>
            <a:off x="7283450" y="3213238"/>
            <a:ext cx="337820" cy="368300"/>
            <a:chOff x="7152175" y="3002874"/>
            <a:chExt cx="705520" cy="767733"/>
          </a:xfrm>
        </p:grpSpPr>
        <p:sp>
          <p:nvSpPr>
            <p:cNvPr id="45" name="泪滴形 44"/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30662" y="3002874"/>
              <a:ext cx="548545" cy="76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五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7535545" y="4005580"/>
            <a:ext cx="1457960" cy="27559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AR不会被大平台控制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 advClick="0" advTm="0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7630" y="343535"/>
            <a:ext cx="1668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技术与视频展示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81885" y="908685"/>
            <a:ext cx="687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2"/>
                </a:solidFill>
              </a:rPr>
              <a:t>ARKit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18835" y="908685"/>
            <a:ext cx="869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/>
                </a:solidFill>
              </a:rPr>
              <a:t>ARCore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58315" y="1328420"/>
            <a:ext cx="1934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>
                <a:solidFill>
                  <a:schemeClr val="bg2"/>
                </a:solidFill>
              </a:rPr>
              <a:t>AR</a:t>
            </a:r>
            <a:r>
              <a:rPr lang="zh-CN" altLang="en-US" sz="1200">
                <a:solidFill>
                  <a:schemeClr val="bg2"/>
                </a:solidFill>
              </a:rPr>
              <a:t>基于</a:t>
            </a:r>
            <a:r>
              <a:rPr lang="en-US" altLang="zh-CN" sz="1200">
                <a:solidFill>
                  <a:schemeClr val="bg2"/>
                </a:solidFill>
              </a:rPr>
              <a:t>IOS</a:t>
            </a:r>
            <a:r>
              <a:rPr lang="zh-CN" altLang="en-US" sz="1200">
                <a:solidFill>
                  <a:schemeClr val="bg2"/>
                </a:solidFill>
              </a:rPr>
              <a:t>开发语言的</a:t>
            </a:r>
            <a:r>
              <a:rPr lang="zh-CN" altLang="en-US" sz="1200">
                <a:solidFill>
                  <a:schemeClr val="bg2"/>
                </a:solidFill>
                <a:sym typeface="+mn-ea"/>
              </a:rPr>
              <a:t>系统</a:t>
            </a:r>
            <a:endParaRPr lang="zh-CN" altLang="en-US" sz="1200">
              <a:solidFill>
                <a:schemeClr val="bg2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43195" y="1328420"/>
            <a:ext cx="22199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>
                <a:solidFill>
                  <a:schemeClr val="bg2"/>
                </a:solidFill>
              </a:rPr>
              <a:t>AR</a:t>
            </a:r>
            <a:r>
              <a:rPr lang="zh-CN" altLang="en-US" sz="1200">
                <a:solidFill>
                  <a:schemeClr val="bg2"/>
                </a:solidFill>
              </a:rPr>
              <a:t>基于</a:t>
            </a:r>
            <a:r>
              <a:rPr lang="en-US" altLang="zh-CN" sz="1200">
                <a:solidFill>
                  <a:schemeClr val="bg2"/>
                </a:solidFill>
              </a:rPr>
              <a:t>Android</a:t>
            </a:r>
            <a:r>
              <a:rPr lang="zh-CN" altLang="en-US" sz="1200">
                <a:solidFill>
                  <a:schemeClr val="bg2"/>
                </a:solidFill>
              </a:rPr>
              <a:t>开发语言的</a:t>
            </a:r>
            <a:r>
              <a:rPr lang="zh-CN" altLang="en-US" sz="1200">
                <a:solidFill>
                  <a:schemeClr val="bg2"/>
                </a:solidFill>
                <a:sym typeface="+mn-ea"/>
              </a:rPr>
              <a:t>系统</a:t>
            </a:r>
            <a:endParaRPr lang="zh-CN" altLang="en-US" sz="1200">
              <a:solidFill>
                <a:schemeClr val="bg2"/>
              </a:solidFill>
              <a:sym typeface="+mn-ea"/>
            </a:endParaRPr>
          </a:p>
        </p:txBody>
      </p:sp>
      <p:pic>
        <p:nvPicPr>
          <p:cNvPr id="27" name="VID_150735822936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04085" y="2190115"/>
            <a:ext cx="4737735" cy="26650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068955" y="1893570"/>
            <a:ext cx="323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两者实现出来的效果一样，只是基于的开发平台不一样</a:t>
            </a:r>
            <a:endParaRPr lang="zh-CN" altLang="en-US" sz="1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10855">
    <p:comb dir="vert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517010" y="1492424"/>
            <a:ext cx="2628578" cy="183312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92091"/>
            <a:ext cx="2628578" cy="1833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8" tIns="45729" rIns="91458" bIns="45729"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>
            <a:stCxn id="18" idx="6"/>
            <a:endCxn id="20" idx="2"/>
          </p:cNvCxnSpPr>
          <p:nvPr/>
        </p:nvCxnSpPr>
        <p:spPr>
          <a:xfrm>
            <a:off x="1797099" y="2408652"/>
            <a:ext cx="574438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064141" y="2042126"/>
            <a:ext cx="732957" cy="733055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58" tIns="45729" rIns="91458" bIns="45729" rtlCol="0" anchor="ctr"/>
          <a:lstStyle/>
          <a:p>
            <a:pPr marL="225425" indent="-225425" algn="ctr"/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魔宝</a:t>
            </a:r>
            <a:endParaRPr lang="zh-CN" altLang="en-US" sz="14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5425" indent="-225425" algn="ctr"/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养成</a:t>
            </a:r>
            <a:endParaRPr lang="zh-CN" altLang="en-US" sz="14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62449" y="1153973"/>
            <a:ext cx="3827835" cy="2509358"/>
            <a:chOff x="2661987" y="1153617"/>
            <a:chExt cx="3827170" cy="2508584"/>
          </a:xfrm>
        </p:grpSpPr>
        <p:sp>
          <p:nvSpPr>
            <p:cNvPr id="6" name="矩形 5"/>
            <p:cNvSpPr/>
            <p:nvPr/>
          </p:nvSpPr>
          <p:spPr>
            <a:xfrm>
              <a:off x="2661987" y="1153617"/>
              <a:ext cx="1913585" cy="1254292"/>
            </a:xfrm>
            <a:prstGeom prst="rect">
              <a:avLst/>
            </a:prstGeom>
            <a:solidFill>
              <a:schemeClr val="accent1">
                <a:alpha val="8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75572" y="1153617"/>
              <a:ext cx="1913585" cy="1254292"/>
            </a:xfrm>
            <a:prstGeom prst="rect">
              <a:avLst/>
            </a:prstGeom>
            <a:solidFill>
              <a:schemeClr val="accent2">
                <a:alpha val="8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661987" y="2407909"/>
              <a:ext cx="1913585" cy="1254292"/>
            </a:xfrm>
            <a:prstGeom prst="rect">
              <a:avLst/>
            </a:prstGeom>
            <a:solidFill>
              <a:schemeClr val="accent4">
                <a:alpha val="8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75572" y="2407909"/>
              <a:ext cx="1913585" cy="1254292"/>
            </a:xfrm>
            <a:prstGeom prst="rect">
              <a:avLst/>
            </a:prstGeom>
            <a:solidFill>
              <a:schemeClr val="accent3">
                <a:alpha val="8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88255" y="1631828"/>
              <a:ext cx="1661048" cy="29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学魔数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01840" y="1632463"/>
              <a:ext cx="1661048" cy="29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去闯关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88255" y="2886419"/>
              <a:ext cx="1661048" cy="29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去PK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01840" y="2887053"/>
              <a:ext cx="1661048" cy="29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好友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262939" y="2098849"/>
              <a:ext cx="618122" cy="618121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/>
              <a:r>
                <a:rPr lang="zh-CN" altLang="en-US" sz="1400" b="1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数理</a:t>
              </a:r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5425" indent="-225425" algn="ctr"/>
              <a:r>
                <a:rPr lang="zh-CN" altLang="en-US" sz="1400" b="1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7541480" y="2042126"/>
            <a:ext cx="732957" cy="733055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58" tIns="45729" rIns="91458" bIns="45729" rtlCol="0" anchor="ctr"/>
          <a:lstStyle/>
          <a:p>
            <a:pPr marL="225425" indent="-225425" algn="ctr"/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萌宠</a:t>
            </a:r>
            <a:endParaRPr lang="zh-CN" altLang="en-US" sz="14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5425" indent="-225425" algn="ctr"/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养成</a:t>
            </a:r>
            <a:endParaRPr lang="zh-CN" altLang="en-US" sz="14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0"/>
          <p:cNvSpPr txBox="1"/>
          <p:nvPr/>
        </p:nvSpPr>
        <p:spPr>
          <a:xfrm>
            <a:off x="540346" y="3413716"/>
            <a:ext cx="1694203" cy="311150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AR+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魔宝</a:t>
            </a:r>
            <a:endParaRPr lang="zh-CN" altLang="en-US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1"/>
          <p:cNvSpPr txBox="1"/>
          <p:nvPr/>
        </p:nvSpPr>
        <p:spPr>
          <a:xfrm>
            <a:off x="744700" y="3697620"/>
            <a:ext cx="1371838" cy="414020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把解救动物、百科说明、动物故事更生动的表现出来。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2"/>
          <p:cNvSpPr txBox="1"/>
          <p:nvPr/>
        </p:nvSpPr>
        <p:spPr>
          <a:xfrm>
            <a:off x="7411714" y="3413716"/>
            <a:ext cx="1193528" cy="311150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AR+</a:t>
            </a:r>
            <a:r>
              <a:rPr lang="zh-CN" altLang="en-US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萌宠</a:t>
            </a:r>
            <a:endParaRPr lang="zh-CN" altLang="en-US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3"/>
          <p:cNvSpPr txBox="1"/>
          <p:nvPr/>
        </p:nvSpPr>
        <p:spPr>
          <a:xfrm>
            <a:off x="7222039" y="3697620"/>
            <a:ext cx="1371838" cy="414020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展示自己的萌宠，和萌宠互动，把萌宠和爱上学数据结合。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" y="345440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爱魔数产品分类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ty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547"/>
            <a:ext cx="9145588" cy="5146635"/>
          </a:xfrm>
          <a:prstGeom prst="rect">
            <a:avLst/>
          </a:prstGeom>
          <a:noFill/>
        </p:spPr>
      </p:pic>
      <p:sp>
        <p:nvSpPr>
          <p:cNvPr id="13" name="TextBox 48"/>
          <p:cNvSpPr txBox="1"/>
          <p:nvPr/>
        </p:nvSpPr>
        <p:spPr>
          <a:xfrm>
            <a:off x="3800969" y="1697708"/>
            <a:ext cx="2816801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zh-CN" altLang="en-US" sz="3100" b="1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需求分析</a:t>
            </a:r>
            <a:endParaRPr lang="en-GB" altLang="zh-CN" sz="3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800970" y="2277486"/>
            <a:ext cx="368669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释放孩子想象力的智能教育应用，是目前AR可落地的一大需求。</a:t>
            </a:r>
            <a:r>
              <a:rPr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“中国发展高层论坛2017”上，针对AR在苹果的未来发展，AR教育极有可能就是苹果在AR研究项目的其中一个方向。</a:t>
            </a:r>
            <a:endParaRPr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315746" y="1388327"/>
            <a:ext cx="1562185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6" tIns="32518" rIns="65036" bIns="325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800" cap="all" spc="213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800" cap="all" spc="213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24"/>
          <p:cNvSpPr>
            <a:spLocks noChangeShapeType="1"/>
          </p:cNvSpPr>
          <p:nvPr/>
        </p:nvSpPr>
        <p:spPr bwMode="auto">
          <a:xfrm>
            <a:off x="1589405" y="2880995"/>
            <a:ext cx="5882005" cy="1270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5" tIns="34292" rIns="68585" bIns="34292"/>
          <a:lstStyle/>
          <a:p>
            <a:endParaRPr lang="zh-CN" altLang="en-US"/>
          </a:p>
        </p:txBody>
      </p:sp>
      <p:sp>
        <p:nvSpPr>
          <p:cNvPr id="6" name="椭圆 2"/>
          <p:cNvSpPr>
            <a:spLocks noChangeArrowheads="1"/>
          </p:cNvSpPr>
          <p:nvPr/>
        </p:nvSpPr>
        <p:spPr bwMode="auto">
          <a:xfrm>
            <a:off x="3805204" y="2078483"/>
            <a:ext cx="1539945" cy="15395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68585" tIns="34292" rIns="68585" bIns="34292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1192530" y="2235835"/>
            <a:ext cx="1217930" cy="1217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8585" tIns="34292" rIns="68585" bIns="34292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6"/>
          <p:cNvSpPr>
            <a:spLocks noChangeArrowheads="1"/>
          </p:cNvSpPr>
          <p:nvPr/>
        </p:nvSpPr>
        <p:spPr bwMode="auto">
          <a:xfrm>
            <a:off x="6944360" y="2264410"/>
            <a:ext cx="1129665" cy="1140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8585" tIns="34292" rIns="68585" bIns="34292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14"/>
          <p:cNvSpPr>
            <a:spLocks noChangeArrowheads="1"/>
          </p:cNvSpPr>
          <p:nvPr/>
        </p:nvSpPr>
        <p:spPr bwMode="auto">
          <a:xfrm>
            <a:off x="1306312" y="3846697"/>
            <a:ext cx="1051560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5" tIns="34292" rIns="68585" bIns="34292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家长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亲子互动群体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sym typeface="Calibri" panose="020F0502020204030204" pitchFamily="34" charset="0"/>
            </a:endParaRPr>
          </a:p>
        </p:txBody>
      </p:sp>
      <p:sp>
        <p:nvSpPr>
          <p:cNvPr id="15" name="文本框 16"/>
          <p:cNvSpPr>
            <a:spLocks noChangeArrowheads="1"/>
          </p:cNvSpPr>
          <p:nvPr/>
        </p:nvSpPr>
        <p:spPr bwMode="auto">
          <a:xfrm>
            <a:off x="6586855" y="3846830"/>
            <a:ext cx="1844675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5" tIns="34292" rIns="68585" bIns="34292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幼儿园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教学主导群体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sym typeface="Calibri" panose="020F0502020204030204" pitchFamily="34" charset="0"/>
            </a:endParaRPr>
          </a:p>
        </p:txBody>
      </p:sp>
      <p:sp>
        <p:nvSpPr>
          <p:cNvPr id="16" name="文本框 17"/>
          <p:cNvSpPr>
            <a:spLocks noChangeArrowheads="1"/>
          </p:cNvSpPr>
          <p:nvPr/>
        </p:nvSpPr>
        <p:spPr bwMode="auto">
          <a:xfrm>
            <a:off x="3522980" y="3846830"/>
            <a:ext cx="2104390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5" tIns="34292" rIns="68585" bIns="34292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孩子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主要目标使用群体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" y="34353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目标市场和需求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8345" y="1045845"/>
            <a:ext cx="7780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VR产业市场研究公司Greenlight VR在研究中调查了1200位消费者对不同种类VR应用的个人兴趣，其中教育排名第五位，63.9%的消费者对其感兴趣。HTC Vive中国区总经理汪丛青认为VR教育是VR最具前景的行业。</a:t>
            </a:r>
            <a:endParaRPr lang="zh-CN" altLang="en-US" sz="100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5" name="图片 24" descr="家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2619375"/>
            <a:ext cx="417830" cy="431165"/>
          </a:xfrm>
          <a:prstGeom prst="rect">
            <a:avLst/>
          </a:prstGeom>
        </p:spPr>
      </p:pic>
      <p:pic>
        <p:nvPicPr>
          <p:cNvPr id="26" name="图片 25" descr="幼儿统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05" y="2583180"/>
            <a:ext cx="561975" cy="596900"/>
          </a:xfrm>
          <a:prstGeom prst="rect">
            <a:avLst/>
          </a:prstGeom>
        </p:spPr>
      </p:pic>
      <p:pic>
        <p:nvPicPr>
          <p:cNvPr id="27" name="图片 26" descr="幼儿园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60" y="2606040"/>
            <a:ext cx="403860" cy="444500"/>
          </a:xfrm>
          <a:prstGeom prst="rect">
            <a:avLst/>
          </a:prstGeom>
        </p:spPr>
      </p:pic>
    </p:spTree>
  </p:cSld>
  <p:clrMapOvr>
    <a:masterClrMapping/>
  </p:clrMapOvr>
  <p:transition spd="med" advClick="0" advTm="1000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97107" y="1340216"/>
            <a:ext cx="3022023" cy="3021337"/>
            <a:chOff x="1063124" y="1429779"/>
            <a:chExt cx="4513613" cy="4513613"/>
          </a:xfrm>
        </p:grpSpPr>
        <p:sp>
          <p:nvSpPr>
            <p:cNvPr id="25" name="Freeform 8"/>
            <p:cNvSpPr/>
            <p:nvPr/>
          </p:nvSpPr>
          <p:spPr>
            <a:xfrm>
              <a:off x="2067860" y="2434515"/>
              <a:ext cx="2504140" cy="2504140"/>
            </a:xfrm>
            <a:custGeom>
              <a:avLst/>
              <a:gdLst>
                <a:gd name="connsiteX0" fmla="*/ 0 w 2504140"/>
                <a:gd name="connsiteY0" fmla="*/ 1252070 h 2504140"/>
                <a:gd name="connsiteX1" fmla="*/ 1252070 w 2504140"/>
                <a:gd name="connsiteY1" fmla="*/ 0 h 2504140"/>
                <a:gd name="connsiteX2" fmla="*/ 2504140 w 2504140"/>
                <a:gd name="connsiteY2" fmla="*/ 1252070 h 2504140"/>
                <a:gd name="connsiteX3" fmla="*/ 1252070 w 2504140"/>
                <a:gd name="connsiteY3" fmla="*/ 2504140 h 2504140"/>
                <a:gd name="connsiteX4" fmla="*/ 0 w 2504140"/>
                <a:gd name="connsiteY4" fmla="*/ 1252070 h 250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140" h="2504140">
                  <a:moveTo>
                    <a:pt x="0" y="1252070"/>
                  </a:moveTo>
                  <a:cubicBezTo>
                    <a:pt x="0" y="560571"/>
                    <a:pt x="560571" y="0"/>
                    <a:pt x="1252070" y="0"/>
                  </a:cubicBezTo>
                  <a:cubicBezTo>
                    <a:pt x="1943569" y="0"/>
                    <a:pt x="2504140" y="560571"/>
                    <a:pt x="2504140" y="1252070"/>
                  </a:cubicBezTo>
                  <a:cubicBezTo>
                    <a:pt x="2504140" y="1943569"/>
                    <a:pt x="1943569" y="2504140"/>
                    <a:pt x="1252070" y="2504140"/>
                  </a:cubicBezTo>
                  <a:cubicBezTo>
                    <a:pt x="560571" y="2504140"/>
                    <a:pt x="0" y="1943569"/>
                    <a:pt x="0" y="1252070"/>
                  </a:cubicBezTo>
                  <a:close/>
                </a:path>
              </a:pathLst>
            </a:custGeom>
            <a:solidFill>
              <a:schemeClr val="accent1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37843" tIns="437843" rIns="437843" bIns="437843" numCol="1" spcCol="1270" anchor="ctr" anchorCtr="0">
              <a:noAutofit/>
            </a:bodyPr>
            <a:lstStyle/>
            <a:p>
              <a:pPr algn="ctr" defTabSz="1866900">
                <a:lnSpc>
                  <a:spcPct val="90000"/>
                </a:lnSpc>
                <a:spcAft>
                  <a:spcPct val="35000"/>
                </a:spcAft>
              </a:pPr>
              <a:endParaRPr lang="en-US" sz="4100" dirty="0"/>
            </a:p>
          </p:txBody>
        </p:sp>
        <p:sp>
          <p:nvSpPr>
            <p:cNvPr id="26" name="Freeform 9"/>
            <p:cNvSpPr/>
            <p:nvPr/>
          </p:nvSpPr>
          <p:spPr>
            <a:xfrm>
              <a:off x="2693895" y="1429779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1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solidFill>
                    <a:schemeClr val="bg1"/>
                  </a:solidFill>
                </a:rPr>
                <a:t>新技术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0"/>
            <p:cNvSpPr/>
            <p:nvPr/>
          </p:nvSpPr>
          <p:spPr>
            <a:xfrm>
              <a:off x="4324667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2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solidFill>
                    <a:schemeClr val="bg1"/>
                  </a:solidFill>
                </a:rPr>
                <a:t>新热点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1"/>
            <p:cNvSpPr/>
            <p:nvPr/>
          </p:nvSpPr>
          <p:spPr>
            <a:xfrm>
              <a:off x="2693895" y="4691322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3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solidFill>
                    <a:schemeClr val="bg1"/>
                  </a:solidFill>
                </a:rPr>
                <a:t>新势力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>
            <a:xfrm>
              <a:off x="1063124" y="3060550"/>
              <a:ext cx="1252070" cy="1252070"/>
            </a:xfrm>
            <a:custGeom>
              <a:avLst/>
              <a:gdLst>
                <a:gd name="connsiteX0" fmla="*/ 0 w 1252070"/>
                <a:gd name="connsiteY0" fmla="*/ 626035 h 1252070"/>
                <a:gd name="connsiteX1" fmla="*/ 626035 w 1252070"/>
                <a:gd name="connsiteY1" fmla="*/ 0 h 1252070"/>
                <a:gd name="connsiteX2" fmla="*/ 1252070 w 1252070"/>
                <a:gd name="connsiteY2" fmla="*/ 626035 h 1252070"/>
                <a:gd name="connsiteX3" fmla="*/ 626035 w 1252070"/>
                <a:gd name="connsiteY3" fmla="*/ 1252070 h 1252070"/>
                <a:gd name="connsiteX4" fmla="*/ 0 w 1252070"/>
                <a:gd name="connsiteY4" fmla="*/ 626035 h 12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2070" h="1252070">
                  <a:moveTo>
                    <a:pt x="0" y="626035"/>
                  </a:moveTo>
                  <a:cubicBezTo>
                    <a:pt x="0" y="280285"/>
                    <a:pt x="280285" y="0"/>
                    <a:pt x="626035" y="0"/>
                  </a:cubicBezTo>
                  <a:cubicBezTo>
                    <a:pt x="971785" y="0"/>
                    <a:pt x="1252070" y="280285"/>
                    <a:pt x="1252070" y="626035"/>
                  </a:cubicBezTo>
                  <a:cubicBezTo>
                    <a:pt x="1252070" y="971785"/>
                    <a:pt x="971785" y="1252070"/>
                    <a:pt x="626035" y="1252070"/>
                  </a:cubicBezTo>
                  <a:cubicBezTo>
                    <a:pt x="280285" y="1252070"/>
                    <a:pt x="0" y="971785"/>
                    <a:pt x="0" y="626035"/>
                  </a:cubicBezTo>
                  <a:close/>
                </a:path>
              </a:pathLst>
            </a:custGeom>
            <a:solidFill>
              <a:schemeClr val="accent4"/>
            </a:solidFill>
            <a:ln w="31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8921" tIns="218921" rIns="218921" bIns="218921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dirty="0">
                  <a:solidFill>
                    <a:schemeClr val="bg1"/>
                  </a:solidFill>
                </a:rPr>
                <a:t>新创意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78"/>
            <p:cNvSpPr txBox="1"/>
            <p:nvPr/>
          </p:nvSpPr>
          <p:spPr>
            <a:xfrm>
              <a:off x="2335762" y="2810684"/>
              <a:ext cx="1968335" cy="183750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VR研究院观点</a:t>
              </a:r>
              <a:endParaRPr lang="en-US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AR教育的发力点是AR早教卡片，而儿童VR目前只有龙星人作为业内第一批进入者独领风骚。儿童向来都是高利润的黄金行业，所以VR研究院最先看好VR/AR儿童教育市场。这个领域可能率先出现独角兽。</a:t>
              </a:r>
              <a:endParaRPr lang="en-US"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TextBox 54"/>
          <p:cNvSpPr txBox="1"/>
          <p:nvPr/>
        </p:nvSpPr>
        <p:spPr>
          <a:xfrm>
            <a:off x="4683791" y="1687864"/>
            <a:ext cx="415349" cy="530190"/>
          </a:xfrm>
          <a:prstGeom prst="rect">
            <a:avLst/>
          </a:prstGeom>
          <a:noFill/>
        </p:spPr>
        <p:txBody>
          <a:bodyPr wrap="square" lIns="37228" tIns="18614" rIns="37228" bIns="18614" rtlCol="0">
            <a:spAutoFit/>
          </a:bodyPr>
          <a:lstStyle/>
          <a:p>
            <a:r>
              <a:rPr lang="id-ID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Rectangle 19"/>
          <p:cNvSpPr/>
          <p:nvPr/>
        </p:nvSpPr>
        <p:spPr>
          <a:xfrm>
            <a:off x="5044718" y="1821443"/>
            <a:ext cx="2944726" cy="244475"/>
          </a:xfrm>
          <a:prstGeom prst="rect">
            <a:avLst/>
          </a:prstGeom>
        </p:spPr>
        <p:txBody>
          <a:bodyPr wrap="square" lIns="37228" tIns="18614" rIns="37228" bIns="1861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中国有全球最庞大的教育市场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6"/>
          <p:cNvSpPr txBox="1"/>
          <p:nvPr/>
        </p:nvSpPr>
        <p:spPr>
          <a:xfrm>
            <a:off x="4683791" y="2300731"/>
            <a:ext cx="415349" cy="533920"/>
          </a:xfrm>
          <a:prstGeom prst="rect">
            <a:avLst/>
          </a:prstGeom>
          <a:noFill/>
        </p:spPr>
        <p:txBody>
          <a:bodyPr wrap="square" lIns="37228" tIns="18614" rIns="37228" bIns="18614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Rectangle 19"/>
          <p:cNvSpPr/>
          <p:nvPr/>
        </p:nvSpPr>
        <p:spPr>
          <a:xfrm>
            <a:off x="5044718" y="2434309"/>
            <a:ext cx="2944726" cy="244475"/>
          </a:xfrm>
          <a:prstGeom prst="rect">
            <a:avLst/>
          </a:prstGeom>
        </p:spPr>
        <p:txBody>
          <a:bodyPr wrap="square" lIns="37228" tIns="18614" rIns="37228" bIns="1861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中国是最重视教育的国度之一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58"/>
          <p:cNvSpPr txBox="1"/>
          <p:nvPr/>
        </p:nvSpPr>
        <p:spPr>
          <a:xfrm>
            <a:off x="4683791" y="2923968"/>
            <a:ext cx="415349" cy="533920"/>
          </a:xfrm>
          <a:prstGeom prst="rect">
            <a:avLst/>
          </a:prstGeom>
          <a:noFill/>
        </p:spPr>
        <p:txBody>
          <a:bodyPr wrap="square" lIns="37228" tIns="18614" rIns="37228" bIns="18614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5044718" y="3057546"/>
            <a:ext cx="2944726" cy="244475"/>
          </a:xfrm>
          <a:prstGeom prst="rect">
            <a:avLst/>
          </a:prstGeom>
        </p:spPr>
        <p:txBody>
          <a:bodyPr wrap="square" lIns="37228" tIns="18614" rIns="37228" bIns="1861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中国家长舍得为子女教育花钱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794358" y="2304697"/>
            <a:ext cx="3195083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94358" y="2879701"/>
            <a:ext cx="3195083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8"/>
          <p:cNvSpPr txBox="1"/>
          <p:nvPr/>
        </p:nvSpPr>
        <p:spPr>
          <a:xfrm>
            <a:off x="4683791" y="3555360"/>
            <a:ext cx="415349" cy="533920"/>
          </a:xfrm>
          <a:prstGeom prst="rect">
            <a:avLst/>
          </a:prstGeom>
          <a:noFill/>
        </p:spPr>
        <p:txBody>
          <a:bodyPr wrap="square" lIns="37228" tIns="18614" rIns="37228" bIns="18614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Rectangle 19"/>
          <p:cNvSpPr/>
          <p:nvPr/>
        </p:nvSpPr>
        <p:spPr>
          <a:xfrm>
            <a:off x="5044718" y="3705668"/>
            <a:ext cx="2944726" cy="244475"/>
          </a:xfrm>
          <a:prstGeom prst="rect">
            <a:avLst/>
          </a:prstGeom>
        </p:spPr>
        <p:txBody>
          <a:bodyPr wrap="square" lIns="37228" tIns="18614" rIns="37228" bIns="1861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教育两极化 VR教育可拉平鸿沟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794358" y="3511093"/>
            <a:ext cx="3195083" cy="0"/>
          </a:xfrm>
          <a:prstGeom prst="line">
            <a:avLst/>
          </a:prstGeom>
          <a:ln>
            <a:solidFill>
              <a:srgbClr val="659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7630" y="343535"/>
            <a:ext cx="1485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国内VR教育优势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1000"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自定义 1261">
      <a:dk1>
        <a:sysClr val="windowText" lastClr="000000"/>
      </a:dk1>
      <a:lt1>
        <a:sysClr val="window" lastClr="FFFFFF"/>
      </a:lt1>
      <a:dk2>
        <a:srgbClr val="464646"/>
      </a:dk2>
      <a:lt2>
        <a:srgbClr val="7F7F7F"/>
      </a:lt2>
      <a:accent1>
        <a:srgbClr val="2C99C0"/>
      </a:accent1>
      <a:accent2>
        <a:srgbClr val="D53E25"/>
      </a:accent2>
      <a:accent3>
        <a:srgbClr val="ECA11A"/>
      </a:accent3>
      <a:accent4>
        <a:srgbClr val="2C99C0"/>
      </a:accent4>
      <a:accent5>
        <a:srgbClr val="D53E25"/>
      </a:accent5>
      <a:accent6>
        <a:srgbClr val="ECA11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2805</Words>
  <Application>WPS 演示</Application>
  <PresentationFormat>自定义</PresentationFormat>
  <Paragraphs>298</Paragraphs>
  <Slides>22</Slides>
  <Notes>23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</vt:lpstr>
      <vt:lpstr>Impact</vt:lpstr>
      <vt:lpstr>Open Sans</vt:lpstr>
      <vt:lpstr>Arial Unicode MS</vt:lpstr>
      <vt:lpstr>Calibri Light</vt:lpstr>
      <vt:lpstr>Segoe Print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bt641.pptx</dc:title>
  <dc:creator/>
  <cp:lastModifiedBy>邓婷</cp:lastModifiedBy>
  <cp:revision>190</cp:revision>
  <dcterms:created xsi:type="dcterms:W3CDTF">2016-10-17T14:00:00Z</dcterms:created>
  <dcterms:modified xsi:type="dcterms:W3CDTF">2017-10-11T11:43:04Z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