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40" d="100"/>
          <a:sy n="40" d="100"/>
        </p:scale>
        <p:origin x="6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Target pic production</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Model </a:t>
            </a:r>
            <a:r>
              <a:rPr lang="en-US" altLang="zh-CN" dirty="0" err="1"/>
              <a:t>producion</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314946"/>
            <a:ext cx="1496291" cy="252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Upload the target pics to </a:t>
            </a:r>
            <a:r>
              <a:rPr lang="en-US" altLang="zh-CN" dirty="0" err="1"/>
              <a:t>Vuforia</a:t>
            </a:r>
            <a:r>
              <a:rPr lang="en-US" altLang="zh-CN" dirty="0"/>
              <a:t> site and download  and import the Unity package to  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Pass the </a:t>
            </a:r>
            <a:r>
              <a:rPr lang="en-US" dirty="0" err="1"/>
              <a:t>Shader</a:t>
            </a:r>
            <a:r>
              <a:rPr lang="en-US" dirty="0"/>
              <a:t> </a:t>
            </a:r>
            <a:r>
              <a:rPr lang="en-US" altLang="zh-CN" dirty="0"/>
              <a:t>value</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37963"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Get the Screen capture</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91201" y="3108367"/>
            <a:ext cx="1106632"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Split and match</a:t>
            </a:r>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5999"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en-US" altLang="zh-CN" dirty="0"/>
              <a:t>display</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27190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61606"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336567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Development and Evaluation of Mixed Reality Educational Applications</a:t>
            </a:r>
          </a:p>
          <a:p>
            <a:pPr algn="ctr"/>
            <a:endParaRPr lang="en-US" sz="2400"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47893" y="1448790"/>
            <a:ext cx="1822860" cy="80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VR A</a:t>
            </a:r>
            <a:r>
              <a:rPr lang="en-US" altLang="zh-CN" sz="2400" dirty="0"/>
              <a:t>rt E</a:t>
            </a:r>
            <a:r>
              <a:rPr lang="en-US" sz="2400" dirty="0"/>
              <a:t>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22857" cy="867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3D Color</a:t>
            </a:r>
            <a:r>
              <a:rPr lang="en-US" altLang="zh-CN" sz="2400" dirty="0"/>
              <a:t>ing G</a:t>
            </a:r>
            <a:r>
              <a:rPr lang="en-US" sz="2400" dirty="0"/>
              <a:t>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5757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3241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1359006352"/>
              </p:ext>
            </p:extLst>
          </p:nvPr>
        </p:nvGraphicFramePr>
        <p:xfrm>
          <a:off x="319952" y="49588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3501508305"/>
              </p:ext>
            </p:extLst>
          </p:nvPr>
        </p:nvGraphicFramePr>
        <p:xfrm>
          <a:off x="204476" y="154378"/>
          <a:ext cx="11552096" cy="6267050"/>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63138">
                  <a:extLst>
                    <a:ext uri="{9D8B030D-6E8A-4147-A177-3AD203B41FA5}">
                      <a16:colId xmlns:a16="http://schemas.microsoft.com/office/drawing/2014/main" val="1805124618"/>
                    </a:ext>
                  </a:extLst>
                </a:gridCol>
                <a:gridCol w="3289465">
                  <a:extLst>
                    <a:ext uri="{9D8B030D-6E8A-4147-A177-3AD203B41FA5}">
                      <a16:colId xmlns:a16="http://schemas.microsoft.com/office/drawing/2014/main" val="1387593033"/>
                    </a:ext>
                  </a:extLst>
                </a:gridCol>
                <a:gridCol w="1816925">
                  <a:extLst>
                    <a:ext uri="{9D8B030D-6E8A-4147-A177-3AD203B41FA5}">
                      <a16:colId xmlns:a16="http://schemas.microsoft.com/office/drawing/2014/main" val="776739422"/>
                    </a:ext>
                  </a:extLst>
                </a:gridCol>
                <a:gridCol w="3503221">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just"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property (taking Gardner multi-intelligence and “knowledge” dimension in 2001 Anderson education goal classification as specific indicators) </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0967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property (taking Battle virtual world player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category as specific indicators) </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Wei(2009)</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e-game education comprehensive evaluation index system</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companies</a:t>
                      </a:r>
                    </a:p>
                  </a:txBody>
                  <a:tcPr marL="68580" marR="68580" marT="0" marB="0" anchor="ctr" anchorCtr="1"/>
                </a:tc>
                <a:tc rowSpan="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classification of indicator is very refined with priority, which helps increase the preciseness of evaluation outcomes.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4205061146"/>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58784">
                  <a:extLst>
                    <a:ext uri="{9D8B030D-6E8A-4147-A177-3AD203B41FA5}">
                      <a16:colId xmlns:a16="http://schemas.microsoft.com/office/drawing/2014/main" val="3524856799"/>
                    </a:ext>
                  </a:extLst>
                </a:gridCol>
                <a:gridCol w="510639">
                  <a:extLst>
                    <a:ext uri="{9D8B030D-6E8A-4147-A177-3AD203B41FA5}">
                      <a16:colId xmlns:a16="http://schemas.microsoft.com/office/drawing/2014/main" val="1805124618"/>
                    </a:ext>
                  </a:extLst>
                </a:gridCol>
                <a:gridCol w="3253839">
                  <a:extLst>
                    <a:ext uri="{9D8B030D-6E8A-4147-A177-3AD203B41FA5}">
                      <a16:colId xmlns:a16="http://schemas.microsoft.com/office/drawing/2014/main" val="1387593033"/>
                    </a:ext>
                  </a:extLst>
                </a:gridCol>
                <a:gridCol w="1805049">
                  <a:extLst>
                    <a:ext uri="{9D8B030D-6E8A-4147-A177-3AD203B41FA5}">
                      <a16:colId xmlns:a16="http://schemas.microsoft.com/office/drawing/2014/main" val="776739422"/>
                    </a:ext>
                  </a:extLst>
                </a:gridCol>
                <a:gridCol w="3515097">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developers, etc.</a:t>
                      </a:r>
                    </a:p>
                  </a:txBody>
                  <a:tcPr marL="68580" marR="68580" marT="0" marB="0" anchor="ctr" anchorCtr="1"/>
                </a:tc>
                <a:tc rowSpan="1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It integrates educational property with game property. Kappa coefficient has been used to test every factor in the evaluation scale and accordingly improve reliability and validity. Through authentically combining education game with class teaching and students’ psychological characteristics, it comprehensively reflects teachers’ teaching demands. Every indicator (point 0, 1,2) belongs to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215066" y="4005694"/>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712126" y="3504924"/>
            <a:ext cx="995300" cy="62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481425" y="4164929"/>
            <a:ext cx="781545" cy="2668918"/>
          </a:xfrm>
          <a:prstGeom prst="bentConnector3">
            <a:avLst>
              <a:gd name="adj1" fmla="val 12925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picture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836</Words>
  <Application>Microsoft Office PowerPoint</Application>
  <PresentationFormat>宽屏</PresentationFormat>
  <Paragraphs>194</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113</cp:revision>
  <dcterms:created xsi:type="dcterms:W3CDTF">2017-12-05T15:19:23Z</dcterms:created>
  <dcterms:modified xsi:type="dcterms:W3CDTF">2018-05-26T03:22:51Z</dcterms:modified>
</cp:coreProperties>
</file>