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73" r:id="rId13"/>
    <p:sldId id="272" r:id="rId14"/>
    <p:sldId id="266" r:id="rId15"/>
    <p:sldId id="264" r:id="rId16"/>
    <p:sldId id="257"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5/26/2018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5/26/2018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6C8A62D-3D70-4488-81E6-87BDCFD397E0}"/>
              </a:ext>
            </a:extLst>
          </p:cNvPr>
          <p:cNvPicPr>
            <a:picLocks noGrp="1"/>
          </p:cNvPicPr>
          <p:nvPr>
            <p:ph idx="1"/>
          </p:nvPr>
        </p:nvPicPr>
        <p:blipFill>
          <a:blip r:embed="rId2"/>
          <a:stretch>
            <a:fillRect/>
          </a:stretch>
        </p:blipFill>
        <p:spPr>
          <a:xfrm>
            <a:off x="315685" y="738858"/>
            <a:ext cx="3200400" cy="2962275"/>
          </a:xfrm>
          <a:prstGeom prst="rect">
            <a:avLst/>
          </a:prstGeom>
          <a:ln w="3175">
            <a:solidFill>
              <a:schemeClr val="tx1"/>
            </a:solidFill>
          </a:ln>
        </p:spPr>
      </p:pic>
      <p:sp>
        <p:nvSpPr>
          <p:cNvPr id="5" name="矩形 4">
            <a:extLst>
              <a:ext uri="{FF2B5EF4-FFF2-40B4-BE49-F238E27FC236}">
                <a16:creationId xmlns:a16="http://schemas.microsoft.com/office/drawing/2014/main" id="{592F61EF-102D-46A9-8358-B506D7B15BFE}"/>
              </a:ext>
            </a:extLst>
          </p:cNvPr>
          <p:cNvSpPr/>
          <p:nvPr/>
        </p:nvSpPr>
        <p:spPr>
          <a:xfrm>
            <a:off x="6008914" y="2184369"/>
            <a:ext cx="2719449" cy="27194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a:p>
        </p:txBody>
      </p:sp>
      <p:cxnSp>
        <p:nvCxnSpPr>
          <p:cNvPr id="7" name="直接箭头连接符 6">
            <a:extLst>
              <a:ext uri="{FF2B5EF4-FFF2-40B4-BE49-F238E27FC236}">
                <a16:creationId xmlns:a16="http://schemas.microsoft.com/office/drawing/2014/main" id="{A5052F7A-2B46-4517-A1AF-3546B48EF73D}"/>
              </a:ext>
            </a:extLst>
          </p:cNvPr>
          <p:cNvCxnSpPr>
            <a:cxnSpLocks/>
          </p:cNvCxnSpPr>
          <p:nvPr/>
        </p:nvCxnSpPr>
        <p:spPr>
          <a:xfrm flipV="1">
            <a:off x="6008914" y="1555668"/>
            <a:ext cx="0" cy="3348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2BA4B987-FF0B-4B10-89E7-CEE5270D3642}"/>
              </a:ext>
            </a:extLst>
          </p:cNvPr>
          <p:cNvCxnSpPr>
            <a:cxnSpLocks/>
          </p:cNvCxnSpPr>
          <p:nvPr/>
        </p:nvCxnSpPr>
        <p:spPr>
          <a:xfrm>
            <a:off x="6008914" y="4903818"/>
            <a:ext cx="3194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CDC3F783-DBE6-4CC6-B7C5-66533B41112C}"/>
              </a:ext>
            </a:extLst>
          </p:cNvPr>
          <p:cNvSpPr txBox="1"/>
          <p:nvPr/>
        </p:nvSpPr>
        <p:spPr>
          <a:xfrm>
            <a:off x="4926930" y="1815036"/>
            <a:ext cx="1358064" cy="523220"/>
          </a:xfrm>
          <a:prstGeom prst="rect">
            <a:avLst/>
          </a:prstGeom>
          <a:noFill/>
        </p:spPr>
        <p:txBody>
          <a:bodyPr wrap="none" rtlCol="0">
            <a:spAutoFit/>
          </a:bodyPr>
          <a:lstStyle/>
          <a:p>
            <a:r>
              <a:rPr lang="en-US" sz="2800" dirty="0"/>
              <a:t>（0,1）</a:t>
            </a:r>
          </a:p>
        </p:txBody>
      </p:sp>
      <p:sp>
        <p:nvSpPr>
          <p:cNvPr id="13" name="文本框 12">
            <a:extLst>
              <a:ext uri="{FF2B5EF4-FFF2-40B4-BE49-F238E27FC236}">
                <a16:creationId xmlns:a16="http://schemas.microsoft.com/office/drawing/2014/main" id="{4BF64120-2B7A-4FDE-A588-DFD107639877}"/>
              </a:ext>
            </a:extLst>
          </p:cNvPr>
          <p:cNvSpPr txBox="1"/>
          <p:nvPr/>
        </p:nvSpPr>
        <p:spPr>
          <a:xfrm>
            <a:off x="8526556" y="1815036"/>
            <a:ext cx="1358064" cy="523220"/>
          </a:xfrm>
          <a:prstGeom prst="rect">
            <a:avLst/>
          </a:prstGeom>
          <a:noFill/>
        </p:spPr>
        <p:txBody>
          <a:bodyPr wrap="none" rtlCol="0">
            <a:spAutoFit/>
          </a:bodyPr>
          <a:lstStyle/>
          <a:p>
            <a:r>
              <a:rPr lang="en-US" sz="2800" dirty="0"/>
              <a:t>（1,1）</a:t>
            </a:r>
          </a:p>
        </p:txBody>
      </p:sp>
      <p:sp>
        <p:nvSpPr>
          <p:cNvPr id="14" name="文本框 13">
            <a:extLst>
              <a:ext uri="{FF2B5EF4-FFF2-40B4-BE49-F238E27FC236}">
                <a16:creationId xmlns:a16="http://schemas.microsoft.com/office/drawing/2014/main" id="{D95790A2-A3E4-4979-8D3F-20119AFFC4C5}"/>
              </a:ext>
            </a:extLst>
          </p:cNvPr>
          <p:cNvSpPr txBox="1"/>
          <p:nvPr/>
        </p:nvSpPr>
        <p:spPr>
          <a:xfrm>
            <a:off x="8330539" y="4903817"/>
            <a:ext cx="1358064" cy="523220"/>
          </a:xfrm>
          <a:prstGeom prst="rect">
            <a:avLst/>
          </a:prstGeom>
          <a:noFill/>
        </p:spPr>
        <p:txBody>
          <a:bodyPr wrap="none" rtlCol="0">
            <a:spAutoFit/>
          </a:bodyPr>
          <a:lstStyle/>
          <a:p>
            <a:r>
              <a:rPr lang="en-US" sz="2800" dirty="0"/>
              <a:t>（1,0）</a:t>
            </a:r>
          </a:p>
        </p:txBody>
      </p:sp>
      <p:sp>
        <p:nvSpPr>
          <p:cNvPr id="15" name="文本框 14">
            <a:extLst>
              <a:ext uri="{FF2B5EF4-FFF2-40B4-BE49-F238E27FC236}">
                <a16:creationId xmlns:a16="http://schemas.microsoft.com/office/drawing/2014/main" id="{B723B767-A52A-4222-8D24-32B5327D7AAB}"/>
              </a:ext>
            </a:extLst>
          </p:cNvPr>
          <p:cNvSpPr txBox="1"/>
          <p:nvPr/>
        </p:nvSpPr>
        <p:spPr>
          <a:xfrm>
            <a:off x="4966355" y="4861547"/>
            <a:ext cx="1358064" cy="523220"/>
          </a:xfrm>
          <a:prstGeom prst="rect">
            <a:avLst/>
          </a:prstGeom>
          <a:noFill/>
        </p:spPr>
        <p:txBody>
          <a:bodyPr wrap="none" rtlCol="0">
            <a:spAutoFit/>
          </a:bodyPr>
          <a:lstStyle/>
          <a:p>
            <a:r>
              <a:rPr lang="en-US" sz="2800" dirty="0"/>
              <a:t>（0,0）</a:t>
            </a:r>
          </a:p>
        </p:txBody>
      </p:sp>
      <p:sp>
        <p:nvSpPr>
          <p:cNvPr id="16" name="文本框 15">
            <a:extLst>
              <a:ext uri="{FF2B5EF4-FFF2-40B4-BE49-F238E27FC236}">
                <a16:creationId xmlns:a16="http://schemas.microsoft.com/office/drawing/2014/main" id="{9057ADFB-F590-4E08-8AA3-4519E7C3AC1F}"/>
              </a:ext>
            </a:extLst>
          </p:cNvPr>
          <p:cNvSpPr txBox="1"/>
          <p:nvPr/>
        </p:nvSpPr>
        <p:spPr>
          <a:xfrm>
            <a:off x="5605962" y="3359427"/>
            <a:ext cx="388248" cy="523220"/>
          </a:xfrm>
          <a:prstGeom prst="rect">
            <a:avLst/>
          </a:prstGeom>
          <a:noFill/>
        </p:spPr>
        <p:txBody>
          <a:bodyPr wrap="none" rtlCol="0">
            <a:spAutoFit/>
          </a:bodyPr>
          <a:lstStyle/>
          <a:p>
            <a:r>
              <a:rPr lang="en-US" sz="2800" dirty="0"/>
              <a:t>V</a:t>
            </a:r>
          </a:p>
        </p:txBody>
      </p:sp>
      <p:sp>
        <p:nvSpPr>
          <p:cNvPr id="17" name="文本框 16">
            <a:extLst>
              <a:ext uri="{FF2B5EF4-FFF2-40B4-BE49-F238E27FC236}">
                <a16:creationId xmlns:a16="http://schemas.microsoft.com/office/drawing/2014/main" id="{E4A7C03E-0405-4770-BB52-24BC3E52EF8D}"/>
              </a:ext>
            </a:extLst>
          </p:cNvPr>
          <p:cNvSpPr txBox="1"/>
          <p:nvPr/>
        </p:nvSpPr>
        <p:spPr>
          <a:xfrm>
            <a:off x="7072009" y="4945888"/>
            <a:ext cx="415498" cy="523220"/>
          </a:xfrm>
          <a:prstGeom prst="rect">
            <a:avLst/>
          </a:prstGeom>
          <a:noFill/>
        </p:spPr>
        <p:txBody>
          <a:bodyPr wrap="none" rtlCol="0">
            <a:spAutoFit/>
          </a:bodyPr>
          <a:lstStyle/>
          <a:p>
            <a:r>
              <a:rPr lang="en-US" sz="2800" dirty="0"/>
              <a:t>U</a:t>
            </a:r>
          </a:p>
        </p:txBody>
      </p:sp>
    </p:spTree>
    <p:extLst>
      <p:ext uri="{BB962C8B-B14F-4D97-AF65-F5344CB8AC3E}">
        <p14:creationId xmlns:p14="http://schemas.microsoft.com/office/powerpoint/2010/main" val="30527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A52648-43B9-4C58-85D1-9C631E055B8C}"/>
              </a:ext>
            </a:extLst>
          </p:cNvPr>
          <p:cNvPicPr>
            <a:picLocks noGrp="1"/>
          </p:cNvPicPr>
          <p:nvPr>
            <p:ph idx="1"/>
          </p:nvPr>
        </p:nvPicPr>
        <p:blipFill>
          <a:blip r:embed="rId2"/>
          <a:stretch>
            <a:fillRect/>
          </a:stretch>
        </p:blipFill>
        <p:spPr>
          <a:xfrm>
            <a:off x="2231374" y="1413163"/>
            <a:ext cx="7102260" cy="4536611"/>
          </a:xfrm>
          <a:prstGeom prst="rect">
            <a:avLst/>
          </a:prstGeom>
        </p:spPr>
      </p:pic>
      <p:sp>
        <p:nvSpPr>
          <p:cNvPr id="20" name="箭头: 右 19">
            <a:extLst>
              <a:ext uri="{FF2B5EF4-FFF2-40B4-BE49-F238E27FC236}">
                <a16:creationId xmlns:a16="http://schemas.microsoft.com/office/drawing/2014/main" id="{EE936E52-8EAD-4DCA-B827-B3036D4B6ECF}"/>
              </a:ext>
            </a:extLst>
          </p:cNvPr>
          <p:cNvSpPr/>
          <p:nvPr/>
        </p:nvSpPr>
        <p:spPr>
          <a:xfrm>
            <a:off x="2333610" y="5670241"/>
            <a:ext cx="7923383" cy="1920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箭头: 右 20">
            <a:extLst>
              <a:ext uri="{FF2B5EF4-FFF2-40B4-BE49-F238E27FC236}">
                <a16:creationId xmlns:a16="http://schemas.microsoft.com/office/drawing/2014/main" id="{2D55F7D1-83B6-479A-BD32-1BEBF6436BC6}"/>
              </a:ext>
            </a:extLst>
          </p:cNvPr>
          <p:cNvSpPr/>
          <p:nvPr/>
        </p:nvSpPr>
        <p:spPr>
          <a:xfrm rot="16200000">
            <a:off x="-167047" y="3174569"/>
            <a:ext cx="5061972" cy="214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EE1D2620-F8AA-4761-A8ED-32D6089D6432}"/>
              </a:ext>
            </a:extLst>
          </p:cNvPr>
          <p:cNvSpPr/>
          <p:nvPr/>
        </p:nvSpPr>
        <p:spPr>
          <a:xfrm>
            <a:off x="9069836" y="144805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8E5A0096-EB00-45B5-9F58-81F48BEFFC7A}"/>
              </a:ext>
            </a:extLst>
          </p:cNvPr>
          <p:cNvSpPr/>
          <p:nvPr/>
        </p:nvSpPr>
        <p:spPr>
          <a:xfrm>
            <a:off x="2215526" y="1409224"/>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FBAAF3F9-126D-4DAB-8501-DF954DB0013C}"/>
              </a:ext>
            </a:extLst>
          </p:cNvPr>
          <p:cNvSpPr/>
          <p:nvPr/>
        </p:nvSpPr>
        <p:spPr>
          <a:xfrm>
            <a:off x="2283120" y="563349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5" name="椭圆 24">
            <a:extLst>
              <a:ext uri="{FF2B5EF4-FFF2-40B4-BE49-F238E27FC236}">
                <a16:creationId xmlns:a16="http://schemas.microsoft.com/office/drawing/2014/main" id="{633A48A6-38DA-4C97-9ED5-E730831F32C8}"/>
              </a:ext>
            </a:extLst>
          </p:cNvPr>
          <p:cNvSpPr/>
          <p:nvPr/>
        </p:nvSpPr>
        <p:spPr>
          <a:xfrm>
            <a:off x="9069836" y="5606710"/>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088C33-0D63-4E2E-8301-28A5968FAE1A}"/>
              </a:ext>
            </a:extLst>
          </p:cNvPr>
          <p:cNvSpPr txBox="1"/>
          <p:nvPr/>
        </p:nvSpPr>
        <p:spPr>
          <a:xfrm>
            <a:off x="8248734" y="938726"/>
            <a:ext cx="1851711" cy="400110"/>
          </a:xfrm>
          <a:prstGeom prst="rect">
            <a:avLst/>
          </a:prstGeom>
          <a:noFill/>
        </p:spPr>
        <p:txBody>
          <a:bodyPr wrap="square" rtlCol="0">
            <a:spAutoFit/>
          </a:bodyPr>
          <a:lstStyle/>
          <a:p>
            <a:r>
              <a:rPr lang="en-US" sz="2000" dirty="0"/>
              <a:t>（800，600）</a:t>
            </a:r>
          </a:p>
        </p:txBody>
      </p:sp>
      <p:sp>
        <p:nvSpPr>
          <p:cNvPr id="27" name="文本框 26">
            <a:extLst>
              <a:ext uri="{FF2B5EF4-FFF2-40B4-BE49-F238E27FC236}">
                <a16:creationId xmlns:a16="http://schemas.microsoft.com/office/drawing/2014/main" id="{5B592AA8-8E20-4AD3-8B4D-B0FF84A1C16B}"/>
              </a:ext>
            </a:extLst>
          </p:cNvPr>
          <p:cNvSpPr txBox="1"/>
          <p:nvPr/>
        </p:nvSpPr>
        <p:spPr>
          <a:xfrm>
            <a:off x="850869" y="1017084"/>
            <a:ext cx="1851711" cy="400110"/>
          </a:xfrm>
          <a:prstGeom prst="rect">
            <a:avLst/>
          </a:prstGeom>
          <a:noFill/>
        </p:spPr>
        <p:txBody>
          <a:bodyPr wrap="square" rtlCol="0">
            <a:spAutoFit/>
          </a:bodyPr>
          <a:lstStyle/>
          <a:p>
            <a:r>
              <a:rPr lang="en-US" sz="2000" dirty="0"/>
              <a:t>（0，600）</a:t>
            </a:r>
          </a:p>
        </p:txBody>
      </p:sp>
      <p:sp>
        <p:nvSpPr>
          <p:cNvPr id="28" name="文本框 27">
            <a:extLst>
              <a:ext uri="{FF2B5EF4-FFF2-40B4-BE49-F238E27FC236}">
                <a16:creationId xmlns:a16="http://schemas.microsoft.com/office/drawing/2014/main" id="{8102D765-C659-4DDC-B42D-57C81B498F14}"/>
              </a:ext>
            </a:extLst>
          </p:cNvPr>
          <p:cNvSpPr txBox="1"/>
          <p:nvPr/>
        </p:nvSpPr>
        <p:spPr>
          <a:xfrm>
            <a:off x="9170485" y="5208616"/>
            <a:ext cx="1483454" cy="400110"/>
          </a:xfrm>
          <a:prstGeom prst="rect">
            <a:avLst/>
          </a:prstGeom>
          <a:noFill/>
        </p:spPr>
        <p:txBody>
          <a:bodyPr wrap="square" rtlCol="0">
            <a:spAutoFit/>
          </a:bodyPr>
          <a:lstStyle/>
          <a:p>
            <a:r>
              <a:rPr lang="en-US" sz="2000" dirty="0"/>
              <a:t>（800，0）</a:t>
            </a:r>
          </a:p>
        </p:txBody>
      </p:sp>
      <p:sp>
        <p:nvSpPr>
          <p:cNvPr id="29" name="文本框 28">
            <a:extLst>
              <a:ext uri="{FF2B5EF4-FFF2-40B4-BE49-F238E27FC236}">
                <a16:creationId xmlns:a16="http://schemas.microsoft.com/office/drawing/2014/main" id="{B6BEFCD1-D463-43C7-A047-22846E637B36}"/>
              </a:ext>
            </a:extLst>
          </p:cNvPr>
          <p:cNvSpPr txBox="1"/>
          <p:nvPr/>
        </p:nvSpPr>
        <p:spPr>
          <a:xfrm>
            <a:off x="1131847" y="5451811"/>
            <a:ext cx="1364657" cy="400110"/>
          </a:xfrm>
          <a:prstGeom prst="rect">
            <a:avLst/>
          </a:prstGeom>
          <a:noFill/>
        </p:spPr>
        <p:txBody>
          <a:bodyPr wrap="square" rtlCol="0">
            <a:spAutoFit/>
          </a:bodyPr>
          <a:lstStyle/>
          <a:p>
            <a:r>
              <a:rPr lang="en-US" sz="2000" dirty="0"/>
              <a:t>（0，0）</a:t>
            </a:r>
          </a:p>
        </p:txBody>
      </p:sp>
      <p:sp>
        <p:nvSpPr>
          <p:cNvPr id="30" name="文本框 29">
            <a:extLst>
              <a:ext uri="{FF2B5EF4-FFF2-40B4-BE49-F238E27FC236}">
                <a16:creationId xmlns:a16="http://schemas.microsoft.com/office/drawing/2014/main" id="{FE99B8A1-ABB8-417E-A39B-B99B706C4B62}"/>
              </a:ext>
            </a:extLst>
          </p:cNvPr>
          <p:cNvSpPr txBox="1"/>
          <p:nvPr/>
        </p:nvSpPr>
        <p:spPr>
          <a:xfrm>
            <a:off x="1769692" y="1409224"/>
            <a:ext cx="296876" cy="369332"/>
          </a:xfrm>
          <a:prstGeom prst="rect">
            <a:avLst/>
          </a:prstGeom>
          <a:noFill/>
        </p:spPr>
        <p:txBody>
          <a:bodyPr wrap="none" rtlCol="0">
            <a:spAutoFit/>
          </a:bodyPr>
          <a:lstStyle/>
          <a:p>
            <a:r>
              <a:rPr lang="en-US" dirty="0"/>
              <a:t>Y</a:t>
            </a:r>
          </a:p>
        </p:txBody>
      </p:sp>
      <p:sp>
        <p:nvSpPr>
          <p:cNvPr id="31" name="文本框 30">
            <a:extLst>
              <a:ext uri="{FF2B5EF4-FFF2-40B4-BE49-F238E27FC236}">
                <a16:creationId xmlns:a16="http://schemas.microsoft.com/office/drawing/2014/main" id="{E621E906-FC62-49E2-B768-32E6558AC7B7}"/>
              </a:ext>
            </a:extLst>
          </p:cNvPr>
          <p:cNvSpPr txBox="1"/>
          <p:nvPr/>
        </p:nvSpPr>
        <p:spPr>
          <a:xfrm>
            <a:off x="9363531" y="5954059"/>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13529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7BE92F61-FE33-49BF-B30A-46435B6EDB52}"/>
              </a:ext>
            </a:extLst>
          </p:cNvPr>
          <p:cNvSpPr/>
          <p:nvPr/>
        </p:nvSpPr>
        <p:spPr>
          <a:xfrm>
            <a:off x="2482978" y="3004457"/>
            <a:ext cx="2317844"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Color the picture 2 </a:t>
            </a:r>
          </a:p>
        </p:txBody>
      </p:sp>
      <p:sp>
        <p:nvSpPr>
          <p:cNvPr id="23" name="矩形 22">
            <a:extLst>
              <a:ext uri="{FF2B5EF4-FFF2-40B4-BE49-F238E27FC236}">
                <a16:creationId xmlns:a16="http://schemas.microsoft.com/office/drawing/2014/main" id="{7BE92F61-FE33-49BF-B30A-46435B6EDB52}"/>
              </a:ext>
            </a:extLst>
          </p:cNvPr>
          <p:cNvSpPr/>
          <p:nvPr/>
        </p:nvSpPr>
        <p:spPr>
          <a:xfrm>
            <a:off x="5015917" y="3004457"/>
            <a:ext cx="2521616"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Scan the picture 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7537533" y="3777505"/>
            <a:ext cx="262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7799684" y="3004457"/>
            <a:ext cx="1909338"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4800822" y="3777505"/>
            <a:ext cx="215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5841918" y="2291938"/>
            <a:ext cx="4335235"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169719"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Target pictures</a:t>
            </a:r>
            <a:endParaRPr lang="en-US" sz="2400"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Models</a:t>
            </a:r>
            <a:endParaRPr lang="en-US" sz="2400" dirty="0"/>
          </a:p>
        </p:txBody>
      </p:sp>
      <p:sp>
        <p:nvSpPr>
          <p:cNvPr id="6" name="矩形 5">
            <a:extLst>
              <a:ext uri="{FF2B5EF4-FFF2-40B4-BE49-F238E27FC236}">
                <a16:creationId xmlns:a16="http://schemas.microsoft.com/office/drawing/2014/main" id="{286C7161-025D-4C80-A7AE-719A8F7B74D3}"/>
              </a:ext>
            </a:extLst>
          </p:cNvPr>
          <p:cNvSpPr/>
          <p:nvPr/>
        </p:nvSpPr>
        <p:spPr>
          <a:xfrm>
            <a:off x="3796392" y="2291938"/>
            <a:ext cx="1670218" cy="29777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Upload the target pics to Vuforia and import the Unity package to  Unity3d</a:t>
            </a:r>
            <a:endParaRPr lang="en-US" sz="2400" dirty="0"/>
          </a:p>
        </p:txBody>
      </p:sp>
      <p:sp>
        <p:nvSpPr>
          <p:cNvPr id="7" name="矩形 6">
            <a:extLst>
              <a:ext uri="{FF2B5EF4-FFF2-40B4-BE49-F238E27FC236}">
                <a16:creationId xmlns:a16="http://schemas.microsoft.com/office/drawing/2014/main" id="{C653E7B1-C055-4B5F-B5CA-16361E3E65EF}"/>
              </a:ext>
            </a:extLst>
          </p:cNvPr>
          <p:cNvSpPr/>
          <p:nvPr/>
        </p:nvSpPr>
        <p:spPr>
          <a:xfrm>
            <a:off x="8070779" y="3854288"/>
            <a:ext cx="1845117" cy="930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Pass the </a:t>
            </a:r>
            <a:r>
              <a:rPr lang="en-US" sz="2400" dirty="0" err="1"/>
              <a:t>Shader</a:t>
            </a:r>
            <a:r>
              <a:rPr lang="en-US" sz="2400" dirty="0"/>
              <a:t> </a:t>
            </a:r>
            <a:r>
              <a:rPr lang="en-US" altLang="zh-CN" sz="2400" dirty="0"/>
              <a:t>value</a:t>
            </a:r>
            <a:endParaRPr lang="en-US" sz="2400" dirty="0"/>
          </a:p>
        </p:txBody>
      </p:sp>
      <p:sp>
        <p:nvSpPr>
          <p:cNvPr id="8" name="矩形 7">
            <a:extLst>
              <a:ext uri="{FF2B5EF4-FFF2-40B4-BE49-F238E27FC236}">
                <a16:creationId xmlns:a16="http://schemas.microsoft.com/office/drawing/2014/main" id="{85ECBC49-3031-4725-95A9-A7FFF065F2A3}"/>
              </a:ext>
            </a:extLst>
          </p:cNvPr>
          <p:cNvSpPr/>
          <p:nvPr/>
        </p:nvSpPr>
        <p:spPr>
          <a:xfrm>
            <a:off x="6095999" y="2341668"/>
            <a:ext cx="1504706" cy="1223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Get the Screen capture</a:t>
            </a:r>
            <a:endParaRPr lang="en-US" sz="2400" dirty="0"/>
          </a:p>
        </p:txBody>
      </p:sp>
      <p:sp>
        <p:nvSpPr>
          <p:cNvPr id="9" name="矩形 8">
            <a:extLst>
              <a:ext uri="{FF2B5EF4-FFF2-40B4-BE49-F238E27FC236}">
                <a16:creationId xmlns:a16="http://schemas.microsoft.com/office/drawing/2014/main" id="{4E0FF501-27C5-44C0-9107-3AB964A7941A}"/>
              </a:ext>
            </a:extLst>
          </p:cNvPr>
          <p:cNvSpPr/>
          <p:nvPr/>
        </p:nvSpPr>
        <p:spPr>
          <a:xfrm>
            <a:off x="2149189" y="2977367"/>
            <a:ext cx="1106632" cy="1283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UV Split &amp; match</a:t>
            </a:r>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169719"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a:t>
            </a:r>
            <a:r>
              <a:rPr lang="en-US" altLang="zh-CN" sz="2400" dirty="0"/>
              <a:t>hotoshop </a:t>
            </a:r>
          </a:p>
          <a:p>
            <a:pPr algn="ctr"/>
            <a:r>
              <a:rPr lang="en-US" sz="2400"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5872140"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542318" y="2291938"/>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AR D</a:t>
            </a:r>
            <a:r>
              <a:rPr lang="en-US" altLang="zh-CN" sz="2400" dirty="0"/>
              <a:t>isplay</a:t>
            </a:r>
            <a:endParaRPr lang="en-US" sz="2400"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488878" y="5269675"/>
            <a:ext cx="1309255"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a:t>
            </a:r>
            <a:r>
              <a:rPr lang="en-US" altLang="zh-CN" sz="2400" dirty="0"/>
              <a:t>obile Devices</a:t>
            </a:r>
            <a:endParaRPr lang="en-US" sz="2400" dirty="0"/>
          </a:p>
        </p:txBody>
      </p:sp>
      <p:sp>
        <p:nvSpPr>
          <p:cNvPr id="21" name="矩形 20">
            <a:extLst>
              <a:ext uri="{FF2B5EF4-FFF2-40B4-BE49-F238E27FC236}">
                <a16:creationId xmlns:a16="http://schemas.microsoft.com/office/drawing/2014/main" id="{824ABD0B-93A4-45CE-9FD3-E0480EB8C706}"/>
              </a:ext>
            </a:extLst>
          </p:cNvPr>
          <p:cNvSpPr/>
          <p:nvPr/>
        </p:nvSpPr>
        <p:spPr>
          <a:xfrm>
            <a:off x="7912717" y="2402527"/>
            <a:ext cx="1989571" cy="12164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a:endCxn id="27" idx="0"/>
          </p:cNvCxnSpPr>
          <p:nvPr/>
        </p:nvCxnSpPr>
        <p:spPr>
          <a:xfrm>
            <a:off x="6848352" y="3565569"/>
            <a:ext cx="19310" cy="27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a:stCxn id="27" idx="3"/>
            <a:endCxn id="7" idx="1"/>
          </p:cNvCxnSpPr>
          <p:nvPr/>
        </p:nvCxnSpPr>
        <p:spPr>
          <a:xfrm>
            <a:off x="7695471" y="4304807"/>
            <a:ext cx="375308" cy="1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5F329189-1E44-4034-9B6E-2A7AC8F07B4F}"/>
              </a:ext>
            </a:extLst>
          </p:cNvPr>
          <p:cNvSpPr/>
          <p:nvPr/>
        </p:nvSpPr>
        <p:spPr>
          <a:xfrm>
            <a:off x="6039853" y="3835732"/>
            <a:ext cx="1655618" cy="938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H="1" flipV="1">
            <a:off x="8907503" y="3619006"/>
            <a:ext cx="166976" cy="2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801C80E6-2649-44B9-B49D-32727D1B4DBD}"/>
              </a:ext>
            </a:extLst>
          </p:cNvPr>
          <p:cNvSpPr/>
          <p:nvPr/>
        </p:nvSpPr>
        <p:spPr>
          <a:xfrm>
            <a:off x="3436927" y="3336966"/>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箭头: 右 32">
            <a:extLst>
              <a:ext uri="{FF2B5EF4-FFF2-40B4-BE49-F238E27FC236}">
                <a16:creationId xmlns:a16="http://schemas.microsoft.com/office/drawing/2014/main" id="{01CE90F3-2467-47F8-891E-E30AEDBA5227}"/>
              </a:ext>
            </a:extLst>
          </p:cNvPr>
          <p:cNvSpPr/>
          <p:nvPr/>
        </p:nvSpPr>
        <p:spPr>
          <a:xfrm>
            <a:off x="5475030" y="3336965"/>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箭头: 右 40">
            <a:extLst>
              <a:ext uri="{FF2B5EF4-FFF2-40B4-BE49-F238E27FC236}">
                <a16:creationId xmlns:a16="http://schemas.microsoft.com/office/drawing/2014/main" id="{085E20EB-70FA-446C-A3A6-E144C1E68106}"/>
              </a:ext>
            </a:extLst>
          </p:cNvPr>
          <p:cNvSpPr/>
          <p:nvPr/>
        </p:nvSpPr>
        <p:spPr>
          <a:xfrm>
            <a:off x="10186555" y="3336964"/>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650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图片 215">
            <a:extLst>
              <a:ext uri="{FF2B5EF4-FFF2-40B4-BE49-F238E27FC236}">
                <a16:creationId xmlns:a16="http://schemas.microsoft.com/office/drawing/2014/main" id="{6DD98F02-067D-48B8-A6DD-C52E1302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06" t="10732" r="11855"/>
          <a:stretch>
            <a:fillRect/>
          </a:stretch>
        </p:blipFill>
        <p:spPr bwMode="auto">
          <a:xfrm rot="5400000">
            <a:off x="9599840" y="942976"/>
            <a:ext cx="21145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216">
            <a:extLst>
              <a:ext uri="{FF2B5EF4-FFF2-40B4-BE49-F238E27FC236}">
                <a16:creationId xmlns:a16="http://schemas.microsoft.com/office/drawing/2014/main" id="{8EFC9A72-3D3C-47D0-9CFB-ECA662936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942" r="5214" b="6067"/>
          <a:stretch>
            <a:fillRect/>
          </a:stretch>
        </p:blipFill>
        <p:spPr bwMode="auto">
          <a:xfrm>
            <a:off x="7714138" y="533401"/>
            <a:ext cx="14763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214">
            <a:extLst>
              <a:ext uri="{FF2B5EF4-FFF2-40B4-BE49-F238E27FC236}">
                <a16:creationId xmlns:a16="http://schemas.microsoft.com/office/drawing/2014/main" id="{FFA17D6A-FDC0-4368-A877-0B9AFAFAE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00" b="19083"/>
          <a:stretch>
            <a:fillRect/>
          </a:stretch>
        </p:blipFill>
        <p:spPr bwMode="auto">
          <a:xfrm>
            <a:off x="5333136" y="788843"/>
            <a:ext cx="16764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212">
            <a:extLst>
              <a:ext uri="{FF2B5EF4-FFF2-40B4-BE49-F238E27FC236}">
                <a16:creationId xmlns:a16="http://schemas.microsoft.com/office/drawing/2014/main" id="{FA7CB301-EFB9-4F56-96B0-CB72AB3E2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752" b="17709"/>
          <a:stretch>
            <a:fillRect/>
          </a:stretch>
        </p:blipFill>
        <p:spPr bwMode="auto">
          <a:xfrm>
            <a:off x="2600696" y="1190625"/>
            <a:ext cx="17145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217">
            <a:extLst>
              <a:ext uri="{FF2B5EF4-FFF2-40B4-BE49-F238E27FC236}">
                <a16:creationId xmlns:a16="http://schemas.microsoft.com/office/drawing/2014/main" id="{7BB181CE-ECC2-4FDD-9878-FB33FA97BF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0935" b="7848"/>
          <a:stretch>
            <a:fillRect/>
          </a:stretch>
        </p:blipFill>
        <p:spPr bwMode="auto">
          <a:xfrm>
            <a:off x="4571136" y="4135582"/>
            <a:ext cx="15240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13">
            <a:extLst>
              <a:ext uri="{FF2B5EF4-FFF2-40B4-BE49-F238E27FC236}">
                <a16:creationId xmlns:a16="http://schemas.microsoft.com/office/drawing/2014/main" id="{41471D09-62F0-426B-A157-332B92B60E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0935" r="19583" b="14719"/>
          <a:stretch>
            <a:fillRect/>
          </a:stretch>
        </p:blipFill>
        <p:spPr bwMode="auto">
          <a:xfrm>
            <a:off x="8170224" y="4126056"/>
            <a:ext cx="13716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09D5666-81DC-42D0-8AA6-A326F87C72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75605AF0-3C26-486B-898A-C7A86648DCA1}"/>
              </a:ext>
            </a:extLst>
          </p:cNvPr>
          <p:cNvSpPr>
            <a:spLocks noChangeArrowheads="1"/>
          </p:cNvSpPr>
          <p:nvPr/>
        </p:nvSpPr>
        <p:spPr bwMode="auto">
          <a:xfrm>
            <a:off x="0" y="257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58AC045B-9E14-42DC-9B7F-A6C552B04F8D}"/>
              </a:ext>
            </a:extLst>
          </p:cNvPr>
          <p:cNvSpPr>
            <a:spLocks noChangeArrowheads="1"/>
          </p:cNvSpPr>
          <p:nvPr/>
        </p:nvSpPr>
        <p:spPr bwMode="auto">
          <a:xfrm>
            <a:off x="0" y="46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4DA9F124-85C5-40D6-B61A-C4BD641C811A}"/>
              </a:ext>
            </a:extLst>
          </p:cNvPr>
          <p:cNvSpPr>
            <a:spLocks noChangeArrowheads="1"/>
          </p:cNvSpPr>
          <p:nvPr/>
        </p:nvSpPr>
        <p:spPr bwMode="auto">
          <a:xfrm>
            <a:off x="0" y="922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85811A-A4F4-4EBB-AE3E-194C11F54F2E}"/>
              </a:ext>
            </a:extLst>
          </p:cNvPr>
          <p:cNvSpPr>
            <a:spLocks noChangeArrowheads="1"/>
          </p:cNvSpPr>
          <p:nvPr/>
        </p:nvSpPr>
        <p:spPr bwMode="auto">
          <a:xfrm>
            <a:off x="0" y="1115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82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5136816" y="1995290"/>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930841"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336567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Development and Evaluation of Mixed Reality Educational Applications</a:t>
            </a:r>
          </a:p>
        </p:txBody>
      </p:sp>
      <p:sp>
        <p:nvSpPr>
          <p:cNvPr id="6" name="矩形 5">
            <a:extLst>
              <a:ext uri="{FF2B5EF4-FFF2-40B4-BE49-F238E27FC236}">
                <a16:creationId xmlns:a16="http://schemas.microsoft.com/office/drawing/2014/main" id="{FFAB2299-17EB-4FA2-A0D6-BC93C62FF6B3}"/>
              </a:ext>
            </a:extLst>
          </p:cNvPr>
          <p:cNvSpPr/>
          <p:nvPr/>
        </p:nvSpPr>
        <p:spPr>
          <a:xfrm>
            <a:off x="930841" y="3628418"/>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497274" y="1384639"/>
            <a:ext cx="2266697" cy="8023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VR A</a:t>
            </a:r>
            <a:r>
              <a:rPr lang="en-US" altLang="zh-CN" sz="2800" dirty="0"/>
              <a:t>rt E</a:t>
            </a:r>
            <a:r>
              <a:rPr lang="en-US" sz="2800" dirty="0"/>
              <a:t>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497278" y="4292126"/>
            <a:ext cx="2266693" cy="867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3D Color</a:t>
            </a:r>
            <a:r>
              <a:rPr lang="en-US" altLang="zh-CN" sz="2800" dirty="0"/>
              <a:t>ing G</a:t>
            </a:r>
            <a:r>
              <a:rPr lang="en-US" sz="2800" dirty="0"/>
              <a:t>ame</a:t>
            </a:r>
          </a:p>
        </p:txBody>
      </p:sp>
      <p:sp>
        <p:nvSpPr>
          <p:cNvPr id="11" name="箭头: 右 10">
            <a:extLst>
              <a:ext uri="{FF2B5EF4-FFF2-40B4-BE49-F238E27FC236}">
                <a16:creationId xmlns:a16="http://schemas.microsoft.com/office/drawing/2014/main" id="{1CF42479-53EC-4D55-8D64-8DFA9B8FAC3C}"/>
              </a:ext>
            </a:extLst>
          </p:cNvPr>
          <p:cNvSpPr/>
          <p:nvPr/>
        </p:nvSpPr>
        <p:spPr>
          <a:xfrm>
            <a:off x="2020401" y="2289435"/>
            <a:ext cx="5859860" cy="46577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800" dirty="0"/>
          </a:p>
        </p:txBody>
      </p:sp>
      <p:sp>
        <p:nvSpPr>
          <p:cNvPr id="12" name="箭头: 右 11">
            <a:extLst>
              <a:ext uri="{FF2B5EF4-FFF2-40B4-BE49-F238E27FC236}">
                <a16:creationId xmlns:a16="http://schemas.microsoft.com/office/drawing/2014/main" id="{63B144EB-84D9-4212-8B25-E2916A00A34B}"/>
              </a:ext>
            </a:extLst>
          </p:cNvPr>
          <p:cNvSpPr/>
          <p:nvPr/>
        </p:nvSpPr>
        <p:spPr>
          <a:xfrm>
            <a:off x="2020399" y="3937730"/>
            <a:ext cx="5859861" cy="39576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800"/>
          </a:p>
        </p:txBody>
      </p:sp>
      <p:sp>
        <p:nvSpPr>
          <p:cNvPr id="14" name="矩形 13">
            <a:extLst>
              <a:ext uri="{FF2B5EF4-FFF2-40B4-BE49-F238E27FC236}">
                <a16:creationId xmlns:a16="http://schemas.microsoft.com/office/drawing/2014/main" id="{A34E6BDB-2A23-4CAA-A41A-D02051A40703}"/>
              </a:ext>
            </a:extLst>
          </p:cNvPr>
          <p:cNvSpPr/>
          <p:nvPr/>
        </p:nvSpPr>
        <p:spPr>
          <a:xfrm>
            <a:off x="2497277" y="2805472"/>
            <a:ext cx="2266694"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1359006352"/>
              </p:ext>
            </p:extLst>
          </p:nvPr>
        </p:nvGraphicFramePr>
        <p:xfrm>
          <a:off x="319952" y="495887"/>
          <a:ext cx="11552096" cy="5518947"/>
        </p:xfrm>
        <a:graphic>
          <a:graphicData uri="http://schemas.openxmlformats.org/drawingml/2006/table">
            <a:tbl>
              <a:tblPr firstRow="1" firstCol="1" bandRow="1">
                <a:tableStyleId>{5940675A-B579-460E-94D1-54222C63F5DA}</a:tableStyleId>
              </a:tblPr>
              <a:tblGrid>
                <a:gridCol w="1200090">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75013">
                  <a:extLst>
                    <a:ext uri="{9D8B030D-6E8A-4147-A177-3AD203B41FA5}">
                      <a16:colId xmlns:a16="http://schemas.microsoft.com/office/drawing/2014/main" val="1805124618"/>
                    </a:ext>
                  </a:extLst>
                </a:gridCol>
                <a:gridCol w="3265715">
                  <a:extLst>
                    <a:ext uri="{9D8B030D-6E8A-4147-A177-3AD203B41FA5}">
                      <a16:colId xmlns:a16="http://schemas.microsoft.com/office/drawing/2014/main" val="1387593033"/>
                    </a:ext>
                  </a:extLst>
                </a:gridCol>
                <a:gridCol w="1816924">
                  <a:extLst>
                    <a:ext uri="{9D8B030D-6E8A-4147-A177-3AD203B41FA5}">
                      <a16:colId xmlns:a16="http://schemas.microsoft.com/office/drawing/2014/main" val="776739422"/>
                    </a:ext>
                  </a:extLst>
                </a:gridCol>
                <a:gridCol w="3523695">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six dimensions altogether set up 37 questions and each question must be answered by complete sentences. Such evaluation is more rigorous and meticulous. In view of its focus on teachers’ teaching application, it belongs to qualitative evaluation</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3501508305"/>
              </p:ext>
            </p:extLst>
          </p:nvPr>
        </p:nvGraphicFramePr>
        <p:xfrm>
          <a:off x="204476" y="154378"/>
          <a:ext cx="11552096" cy="6267050"/>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63138">
                  <a:extLst>
                    <a:ext uri="{9D8B030D-6E8A-4147-A177-3AD203B41FA5}">
                      <a16:colId xmlns:a16="http://schemas.microsoft.com/office/drawing/2014/main" val="1805124618"/>
                    </a:ext>
                  </a:extLst>
                </a:gridCol>
                <a:gridCol w="3289465">
                  <a:extLst>
                    <a:ext uri="{9D8B030D-6E8A-4147-A177-3AD203B41FA5}">
                      <a16:colId xmlns:a16="http://schemas.microsoft.com/office/drawing/2014/main" val="1387593033"/>
                    </a:ext>
                  </a:extLst>
                </a:gridCol>
                <a:gridCol w="1816925">
                  <a:extLst>
                    <a:ext uri="{9D8B030D-6E8A-4147-A177-3AD203B41FA5}">
                      <a16:colId xmlns:a16="http://schemas.microsoft.com/office/drawing/2014/main" val="776739422"/>
                    </a:ext>
                  </a:extLst>
                </a:gridCol>
                <a:gridCol w="3503221">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just"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property (taking Gardner multi-intelligence and “knowledge” dimension in 2001 Anderson education goal classification as specific indicators) </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0967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property (taking Battle virtual world player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category as specific indicators) </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Wei(2009)</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e-game education comprehensive evaluation index system</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companies</a:t>
                      </a:r>
                    </a:p>
                  </a:txBody>
                  <a:tcPr marL="68580" marR="68580" marT="0" marB="0" anchor="ctr" anchorCtr="1"/>
                </a:tc>
                <a:tc rowSpan="3">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classification of indicator is very refined with priority, which helps increase the preciseness of evaluation outcomes.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4205061146"/>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58784">
                  <a:extLst>
                    <a:ext uri="{9D8B030D-6E8A-4147-A177-3AD203B41FA5}">
                      <a16:colId xmlns:a16="http://schemas.microsoft.com/office/drawing/2014/main" val="3524856799"/>
                    </a:ext>
                  </a:extLst>
                </a:gridCol>
                <a:gridCol w="510639">
                  <a:extLst>
                    <a:ext uri="{9D8B030D-6E8A-4147-A177-3AD203B41FA5}">
                      <a16:colId xmlns:a16="http://schemas.microsoft.com/office/drawing/2014/main" val="1805124618"/>
                    </a:ext>
                  </a:extLst>
                </a:gridCol>
                <a:gridCol w="3253839">
                  <a:extLst>
                    <a:ext uri="{9D8B030D-6E8A-4147-A177-3AD203B41FA5}">
                      <a16:colId xmlns:a16="http://schemas.microsoft.com/office/drawing/2014/main" val="1387593033"/>
                    </a:ext>
                  </a:extLst>
                </a:gridCol>
                <a:gridCol w="1805049">
                  <a:extLst>
                    <a:ext uri="{9D8B030D-6E8A-4147-A177-3AD203B41FA5}">
                      <a16:colId xmlns:a16="http://schemas.microsoft.com/office/drawing/2014/main" val="776739422"/>
                    </a:ext>
                  </a:extLst>
                </a:gridCol>
                <a:gridCol w="3515097">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developers, etc.</a:t>
                      </a:r>
                    </a:p>
                  </a:txBody>
                  <a:tcPr marL="68580" marR="68580" marT="0" marB="0" anchor="ctr" anchorCtr="1"/>
                </a:tc>
                <a:tc rowSpan="13">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It integrates educational property with game property. Kappa coefficient has been used to test every factor in the evaluation scale and accordingly improve reliability and validity. Through authentically combining education game with class teaching and students’ psychological characteristics, it comprehensively reflects teachers’ teaching demands. Every indicator (point 0, 1,2) belongs to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Rules</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graphicFrame>
        <p:nvGraphicFramePr>
          <p:cNvPr id="3" name="内容占位符 3">
            <a:extLst>
              <a:ext uri="{FF2B5EF4-FFF2-40B4-BE49-F238E27FC236}">
                <a16:creationId xmlns:a16="http://schemas.microsoft.com/office/drawing/2014/main" id="{24F3965C-B7EA-4BF3-8A45-7A28FBDF612D}"/>
              </a:ext>
            </a:extLst>
          </p:cNvPr>
          <p:cNvGraphicFramePr>
            <a:graphicFrameLocks/>
          </p:cNvGraphicFramePr>
          <p:nvPr>
            <p:extLst>
              <p:ext uri="{D42A27DB-BD31-4B8C-83A1-F6EECF244321}">
                <p14:modId xmlns:p14="http://schemas.microsoft.com/office/powerpoint/2010/main" val="1057190565"/>
              </p:ext>
            </p:extLst>
          </p:nvPr>
        </p:nvGraphicFramePr>
        <p:xfrm>
          <a:off x="204476" y="-5518947"/>
          <a:ext cx="11552096" cy="5518947"/>
        </p:xfrm>
        <a:graphic>
          <a:graphicData uri="http://schemas.openxmlformats.org/drawingml/2006/table">
            <a:tbl>
              <a:tblPr firstRow="1" firstCol="1" bandRow="1">
                <a:tableStyleId>{5940675A-B579-460E-94D1-54222C63F5DA}</a:tableStyleId>
              </a:tblPr>
              <a:tblGrid>
                <a:gridCol w="1200090">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75013">
                  <a:extLst>
                    <a:ext uri="{9D8B030D-6E8A-4147-A177-3AD203B41FA5}">
                      <a16:colId xmlns:a16="http://schemas.microsoft.com/office/drawing/2014/main" val="1805124618"/>
                    </a:ext>
                  </a:extLst>
                </a:gridCol>
                <a:gridCol w="3265715">
                  <a:extLst>
                    <a:ext uri="{9D8B030D-6E8A-4147-A177-3AD203B41FA5}">
                      <a16:colId xmlns:a16="http://schemas.microsoft.com/office/drawing/2014/main" val="1387593033"/>
                    </a:ext>
                  </a:extLst>
                </a:gridCol>
                <a:gridCol w="1816924">
                  <a:extLst>
                    <a:ext uri="{9D8B030D-6E8A-4147-A177-3AD203B41FA5}">
                      <a16:colId xmlns:a16="http://schemas.microsoft.com/office/drawing/2014/main" val="776739422"/>
                    </a:ext>
                  </a:extLst>
                </a:gridCol>
                <a:gridCol w="3523695">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six dimensions altogether set up 37 questions and each question must be answered by complete sentences. Such evaluation is more rigorous and meticulous. In view of its focus on teachers’ teaching application, it belongs to qualitative evaluation</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454600" y="1988018"/>
            <a:ext cx="909204" cy="1105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462132" y="1285506"/>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9790625" y="994906"/>
            <a:ext cx="2131628" cy="22444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048995" y="3985652"/>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a:off x="6271632" y="2086346"/>
            <a:ext cx="335751" cy="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5400000">
            <a:off x="7568345" y="3513412"/>
            <a:ext cx="94448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388369" y="4237944"/>
            <a:ext cx="801587" cy="2502847"/>
          </a:xfrm>
          <a:prstGeom prst="bentConnector3">
            <a:avLst>
              <a:gd name="adj1" fmla="val 128518"/>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36605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Scan the identification picture</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745571" y="3776353"/>
            <a:ext cx="165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607383" y="1193076"/>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473787" y="2117124"/>
            <a:ext cx="316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373827" y="1717014"/>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663621" y="3041855"/>
            <a:ext cx="3706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4105301" y="2147529"/>
            <a:ext cx="968524" cy="480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829714" y="1167740"/>
            <a:ext cx="2377937" cy="1471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Identification map turn green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4716945" y="4313226"/>
            <a:ext cx="552528" cy="12875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5637007" y="4615772"/>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3809307" y="2314528"/>
            <a:ext cx="44435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3857308" y="4650057"/>
            <a:ext cx="44435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7842589" y="2825071"/>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The Earth model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44" idx="1"/>
          </p:cNvCxnSpPr>
          <p:nvPr/>
        </p:nvCxnSpPr>
        <p:spPr>
          <a:xfrm>
            <a:off x="7207651" y="1903418"/>
            <a:ext cx="635858" cy="3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2521961" y="2871942"/>
            <a:ext cx="3654902" cy="180881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203148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Scan the identification picture </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flipV="1">
            <a:off x="2232561" y="3776351"/>
            <a:ext cx="2894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2"/>
            <a:endCxn id="19" idx="0"/>
          </p:cNvCxnSpPr>
          <p:nvPr/>
        </p:nvCxnSpPr>
        <p:spPr>
          <a:xfrm flipH="1">
            <a:off x="8950649" y="2331877"/>
            <a:ext cx="920" cy="49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5919435" y="4033780"/>
            <a:ext cx="839421" cy="3245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7843509" y="1482050"/>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Click the Earth Model</a:t>
            </a:r>
          </a:p>
        </p:txBody>
      </p:sp>
      <p:sp>
        <p:nvSpPr>
          <p:cNvPr id="54" name="矩形 53">
            <a:extLst>
              <a:ext uri="{FF2B5EF4-FFF2-40B4-BE49-F238E27FC236}">
                <a16:creationId xmlns:a16="http://schemas.microsoft.com/office/drawing/2014/main" id="{ABAF350C-FC3E-4B93-A22E-6E684B826A45}"/>
              </a:ext>
            </a:extLst>
          </p:cNvPr>
          <p:cNvSpPr/>
          <p:nvPr/>
        </p:nvSpPr>
        <p:spPr>
          <a:xfrm>
            <a:off x="7996214" y="4064190"/>
            <a:ext cx="1953491"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Click the Earth model</a:t>
            </a:r>
          </a:p>
        </p:txBody>
      </p:sp>
      <p:cxnSp>
        <p:nvCxnSpPr>
          <p:cNvPr id="48" name="直接箭头连接符 47">
            <a:extLst>
              <a:ext uri="{FF2B5EF4-FFF2-40B4-BE49-F238E27FC236}">
                <a16:creationId xmlns:a16="http://schemas.microsoft.com/office/drawing/2014/main" id="{C08A10AC-4F5C-4358-B4B6-56D9E1B95FE0}"/>
              </a:ext>
            </a:extLst>
          </p:cNvPr>
          <p:cNvCxnSpPr>
            <a:cxnSpLocks/>
            <a:stCxn id="19" idx="2"/>
            <a:endCxn id="54" idx="0"/>
          </p:cNvCxnSpPr>
          <p:nvPr/>
        </p:nvCxnSpPr>
        <p:spPr>
          <a:xfrm>
            <a:off x="8950649" y="3674898"/>
            <a:ext cx="22311" cy="38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7842589" y="5407211"/>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cxnSpLocks/>
            <a:stCxn id="54" idx="2"/>
            <a:endCxn id="57" idx="0"/>
          </p:cNvCxnSpPr>
          <p:nvPr/>
        </p:nvCxnSpPr>
        <p:spPr>
          <a:xfrm flipH="1">
            <a:off x="8950649" y="4839716"/>
            <a:ext cx="22311" cy="567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3989</TotalTime>
  <Words>968</Words>
  <Application>Microsoft Office PowerPoint</Application>
  <PresentationFormat>宽屏</PresentationFormat>
  <Paragraphs>225</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等线 Light</vt:lpstr>
      <vt:lpstr>맑은 고딕</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121</cp:revision>
  <dcterms:created xsi:type="dcterms:W3CDTF">2017-12-05T15:19:23Z</dcterms:created>
  <dcterms:modified xsi:type="dcterms:W3CDTF">2018-05-26T14:39:54Z</dcterms:modified>
</cp:coreProperties>
</file>