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03" r:id="rId2"/>
    <p:sldId id="404" r:id="rId3"/>
    <p:sldId id="392" r:id="rId4"/>
    <p:sldId id="434" r:id="rId5"/>
    <p:sldId id="400" r:id="rId6"/>
    <p:sldId id="423" r:id="rId7"/>
    <p:sldId id="428" r:id="rId8"/>
    <p:sldId id="429" r:id="rId9"/>
    <p:sldId id="430" r:id="rId10"/>
    <p:sldId id="437" r:id="rId11"/>
    <p:sldId id="432" r:id="rId12"/>
    <p:sldId id="438" r:id="rId13"/>
    <p:sldId id="388" r:id="rId14"/>
    <p:sldId id="398" r:id="rId15"/>
    <p:sldId id="433" r:id="rId16"/>
    <p:sldId id="435" r:id="rId17"/>
    <p:sldId id="422" r:id="rId18"/>
    <p:sldId id="436" r:id="rId19"/>
    <p:sldId id="424" r:id="rId20"/>
    <p:sldId id="425" r:id="rId21"/>
    <p:sldId id="426" r:id="rId22"/>
    <p:sldId id="439" r:id="rId23"/>
    <p:sldId id="440" r:id="rId24"/>
    <p:sldId id="345" r:id="rId25"/>
    <p:sldId id="339" r:id="rId26"/>
  </p:sldIdLst>
  <p:sldSz cx="10974388" cy="6859588"/>
  <p:notesSz cx="6797675" cy="9926638"/>
  <p:defaultTextStyle>
    <a:defPPr>
      <a:defRPr lang="zh-CN"/>
    </a:defPPr>
    <a:lvl1pPr marL="0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109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6218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9326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2435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5543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8653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1761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64869" algn="l" defTabSz="116621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BFF"/>
    <a:srgbClr val="E7EBEB"/>
    <a:srgbClr val="E9EFF7"/>
    <a:srgbClr val="E1E9F3"/>
    <a:srgbClr val="9FCFFF"/>
    <a:srgbClr val="E6EDF6"/>
    <a:srgbClr val="B9CAE1"/>
    <a:srgbClr val="B1C4DD"/>
    <a:srgbClr val="5E84B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7" autoAdjust="0"/>
    <p:restoredTop sz="94660" autoAdjust="0"/>
  </p:normalViewPr>
  <p:slideViewPr>
    <p:cSldViewPr>
      <p:cViewPr>
        <p:scale>
          <a:sx n="75" d="100"/>
          <a:sy n="75" d="100"/>
        </p:scale>
        <p:origin x="-1284" y="-390"/>
      </p:cViewPr>
      <p:guideLst>
        <p:guide orient="horz" pos="2161"/>
        <p:guide pos="3457"/>
      </p:guideLst>
    </p:cSldViewPr>
  </p:slideViewPr>
  <p:outlineViewPr>
    <p:cViewPr>
      <p:scale>
        <a:sx n="33" d="100"/>
        <a:sy n="33" d="100"/>
      </p:scale>
      <p:origin x="0" y="46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34" y="-78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445F-620A-48F0-A11F-7208242D4CEE}" type="datetimeFigureOut">
              <a:rPr lang="zh-CN" altLang="en-US" smtClean="0"/>
              <a:pPr/>
              <a:t>2013/9/18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580DD-17DD-4A72-A913-EC68D7439D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AF8B0-F1CF-4166-A504-35F60ECDFF1B}" type="datetimeFigureOut">
              <a:rPr lang="zh-CN" altLang="en-US" smtClean="0"/>
              <a:pPr/>
              <a:t>2013/9/18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44538"/>
            <a:ext cx="59531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9C15B-0221-4670-8C34-F48088C35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83109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66218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749326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332435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915543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498653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4081761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664869" algn="l" defTabSz="116621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44538"/>
            <a:ext cx="59563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1D5F-ACC7-4B08-AB26-9240C05E1D0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306C1-21B3-4919-95BF-0D1F024B44C1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730250"/>
            <a:ext cx="5970587" cy="3732213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784" y="4708259"/>
            <a:ext cx="4980241" cy="446181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gr"/>
          <p:cNvPicPr>
            <a:picLocks noChangeAspect="1" noChangeArrowheads="1"/>
          </p:cNvPicPr>
          <p:nvPr userDrawn="1"/>
        </p:nvPicPr>
        <p:blipFill>
          <a:blip r:embed="rId2" cstate="print"/>
          <a:srcRect t="6250"/>
          <a:stretch>
            <a:fillRect/>
          </a:stretch>
        </p:blipFill>
        <p:spPr bwMode="auto">
          <a:xfrm>
            <a:off x="0" y="-1398187"/>
            <a:ext cx="10974388" cy="8263181"/>
          </a:xfrm>
          <a:prstGeom prst="rect">
            <a:avLst/>
          </a:prstGeom>
          <a:noFill/>
        </p:spPr>
      </p:pic>
      <p:sp>
        <p:nvSpPr>
          <p:cNvPr id="26521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548720" y="6238756"/>
            <a:ext cx="2560691" cy="432148"/>
          </a:xfrm>
          <a:prstGeom prst="rect">
            <a:avLst/>
          </a:prstGeom>
        </p:spPr>
        <p:txBody>
          <a:bodyPr lIns="116621" tIns="58312" rIns="116621" bIns="58312"/>
          <a:lstStyle>
            <a:lvl1pPr>
              <a:defRPr sz="1800" b="0">
                <a:latin typeface="Calibri" pitchFamily="34" charset="0"/>
                <a:ea typeface="微软雅黑" pitchFamily="34" charset="-122"/>
              </a:defRPr>
            </a:lvl1pPr>
          </a:lstStyle>
          <a:p>
            <a:fld id="{4B69D58A-126A-417A-AFE4-79056304C37B}" type="datetimeFigureOut">
              <a:rPr lang="zh-CN" altLang="en-US" smtClean="0"/>
              <a:pPr/>
              <a:t>2013/9/18</a:t>
            </a:fld>
            <a:endParaRPr lang="zh-CN" altLang="en-US" dirty="0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749585" y="6238756"/>
            <a:ext cx="3475223" cy="432148"/>
          </a:xfrm>
          <a:prstGeom prst="rect">
            <a:avLst/>
          </a:prstGeom>
        </p:spPr>
        <p:txBody>
          <a:bodyPr lIns="116621" tIns="58312" rIns="116621" bIns="58312"/>
          <a:lstStyle>
            <a:lvl1pPr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7738" y="2921712"/>
            <a:ext cx="6998078" cy="792346"/>
          </a:xfrm>
          <a:prstGeom prst="rect">
            <a:avLst/>
          </a:prstGeom>
        </p:spPr>
        <p:txBody>
          <a:bodyPr lIns="116621" tIns="58312" rIns="116621" bIns="58312"/>
          <a:lstStyle>
            <a:lvl1pPr>
              <a:defRPr sz="3200" b="1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1386" y="3855446"/>
            <a:ext cx="6519853" cy="911436"/>
          </a:xfrm>
          <a:prstGeom prst="rect">
            <a:avLst/>
          </a:prstGeom>
        </p:spPr>
        <p:txBody>
          <a:bodyPr lIns="116621" tIns="58312" rIns="116621" bIns="58312"/>
          <a:lstStyle>
            <a:lvl1pPr>
              <a:buFontTx/>
              <a:buNone/>
              <a:defRPr sz="2000" b="1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单击此处编辑母版副标题样式或作者名字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853504" y="5643578"/>
            <a:ext cx="48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中国领先的社会化商业资讯提供商</a:t>
            </a:r>
          </a:p>
        </p:txBody>
      </p:sp>
      <p:pic>
        <p:nvPicPr>
          <p:cNvPr id="9" name="Picture 3" descr="D:\CIC\IWOMmaster\IWOM logo\CIC logos\blue_cic_cnsloga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0" y="388043"/>
            <a:ext cx="2754007" cy="108012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 bwMode="auto">
          <a:xfrm>
            <a:off x="-13648" y="6472762"/>
            <a:ext cx="11016000" cy="396000"/>
          </a:xfrm>
          <a:prstGeom prst="rect">
            <a:avLst/>
          </a:prstGeom>
          <a:solidFill>
            <a:srgbClr val="0000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4" name="Picture 2" descr="D:\CIC\VI\与Kantar Media品牌整合\a Kantar Media Company 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3091" y="6491784"/>
            <a:ext cx="1454703" cy="345492"/>
          </a:xfrm>
          <a:prstGeom prst="rect">
            <a:avLst/>
          </a:prstGeom>
          <a:noFill/>
        </p:spPr>
      </p:pic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-128962" y="6540587"/>
            <a:ext cx="1255200" cy="2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8448" tIns="49224" rIns="98448" bIns="4922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Arial" charset="0"/>
              </a:rPr>
              <a:t>© 2013  CIC  </a:t>
            </a:r>
            <a:endParaRPr lang="en-US" altLang="zh-CN" sz="1100" dirty="0">
              <a:solidFill>
                <a:srgbClr val="FF66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1869" y="380465"/>
            <a:ext cx="9945608" cy="785980"/>
          </a:xfrm>
          <a:prstGeom prst="rect">
            <a:avLst/>
          </a:prstGeom>
        </p:spPr>
        <p:txBody>
          <a:bodyPr lIns="116621" tIns="58312" rIns="116621" bIns="58312"/>
          <a:lstStyle>
            <a:lvl1pPr>
              <a:defRPr sz="2800" b="1" i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33706" y="1412875"/>
            <a:ext cx="9865072" cy="914400"/>
          </a:xfrm>
          <a:prstGeom prst="rect">
            <a:avLst/>
          </a:prstGeom>
        </p:spPr>
        <p:txBody>
          <a:bodyPr/>
          <a:lstStyle>
            <a:lvl1pPr marL="342791" indent="-342791" algn="l" defTabSz="1166218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  <a:lvl2pPr>
              <a:buClr>
                <a:srgbClr val="FF6600"/>
              </a:buClr>
              <a:buFont typeface="Wingdings" pitchFamily="2" charset="2"/>
              <a:buChar char="l"/>
              <a:defRPr lang="zh-CN" altLang="en-US" sz="16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2pPr>
            <a:lvl3pPr>
              <a:buClr>
                <a:srgbClr val="FF6600"/>
              </a:buClr>
              <a:defRPr lang="zh-CN" altLang="en-US" sz="1400" kern="0" dirty="0" smtClean="0">
                <a:solidFill>
                  <a:srgbClr val="666666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3pPr>
            <a:lvl4pPr>
              <a:buNone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第二级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01869" y="380465"/>
            <a:ext cx="9945608" cy="785980"/>
          </a:xfrm>
          <a:prstGeom prst="rect">
            <a:avLst/>
          </a:prstGeom>
        </p:spPr>
        <p:txBody>
          <a:bodyPr lIns="116621" tIns="58312" rIns="116621" bIns="58312"/>
          <a:lstStyle>
            <a:lvl1pPr>
              <a:defRPr sz="2800" b="1" i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8" name="内容占位符 20"/>
          <p:cNvSpPr>
            <a:spLocks noGrp="1"/>
          </p:cNvSpPr>
          <p:nvPr>
            <p:ph sz="quarter" idx="10" hasCustomPrompt="1"/>
          </p:nvPr>
        </p:nvSpPr>
        <p:spPr>
          <a:xfrm>
            <a:off x="320058" y="1521179"/>
            <a:ext cx="8640936" cy="9144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/>
            <a:r>
              <a:rPr lang="zh-CN" altLang="en-US" dirty="0" smtClean="0"/>
              <a:t>点击此处编辑内容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487343" y="6554721"/>
            <a:ext cx="2560691" cy="260411"/>
          </a:xfrm>
          <a:prstGeom prst="rect">
            <a:avLst/>
          </a:prstGeom>
        </p:spPr>
        <p:txBody>
          <a:bodyPr lIns="91411" tIns="45706" rIns="91411" bIns="45706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C6E3F05-E2EA-45CB-A1C7-CCA145F55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14574" y="2997746"/>
            <a:ext cx="4388644" cy="634876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 baseline="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/>
            <a:r>
              <a:rPr lang="zh-CN" altLang="en-US" dirty="0" smtClean="0"/>
              <a:t>插页，可放标题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-26590"/>
            <a:ext cx="10974388" cy="669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6" rIns="91411" bIns="4570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3648" y="6481426"/>
            <a:ext cx="11016000" cy="396000"/>
          </a:xfrm>
          <a:prstGeom prst="rect">
            <a:avLst/>
          </a:prstGeom>
          <a:solidFill>
            <a:srgbClr val="0000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4" name="Picture 2" descr="D:\CIC\VI\与Kantar Media品牌整合\a Kantar Media Company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091" y="6500448"/>
            <a:ext cx="1454703" cy="345492"/>
          </a:xfrm>
          <a:prstGeom prst="rect">
            <a:avLst/>
          </a:prstGeom>
          <a:noFill/>
        </p:spPr>
      </p:pic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-128962" y="6549251"/>
            <a:ext cx="1255200" cy="2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8448" tIns="49224" rIns="98448" bIns="4922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Arial" charset="0"/>
              </a:rPr>
              <a:t>© 2013  CIC  </a:t>
            </a:r>
            <a:endParaRPr lang="en-US" altLang="zh-CN" sz="1100" dirty="0">
              <a:solidFill>
                <a:srgbClr val="FF66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54012"/>
            <a:ext cx="10974388" cy="6913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CIC blue_1副本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3166" y="-85767"/>
            <a:ext cx="11060801" cy="1086670"/>
          </a:xfrm>
          <a:prstGeom prst="rect">
            <a:avLst/>
          </a:prstGeom>
        </p:spPr>
      </p:pic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9879" y="68221"/>
            <a:ext cx="1053555" cy="621502"/>
          </a:xfrm>
          <a:prstGeom prst="rect">
            <a:avLst/>
          </a:prstGeom>
        </p:spPr>
        <p:txBody>
          <a:bodyPr lIns="109728" tIns="54864" rIns="109728" bIns="54864">
            <a:normAutofit/>
          </a:bodyPr>
          <a:lstStyle>
            <a:lvl1pPr marL="0" indent="0" algn="l">
              <a:spcBef>
                <a:spcPts val="959"/>
              </a:spcBef>
              <a:buNone/>
              <a:def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48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0557" y="837506"/>
            <a:ext cx="7517479" cy="566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7"/>
          <p:cNvSpPr>
            <a:spLocks noGrp="1"/>
          </p:cNvSpPr>
          <p:nvPr>
            <p:ph sz="quarter" idx="10"/>
          </p:nvPr>
        </p:nvSpPr>
        <p:spPr>
          <a:xfrm>
            <a:off x="333706" y="1412875"/>
            <a:ext cx="9865072" cy="914400"/>
          </a:xfrm>
          <a:prstGeom prst="rect">
            <a:avLst/>
          </a:prstGeom>
        </p:spPr>
        <p:txBody>
          <a:bodyPr/>
          <a:lstStyle>
            <a:lvl1pPr marL="342791" indent="-342791" algn="l" defTabSz="1166218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1pPr>
            <a:lvl2pPr>
              <a:buClr>
                <a:srgbClr val="FF6600"/>
              </a:buClr>
              <a:buFont typeface="Wingdings" pitchFamily="2" charset="2"/>
              <a:buChar char="l"/>
              <a:defRPr lang="zh-CN" altLang="en-US" sz="16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2pPr>
            <a:lvl3pPr>
              <a:buClr>
                <a:srgbClr val="FF6600"/>
              </a:buClr>
              <a:defRPr lang="zh-CN" altLang="en-US" sz="1400" kern="0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defRPr>
            </a:lvl3pPr>
            <a:lvl4pPr>
              <a:buNone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第二级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第三级</a:t>
            </a: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13648" y="6481426"/>
            <a:ext cx="11016000" cy="396000"/>
          </a:xfrm>
          <a:prstGeom prst="rect">
            <a:avLst/>
          </a:prstGeom>
          <a:solidFill>
            <a:srgbClr val="0000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4" name="Picture 2" descr="D:\CIC\VI\与Kantar Media品牌整合\a Kantar Media Company 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3091" y="6500448"/>
            <a:ext cx="1454703" cy="345492"/>
          </a:xfrm>
          <a:prstGeom prst="rect">
            <a:avLst/>
          </a:prstGeom>
          <a:noFill/>
        </p:spPr>
      </p:pic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-128962" y="6549251"/>
            <a:ext cx="1255200" cy="2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8448" tIns="49224" rIns="98448" bIns="4922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Arial" charset="0"/>
              </a:rPr>
              <a:t>© 2013  CIC  </a:t>
            </a:r>
            <a:endParaRPr lang="en-US" altLang="zh-CN" sz="1100" dirty="0">
              <a:solidFill>
                <a:srgbClr val="FF6600"/>
              </a:solidFill>
              <a:latin typeface="Arial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 bwMode="auto">
          <a:xfrm>
            <a:off x="0" y="1"/>
            <a:ext cx="10974388" cy="1588"/>
          </a:xfrm>
          <a:prstGeom prst="line">
            <a:avLst/>
          </a:prstGeom>
          <a:ln w="76200">
            <a:solidFill>
              <a:srgbClr val="00006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 bwMode="auto">
          <a:xfrm>
            <a:off x="-13648" y="6481426"/>
            <a:ext cx="11016000" cy="396000"/>
          </a:xfrm>
          <a:prstGeom prst="rect">
            <a:avLst/>
          </a:prstGeom>
          <a:solidFill>
            <a:srgbClr val="000000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" name="Picture 2" descr="D:\CIC\VI\与Kantar Media品牌整合\a Kantar Media Company logo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33091" y="6500448"/>
            <a:ext cx="1454703" cy="345492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-128962" y="6549251"/>
            <a:ext cx="1255200" cy="2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8448" tIns="49224" rIns="98448" bIns="4922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Arial" charset="0"/>
              </a:rPr>
              <a:t>© 2013  CIC  </a:t>
            </a:r>
            <a:endParaRPr lang="en-US" altLang="zh-CN" sz="1100" dirty="0">
              <a:solidFill>
                <a:srgbClr val="FF66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5pPr>
      <a:lvl6pPr marL="583109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6pPr>
      <a:lvl7pPr marL="1166218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7pPr>
      <a:lvl8pPr marL="1749326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8pPr>
      <a:lvl9pPr marL="2332435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006F"/>
          </a:solidFill>
          <a:latin typeface="Arial" charset="0"/>
          <a:ea typeface="宋体" pitchFamily="2" charset="-122"/>
        </a:defRPr>
      </a:lvl9pPr>
    </p:titleStyle>
    <p:bodyStyle>
      <a:lvl1pPr marL="437332" indent="-437332" algn="l" rtl="0" eaLnBrk="1" fontAlgn="base" hangingPunct="1">
        <a:spcBef>
          <a:spcPct val="20000"/>
        </a:spcBef>
        <a:spcAft>
          <a:spcPct val="0"/>
        </a:spcAft>
        <a:buChar char="•"/>
        <a:defRPr sz="4100" b="1">
          <a:solidFill>
            <a:srgbClr val="00006F"/>
          </a:solidFill>
          <a:latin typeface="+mn-lt"/>
          <a:ea typeface="+mn-ea"/>
          <a:cs typeface="+mn-cs"/>
        </a:defRPr>
      </a:lvl1pPr>
      <a:lvl2pPr marL="593233" indent="-1012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F"/>
          </a:solidFill>
          <a:latin typeface="+mn-lt"/>
          <a:ea typeface="+mn-ea"/>
        </a:defRPr>
      </a:lvl2pPr>
      <a:lvl3pPr marL="116621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6F"/>
          </a:solidFill>
          <a:latin typeface="+mn-lt"/>
          <a:ea typeface="+mn-ea"/>
        </a:defRPr>
      </a:lvl3pPr>
      <a:lvl4pPr marL="1759450" indent="-10123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F"/>
          </a:solidFill>
          <a:latin typeface="+mn-lt"/>
          <a:ea typeface="+mn-ea"/>
        </a:defRPr>
      </a:lvl4pPr>
      <a:lvl5pPr marL="233243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rgbClr val="00006F"/>
          </a:solidFill>
          <a:latin typeface="+mn-lt"/>
          <a:ea typeface="+mn-ea"/>
        </a:defRPr>
      </a:lvl5pPr>
      <a:lvl6pPr marL="291554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rgbClr val="00006F"/>
          </a:solidFill>
          <a:latin typeface="+mn-lt"/>
          <a:ea typeface="+mn-ea"/>
        </a:defRPr>
      </a:lvl6pPr>
      <a:lvl7pPr marL="349865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rgbClr val="00006F"/>
          </a:solidFill>
          <a:latin typeface="+mn-lt"/>
          <a:ea typeface="+mn-ea"/>
        </a:defRPr>
      </a:lvl7pPr>
      <a:lvl8pPr marL="4081761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rgbClr val="00006F"/>
          </a:solidFill>
          <a:latin typeface="+mn-lt"/>
          <a:ea typeface="+mn-ea"/>
        </a:defRPr>
      </a:lvl8pPr>
      <a:lvl9pPr marL="4664869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rgbClr val="00006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3109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6218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326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2435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5543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98653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61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64869" algn="l" defTabSz="116621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hyperlink" Target="http://www.ciccorporate.com/index.php?option=com_content&amp;view=category&amp;id=17:white-paper&amp;layout=blog&amp;Itemid=5&amp;lang=zh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hyperlink" Target="http://www.ciccorporate.com/index.php?option=com_content&amp;view=section&amp;layout=blog&amp;id=14&amp;Itemid=125&amp;lang=z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hyperlink" Target="http://usercenter.iwommaster.com/signup.jsp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ciccorporate.com/index.php?option=com_content&amp;view=category&amp;id=44:iwom-watch&amp;layout=blog&amp;Itemid=5&amp;lang=zh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504" y="5643578"/>
            <a:ext cx="48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中国领先的社会化商业资讯提供商</a:t>
            </a:r>
          </a:p>
        </p:txBody>
      </p:sp>
      <p:sp>
        <p:nvSpPr>
          <p:cNvPr id="16" name="标题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情感分析测试报告</a:t>
            </a:r>
            <a:endParaRPr lang="zh-CN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Andy</a:t>
            </a:r>
            <a:r>
              <a:rPr lang="zh-CN" altLang="en-US" dirty="0" smtClean="0"/>
              <a:t> </a:t>
            </a:r>
            <a:r>
              <a:rPr lang="en-US" altLang="zh-CN" dirty="0" smtClean="0"/>
              <a:t>Wu</a:t>
            </a:r>
            <a:r>
              <a:rPr lang="zh-CN" altLang="en-US" dirty="0" smtClean="0"/>
              <a:t>  吳煒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96" cy="3384376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测试结果说明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Cooperator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上情感分类的准确率在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47%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左右。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部分主题准确率超过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70%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主要是由于情感类文本比例过少，新闻类，活动类文本过多。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而有些主题准确率过低（如香奈儿），主要是广告类文本被判为正面类。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IWOMdiscover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准确率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IWOMdiscover</a:t>
            </a:r>
            <a:r>
              <a:rPr lang="zh-CN" altLang="en-US" dirty="0" smtClean="0"/>
              <a:t>测试报告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14786" y="1989634"/>
          <a:ext cx="7632848" cy="38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类别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指标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百分比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F1-Measure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正面类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查准率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5.56%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9.77%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查全率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40.35%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marL="0" algn="ctr" defTabSz="1166218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负面类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查准率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20.62%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24.54%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30.30%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其他类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查准率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87.32%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62.52%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48.69%</a:t>
                      </a:r>
                      <a:endParaRPr lang="zh-CN" altLang="en-US" sz="18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96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测试结果说明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从正负类文本的查全率可以看出，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Fisher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分类器对情感类文本判别率低于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20%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由于其他类文本的差准率在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80%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以上，使得准确率被拉高到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40%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以上。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Fisher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分类器的查准率一般在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65%~75%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左右，测试得出的结果低于这个范围主要是由于：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926009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训练文本过少，使得分类查全率（召回率）较低。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926009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+mj-lt"/>
              <a:buAutoNum type="arabicPeriod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926009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训练文本没有持续维护，使得文本特征过旧。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IWOMdiscover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查准率和查全率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4574" y="2997746"/>
            <a:ext cx="5900812" cy="634876"/>
          </a:xfrm>
        </p:spPr>
        <p:txBody>
          <a:bodyPr/>
          <a:lstStyle/>
          <a:p>
            <a:r>
              <a:rPr lang="en-US" altLang="zh-CN" dirty="0" err="1"/>
              <a:t>IWOMcooperator</a:t>
            </a:r>
            <a:r>
              <a:rPr lang="zh-CN" altLang="en-US" dirty="0" smtClean="0"/>
              <a:t>测试报告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9" name="灯片编号占位符 7"/>
          <p:cNvSpPr txBox="1">
            <a:spLocks/>
          </p:cNvSpPr>
          <p:nvPr/>
        </p:nvSpPr>
        <p:spPr>
          <a:xfrm>
            <a:off x="5171041" y="6554719"/>
            <a:ext cx="460169" cy="3048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66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E3F05-E2EA-45CB-A1C7-CCA145F555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pPr marL="0" marR="0" lvl="0" indent="0" algn="l" defTabSz="1166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4896544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情感分类</a:t>
            </a:r>
            <a:r>
              <a: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技术</a:t>
            </a: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基于情感正负面词典匹配文档，并计算正负面词的出现次数，出现相对次数多的判定为该类。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18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测试方案</a:t>
            </a: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我们从随机抽取了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个与业务相关的频道：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	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理肤泉、卡诗、肉毒杆菌、尚雯婕、星巴克、亚马逊、美特斯邦威、杜蕾斯、福临门、宜家</a:t>
            </a:r>
            <a:endParaRPr lang="en-US" altLang="zh-CN" sz="1800" i="1" kern="0" dirty="0" smtClean="0">
              <a:solidFill>
                <a:schemeClr val="accent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i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i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每个频道随机抽取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100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条文本做人工标注，对于情感类文本数据量少的频道，加大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40%~50%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的抽样量。对文本实现机器判别并将结果作对比，对每一个频道，求出准确率，对所有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个频道的文本，算出查准率和查全率。</a:t>
            </a:r>
            <a:endParaRPr lang="zh-CN" altLang="en-US" sz="1800" i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IWOMcooperator</a:t>
            </a:r>
            <a:r>
              <a:rPr lang="zh-CN" altLang="en-US" dirty="0" smtClean="0"/>
              <a:t>测试报告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IWOMcooperator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准确率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78882" y="1773610"/>
          <a:ext cx="523858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频道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样本数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判准率</a:t>
                      </a:r>
                      <a:endParaRPr lang="zh-CN" altLang="en-US" sz="1800" dirty="0"/>
                    </a:p>
                  </a:txBody>
                  <a:tcPr/>
                </a:tc>
              </a:tr>
              <a:tr h="253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卡诗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46%</a:t>
                      </a:r>
                      <a:endParaRPr lang="zh-CN" altLang="en-US" sz="1800" dirty="0"/>
                    </a:p>
                  </a:txBody>
                  <a:tcPr/>
                </a:tc>
              </a:tr>
              <a:tr h="197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美特斯邦威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52%</a:t>
                      </a:r>
                      <a:endParaRPr lang="zh-CN" altLang="en-US" sz="1800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肉毒杆菌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43%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星巴克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59%</a:t>
                      </a:r>
                      <a:endParaRPr lang="zh-CN" altLang="en-US" sz="1800" dirty="0"/>
                    </a:p>
                  </a:txBody>
                  <a:tcPr/>
                </a:tc>
              </a:tr>
              <a:tr h="1679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福临门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45%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宜家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50%</a:t>
                      </a:r>
                      <a:endParaRPr lang="zh-CN" altLang="en-US" sz="1800" dirty="0"/>
                    </a:p>
                  </a:txBody>
                  <a:tcPr/>
                </a:tc>
              </a:tr>
              <a:tr h="29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亚马逊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51%</a:t>
                      </a:r>
                      <a:endParaRPr lang="zh-CN" altLang="en-US" sz="1800" dirty="0"/>
                    </a:p>
                  </a:txBody>
                  <a:tcPr/>
                </a:tc>
              </a:tr>
              <a:tr h="282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尚雯婕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59%</a:t>
                      </a:r>
                      <a:endParaRPr lang="zh-CN" altLang="en-US" sz="1800" dirty="0"/>
                    </a:p>
                  </a:txBody>
                  <a:tcPr/>
                </a:tc>
              </a:tr>
              <a:tr h="200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理肤泉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46%</a:t>
                      </a:r>
                      <a:endParaRPr lang="zh-CN" altLang="en-US" sz="1800" dirty="0"/>
                    </a:p>
                  </a:txBody>
                  <a:tcPr/>
                </a:tc>
              </a:tr>
              <a:tr h="262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杜蕾斯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73%</a:t>
                      </a:r>
                      <a:endParaRPr lang="zh-CN" altLang="en-US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均值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52%</a:t>
                      </a:r>
                      <a:endParaRPr lang="zh-CN" alt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96" cy="3672408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测试结果说明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Cooperator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上情感分类的准确率在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50%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左右，但由于新闻类广告类文本的存在，正负面情感的准确率将低于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50%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，具体参见后面的查准率指标。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由于使用情感词典匹配，忽略了语句上下文词汇的关系，使得情感分类的准确率不高。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微博中大量的转发的用户名是造成判别错误的另一个原因。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IWOMcooperator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准确率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IWOMcooperator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查准率与查全率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98762" y="2061642"/>
          <a:ext cx="7632848" cy="38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类别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指标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百分比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F1-Measure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正面类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查准率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20.35%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30.71%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查全率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62.59%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marL="0" algn="ctr" defTabSz="1166218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负面类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查准率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21.13%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28.57%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44.11%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其他类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查准率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86.94%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64.23%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50.93%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96" cy="4824536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测试结果说明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Cooperator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上正面类和负面类的准确率基本在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20%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左右。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其他类的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86%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的准确率主要是新闻类文本不含情感词典而被判为中性。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正面类和负面类文本的查全率（召回率）反映了情感类文本遗漏的比例在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30%~60%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之间。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IWOMcooperator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查准率与查全率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4574" y="2997746"/>
            <a:ext cx="5900812" cy="634876"/>
          </a:xfrm>
        </p:spPr>
        <p:txBody>
          <a:bodyPr/>
          <a:lstStyle/>
          <a:p>
            <a:r>
              <a:rPr lang="en-US" altLang="zh-CN" dirty="0" err="1"/>
              <a:t>IWOMexplorer</a:t>
            </a:r>
            <a:r>
              <a:rPr lang="zh-CN" altLang="en-US" dirty="0" smtClean="0"/>
              <a:t>测试报告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9" name="灯片编号占位符 7"/>
          <p:cNvSpPr txBox="1">
            <a:spLocks/>
          </p:cNvSpPr>
          <p:nvPr/>
        </p:nvSpPr>
        <p:spPr>
          <a:xfrm>
            <a:off x="5171041" y="6554719"/>
            <a:ext cx="460169" cy="3048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66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E3F05-E2EA-45CB-A1C7-CCA145F555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pPr marL="0" marR="0" lvl="0" indent="0" algn="l" defTabSz="1166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333706" y="1412874"/>
            <a:ext cx="9865072" cy="4681216"/>
          </a:xfrm>
        </p:spPr>
        <p:txBody>
          <a:bodyPr/>
          <a:lstStyle/>
          <a:p>
            <a:r>
              <a:rPr lang="zh-CN" altLang="en-US" dirty="0" smtClean="0"/>
              <a:t>衡量指标说明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 err="1" smtClean="0"/>
              <a:t>IWOMcooperator</a:t>
            </a:r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IWOMexplorer</a:t>
            </a:r>
            <a:r>
              <a:rPr lang="zh-CN" altLang="en-US" dirty="0" smtClean="0"/>
              <a:t>测试报告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IWOMdiscover</a:t>
            </a:r>
            <a:r>
              <a:rPr lang="zh-CN" altLang="en-US" dirty="0" smtClean="0"/>
              <a:t>测试报告</a:t>
            </a:r>
            <a:endParaRPr lang="en-US" altLang="zh-CN" dirty="0" smtClean="0"/>
          </a:p>
        </p:txBody>
      </p:sp>
      <p:sp>
        <p:nvSpPr>
          <p:cNvPr id="5" name="灯片编号占位符 7"/>
          <p:cNvSpPr txBox="1">
            <a:spLocks/>
          </p:cNvSpPr>
          <p:nvPr/>
        </p:nvSpPr>
        <p:spPr>
          <a:xfrm>
            <a:off x="5171041" y="6554719"/>
            <a:ext cx="460169" cy="3048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66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E3F05-E2EA-45CB-A1C7-CCA145F555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pPr marL="0" marR="0" lvl="0" indent="0" algn="l" defTabSz="1166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184576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情感分类</a:t>
            </a:r>
            <a:r>
              <a: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技术</a:t>
            </a: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基于情感正负面词典匹配，通过设定关键词检索范围和编制匹配逻辑规则判别。常用做法是通过建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Tree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的方式设定关键词左右距离和</a:t>
            </a:r>
            <a:r>
              <a:rPr lang="en-US" altLang="zh-CN" sz="1800" kern="0" dirty="0" err="1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nearrule,exprule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实现判别。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18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测试方案</a:t>
            </a: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我们从每个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RC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团队抽取与业务相关的数个项目，主题涵盖：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	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Burberry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518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Chanel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（ 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726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Cisco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614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Colgate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（ 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760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Disney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932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Intel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702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）、艾格（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864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）、百事可乐（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199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 、帮宝适（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263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）、宝马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5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系（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259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）、恒天然（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980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）、皇家宠物（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850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）、路易威登（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610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）、麦当劳（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905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）、欧莱雅（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309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）、雀巢（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843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）、世界黄金协会（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959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）、威士忌（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646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）、宜家（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440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）</a:t>
            </a:r>
            <a:endParaRPr lang="en-US" altLang="zh-CN" sz="1800" i="1" kern="0" dirty="0" smtClean="0">
              <a:solidFill>
                <a:schemeClr val="accent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i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i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每个项目随机抽取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250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条文本做人工标注，并与机器判别的结果作对比，对每一个项目，求出准确率，对所有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19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个项目的文本，算出查准率和查全率。</a:t>
            </a:r>
            <a:endParaRPr lang="zh-CN" altLang="en-US" sz="1800" i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IWOMexplorer</a:t>
            </a:r>
            <a:r>
              <a:rPr lang="zh-CN" altLang="en-US" dirty="0" smtClean="0"/>
              <a:t>测试报告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IWOMexplorer</a:t>
            </a:r>
            <a:r>
              <a:rPr lang="zh-CN" altLang="en-US" dirty="0" smtClean="0"/>
              <a:t>测试报告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74825" y="1773610"/>
          <a:ext cx="574263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213"/>
                <a:gridCol w="1914213"/>
                <a:gridCol w="1914213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频道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样本数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判准率</a:t>
                      </a:r>
                      <a:endParaRPr lang="zh-CN" altLang="en-US" sz="1800" dirty="0"/>
                    </a:p>
                  </a:txBody>
                  <a:tcPr/>
                </a:tc>
              </a:tr>
              <a:tr h="253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Burberry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518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52.97%</a:t>
                      </a:r>
                      <a:endParaRPr lang="zh-CN" altLang="en-US" sz="1800" dirty="0"/>
                    </a:p>
                  </a:txBody>
                  <a:tcPr/>
                </a:tc>
              </a:tr>
              <a:tr h="197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Cisco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614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39.67%</a:t>
                      </a:r>
                      <a:endParaRPr lang="zh-CN" altLang="en-US" sz="1800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Disney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932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24.05%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百事可乐（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199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41.6%</a:t>
                      </a:r>
                      <a:endParaRPr lang="zh-CN" altLang="en-US" sz="1800" dirty="0"/>
                    </a:p>
                  </a:txBody>
                  <a:tcPr/>
                </a:tc>
              </a:tr>
              <a:tr h="1679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帮宝适（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263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31.81%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宝马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系（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259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37.25%</a:t>
                      </a:r>
                      <a:endParaRPr lang="zh-CN" altLang="en-US" sz="1800" dirty="0"/>
                    </a:p>
                  </a:txBody>
                  <a:tcPr/>
                </a:tc>
              </a:tr>
              <a:tr h="29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路易威登（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610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43.31%</a:t>
                      </a:r>
                      <a:endParaRPr lang="zh-CN" altLang="en-US" sz="1800" dirty="0"/>
                    </a:p>
                  </a:txBody>
                  <a:tcPr/>
                </a:tc>
              </a:tr>
              <a:tr h="282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欧莱雅（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309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38.93%</a:t>
                      </a:r>
                      <a:endParaRPr lang="zh-CN" altLang="en-US" sz="1800" dirty="0"/>
                    </a:p>
                  </a:txBody>
                  <a:tcPr/>
                </a:tc>
              </a:tr>
              <a:tr h="200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威士忌（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646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45.24%</a:t>
                      </a:r>
                      <a:endParaRPr lang="zh-CN" altLang="en-US" sz="1800" dirty="0"/>
                    </a:p>
                  </a:txBody>
                  <a:tcPr/>
                </a:tc>
              </a:tr>
              <a:tr h="262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宜家（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440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38.43%</a:t>
                      </a: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IWOMexplorer</a:t>
            </a:r>
            <a:r>
              <a:rPr lang="zh-CN" altLang="en-US" dirty="0" smtClean="0"/>
              <a:t>测试报告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46834" y="1845618"/>
          <a:ext cx="590465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1872208"/>
                <a:gridCol w="1656185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频道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样本数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判准率</a:t>
                      </a:r>
                      <a:endParaRPr lang="zh-CN" altLang="en-US" sz="1800" dirty="0"/>
                    </a:p>
                  </a:txBody>
                  <a:tcPr/>
                </a:tc>
              </a:tr>
              <a:tr h="253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Chanel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726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 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44.31%</a:t>
                      </a:r>
                      <a:endParaRPr lang="zh-CN" altLang="en-US" sz="1800" dirty="0"/>
                    </a:p>
                  </a:txBody>
                  <a:tcPr/>
                </a:tc>
              </a:tr>
              <a:tr h="197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Colgate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 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760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41.39%</a:t>
                      </a:r>
                      <a:endParaRPr lang="zh-CN" altLang="en-US" sz="1800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Intel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702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37.65%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艾格（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864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47.45%</a:t>
                      </a:r>
                      <a:endParaRPr lang="zh-CN" altLang="en-US" sz="1800" dirty="0"/>
                    </a:p>
                  </a:txBody>
                  <a:tcPr/>
                </a:tc>
              </a:tr>
              <a:tr h="1679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恒天然（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980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31.14%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皇家宠物（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850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38.04%</a:t>
                      </a:r>
                      <a:endParaRPr lang="zh-CN" altLang="en-US" sz="1800" dirty="0"/>
                    </a:p>
                  </a:txBody>
                  <a:tcPr/>
                </a:tc>
              </a:tr>
              <a:tr h="29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麦当劳（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905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41.96%</a:t>
                      </a:r>
                      <a:endParaRPr lang="zh-CN" altLang="en-US" sz="1800" dirty="0"/>
                    </a:p>
                  </a:txBody>
                  <a:tcPr/>
                </a:tc>
              </a:tr>
              <a:tr h="282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雀巢（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843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37.65%</a:t>
                      </a:r>
                      <a:endParaRPr lang="zh-CN" altLang="en-US" sz="1800" dirty="0"/>
                    </a:p>
                  </a:txBody>
                  <a:tcPr/>
                </a:tc>
              </a:tr>
              <a:tr h="200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世界黄金协会（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959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31.44%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均值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39.17%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IWOMexplorer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查准率与查全率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98762" y="2061642"/>
          <a:ext cx="7632848" cy="38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类别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指标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百分比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F1-Measure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正面类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查准率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4.34%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8.03%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查全率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53.68%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marL="0" algn="ctr" defTabSz="1166218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负面类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查准率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20.60%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32.81%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80.50%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其他类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查准率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94.55%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50.28%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4520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34.25%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3143" y="434957"/>
            <a:ext cx="4009955" cy="422275"/>
          </a:xfrm>
        </p:spPr>
        <p:txBody>
          <a:bodyPr/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292929"/>
                </a:solidFill>
              </a:rPr>
              <a:t>我们的社会化媒体平台</a:t>
            </a:r>
            <a:endParaRPr lang="zh-CN" altLang="en-US" sz="2800" dirty="0">
              <a:solidFill>
                <a:srgbClr val="292929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20670" y="4112698"/>
            <a:ext cx="5802628" cy="2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点击下列了解更多</a:t>
            </a:r>
            <a:endParaRPr lang="en-US" altLang="zh-CN" sz="1600" b="1" dirty="0" smtClean="0">
              <a:solidFill>
                <a:srgbClr val="333333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600" b="1" u="sng" dirty="0" smtClean="0">
                <a:solidFill>
                  <a:schemeClr val="accent4"/>
                </a:solidFill>
                <a:uFill>
                  <a:solidFill>
                    <a:schemeClr val="bg1"/>
                  </a:solidFill>
                </a:uFill>
                <a:latin typeface="Calibri" pitchFamily="34" charset="0"/>
                <a:ea typeface="微软雅黑" pitchFamily="34" charset="-122"/>
                <a:cs typeface="Calibri" pitchFamily="34" charset="0"/>
                <a:hlinkClick r:id="rId2"/>
              </a:rPr>
              <a:t>网络口碑圆桌会议</a:t>
            </a:r>
            <a:r>
              <a:rPr lang="zh-CN" altLang="en-US" sz="1600" b="1" u="sng" dirty="0" smtClean="0">
                <a:solidFill>
                  <a:schemeClr val="accent4"/>
                </a:solidFill>
                <a:uFill>
                  <a:solidFill>
                    <a:schemeClr val="bg1"/>
                  </a:solidFill>
                </a:u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en-US" altLang="zh-CN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&amp;</a:t>
            </a:r>
            <a:r>
              <a:rPr lang="en-US" altLang="zh-CN" sz="1600" b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1600" b="1" u="sng" dirty="0" smtClean="0">
                <a:solidFill>
                  <a:srgbClr val="FF6600"/>
                </a:solidFill>
                <a:uFill>
                  <a:solidFill>
                    <a:schemeClr val="bg1"/>
                  </a:solidFill>
                </a:uFill>
                <a:latin typeface="Calibri" pitchFamily="34" charset="0"/>
                <a:ea typeface="微软雅黑" pitchFamily="34" charset="-122"/>
                <a:cs typeface="Calibri" pitchFamily="34" charset="0"/>
                <a:hlinkClick r:id="rId3"/>
              </a:rPr>
              <a:t>白皮书</a:t>
            </a:r>
            <a:r>
              <a:rPr lang="zh-CN" altLang="en-US" sz="1600" b="1" dirty="0" smtClean="0">
                <a:solidFill>
                  <a:srgbClr val="FF66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en-US" altLang="zh-CN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&amp;</a:t>
            </a:r>
            <a:r>
              <a:rPr lang="zh-CN" altLang="en-US" sz="1600" b="1" u="sng" dirty="0" smtClean="0">
                <a:solidFill>
                  <a:schemeClr val="accent4"/>
                </a:solidFill>
                <a:uFill>
                  <a:solidFill>
                    <a:schemeClr val="bg1"/>
                  </a:solidFill>
                </a:uFill>
                <a:latin typeface="Calibri" pitchFamily="34" charset="0"/>
                <a:ea typeface="微软雅黑" pitchFamily="34" charset="-122"/>
                <a:cs typeface="Calibri" pitchFamily="34" charset="0"/>
                <a:hlinkClick r:id="rId4"/>
              </a:rPr>
              <a:t>网络口碑网论观察</a:t>
            </a:r>
            <a:r>
              <a:rPr lang="zh-CN" altLang="en-US" sz="1600" b="1" dirty="0" smtClean="0">
                <a:solidFill>
                  <a:schemeClr val="accent4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的信息</a:t>
            </a:r>
            <a:endParaRPr lang="en-US" altLang="zh-CN" sz="1600" b="1" dirty="0" smtClean="0">
              <a:solidFill>
                <a:srgbClr val="333333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电子邮件：</a:t>
            </a:r>
            <a:r>
              <a:rPr lang="en-US" altLang="zh-CN" sz="1600" kern="1200" dirty="0" smtClean="0">
                <a:solidFill>
                  <a:srgbClr val="FF66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info@cicdata.com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chemeClr val="accent4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申请注册 </a:t>
            </a:r>
            <a:r>
              <a:rPr lang="en-US" altLang="zh-CN" sz="1600" b="1" u="sng" dirty="0" smtClean="0">
                <a:solidFill>
                  <a:schemeClr val="accent4"/>
                </a:solidFill>
                <a:uFill>
                  <a:solidFill>
                    <a:schemeClr val="bg1"/>
                  </a:solidFill>
                </a:uFill>
                <a:latin typeface="Calibri" pitchFamily="34" charset="0"/>
                <a:ea typeface="微软雅黑" pitchFamily="34" charset="-122"/>
                <a:cs typeface="Calibri" pitchFamily="34" charset="0"/>
                <a:hlinkClick r:id="rId5"/>
              </a:rPr>
              <a:t>IWOMmaster ID</a:t>
            </a:r>
            <a:r>
              <a:rPr lang="en-US" altLang="zh-CN" sz="1600" b="1" dirty="0" smtClean="0">
                <a:solidFill>
                  <a:schemeClr val="accent4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即可定期免费获得有关于社会化媒体行业及网络口碑行业最新资讯 </a:t>
            </a:r>
            <a:r>
              <a:rPr lang="en-US" altLang="zh-CN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(</a:t>
            </a: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如社会化商业电子邮件月刊、</a:t>
            </a:r>
            <a:r>
              <a:rPr lang="en-US" altLang="zh-CN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CIC</a:t>
            </a: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白皮书、网络口碑网论观察等</a:t>
            </a:r>
            <a:r>
              <a:rPr lang="en-US" altLang="zh-CN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672" y="1437098"/>
            <a:ext cx="3323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公司网站：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www.ciccorporate.com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672" y="1766074"/>
            <a:ext cx="3560462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官方博客：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www.seeisee.com</a:t>
            </a:r>
            <a:endParaRPr lang="en-US" altLang="zh-CN" sz="1600" u="sng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创始人博客：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www.seeisee.com/sam</a:t>
            </a:r>
            <a:endParaRPr lang="en-US" altLang="zh-CN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672" y="2404568"/>
            <a:ext cx="4434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IWOMmaster</a:t>
            </a:r>
            <a:r>
              <a:rPr lang="zh-CN" altLang="en-US" sz="1600" b="1" dirty="0" smtClean="0">
                <a:solidFill>
                  <a:srgbClr val="333333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服务平台：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www.iwommaster.com</a:t>
            </a:r>
            <a:endParaRPr lang="en-US" altLang="zh-CN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72" y="2750960"/>
            <a:ext cx="4441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网络口碑监测引擎：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discover.iwommaster.com</a:t>
            </a:r>
            <a:endParaRPr lang="en-US" altLang="zh-CN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672" y="3111000"/>
            <a:ext cx="462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社会化媒体洞察平台：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explorer.iwommaster.com</a:t>
            </a:r>
            <a:endParaRPr lang="en-US" altLang="zh-CN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750" y="3453624"/>
            <a:ext cx="486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600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社会化媒体管理平台：</a:t>
            </a:r>
            <a:r>
              <a:rPr lang="en-US" altLang="zh-CN" sz="1600" dirty="0" smtClean="0">
                <a:solidFill>
                  <a:schemeClr val="tx2"/>
                </a:solidFill>
                <a:latin typeface="+mn-lt"/>
                <a:ea typeface="+mn-ea"/>
              </a:rPr>
              <a:t>cooperator.iwommaster.com</a:t>
            </a:r>
            <a:endParaRPr lang="en-US" altLang="zh-CN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36" name="灯片编号占位符 7"/>
          <p:cNvSpPr txBox="1">
            <a:spLocks/>
          </p:cNvSpPr>
          <p:nvPr/>
        </p:nvSpPr>
        <p:spPr>
          <a:xfrm>
            <a:off x="5171041" y="6554719"/>
            <a:ext cx="460169" cy="3048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66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E3F05-E2EA-45CB-A1C7-CCA145F555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pPr marL="0" marR="0" lvl="0" indent="0" algn="l" defTabSz="1166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0478" y="206850"/>
            <a:ext cx="565942" cy="5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4126" y="2118594"/>
            <a:ext cx="565942" cy="63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4126" y="2762898"/>
            <a:ext cx="552781" cy="5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45804" y="3379906"/>
            <a:ext cx="608284" cy="58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64376" y="4057231"/>
            <a:ext cx="576064" cy="56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矩形 42"/>
          <p:cNvSpPr/>
          <p:nvPr/>
        </p:nvSpPr>
        <p:spPr>
          <a:xfrm>
            <a:off x="7557941" y="350866"/>
            <a:ext cx="162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Weibo.com/</a:t>
            </a:r>
            <a:r>
              <a:rPr lang="en-US" altLang="zh-CN" sz="1400" dirty="0" err="1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seeisee</a:t>
            </a:r>
            <a:endParaRPr lang="en-US" altLang="zh-CN" sz="1400" dirty="0" smtClean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81197" y="2262610"/>
            <a:ext cx="1809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Douban.com/host/CIC</a:t>
            </a:r>
          </a:p>
        </p:txBody>
      </p:sp>
      <p:sp>
        <p:nvSpPr>
          <p:cNvPr id="45" name="矩形 44"/>
          <p:cNvSpPr/>
          <p:nvPr/>
        </p:nvSpPr>
        <p:spPr>
          <a:xfrm>
            <a:off x="7587022" y="2869738"/>
            <a:ext cx="2063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slideshare.net/</a:t>
            </a:r>
            <a:r>
              <a:rPr lang="en-US" altLang="zh-CN" sz="1400" dirty="0" err="1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CIC_China</a:t>
            </a:r>
            <a:endParaRPr lang="en-US" altLang="zh-CN" sz="1400" dirty="0" smtClean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85236" y="3486619"/>
            <a:ext cx="2337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Tudou.com/home/</a:t>
            </a:r>
            <a:r>
              <a:rPr lang="en-US" altLang="zh-CN" sz="1400" dirty="0" err="1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iwomchina</a:t>
            </a:r>
            <a:endParaRPr lang="zh-CN" altLang="en-US" sz="14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39828" y="4765347"/>
            <a:ext cx="862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@cicdata</a:t>
            </a:r>
            <a:endParaRPr lang="zh-CN" altLang="en-US" sz="14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74498" y="4660591"/>
            <a:ext cx="565942" cy="56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2438" y="843283"/>
            <a:ext cx="565942" cy="59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矩形 49"/>
          <p:cNvSpPr/>
          <p:nvPr/>
        </p:nvSpPr>
        <p:spPr>
          <a:xfrm>
            <a:off x="7580150" y="969883"/>
            <a:ext cx="1998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Weibo.com/</a:t>
            </a:r>
            <a:r>
              <a:rPr lang="en-US" altLang="zh-CN" sz="1400" dirty="0" err="1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iwommaster</a:t>
            </a:r>
            <a:endParaRPr lang="en-US" altLang="zh-CN" sz="1400" dirty="0" smtClean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00097" y="1472724"/>
            <a:ext cx="5626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矩形 51"/>
          <p:cNvSpPr/>
          <p:nvPr/>
        </p:nvSpPr>
        <p:spPr>
          <a:xfrm>
            <a:off x="7590950" y="1572028"/>
            <a:ext cx="1396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Jiepang.com/CIC</a:t>
            </a:r>
            <a:endParaRPr lang="zh-CN" altLang="en-US" sz="14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01176" y="4120153"/>
            <a:ext cx="2620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Linkedin.com/companies/359113</a:t>
            </a:r>
            <a:endParaRPr lang="zh-CN" altLang="en-US" sz="14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4" name="Picture 2" descr="C:\Users\chander.guo\Desktop\huaban_butto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28050" y="5912898"/>
            <a:ext cx="495300" cy="520700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7674730" y="6006105"/>
            <a:ext cx="1717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Huaban.com/</a:t>
            </a:r>
            <a:r>
              <a:rPr lang="en-US" altLang="zh-CN" sz="1400" dirty="0" err="1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seeisee</a:t>
            </a:r>
            <a:endParaRPr lang="zh-CN" altLang="en-US" sz="14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" name="Picture 2" descr="C:\Users\chander.guo\Desktop\Facebook_icon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96986" y="5288354"/>
            <a:ext cx="540058" cy="548768"/>
          </a:xfrm>
          <a:prstGeom prst="rect">
            <a:avLst/>
          </a:prstGeom>
          <a:noFill/>
        </p:spPr>
      </p:pic>
      <p:sp>
        <p:nvSpPr>
          <p:cNvPr id="57" name="矩形 56"/>
          <p:cNvSpPr/>
          <p:nvPr/>
        </p:nvSpPr>
        <p:spPr>
          <a:xfrm>
            <a:off x="7674270" y="5405074"/>
            <a:ext cx="2205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Facebook.com/</a:t>
            </a:r>
            <a:r>
              <a:rPr kumimoji="1" lang="en-US" altLang="zh-CN" sz="1400" dirty="0" err="1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ciccorporate</a:t>
            </a:r>
            <a:endParaRPr lang="zh-CN" altLang="en-US" sz="14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11802" y="2136552"/>
            <a:ext cx="47873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上海</a:t>
            </a:r>
            <a:r>
              <a:rPr lang="en-US" altLang="zh-CN" sz="1600" b="1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</a:t>
            </a:r>
          </a:p>
          <a:p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江苏北路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125</a:t>
            </a: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号华联创意广场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栋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108</a:t>
            </a: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室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上海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200042, </a:t>
            </a: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中国</a:t>
            </a:r>
          </a:p>
          <a:p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电话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021 - 5237 3860   |   </a:t>
            </a: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传真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021 - 5237 3632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98154" y="3388850"/>
            <a:ext cx="45365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097287">
              <a:buClr>
                <a:srgbClr val="003399"/>
              </a:buClr>
              <a:defRPr/>
            </a:pPr>
            <a:r>
              <a:rPr lang="zh-CN" altLang="en-US" sz="1600" b="1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sz="1600" b="1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r>
              <a:rPr lang="zh-CN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朝阳区东四环中路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60</a:t>
            </a:r>
            <a:r>
              <a:rPr lang="zh-CN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号远洋国际中心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zh-CN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座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1006</a:t>
            </a:r>
            <a:r>
              <a:rPr lang="zh-CN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室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</a:b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北京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100025, </a:t>
            </a: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中国</a:t>
            </a:r>
            <a:endParaRPr lang="en-US" altLang="zh-CN" sz="1600" dirty="0" smtClean="0">
              <a:solidFill>
                <a:srgbClr val="333333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1097287">
              <a:buClr>
                <a:srgbClr val="003399"/>
              </a:buClr>
              <a:defRPr/>
            </a:pPr>
            <a:r>
              <a:rPr lang="zh-CN" altLang="en-US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电话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160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010 - </a:t>
            </a:r>
            <a:r>
              <a:rPr lang="en-US" altLang="zh-CN" sz="1600" dirty="0" smtClean="0">
                <a:solidFill>
                  <a:srgbClr val="333333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5908 0268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衡量指标说明</a:t>
            </a:r>
            <a:endParaRPr lang="en-US" altLang="zh-CN" dirty="0"/>
          </a:p>
        </p:txBody>
      </p:sp>
      <p:sp>
        <p:nvSpPr>
          <p:cNvPr id="9" name="灯片编号占位符 7"/>
          <p:cNvSpPr txBox="1">
            <a:spLocks/>
          </p:cNvSpPr>
          <p:nvPr/>
        </p:nvSpPr>
        <p:spPr>
          <a:xfrm>
            <a:off x="5171041" y="6554719"/>
            <a:ext cx="460169" cy="3048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66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E3F05-E2EA-45CB-A1C7-CCA145F555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pPr marL="0" marR="0" lvl="0" indent="0" algn="l" defTabSz="1166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衡量指标说明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准确率</a:t>
            </a:r>
            <a:endParaRPr lang="en-US" altLang="zh-CN" dirty="0" smtClean="0"/>
          </a:p>
        </p:txBody>
      </p:sp>
      <p:sp>
        <p:nvSpPr>
          <p:cNvPr id="9" name="内容占位符 2"/>
          <p:cNvSpPr>
            <a:spLocks noGrp="1"/>
          </p:cNvSpPr>
          <p:nvPr>
            <p:ph sz="quarter" idx="10"/>
          </p:nvPr>
        </p:nvSpPr>
        <p:spPr>
          <a:xfrm>
            <a:off x="518642" y="1197546"/>
            <a:ext cx="9073008" cy="48245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衡量某一文档分类系统的</a:t>
            </a:r>
            <a:r>
              <a:rPr lang="zh-CN" altLang="en-US" sz="1800" b="0" dirty="0" smtClean="0">
                <a:solidFill>
                  <a:schemeClr val="tx2"/>
                </a:solidFill>
              </a:rPr>
              <a:t>正确率</a:t>
            </a:r>
            <a:r>
              <a:rPr lang="zh-CN" altLang="en-US" sz="1800" b="0" dirty="0" smtClean="0"/>
              <a:t>的一种指标。即在所有文档中判定检出的类别与标注的类别相同的百分比。反映了</a:t>
            </a:r>
            <a:r>
              <a:rPr lang="zh-CN" altLang="en-US" sz="1800" b="0" dirty="0" smtClean="0"/>
              <a:t>分类</a:t>
            </a:r>
            <a:r>
              <a:rPr lang="zh-CN" altLang="en-US" sz="1800" b="0" dirty="0"/>
              <a:t>系</a:t>
            </a:r>
            <a:r>
              <a:rPr lang="zh-CN" altLang="en-US" sz="1800" b="0" dirty="0" smtClean="0"/>
              <a:t>统对</a:t>
            </a:r>
            <a:r>
              <a:rPr lang="zh-CN" altLang="en-US" sz="1800" b="0" dirty="0" smtClean="0"/>
              <a:t>整个样本的判定能力</a:t>
            </a:r>
            <a:r>
              <a:rPr lang="zh-CN" altLang="en-US" b="0" dirty="0" smtClean="0"/>
              <a:t>。 </a:t>
            </a:r>
            <a:endParaRPr lang="en-US" altLang="zh-CN" sz="1800" b="0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12" name="左右箭头 11"/>
          <p:cNvSpPr/>
          <p:nvPr/>
        </p:nvSpPr>
        <p:spPr bwMode="auto">
          <a:xfrm>
            <a:off x="4767114" y="3861842"/>
            <a:ext cx="648072" cy="432048"/>
          </a:xfrm>
          <a:prstGeom prst="leftRightArrow">
            <a:avLst/>
          </a:prstGeom>
          <a:solidFill>
            <a:schemeClr val="accent1"/>
          </a:solidFill>
          <a:ln w="127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98762" y="2349674"/>
            <a:ext cx="2808312" cy="3949407"/>
            <a:chOff x="5775226" y="2349674"/>
            <a:chExt cx="2808312" cy="394940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5226" y="2493690"/>
              <a:ext cx="2772308" cy="3393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 bwMode="auto">
            <a:xfrm>
              <a:off x="7863458" y="2349674"/>
              <a:ext cx="720080" cy="3672408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95306" y="602208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分类系统检出的类别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75226" y="2421682"/>
            <a:ext cx="2880320" cy="3949407"/>
            <a:chOff x="1526754" y="2349674"/>
            <a:chExt cx="2880320" cy="394940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6754" y="2421682"/>
              <a:ext cx="2808313" cy="3445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 bwMode="auto">
            <a:xfrm>
              <a:off x="3686994" y="2349674"/>
              <a:ext cx="720080" cy="3600400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74826" y="602208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正确标出的类别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衡量指标说明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查准率</a:t>
            </a:r>
            <a:endParaRPr lang="en-US" altLang="zh-CN" dirty="0" smtClean="0"/>
          </a:p>
        </p:txBody>
      </p:sp>
      <p:sp>
        <p:nvSpPr>
          <p:cNvPr id="9" name="内容占位符 2"/>
          <p:cNvSpPr>
            <a:spLocks noGrp="1"/>
          </p:cNvSpPr>
          <p:nvPr>
            <p:ph sz="quarter" idx="10"/>
          </p:nvPr>
        </p:nvSpPr>
        <p:spPr>
          <a:xfrm>
            <a:off x="518642" y="1197546"/>
            <a:ext cx="9073008" cy="11521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定义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衡量某一文档分类系统的</a:t>
            </a:r>
            <a:r>
              <a:rPr lang="zh-CN" altLang="en-US" sz="1800" b="0" dirty="0" smtClean="0">
                <a:solidFill>
                  <a:schemeClr val="tx2"/>
                </a:solidFill>
              </a:rPr>
              <a:t>精确率</a:t>
            </a:r>
            <a:r>
              <a:rPr lang="zh-CN" altLang="en-US" sz="1800" b="0" dirty="0" smtClean="0"/>
              <a:t>的一种指标。即检出的某种类别文档与检出的全部文档的百分比。反映了被分类系统判定的正例中真正的正例样本的比重</a:t>
            </a:r>
            <a:r>
              <a:rPr lang="zh-CN" altLang="en-US" b="0" dirty="0" smtClean="0"/>
              <a:t> 。 </a:t>
            </a:r>
            <a:r>
              <a:rPr lang="en-US" altLang="zh-CN" b="0" dirty="0" smtClean="0"/>
              <a:t>	</a:t>
            </a:r>
            <a:endParaRPr lang="en-US" altLang="zh-CN" sz="1800" b="0" dirty="0"/>
          </a:p>
          <a:p>
            <a:pPr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11" name="左右箭头 10"/>
          <p:cNvSpPr/>
          <p:nvPr/>
        </p:nvSpPr>
        <p:spPr bwMode="auto">
          <a:xfrm>
            <a:off x="4767114" y="3861842"/>
            <a:ext cx="648072" cy="432048"/>
          </a:xfrm>
          <a:prstGeom prst="leftRightArrow">
            <a:avLst/>
          </a:prstGeom>
          <a:solidFill>
            <a:schemeClr val="accent1"/>
          </a:solidFill>
          <a:ln w="127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26754" y="2421682"/>
            <a:ext cx="2808313" cy="3805391"/>
            <a:chOff x="1526754" y="2421682"/>
            <a:chExt cx="2808313" cy="380539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6754" y="2421682"/>
              <a:ext cx="2808313" cy="3445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3614986" y="4077866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614986" y="4725938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614986" y="5374010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0810" y="5950074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分类系统检出的类别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75226" y="2493690"/>
            <a:ext cx="2808312" cy="3805391"/>
            <a:chOff x="5775226" y="2493690"/>
            <a:chExt cx="2808312" cy="380539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75226" y="2493690"/>
              <a:ext cx="2772308" cy="3393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 flipV="1">
              <a:off x="7863458" y="4077866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 flipV="1">
              <a:off x="7863458" y="4725938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 flipV="1">
              <a:off x="7863458" y="5374010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1290" y="602208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正确标出的类别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衡量指标说明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查全率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quarter" idx="10"/>
          </p:nvPr>
        </p:nvSpPr>
        <p:spPr>
          <a:xfrm>
            <a:off x="518642" y="1197546"/>
            <a:ext cx="9073008" cy="11521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en-US" sz="1800" b="0" dirty="0" smtClean="0"/>
              <a:t>衡量</a:t>
            </a:r>
            <a:r>
              <a:rPr lang="zh-CN" altLang="en-US" sz="1800" b="0" dirty="0"/>
              <a:t>某一文档分类系统</a:t>
            </a:r>
            <a:r>
              <a:rPr lang="zh-CN" altLang="en-US" sz="1800" b="0" dirty="0" smtClean="0"/>
              <a:t>从</a:t>
            </a:r>
            <a:r>
              <a:rPr lang="zh-CN" altLang="en-US" sz="1800" b="0" dirty="0"/>
              <a:t>文献集合中检出相关文献</a:t>
            </a:r>
            <a:r>
              <a:rPr lang="zh-CN" altLang="en-US" sz="1800" b="0" dirty="0">
                <a:solidFill>
                  <a:schemeClr val="tx2"/>
                </a:solidFill>
              </a:rPr>
              <a:t>成功度</a:t>
            </a:r>
            <a:r>
              <a:rPr lang="zh-CN" altLang="en-US" sz="1800" b="0" dirty="0"/>
              <a:t>的一项指标。</a:t>
            </a:r>
            <a:r>
              <a:rPr lang="zh-CN" altLang="en-US" sz="1800" b="0" dirty="0" smtClean="0"/>
              <a:t>即检出某种</a:t>
            </a:r>
            <a:r>
              <a:rPr lang="zh-CN" altLang="en-US" sz="1800" b="0" dirty="0"/>
              <a:t>类别文档</a:t>
            </a:r>
            <a:r>
              <a:rPr lang="zh-CN" altLang="en-US" sz="1800" b="0" dirty="0" smtClean="0"/>
              <a:t>与该类别全部相关文档的</a:t>
            </a:r>
            <a:r>
              <a:rPr lang="zh-CN" altLang="en-US" sz="1800" b="0" dirty="0"/>
              <a:t>百分比。反映了被正确判定的正例占总的正例的</a:t>
            </a:r>
            <a:r>
              <a:rPr lang="zh-CN" altLang="en-US" sz="1800" b="0" dirty="0" smtClean="0"/>
              <a:t>比重。</a:t>
            </a:r>
            <a:r>
              <a:rPr lang="en-US" altLang="zh-CN" b="0" dirty="0" smtClean="0"/>
              <a:t>	</a:t>
            </a:r>
            <a:endParaRPr lang="en-US" altLang="zh-CN" sz="1800" b="0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4" name="左右箭头 3"/>
          <p:cNvSpPr/>
          <p:nvPr/>
        </p:nvSpPr>
        <p:spPr bwMode="auto">
          <a:xfrm>
            <a:off x="4767114" y="3861842"/>
            <a:ext cx="648072" cy="432048"/>
          </a:xfrm>
          <a:prstGeom prst="leftRightArrow">
            <a:avLst/>
          </a:prstGeom>
          <a:solidFill>
            <a:schemeClr val="accent1"/>
          </a:solidFill>
          <a:ln w="127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6754" y="2421682"/>
            <a:ext cx="2808313" cy="3805391"/>
            <a:chOff x="1526754" y="2421682"/>
            <a:chExt cx="2808313" cy="380539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6754" y="2421682"/>
              <a:ext cx="2808313" cy="3445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 bwMode="auto">
            <a:xfrm>
              <a:off x="3614986" y="4077866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614986" y="4725938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614986" y="5374010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0810" y="5950074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分类系统检出的类别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75226" y="2493690"/>
            <a:ext cx="2808312" cy="3805391"/>
            <a:chOff x="5775226" y="2493690"/>
            <a:chExt cx="2808312" cy="380539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75226" y="2493690"/>
              <a:ext cx="2772308" cy="3393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 bwMode="auto">
            <a:xfrm flipV="1">
              <a:off x="7863458" y="4077866"/>
              <a:ext cx="720080" cy="288032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 flipV="1">
              <a:off x="7863458" y="5157986"/>
              <a:ext cx="720080" cy="792088"/>
            </a:xfrm>
            <a:prstGeom prst="rect">
              <a:avLst/>
            </a:prstGeom>
            <a:noFill/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1290" y="602208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正确标出的类别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4574" y="2997746"/>
            <a:ext cx="5900812" cy="634876"/>
          </a:xfrm>
        </p:spPr>
        <p:txBody>
          <a:bodyPr/>
          <a:lstStyle/>
          <a:p>
            <a:r>
              <a:rPr lang="en-US" altLang="zh-CN" dirty="0" err="1"/>
              <a:t>IWOMdiscover</a:t>
            </a:r>
            <a:r>
              <a:rPr lang="zh-CN" altLang="en-US" dirty="0" smtClean="0"/>
              <a:t>测试报告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9" name="灯片编号占位符 7"/>
          <p:cNvSpPr txBox="1">
            <a:spLocks/>
          </p:cNvSpPr>
          <p:nvPr/>
        </p:nvSpPr>
        <p:spPr>
          <a:xfrm>
            <a:off x="5171041" y="6554719"/>
            <a:ext cx="460169" cy="3048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166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E3F05-E2EA-45CB-A1C7-CCA145F555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pPr marL="0" marR="0" lvl="0" indent="0" algn="l" defTabSz="1166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4896544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情感分类</a:t>
            </a:r>
            <a:r>
              <a: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技术</a:t>
            </a: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Fisher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分类，是一种将多维数据降维判别的分类方法，具体方法是将高维的向量（文档）做投影变换以区分类别。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18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测试方案</a:t>
            </a: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lang="en-US" altLang="zh-CN" sz="2000" b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我们从随机抽取了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个与业务相关的主题：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	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Nestle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Iphone5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、中国达人秀、</a:t>
            </a:r>
            <a:r>
              <a:rPr lang="en-US" altLang="zh-CN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HTC</a:t>
            </a:r>
            <a:r>
              <a:rPr lang="zh-CN" altLang="en-US" sz="1800" i="1" kern="0" dirty="0" smtClean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、上海房价、小米手机、通用汽车、香奈儿、可口可乐、佳能</a:t>
            </a:r>
            <a:endParaRPr lang="en-US" altLang="zh-CN" sz="1800" i="1" kern="0" dirty="0" smtClean="0">
              <a:solidFill>
                <a:schemeClr val="accent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i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1800" i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	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每个主题随机抽取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100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条文本做人工标注，并与机器判别的结果作对比，对每一个主题，求出准确率，对所有</a:t>
            </a:r>
            <a:r>
              <a:rPr lang="en-US" altLang="zh-CN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10</a:t>
            </a:r>
            <a:r>
              <a:rPr lang="zh-CN" altLang="en-US" sz="1800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个主题的文本，算出查准率和查全率。 。</a:t>
            </a:r>
            <a:endParaRPr lang="zh-CN" altLang="en-US" sz="1800" i="1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lang="en-US" altLang="zh-CN" sz="2000" b="1" kern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	</a:t>
            </a:r>
            <a:endParaRPr lang="en-US" altLang="zh-CN" sz="1800" kern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IWOMdiscover</a:t>
            </a:r>
            <a:r>
              <a:rPr lang="zh-CN" altLang="en-US" dirty="0" smtClean="0"/>
              <a:t>测试报告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4626" y="1197546"/>
            <a:ext cx="9865072" cy="5040560"/>
          </a:xfrm>
          <a:prstGeom prst="rect">
            <a:avLst/>
          </a:prstGeom>
        </p:spPr>
        <p:txBody>
          <a:bodyPr/>
          <a:lstStyle/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r>
              <a:rPr lang="zh-CN" altLang="en-US" sz="2000" b="1" kern="0" noProof="0" dirty="0" smtClean="0">
                <a:solidFill>
                  <a:srgbClr val="292929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测试结果</a:t>
            </a:r>
            <a:endParaRPr lang="en-US" altLang="zh-CN" sz="2000" b="1" kern="0" noProof="0" dirty="0" smtClean="0">
              <a:solidFill>
                <a:srgbClr val="292929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1" i="0" u="none" strike="noStrike" kern="0" cap="none" spc="0" normalizeH="0" baseline="0" dirty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342791" indent="-342791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pPr marL="437332" marR="0" lvl="0" indent="-43733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IWOMdiscover</a:t>
            </a:r>
            <a:r>
              <a:rPr lang="zh-CN" altLang="en-US" dirty="0" smtClean="0"/>
              <a:t>测试报告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78882" y="1773610"/>
          <a:ext cx="523858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频道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样本数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判准率</a:t>
                      </a:r>
                      <a:endParaRPr lang="zh-CN" altLang="en-US" sz="1800" dirty="0"/>
                    </a:p>
                  </a:txBody>
                  <a:tcPr/>
                </a:tc>
              </a:tr>
              <a:tr h="253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HTC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66%</a:t>
                      </a:r>
                      <a:endParaRPr lang="zh-CN" altLang="en-US" sz="1800" dirty="0"/>
                    </a:p>
                  </a:txBody>
                  <a:tcPr/>
                </a:tc>
              </a:tr>
              <a:tr h="197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佳能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51%</a:t>
                      </a:r>
                      <a:endParaRPr lang="zh-CN" altLang="en-US" sz="1800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可口可乐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39%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雀巢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82%</a:t>
                      </a:r>
                      <a:endParaRPr lang="zh-CN" altLang="en-US" sz="1800" dirty="0"/>
                    </a:p>
                  </a:txBody>
                  <a:tcPr/>
                </a:tc>
              </a:tr>
              <a:tr h="1679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上海房价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77%</a:t>
                      </a:r>
                      <a:endParaRPr lang="zh-CN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通用汽车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33%</a:t>
                      </a:r>
                      <a:endParaRPr lang="zh-CN" altLang="en-US" sz="1800" dirty="0"/>
                    </a:p>
                  </a:txBody>
                  <a:tcPr/>
                </a:tc>
              </a:tr>
              <a:tr h="29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香奈儿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6%</a:t>
                      </a:r>
                      <a:endParaRPr lang="zh-CN" altLang="en-US" sz="1800" dirty="0"/>
                    </a:p>
                  </a:txBody>
                  <a:tcPr/>
                </a:tc>
              </a:tr>
              <a:tr h="282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小米手机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35%</a:t>
                      </a:r>
                      <a:endParaRPr lang="zh-CN" altLang="en-US" sz="1800" dirty="0"/>
                    </a:p>
                  </a:txBody>
                  <a:tcPr/>
                </a:tc>
              </a:tr>
              <a:tr h="200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中国达人秀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37%</a:t>
                      </a:r>
                      <a:endParaRPr lang="zh-CN" altLang="en-US" sz="1800" dirty="0"/>
                    </a:p>
                  </a:txBody>
                  <a:tcPr/>
                </a:tc>
              </a:tr>
              <a:tr h="262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iphone5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662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44%</a:t>
                      </a:r>
                      <a:endParaRPr lang="zh-CN" altLang="en-US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均值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---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47%</a:t>
                      </a:r>
                      <a:endParaRPr lang="zh-CN" alt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5">
      <a:dk1>
        <a:srgbClr val="00006F"/>
      </a:dk1>
      <a:lt1>
        <a:srgbClr val="FFFFFF"/>
      </a:lt1>
      <a:dk2>
        <a:srgbClr val="FF6600"/>
      </a:dk2>
      <a:lt2>
        <a:srgbClr val="858585"/>
      </a:lt2>
      <a:accent1>
        <a:srgbClr val="1C69FF"/>
      </a:accent1>
      <a:accent2>
        <a:srgbClr val="FFFF66"/>
      </a:accent2>
      <a:accent3>
        <a:srgbClr val="FFFFFF"/>
      </a:accent3>
      <a:accent4>
        <a:srgbClr val="00005E"/>
      </a:accent4>
      <a:accent5>
        <a:srgbClr val="ABB9FF"/>
      </a:accent5>
      <a:accent6>
        <a:srgbClr val="E7E75C"/>
      </a:accent6>
      <a:hlink>
        <a:srgbClr val="0070C0"/>
      </a:hlink>
      <a:folHlink>
        <a:srgbClr val="7030A0"/>
      </a:folHlink>
    </a:clrScheme>
    <a:fontScheme name="1_CIC Template MC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000"/>
          </a:schemeClr>
        </a:solidFill>
        <a:ln w="12700" cap="rnd" cmpd="sng" algn="ctr">
          <a:solidFill>
            <a:schemeClr val="bg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000"/>
          </a:schemeClr>
        </a:solidFill>
        <a:ln w="12700" cap="rnd" cmpd="sng" algn="ctr">
          <a:solidFill>
            <a:schemeClr val="bg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CIC Template M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C Template MC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000056"/>
        </a:accent4>
        <a:accent5>
          <a:srgbClr val="EBEBEB"/>
        </a:accent5>
        <a:accent6>
          <a:srgbClr val="E75C00"/>
        </a:accent6>
        <a:hlink>
          <a:srgbClr val="009999"/>
        </a:hlink>
        <a:folHlink>
          <a:srgbClr val="00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14">
        <a:dk1>
          <a:srgbClr val="000066"/>
        </a:dk1>
        <a:lt1>
          <a:srgbClr val="FFFFFF"/>
        </a:lt1>
        <a:dk2>
          <a:srgbClr val="FF6600"/>
        </a:dk2>
        <a:lt2>
          <a:srgbClr val="808080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000056"/>
        </a:accent4>
        <a:accent5>
          <a:srgbClr val="EBEBEB"/>
        </a:accent5>
        <a:accent6>
          <a:srgbClr val="E75C00"/>
        </a:accent6>
        <a:hlink>
          <a:srgbClr val="009999"/>
        </a:hlink>
        <a:folHlink>
          <a:srgbClr val="00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15">
        <a:dk1>
          <a:srgbClr val="000066"/>
        </a:dk1>
        <a:lt1>
          <a:srgbClr val="FFFFFF"/>
        </a:lt1>
        <a:dk2>
          <a:srgbClr val="0000FF"/>
        </a:dk2>
        <a:lt2>
          <a:srgbClr val="808080"/>
        </a:lt2>
        <a:accent1>
          <a:srgbClr val="DDDDDD"/>
        </a:accent1>
        <a:accent2>
          <a:srgbClr val="FF6600"/>
        </a:accent2>
        <a:accent3>
          <a:srgbClr val="FFFFFF"/>
        </a:accent3>
        <a:accent4>
          <a:srgbClr val="000056"/>
        </a:accent4>
        <a:accent5>
          <a:srgbClr val="EBEBEB"/>
        </a:accent5>
        <a:accent6>
          <a:srgbClr val="E75C00"/>
        </a:accent6>
        <a:hlink>
          <a:srgbClr val="009999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C Template MC 16">
        <a:dk1>
          <a:srgbClr val="00006F"/>
        </a:dk1>
        <a:lt1>
          <a:srgbClr val="FFFFFF"/>
        </a:lt1>
        <a:dk2>
          <a:srgbClr val="FF6600"/>
        </a:dk2>
        <a:lt2>
          <a:srgbClr val="858585"/>
        </a:lt2>
        <a:accent1>
          <a:srgbClr val="1C69FC"/>
        </a:accent1>
        <a:accent2>
          <a:srgbClr val="FFFF66"/>
        </a:accent2>
        <a:accent3>
          <a:srgbClr val="FFFFFF"/>
        </a:accent3>
        <a:accent4>
          <a:srgbClr val="00005E"/>
        </a:accent4>
        <a:accent5>
          <a:srgbClr val="ABB9FD"/>
        </a:accent5>
        <a:accent6>
          <a:srgbClr val="E7E75C"/>
        </a:accent6>
        <a:hlink>
          <a:srgbClr val="00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11483</TotalTime>
  <Words>964</Words>
  <Application>Microsoft Office PowerPoint</Application>
  <PresentationFormat>自定义</PresentationFormat>
  <Paragraphs>384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主题1</vt:lpstr>
      <vt:lpstr>情感分析测试报告</vt:lpstr>
      <vt:lpstr>幻灯片 2</vt:lpstr>
      <vt:lpstr>衡量指标说明</vt:lpstr>
      <vt:lpstr>衡量指标说明-准确率</vt:lpstr>
      <vt:lpstr>衡量指标说明-查准率</vt:lpstr>
      <vt:lpstr>衡量指标说明-查全率</vt:lpstr>
      <vt:lpstr>IWOMdiscover测试报告 </vt:lpstr>
      <vt:lpstr>IWOMdiscover测试报告</vt:lpstr>
      <vt:lpstr>IWOMdiscover测试报告</vt:lpstr>
      <vt:lpstr>IWOMdiscover测试报告-准确率</vt:lpstr>
      <vt:lpstr>IWOMdiscover测试报告</vt:lpstr>
      <vt:lpstr>IWOMdiscover测试报告-查准率和查全率</vt:lpstr>
      <vt:lpstr>IWOMcooperator测试报告 </vt:lpstr>
      <vt:lpstr>IWOMcooperator测试报告</vt:lpstr>
      <vt:lpstr>IWOMcooperator测试报告-准确率</vt:lpstr>
      <vt:lpstr>IWOMcooperator测试报告-准确率</vt:lpstr>
      <vt:lpstr>IWOMcooperator测试报告-查准率与查全率  </vt:lpstr>
      <vt:lpstr>IWOMcooperator测试报告-查准率与查全率</vt:lpstr>
      <vt:lpstr>IWOMexplorer测试报告 </vt:lpstr>
      <vt:lpstr>IWOMexplorer测试报告</vt:lpstr>
      <vt:lpstr>IWOMexplorer测试报告</vt:lpstr>
      <vt:lpstr>IWOMexplorer测试报告</vt:lpstr>
      <vt:lpstr>IWOMexplorer测试报告-查准率与查全率  </vt:lpstr>
      <vt:lpstr>我们的社会化媒体平台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linn.zhu</dc:creator>
  <cp:lastModifiedBy>andy.wu</cp:lastModifiedBy>
  <cp:revision>3287</cp:revision>
  <dcterms:created xsi:type="dcterms:W3CDTF">2011-07-19T07:36:24Z</dcterms:created>
  <dcterms:modified xsi:type="dcterms:W3CDTF">2013-09-18T11:23:42Z</dcterms:modified>
</cp:coreProperties>
</file>