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9" r:id="rId1"/>
    <p:sldMasterId id="2147483651" r:id="rId2"/>
  </p:sldMasterIdLst>
  <p:notesMasterIdLst>
    <p:notesMasterId r:id="rId55"/>
  </p:notesMasterIdLst>
  <p:sldIdLst>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482" r:id="rId22"/>
    <p:sldId id="346" r:id="rId23"/>
    <p:sldId id="347" r:id="rId24"/>
    <p:sldId id="348" r:id="rId25"/>
    <p:sldId id="349" r:id="rId26"/>
    <p:sldId id="350" r:id="rId27"/>
    <p:sldId id="351" r:id="rId28"/>
    <p:sldId id="352" r:id="rId29"/>
    <p:sldId id="481" r:id="rId30"/>
    <p:sldId id="353" r:id="rId31"/>
    <p:sldId id="354" r:id="rId32"/>
    <p:sldId id="355" r:id="rId33"/>
    <p:sldId id="475" r:id="rId34"/>
    <p:sldId id="356" r:id="rId35"/>
    <p:sldId id="357" r:id="rId36"/>
    <p:sldId id="358" r:id="rId37"/>
    <p:sldId id="359" r:id="rId38"/>
    <p:sldId id="360" r:id="rId39"/>
    <p:sldId id="361" r:id="rId40"/>
    <p:sldId id="362" r:id="rId41"/>
    <p:sldId id="476" r:id="rId42"/>
    <p:sldId id="364" r:id="rId43"/>
    <p:sldId id="365" r:id="rId44"/>
    <p:sldId id="366" r:id="rId45"/>
    <p:sldId id="367" r:id="rId46"/>
    <p:sldId id="368" r:id="rId47"/>
    <p:sldId id="369" r:id="rId48"/>
    <p:sldId id="478" r:id="rId49"/>
    <p:sldId id="477" r:id="rId50"/>
    <p:sldId id="479" r:id="rId51"/>
    <p:sldId id="480" r:id="rId52"/>
    <p:sldId id="483" r:id="rId53"/>
    <p:sldId id="474" r:id="rId5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4660"/>
  </p:normalViewPr>
  <p:slideViewPr>
    <p:cSldViewPr>
      <p:cViewPr varScale="1">
        <p:scale>
          <a:sx n="85" d="100"/>
          <a:sy n="85" d="100"/>
        </p:scale>
        <p:origin x="-110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71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73F60E8-0464-480F-B088-36D9B0D5A113}"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p:spPr>
        <p:txBody>
          <a:bodyPr/>
          <a:lstStyle/>
          <a:p>
            <a:fld id="{D5493E8E-253C-4CA8-BA0B-C262F7B823A3}" type="slidenum">
              <a:rPr lang="en-US" altLang="zh-CN"/>
              <a:pPr/>
              <a:t>1</a:t>
            </a:fld>
            <a:endParaRPr lang="en-US" altLang="zh-CN"/>
          </a:p>
        </p:txBody>
      </p:sp>
      <p:sp>
        <p:nvSpPr>
          <p:cNvPr id="49155"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49156"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p:cNvSpPr>
            <a:spLocks noGrp="1" noChangeArrowheads="1"/>
          </p:cNvSpPr>
          <p:nvPr>
            <p:ph type="sldNum" sz="quarter"/>
          </p:nvPr>
        </p:nvSpPr>
        <p:spPr>
          <a:noFill/>
        </p:spPr>
        <p:txBody>
          <a:bodyPr/>
          <a:lstStyle/>
          <a:p>
            <a:fld id="{EAACE51F-EE54-43AD-A93D-0DDEF0C9395A}" type="slidenum">
              <a:rPr lang="en-US" altLang="zh-CN"/>
              <a:pPr/>
              <a:t>10</a:t>
            </a:fld>
            <a:endParaRPr lang="en-US" altLang="zh-CN"/>
          </a:p>
        </p:txBody>
      </p:sp>
      <p:sp>
        <p:nvSpPr>
          <p:cNvPr id="58371"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58372"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p:nvPr>
        </p:nvSpPr>
        <p:spPr>
          <a:noFill/>
        </p:spPr>
        <p:txBody>
          <a:bodyPr/>
          <a:lstStyle/>
          <a:p>
            <a:fld id="{0910992B-4F0E-4467-B6D1-F04B0FA0F377}" type="slidenum">
              <a:rPr lang="en-US" altLang="zh-CN"/>
              <a:pPr/>
              <a:t>11</a:t>
            </a:fld>
            <a:endParaRPr lang="en-US" altLang="zh-CN"/>
          </a:p>
        </p:txBody>
      </p:sp>
      <p:sp>
        <p:nvSpPr>
          <p:cNvPr id="59395" name="Text Box 1"/>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17F524B-6A49-4A6F-B0DC-0EF91959C6EA}"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US" altLang="zh-CN" sz="1200">
              <a:solidFill>
                <a:srgbClr val="00006F"/>
              </a:solidFill>
            </a:endParaRPr>
          </a:p>
        </p:txBody>
      </p:sp>
      <p:sp>
        <p:nvSpPr>
          <p:cNvPr id="59396" name="Rectangle 2"/>
          <p:cNvSpPr txBox="1">
            <a:spLocks noGrp="1" noRot="1" noChangeAspect="1" noChangeArrowheads="1" noTextEdit="1"/>
          </p:cNvSpPr>
          <p:nvPr>
            <p:ph type="sldImg"/>
          </p:nvPr>
        </p:nvSpPr>
        <p:spPr>
          <a:xfrm>
            <a:off x="1143000" y="685800"/>
            <a:ext cx="4572000" cy="3429000"/>
          </a:xfrm>
          <a:solidFill>
            <a:srgbClr val="FFFFFF"/>
          </a:solidFill>
          <a:ln/>
        </p:spPr>
      </p:sp>
      <p:sp>
        <p:nvSpPr>
          <p:cNvPr id="59397" name="Rectangle 3"/>
          <p:cNvSpPr txBox="1">
            <a:spLocks noGrp="1" noChangeArrowheads="1"/>
          </p:cNvSpPr>
          <p:nvPr>
            <p:ph type="body" idx="1"/>
          </p:nvPr>
        </p:nvSpPr>
        <p:spPr>
          <a:xfrm>
            <a:off x="685800" y="4343400"/>
            <a:ext cx="5486400" cy="4114800"/>
          </a:xfrm>
          <a:noFill/>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p:nvPr>
        </p:nvSpPr>
        <p:spPr>
          <a:noFill/>
        </p:spPr>
        <p:txBody>
          <a:bodyPr/>
          <a:lstStyle/>
          <a:p>
            <a:fld id="{A14126AA-E228-4FB6-A2C6-7FDCE53ADEA9}" type="slidenum">
              <a:rPr lang="en-US" altLang="zh-CN"/>
              <a:pPr/>
              <a:t>12</a:t>
            </a:fld>
            <a:endParaRPr lang="en-US" altLang="zh-CN"/>
          </a:p>
        </p:txBody>
      </p:sp>
      <p:sp>
        <p:nvSpPr>
          <p:cNvPr id="60419"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60420"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p:cNvSpPr>
            <a:spLocks noGrp="1" noChangeArrowheads="1"/>
          </p:cNvSpPr>
          <p:nvPr>
            <p:ph type="sldNum" sz="quarter"/>
          </p:nvPr>
        </p:nvSpPr>
        <p:spPr>
          <a:noFill/>
        </p:spPr>
        <p:txBody>
          <a:bodyPr/>
          <a:lstStyle/>
          <a:p>
            <a:fld id="{8AA71F0F-B7AC-4028-A6C2-15786380D956}" type="slidenum">
              <a:rPr lang="en-US" altLang="zh-CN"/>
              <a:pPr/>
              <a:t>13</a:t>
            </a:fld>
            <a:endParaRPr lang="en-US" altLang="zh-CN"/>
          </a:p>
        </p:txBody>
      </p:sp>
      <p:sp>
        <p:nvSpPr>
          <p:cNvPr id="61443" name="Text Box 1"/>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56D5129-200E-462E-872C-57A380215FCE}"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en-US" altLang="zh-CN" sz="1200">
              <a:solidFill>
                <a:srgbClr val="00006F"/>
              </a:solidFill>
            </a:endParaRPr>
          </a:p>
        </p:txBody>
      </p:sp>
      <p:sp>
        <p:nvSpPr>
          <p:cNvPr id="61444" name="Text Box 2"/>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6472F35-E4C5-4F7D-B771-E5ECC5471C69}"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en-US" altLang="zh-CN" sz="1200">
              <a:solidFill>
                <a:srgbClr val="00006F"/>
              </a:solidFill>
            </a:endParaRPr>
          </a:p>
        </p:txBody>
      </p:sp>
      <p:sp>
        <p:nvSpPr>
          <p:cNvPr id="61445" name="Rectangle 3"/>
          <p:cNvSpPr txBox="1">
            <a:spLocks noGrp="1" noRot="1" noChangeAspect="1" noChangeArrowheads="1" noTextEdit="1"/>
          </p:cNvSpPr>
          <p:nvPr>
            <p:ph type="sldImg"/>
          </p:nvPr>
        </p:nvSpPr>
        <p:spPr>
          <a:xfrm>
            <a:off x="1143000" y="685800"/>
            <a:ext cx="4572000" cy="3429000"/>
          </a:xfrm>
          <a:solidFill>
            <a:srgbClr val="FFFFFF"/>
          </a:solidFill>
          <a:ln/>
        </p:spPr>
      </p:sp>
      <p:sp>
        <p:nvSpPr>
          <p:cNvPr id="61446" name="Rectangle 4"/>
          <p:cNvSpPr txBox="1">
            <a:spLocks noGrp="1" noChangeArrowheads="1"/>
          </p:cNvSpPr>
          <p:nvPr>
            <p:ph type="body" idx="1"/>
          </p:nvPr>
        </p:nvSpPr>
        <p:spPr>
          <a:xfrm>
            <a:off x="685800" y="4343400"/>
            <a:ext cx="5486400" cy="4114800"/>
          </a:xfrm>
          <a:noFill/>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p:nvPr>
        </p:nvSpPr>
        <p:spPr>
          <a:noFill/>
        </p:spPr>
        <p:txBody>
          <a:bodyPr/>
          <a:lstStyle/>
          <a:p>
            <a:fld id="{D9598C1A-84CC-490A-B00E-0715F54A3243}" type="slidenum">
              <a:rPr lang="en-US" altLang="zh-CN"/>
              <a:pPr/>
              <a:t>14</a:t>
            </a:fld>
            <a:endParaRPr lang="en-US" altLang="zh-CN"/>
          </a:p>
        </p:txBody>
      </p:sp>
      <p:sp>
        <p:nvSpPr>
          <p:cNvPr id="62467" name="Text Box 1"/>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B65C5B4-8C8A-4F2A-971A-26FDB0327043}"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US" altLang="zh-CN" sz="1200">
              <a:solidFill>
                <a:srgbClr val="00006F"/>
              </a:solidFill>
            </a:endParaRPr>
          </a:p>
        </p:txBody>
      </p:sp>
      <p:sp>
        <p:nvSpPr>
          <p:cNvPr id="62468" name="Text Box 2"/>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46F1B80-DB57-4494-A024-C60711E18161}"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US" altLang="zh-CN" sz="1200">
              <a:solidFill>
                <a:srgbClr val="00006F"/>
              </a:solidFill>
            </a:endParaRPr>
          </a:p>
        </p:txBody>
      </p:sp>
      <p:sp>
        <p:nvSpPr>
          <p:cNvPr id="62469" name="Rectangle 3"/>
          <p:cNvSpPr txBox="1">
            <a:spLocks noGrp="1" noRot="1" noChangeAspect="1" noChangeArrowheads="1" noTextEdit="1"/>
          </p:cNvSpPr>
          <p:nvPr>
            <p:ph type="sldImg"/>
          </p:nvPr>
        </p:nvSpPr>
        <p:spPr>
          <a:xfrm>
            <a:off x="1143000" y="685800"/>
            <a:ext cx="4572000" cy="3429000"/>
          </a:xfrm>
          <a:solidFill>
            <a:srgbClr val="FFFFFF"/>
          </a:solidFill>
          <a:ln/>
        </p:spPr>
      </p:sp>
      <p:sp>
        <p:nvSpPr>
          <p:cNvPr id="62470" name="Rectangle 4"/>
          <p:cNvSpPr txBox="1">
            <a:spLocks noGrp="1" noChangeArrowheads="1"/>
          </p:cNvSpPr>
          <p:nvPr>
            <p:ph type="body" idx="1"/>
          </p:nvPr>
        </p:nvSpPr>
        <p:spPr>
          <a:xfrm>
            <a:off x="685800" y="4343400"/>
            <a:ext cx="5486400" cy="4114800"/>
          </a:xfrm>
          <a:noFill/>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p:nvPr>
        </p:nvSpPr>
        <p:spPr>
          <a:noFill/>
        </p:spPr>
        <p:txBody>
          <a:bodyPr/>
          <a:lstStyle/>
          <a:p>
            <a:fld id="{406720A4-7567-437E-95D0-A0019EEA3E1D}" type="slidenum">
              <a:rPr lang="en-US" altLang="zh-CN"/>
              <a:pPr/>
              <a:t>15</a:t>
            </a:fld>
            <a:endParaRPr lang="en-US" altLang="zh-CN"/>
          </a:p>
        </p:txBody>
      </p:sp>
      <p:sp>
        <p:nvSpPr>
          <p:cNvPr id="63491" name="Text Box 1"/>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D906763-83C3-4E08-B126-C253DB05FBF3}"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endParaRPr lang="en-US" altLang="zh-CN" sz="1200">
              <a:solidFill>
                <a:srgbClr val="00006F"/>
              </a:solidFill>
            </a:endParaRPr>
          </a:p>
        </p:txBody>
      </p:sp>
      <p:sp>
        <p:nvSpPr>
          <p:cNvPr id="63492" name="Text Box 2"/>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8CC735F-1509-48DC-9370-4A056F743E1A}"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endParaRPr lang="en-US" altLang="zh-CN" sz="1200">
              <a:solidFill>
                <a:srgbClr val="00006F"/>
              </a:solidFill>
            </a:endParaRPr>
          </a:p>
        </p:txBody>
      </p:sp>
      <p:sp>
        <p:nvSpPr>
          <p:cNvPr id="63493" name="Rectangle 3"/>
          <p:cNvSpPr txBox="1">
            <a:spLocks noGrp="1" noRot="1" noChangeAspect="1" noChangeArrowheads="1" noTextEdit="1"/>
          </p:cNvSpPr>
          <p:nvPr>
            <p:ph type="sldImg"/>
          </p:nvPr>
        </p:nvSpPr>
        <p:spPr>
          <a:xfrm>
            <a:off x="1143000" y="685800"/>
            <a:ext cx="4572000" cy="3429000"/>
          </a:xfrm>
          <a:solidFill>
            <a:srgbClr val="FFFFFF"/>
          </a:solidFill>
          <a:ln/>
        </p:spPr>
      </p:sp>
      <p:sp>
        <p:nvSpPr>
          <p:cNvPr id="63494" name="Rectangle 4"/>
          <p:cNvSpPr txBox="1">
            <a:spLocks noGrp="1" noChangeArrowheads="1"/>
          </p:cNvSpPr>
          <p:nvPr>
            <p:ph type="body" idx="1"/>
          </p:nvPr>
        </p:nvSpPr>
        <p:spPr>
          <a:xfrm>
            <a:off x="685800" y="4343400"/>
            <a:ext cx="5486400" cy="4114800"/>
          </a:xfrm>
          <a:noFill/>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p:nvPr>
        </p:nvSpPr>
        <p:spPr>
          <a:noFill/>
        </p:spPr>
        <p:txBody>
          <a:bodyPr/>
          <a:lstStyle/>
          <a:p>
            <a:fld id="{54794688-A504-45C6-B688-82D18B16C033}" type="slidenum">
              <a:rPr lang="en-US" altLang="zh-CN"/>
              <a:pPr/>
              <a:t>16</a:t>
            </a:fld>
            <a:endParaRPr lang="en-US" altLang="zh-CN"/>
          </a:p>
        </p:txBody>
      </p:sp>
      <p:sp>
        <p:nvSpPr>
          <p:cNvPr id="64515" name="Text Box 1"/>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864AF17-740F-4BDE-B3AC-575B14088E75}"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en-US" altLang="zh-CN" sz="1200">
              <a:solidFill>
                <a:srgbClr val="00006F"/>
              </a:solidFill>
            </a:endParaRPr>
          </a:p>
        </p:txBody>
      </p:sp>
      <p:sp>
        <p:nvSpPr>
          <p:cNvPr id="64516" name="Text Box 2"/>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F5DD83A-8E54-474F-8F7C-F5BF608B821F}"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en-US" altLang="zh-CN" sz="1200">
              <a:solidFill>
                <a:srgbClr val="00006F"/>
              </a:solidFill>
            </a:endParaRPr>
          </a:p>
        </p:txBody>
      </p:sp>
      <p:sp>
        <p:nvSpPr>
          <p:cNvPr id="64517" name="Rectangle 3"/>
          <p:cNvSpPr txBox="1">
            <a:spLocks noGrp="1" noRot="1" noChangeAspect="1" noChangeArrowheads="1" noTextEdit="1"/>
          </p:cNvSpPr>
          <p:nvPr>
            <p:ph type="sldImg"/>
          </p:nvPr>
        </p:nvSpPr>
        <p:spPr>
          <a:xfrm>
            <a:off x="1143000" y="685800"/>
            <a:ext cx="4572000" cy="3429000"/>
          </a:xfrm>
          <a:solidFill>
            <a:srgbClr val="FFFFFF"/>
          </a:solidFill>
          <a:ln/>
        </p:spPr>
      </p:sp>
      <p:sp>
        <p:nvSpPr>
          <p:cNvPr id="64518" name="Rectangle 4"/>
          <p:cNvSpPr txBox="1">
            <a:spLocks noGrp="1" noChangeArrowheads="1"/>
          </p:cNvSpPr>
          <p:nvPr>
            <p:ph type="body" idx="1"/>
          </p:nvPr>
        </p:nvSpPr>
        <p:spPr>
          <a:xfrm>
            <a:off x="685800" y="4343400"/>
            <a:ext cx="5486400" cy="4114800"/>
          </a:xfrm>
          <a:noFill/>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p:cNvSpPr>
            <a:spLocks noGrp="1" noChangeArrowheads="1"/>
          </p:cNvSpPr>
          <p:nvPr>
            <p:ph type="sldNum" sz="quarter"/>
          </p:nvPr>
        </p:nvSpPr>
        <p:spPr>
          <a:noFill/>
        </p:spPr>
        <p:txBody>
          <a:bodyPr/>
          <a:lstStyle/>
          <a:p>
            <a:fld id="{A60970B6-4B9B-415C-8298-31667BB06EBE}" type="slidenum">
              <a:rPr lang="en-US" altLang="zh-CN"/>
              <a:pPr/>
              <a:t>17</a:t>
            </a:fld>
            <a:endParaRPr lang="en-US" altLang="zh-CN"/>
          </a:p>
        </p:txBody>
      </p:sp>
      <p:sp>
        <p:nvSpPr>
          <p:cNvPr id="65539" name="Text Box 1"/>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4365401-4A5B-4D89-BED4-3B6F3EE8E99F}"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en-US" altLang="zh-CN" sz="1200">
              <a:solidFill>
                <a:srgbClr val="00006F"/>
              </a:solidFill>
            </a:endParaRPr>
          </a:p>
        </p:txBody>
      </p:sp>
      <p:sp>
        <p:nvSpPr>
          <p:cNvPr id="6554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zh-CN" altLang="en-US"/>
          </a:p>
        </p:txBody>
      </p:sp>
      <p:sp>
        <p:nvSpPr>
          <p:cNvPr id="65541" name="Rectangle 3"/>
          <p:cNvSpPr txBox="1">
            <a:spLocks noGrp="1" noChangeArrowheads="1"/>
          </p:cNvSpPr>
          <p:nvPr>
            <p:ph type="body"/>
          </p:nvPr>
        </p:nvSpPr>
        <p:spPr>
          <a:xfrm>
            <a:off x="685800" y="4343400"/>
            <a:ext cx="5486400" cy="4116917"/>
          </a:xfrm>
          <a:noFill/>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p:nvPr>
        </p:nvSpPr>
        <p:spPr>
          <a:noFill/>
        </p:spPr>
        <p:txBody>
          <a:bodyPr/>
          <a:lstStyle/>
          <a:p>
            <a:fld id="{96D642E8-DF61-4C2B-B66A-C686F9CF615F}" type="slidenum">
              <a:rPr lang="en-US" altLang="zh-CN"/>
              <a:pPr/>
              <a:t>18</a:t>
            </a:fld>
            <a:endParaRPr lang="en-US" altLang="zh-CN"/>
          </a:p>
        </p:txBody>
      </p:sp>
      <p:sp>
        <p:nvSpPr>
          <p:cNvPr id="66563" name="Text Box 1"/>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FEF8D69-DB15-4B3D-A470-5F39C5EA148D}"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18</a:t>
            </a:fld>
            <a:endParaRPr lang="en-US" altLang="zh-CN" sz="1200">
              <a:solidFill>
                <a:srgbClr val="00006F"/>
              </a:solidFill>
            </a:endParaRPr>
          </a:p>
        </p:txBody>
      </p:sp>
      <p:sp>
        <p:nvSpPr>
          <p:cNvPr id="66564" name="Rectangle 2"/>
          <p:cNvSpPr txBox="1">
            <a:spLocks noGrp="1" noRot="1" noChangeAspect="1" noChangeArrowheads="1" noTextEdit="1"/>
          </p:cNvSpPr>
          <p:nvPr>
            <p:ph type="sldImg"/>
          </p:nvPr>
        </p:nvSpPr>
        <p:spPr>
          <a:xfrm>
            <a:off x="1143000" y="685800"/>
            <a:ext cx="4572000" cy="3429000"/>
          </a:xfrm>
          <a:solidFill>
            <a:srgbClr val="FFFFFF"/>
          </a:solidFill>
          <a:ln/>
        </p:spPr>
      </p:sp>
      <p:sp>
        <p:nvSpPr>
          <p:cNvPr id="66565" name="Rectangle 3"/>
          <p:cNvSpPr txBox="1">
            <a:spLocks noGrp="1" noChangeArrowheads="1"/>
          </p:cNvSpPr>
          <p:nvPr>
            <p:ph type="body" idx="1"/>
          </p:nvPr>
        </p:nvSpPr>
        <p:spPr>
          <a:xfrm>
            <a:off x="685800" y="4343400"/>
            <a:ext cx="5486400" cy="4116917"/>
          </a:xfrm>
          <a:noFill/>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p:spPr>
        <p:txBody>
          <a:bodyPr/>
          <a:lstStyle/>
          <a:p>
            <a:fld id="{607FD5E7-0604-4AD6-8CFA-B257845DD84D}" type="slidenum">
              <a:rPr lang="en-US" altLang="zh-CN"/>
              <a:pPr/>
              <a:t>19</a:t>
            </a:fld>
            <a:endParaRPr lang="en-US" altLang="zh-CN"/>
          </a:p>
        </p:txBody>
      </p:sp>
      <p:sp>
        <p:nvSpPr>
          <p:cNvPr id="67587" name="Text Box 1"/>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05E5038-6097-4468-A5FB-3BEBEEEB1B62}"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19</a:t>
            </a:fld>
            <a:endParaRPr lang="en-US" altLang="zh-CN" sz="1200">
              <a:solidFill>
                <a:srgbClr val="00006F"/>
              </a:solidFill>
            </a:endParaRPr>
          </a:p>
        </p:txBody>
      </p:sp>
      <p:sp>
        <p:nvSpPr>
          <p:cNvPr id="67588" name="Rectangle 2"/>
          <p:cNvSpPr txBox="1">
            <a:spLocks noGrp="1" noRot="1" noChangeAspect="1" noChangeArrowheads="1" noTextEdit="1"/>
          </p:cNvSpPr>
          <p:nvPr>
            <p:ph type="sldImg"/>
          </p:nvPr>
        </p:nvSpPr>
        <p:spPr>
          <a:xfrm>
            <a:off x="1143000" y="685800"/>
            <a:ext cx="4572000" cy="3429000"/>
          </a:xfrm>
          <a:solidFill>
            <a:srgbClr val="FFFFFF"/>
          </a:solidFill>
          <a:ln/>
        </p:spPr>
      </p:sp>
      <p:sp>
        <p:nvSpPr>
          <p:cNvPr id="67589" name="Rectangle 3"/>
          <p:cNvSpPr txBox="1">
            <a:spLocks noGrp="1" noChangeArrowheads="1"/>
          </p:cNvSpPr>
          <p:nvPr>
            <p:ph type="body" idx="1"/>
          </p:nvPr>
        </p:nvSpPr>
        <p:spPr>
          <a:xfrm>
            <a:off x="685800" y="4343400"/>
            <a:ext cx="5486400" cy="4116917"/>
          </a:xfrm>
          <a:noFill/>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p:nvPr>
        </p:nvSpPr>
        <p:spPr>
          <a:noFill/>
        </p:spPr>
        <p:txBody>
          <a:bodyPr/>
          <a:lstStyle/>
          <a:p>
            <a:fld id="{2E6E4303-2595-41CC-B9F3-01813065F6E2}" type="slidenum">
              <a:rPr lang="en-US" altLang="zh-CN"/>
              <a:pPr/>
              <a:t>2</a:t>
            </a:fld>
            <a:endParaRPr lang="en-US" altLang="zh-CN"/>
          </a:p>
        </p:txBody>
      </p:sp>
      <p:sp>
        <p:nvSpPr>
          <p:cNvPr id="50179"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50180"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p:spPr>
        <p:txBody>
          <a:bodyPr/>
          <a:lstStyle/>
          <a:p>
            <a:fld id="{607FD5E7-0604-4AD6-8CFA-B257845DD84D}" type="slidenum">
              <a:rPr lang="en-US" altLang="zh-CN"/>
              <a:pPr/>
              <a:t>20</a:t>
            </a:fld>
            <a:endParaRPr lang="en-US" altLang="zh-CN"/>
          </a:p>
        </p:txBody>
      </p:sp>
      <p:sp>
        <p:nvSpPr>
          <p:cNvPr id="67587" name="Text Box 1"/>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05E5038-6097-4468-A5FB-3BEBEEEB1B62}"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endParaRPr lang="en-US" altLang="zh-CN" sz="1200">
              <a:solidFill>
                <a:srgbClr val="00006F"/>
              </a:solidFill>
            </a:endParaRPr>
          </a:p>
        </p:txBody>
      </p:sp>
      <p:sp>
        <p:nvSpPr>
          <p:cNvPr id="67588" name="Rectangle 2"/>
          <p:cNvSpPr txBox="1">
            <a:spLocks noGrp="1" noRot="1" noChangeAspect="1" noChangeArrowheads="1" noTextEdit="1"/>
          </p:cNvSpPr>
          <p:nvPr>
            <p:ph type="sldImg"/>
          </p:nvPr>
        </p:nvSpPr>
        <p:spPr>
          <a:xfrm>
            <a:off x="1143000" y="685800"/>
            <a:ext cx="4572000" cy="3429000"/>
          </a:xfrm>
          <a:solidFill>
            <a:srgbClr val="FFFFFF"/>
          </a:solidFill>
          <a:ln/>
        </p:spPr>
      </p:sp>
      <p:sp>
        <p:nvSpPr>
          <p:cNvPr id="67589" name="Rectangle 3"/>
          <p:cNvSpPr txBox="1">
            <a:spLocks noGrp="1" noChangeArrowheads="1"/>
          </p:cNvSpPr>
          <p:nvPr>
            <p:ph type="body" idx="1"/>
          </p:nvPr>
        </p:nvSpPr>
        <p:spPr>
          <a:xfrm>
            <a:off x="685800" y="4343400"/>
            <a:ext cx="5486400" cy="4116917"/>
          </a:xfrm>
          <a:noFill/>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p:nvPr>
        </p:nvSpPr>
        <p:spPr>
          <a:noFill/>
        </p:spPr>
        <p:txBody>
          <a:bodyPr/>
          <a:lstStyle/>
          <a:p>
            <a:fld id="{0285338F-61E0-4ED0-8F46-F2F7FA5F84DD}" type="slidenum">
              <a:rPr lang="en-US" altLang="zh-CN"/>
              <a:pPr/>
              <a:t>21</a:t>
            </a:fld>
            <a:endParaRPr lang="en-US" altLang="zh-CN"/>
          </a:p>
        </p:txBody>
      </p:sp>
      <p:sp>
        <p:nvSpPr>
          <p:cNvPr id="68611"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68612"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7"/>
          <p:cNvSpPr>
            <a:spLocks noGrp="1" noChangeArrowheads="1"/>
          </p:cNvSpPr>
          <p:nvPr>
            <p:ph type="sldNum" sz="quarter"/>
          </p:nvPr>
        </p:nvSpPr>
        <p:spPr>
          <a:noFill/>
        </p:spPr>
        <p:txBody>
          <a:bodyPr/>
          <a:lstStyle/>
          <a:p>
            <a:fld id="{682C7552-4C4C-45BB-BF1E-0EE047B2AC77}" type="slidenum">
              <a:rPr lang="en-US" altLang="zh-CN"/>
              <a:pPr/>
              <a:t>22</a:t>
            </a:fld>
            <a:endParaRPr lang="en-US" altLang="zh-CN"/>
          </a:p>
        </p:txBody>
      </p:sp>
      <p:sp>
        <p:nvSpPr>
          <p:cNvPr id="69635" name="Text Box 1"/>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B74D2B0-635B-427B-BAD7-041C3D59693A}"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22</a:t>
            </a:fld>
            <a:endParaRPr lang="en-US" altLang="zh-CN" sz="1200">
              <a:solidFill>
                <a:srgbClr val="00006F"/>
              </a:solidFill>
            </a:endParaRPr>
          </a:p>
        </p:txBody>
      </p:sp>
      <p:sp>
        <p:nvSpPr>
          <p:cNvPr id="69636" name="Rectangle 2"/>
          <p:cNvSpPr txBox="1">
            <a:spLocks noGrp="1" noRot="1" noChangeAspect="1" noChangeArrowheads="1" noTextEdit="1"/>
          </p:cNvSpPr>
          <p:nvPr>
            <p:ph type="sldImg"/>
          </p:nvPr>
        </p:nvSpPr>
        <p:spPr>
          <a:xfrm>
            <a:off x="1143000" y="685800"/>
            <a:ext cx="4572000" cy="3429000"/>
          </a:xfrm>
          <a:solidFill>
            <a:srgbClr val="FFFFFF"/>
          </a:solidFill>
          <a:ln/>
        </p:spPr>
      </p:sp>
      <p:sp>
        <p:nvSpPr>
          <p:cNvPr id="69637" name="Rectangle 3"/>
          <p:cNvSpPr txBox="1">
            <a:spLocks noGrp="1" noChangeArrowheads="1"/>
          </p:cNvSpPr>
          <p:nvPr>
            <p:ph type="body" idx="1"/>
          </p:nvPr>
        </p:nvSpPr>
        <p:spPr>
          <a:xfrm>
            <a:off x="685800" y="4343400"/>
            <a:ext cx="5486400" cy="4114800"/>
          </a:xfrm>
          <a:noFill/>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p:cNvSpPr>
            <a:spLocks noGrp="1" noChangeArrowheads="1"/>
          </p:cNvSpPr>
          <p:nvPr>
            <p:ph type="sldNum" sz="quarter"/>
          </p:nvPr>
        </p:nvSpPr>
        <p:spPr>
          <a:noFill/>
        </p:spPr>
        <p:txBody>
          <a:bodyPr/>
          <a:lstStyle/>
          <a:p>
            <a:fld id="{B988F5D7-D080-420C-93B4-C91A7D9D7957}" type="slidenum">
              <a:rPr lang="en-US" altLang="zh-CN"/>
              <a:pPr/>
              <a:t>23</a:t>
            </a:fld>
            <a:endParaRPr lang="en-US" altLang="zh-CN"/>
          </a:p>
        </p:txBody>
      </p:sp>
      <p:sp>
        <p:nvSpPr>
          <p:cNvPr id="70659" name="Text Box 1"/>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C1B7AC3-8E62-4158-9CE9-FE5EA66138E4}"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23</a:t>
            </a:fld>
            <a:endParaRPr lang="en-US" altLang="zh-CN" sz="1200">
              <a:solidFill>
                <a:srgbClr val="00006F"/>
              </a:solidFill>
            </a:endParaRPr>
          </a:p>
        </p:txBody>
      </p:sp>
      <p:sp>
        <p:nvSpPr>
          <p:cNvPr id="70660" name="Rectangle 2"/>
          <p:cNvSpPr txBox="1">
            <a:spLocks noGrp="1" noRot="1" noChangeAspect="1" noChangeArrowheads="1" noTextEdit="1"/>
          </p:cNvSpPr>
          <p:nvPr>
            <p:ph type="sldImg"/>
          </p:nvPr>
        </p:nvSpPr>
        <p:spPr>
          <a:xfrm>
            <a:off x="1143000" y="685800"/>
            <a:ext cx="4572000" cy="3429000"/>
          </a:xfrm>
          <a:solidFill>
            <a:srgbClr val="FFFFFF"/>
          </a:solidFill>
          <a:ln/>
        </p:spPr>
      </p:sp>
      <p:sp>
        <p:nvSpPr>
          <p:cNvPr id="70661" name="Rectangle 3"/>
          <p:cNvSpPr txBox="1">
            <a:spLocks noGrp="1" noChangeArrowheads="1"/>
          </p:cNvSpPr>
          <p:nvPr>
            <p:ph type="body" idx="1"/>
          </p:nvPr>
        </p:nvSpPr>
        <p:spPr>
          <a:xfrm>
            <a:off x="685800" y="4343400"/>
            <a:ext cx="5486400" cy="4116917"/>
          </a:xfrm>
          <a:noFill/>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a:spLocks noGrp="1" noChangeArrowheads="1"/>
          </p:cNvSpPr>
          <p:nvPr>
            <p:ph type="sldNum" sz="quarter"/>
          </p:nvPr>
        </p:nvSpPr>
        <p:spPr>
          <a:noFill/>
        </p:spPr>
        <p:txBody>
          <a:bodyPr/>
          <a:lstStyle/>
          <a:p>
            <a:fld id="{66B1E3B9-2A01-400C-9C83-45186FEDDEA4}" type="slidenum">
              <a:rPr lang="en-US" altLang="zh-CN"/>
              <a:pPr/>
              <a:t>24</a:t>
            </a:fld>
            <a:endParaRPr lang="en-US" altLang="zh-CN"/>
          </a:p>
        </p:txBody>
      </p:sp>
      <p:sp>
        <p:nvSpPr>
          <p:cNvPr id="71683"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71684"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p:nvPr>
        </p:nvSpPr>
        <p:spPr>
          <a:noFill/>
        </p:spPr>
        <p:txBody>
          <a:bodyPr/>
          <a:lstStyle/>
          <a:p>
            <a:fld id="{044B40FF-D4AA-4047-9DDA-5C8D514D44D0}" type="slidenum">
              <a:rPr lang="en-US" altLang="zh-CN"/>
              <a:pPr/>
              <a:t>25</a:t>
            </a:fld>
            <a:endParaRPr lang="en-US" altLang="zh-CN"/>
          </a:p>
        </p:txBody>
      </p:sp>
      <p:sp>
        <p:nvSpPr>
          <p:cNvPr id="72707"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72708"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p:nvPr>
        </p:nvSpPr>
        <p:spPr>
          <a:noFill/>
        </p:spPr>
        <p:txBody>
          <a:bodyPr/>
          <a:lstStyle/>
          <a:p>
            <a:fld id="{C2F558EA-CC68-4370-9FB6-8030DE8AF6EA}" type="slidenum">
              <a:rPr lang="en-US" altLang="zh-CN"/>
              <a:pPr/>
              <a:t>26</a:t>
            </a:fld>
            <a:endParaRPr lang="en-US" altLang="zh-CN"/>
          </a:p>
        </p:txBody>
      </p:sp>
      <p:sp>
        <p:nvSpPr>
          <p:cNvPr id="73731"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73732"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p:nvPr>
        </p:nvSpPr>
        <p:spPr>
          <a:noFill/>
        </p:spPr>
        <p:txBody>
          <a:bodyPr/>
          <a:lstStyle/>
          <a:p>
            <a:fld id="{45AC4B8E-9F7D-4A41-A2CC-0FBFD50DCDA3}" type="slidenum">
              <a:rPr lang="en-US" altLang="zh-CN"/>
              <a:pPr/>
              <a:t>27</a:t>
            </a:fld>
            <a:endParaRPr lang="en-US" altLang="zh-CN"/>
          </a:p>
        </p:txBody>
      </p:sp>
      <p:sp>
        <p:nvSpPr>
          <p:cNvPr id="74755"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74756"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p:nvPr>
        </p:nvSpPr>
        <p:spPr>
          <a:noFill/>
        </p:spPr>
        <p:txBody>
          <a:bodyPr/>
          <a:lstStyle/>
          <a:p>
            <a:fld id="{C2F558EA-CC68-4370-9FB6-8030DE8AF6EA}" type="slidenum">
              <a:rPr lang="en-US" altLang="zh-CN"/>
              <a:pPr/>
              <a:t>28</a:t>
            </a:fld>
            <a:endParaRPr lang="en-US" altLang="zh-CN"/>
          </a:p>
        </p:txBody>
      </p:sp>
      <p:sp>
        <p:nvSpPr>
          <p:cNvPr id="73731"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73732"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p:spPr>
        <p:txBody>
          <a:bodyPr/>
          <a:lstStyle/>
          <a:p>
            <a:fld id="{A6194DBF-F7E7-451C-94CE-88BD0C1568CE}" type="slidenum">
              <a:rPr lang="en-US" altLang="zh-CN"/>
              <a:pPr/>
              <a:t>29</a:t>
            </a:fld>
            <a:endParaRPr lang="en-US" altLang="zh-CN"/>
          </a:p>
        </p:txBody>
      </p:sp>
      <p:sp>
        <p:nvSpPr>
          <p:cNvPr id="75779"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75780"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p:cNvSpPr>
            <a:spLocks noGrp="1" noChangeArrowheads="1"/>
          </p:cNvSpPr>
          <p:nvPr>
            <p:ph type="sldNum" sz="quarter"/>
          </p:nvPr>
        </p:nvSpPr>
        <p:spPr>
          <a:noFill/>
        </p:spPr>
        <p:txBody>
          <a:bodyPr/>
          <a:lstStyle/>
          <a:p>
            <a:fld id="{544A6155-24B4-4AEA-AB0C-2B0BC5989500}" type="slidenum">
              <a:rPr lang="en-US" altLang="zh-CN"/>
              <a:pPr/>
              <a:t>3</a:t>
            </a:fld>
            <a:endParaRPr lang="en-US" altLang="zh-CN"/>
          </a:p>
        </p:txBody>
      </p:sp>
      <p:sp>
        <p:nvSpPr>
          <p:cNvPr id="51203" name="Text Box 1"/>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2E55E4E-57B8-4D61-9429-9BF8DC998548}"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US" altLang="zh-CN" sz="1200">
              <a:solidFill>
                <a:srgbClr val="00006F"/>
              </a:solidFill>
            </a:endParaRPr>
          </a:p>
        </p:txBody>
      </p:sp>
      <p:sp>
        <p:nvSpPr>
          <p:cNvPr id="51204" name="Rectangle 2"/>
          <p:cNvSpPr txBox="1">
            <a:spLocks noGrp="1" noRot="1" noChangeAspect="1" noChangeArrowheads="1" noTextEdit="1"/>
          </p:cNvSpPr>
          <p:nvPr>
            <p:ph type="sldImg"/>
          </p:nvPr>
        </p:nvSpPr>
        <p:spPr>
          <a:xfrm>
            <a:off x="1143000" y="685800"/>
            <a:ext cx="4572000" cy="3429000"/>
          </a:xfrm>
          <a:solidFill>
            <a:srgbClr val="FFFFFF"/>
          </a:solidFill>
          <a:ln/>
        </p:spPr>
      </p:sp>
      <p:sp>
        <p:nvSpPr>
          <p:cNvPr id="51205" name="Rectangle 3"/>
          <p:cNvSpPr txBox="1">
            <a:spLocks noGrp="1" noChangeArrowheads="1"/>
          </p:cNvSpPr>
          <p:nvPr>
            <p:ph type="body" idx="1"/>
          </p:nvPr>
        </p:nvSpPr>
        <p:spPr>
          <a:xfrm>
            <a:off x="685800" y="4343400"/>
            <a:ext cx="5486400" cy="4116917"/>
          </a:xfrm>
          <a:noFill/>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p:nvPr>
        </p:nvSpPr>
        <p:spPr>
          <a:noFill/>
        </p:spPr>
        <p:txBody>
          <a:bodyPr/>
          <a:lstStyle/>
          <a:p>
            <a:fld id="{20CED68C-C0FE-492D-836E-2BC4D3F2A0D9}" type="slidenum">
              <a:rPr lang="en-US" altLang="zh-CN"/>
              <a:pPr/>
              <a:t>30</a:t>
            </a:fld>
            <a:endParaRPr lang="en-US" altLang="zh-CN"/>
          </a:p>
        </p:txBody>
      </p:sp>
      <p:sp>
        <p:nvSpPr>
          <p:cNvPr id="76803"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76804"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p:spPr>
        <p:txBody>
          <a:bodyPr/>
          <a:lstStyle/>
          <a:p>
            <a:fld id="{68021313-AED7-4550-9D3C-329331D55C89}" type="slidenum">
              <a:rPr lang="en-US" altLang="zh-CN"/>
              <a:pPr/>
              <a:t>31</a:t>
            </a:fld>
            <a:endParaRPr lang="en-US" altLang="zh-CN"/>
          </a:p>
        </p:txBody>
      </p:sp>
      <p:sp>
        <p:nvSpPr>
          <p:cNvPr id="77827"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77828"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p:nvPr>
        </p:nvSpPr>
        <p:spPr>
          <a:noFill/>
        </p:spPr>
        <p:txBody>
          <a:bodyPr/>
          <a:lstStyle/>
          <a:p>
            <a:fld id="{7C1D55AA-1982-4824-AA3A-1EE3833CFF5E}" type="slidenum">
              <a:rPr lang="en-US" altLang="zh-CN"/>
              <a:pPr/>
              <a:t>33</a:t>
            </a:fld>
            <a:endParaRPr lang="en-US" altLang="zh-CN"/>
          </a:p>
        </p:txBody>
      </p:sp>
      <p:sp>
        <p:nvSpPr>
          <p:cNvPr id="78851" name="Text Box 1"/>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6BCDCC5-BC8D-4C05-AC75-D5557C516FC6}"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33</a:t>
            </a:fld>
            <a:endParaRPr lang="en-US" altLang="zh-CN" sz="1200">
              <a:solidFill>
                <a:srgbClr val="00006F"/>
              </a:solidFill>
            </a:endParaRPr>
          </a:p>
        </p:txBody>
      </p:sp>
      <p:sp>
        <p:nvSpPr>
          <p:cNvPr id="78852" name="Rectangle 2"/>
          <p:cNvSpPr txBox="1">
            <a:spLocks noGrp="1" noRot="1" noChangeAspect="1" noChangeArrowheads="1" noTextEdit="1"/>
          </p:cNvSpPr>
          <p:nvPr>
            <p:ph type="sldImg"/>
          </p:nvPr>
        </p:nvSpPr>
        <p:spPr>
          <a:xfrm>
            <a:off x="1143000" y="685800"/>
            <a:ext cx="4572000" cy="3429000"/>
          </a:xfrm>
          <a:solidFill>
            <a:srgbClr val="FFFFFF"/>
          </a:solidFill>
          <a:ln/>
        </p:spPr>
      </p:sp>
      <p:sp>
        <p:nvSpPr>
          <p:cNvPr id="78853" name="Rectangle 3"/>
          <p:cNvSpPr txBox="1">
            <a:spLocks noGrp="1" noChangeArrowheads="1"/>
          </p:cNvSpPr>
          <p:nvPr>
            <p:ph type="body" idx="1"/>
          </p:nvPr>
        </p:nvSpPr>
        <p:spPr>
          <a:xfrm>
            <a:off x="685800" y="4343400"/>
            <a:ext cx="5486400" cy="4116917"/>
          </a:xfrm>
          <a:noFill/>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p:nvPr>
        </p:nvSpPr>
        <p:spPr>
          <a:noFill/>
        </p:spPr>
        <p:txBody>
          <a:bodyPr/>
          <a:lstStyle/>
          <a:p>
            <a:fld id="{B8332A2C-D1FB-4DE2-A4DC-556289BD3014}" type="slidenum">
              <a:rPr lang="en-US" altLang="zh-CN"/>
              <a:pPr/>
              <a:t>34</a:t>
            </a:fld>
            <a:endParaRPr lang="en-US" altLang="zh-CN"/>
          </a:p>
        </p:txBody>
      </p:sp>
      <p:sp>
        <p:nvSpPr>
          <p:cNvPr id="79875"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79876"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p:nvPr>
        </p:nvSpPr>
        <p:spPr>
          <a:noFill/>
        </p:spPr>
        <p:txBody>
          <a:bodyPr/>
          <a:lstStyle/>
          <a:p>
            <a:fld id="{622F08DB-6324-4B68-AB66-BF7CFC3C28E0}" type="slidenum">
              <a:rPr lang="en-US" altLang="zh-CN"/>
              <a:pPr/>
              <a:t>35</a:t>
            </a:fld>
            <a:endParaRPr lang="en-US" altLang="zh-CN"/>
          </a:p>
        </p:txBody>
      </p:sp>
      <p:sp>
        <p:nvSpPr>
          <p:cNvPr id="80899" name="Text Box 1"/>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1C1202C-3B8B-4D41-8F98-28AD7DAEB6AC}"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35</a:t>
            </a:fld>
            <a:endParaRPr lang="en-US" altLang="zh-CN" sz="1200">
              <a:solidFill>
                <a:srgbClr val="00006F"/>
              </a:solidFill>
            </a:endParaRPr>
          </a:p>
        </p:txBody>
      </p:sp>
      <p:sp>
        <p:nvSpPr>
          <p:cNvPr id="80900" name="Rectangle 2"/>
          <p:cNvSpPr txBox="1">
            <a:spLocks noGrp="1" noRot="1" noChangeAspect="1" noChangeArrowheads="1" noTextEdit="1"/>
          </p:cNvSpPr>
          <p:nvPr>
            <p:ph type="sldImg"/>
          </p:nvPr>
        </p:nvSpPr>
        <p:spPr>
          <a:xfrm>
            <a:off x="1143000" y="685800"/>
            <a:ext cx="4572000" cy="3429000"/>
          </a:xfrm>
          <a:solidFill>
            <a:srgbClr val="FFFFFF"/>
          </a:solidFill>
          <a:ln/>
        </p:spPr>
      </p:sp>
      <p:sp>
        <p:nvSpPr>
          <p:cNvPr id="80901" name="Rectangle 3"/>
          <p:cNvSpPr txBox="1">
            <a:spLocks noGrp="1" noChangeArrowheads="1"/>
          </p:cNvSpPr>
          <p:nvPr>
            <p:ph type="body" idx="1"/>
          </p:nvPr>
        </p:nvSpPr>
        <p:spPr>
          <a:xfrm>
            <a:off x="685800" y="4343400"/>
            <a:ext cx="5486400" cy="4114800"/>
          </a:xfrm>
          <a:noFill/>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p:nvPr>
        </p:nvSpPr>
        <p:spPr>
          <a:noFill/>
        </p:spPr>
        <p:txBody>
          <a:bodyPr/>
          <a:lstStyle/>
          <a:p>
            <a:fld id="{1289D747-CCE7-4507-8240-F09ECF6D3DEF}" type="slidenum">
              <a:rPr lang="en-US" altLang="zh-CN"/>
              <a:pPr/>
              <a:t>36</a:t>
            </a:fld>
            <a:endParaRPr lang="en-US" altLang="zh-CN"/>
          </a:p>
        </p:txBody>
      </p:sp>
      <p:sp>
        <p:nvSpPr>
          <p:cNvPr id="81923"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81924"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p:spPr>
        <p:txBody>
          <a:bodyPr/>
          <a:lstStyle/>
          <a:p>
            <a:fld id="{2D14849E-C914-4F5D-AABF-EC3CB3197F4C}" type="slidenum">
              <a:rPr lang="en-US" altLang="zh-CN"/>
              <a:pPr/>
              <a:t>37</a:t>
            </a:fld>
            <a:endParaRPr lang="en-US" altLang="zh-CN"/>
          </a:p>
        </p:txBody>
      </p:sp>
      <p:sp>
        <p:nvSpPr>
          <p:cNvPr id="82947" name="Text Box 1"/>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7F22114-3EE3-41A6-9236-64F9D5D8B1CB}"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37</a:t>
            </a:fld>
            <a:endParaRPr lang="en-US" altLang="zh-CN" sz="1200">
              <a:solidFill>
                <a:srgbClr val="00006F"/>
              </a:solidFill>
            </a:endParaRPr>
          </a:p>
        </p:txBody>
      </p:sp>
      <p:sp>
        <p:nvSpPr>
          <p:cNvPr id="82948" name="Rectangle 2"/>
          <p:cNvSpPr txBox="1">
            <a:spLocks noGrp="1" noRot="1" noChangeAspect="1" noChangeArrowheads="1" noTextEdit="1"/>
          </p:cNvSpPr>
          <p:nvPr>
            <p:ph type="sldImg"/>
          </p:nvPr>
        </p:nvSpPr>
        <p:spPr>
          <a:xfrm>
            <a:off x="1143000" y="685800"/>
            <a:ext cx="4572000" cy="3429000"/>
          </a:xfrm>
          <a:solidFill>
            <a:srgbClr val="FFFFFF"/>
          </a:solidFill>
          <a:ln/>
        </p:spPr>
      </p:sp>
      <p:sp>
        <p:nvSpPr>
          <p:cNvPr id="82949" name="Rectangle 3"/>
          <p:cNvSpPr txBox="1">
            <a:spLocks noGrp="1" noChangeArrowheads="1"/>
          </p:cNvSpPr>
          <p:nvPr>
            <p:ph type="body" idx="1"/>
          </p:nvPr>
        </p:nvSpPr>
        <p:spPr>
          <a:xfrm>
            <a:off x="685800" y="4343400"/>
            <a:ext cx="5486400" cy="4114800"/>
          </a:xfrm>
          <a:noFill/>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p:nvPr>
        </p:nvSpPr>
        <p:spPr>
          <a:noFill/>
        </p:spPr>
        <p:txBody>
          <a:bodyPr/>
          <a:lstStyle/>
          <a:p>
            <a:fld id="{5BF0F54E-E727-4B33-B68F-EAF70F9F60A1}" type="slidenum">
              <a:rPr lang="en-US" altLang="zh-CN"/>
              <a:pPr/>
              <a:t>38</a:t>
            </a:fld>
            <a:endParaRPr lang="en-US" altLang="zh-CN"/>
          </a:p>
        </p:txBody>
      </p:sp>
      <p:sp>
        <p:nvSpPr>
          <p:cNvPr id="83971" name="Text Box 1"/>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8630600-4A8B-472A-AF0C-FEC78A77542F}"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38</a:t>
            </a:fld>
            <a:endParaRPr lang="en-US" altLang="zh-CN" sz="1200">
              <a:solidFill>
                <a:srgbClr val="00006F"/>
              </a:solidFill>
            </a:endParaRPr>
          </a:p>
        </p:txBody>
      </p:sp>
      <p:sp>
        <p:nvSpPr>
          <p:cNvPr id="83972" name="Rectangle 2"/>
          <p:cNvSpPr txBox="1">
            <a:spLocks noGrp="1" noRot="1" noChangeAspect="1" noChangeArrowheads="1" noTextEdit="1"/>
          </p:cNvSpPr>
          <p:nvPr>
            <p:ph type="sldImg"/>
          </p:nvPr>
        </p:nvSpPr>
        <p:spPr>
          <a:xfrm>
            <a:off x="1143000" y="685800"/>
            <a:ext cx="4572000" cy="3429000"/>
          </a:xfrm>
          <a:solidFill>
            <a:srgbClr val="FFFFFF"/>
          </a:solidFill>
          <a:ln/>
        </p:spPr>
      </p:sp>
      <p:sp>
        <p:nvSpPr>
          <p:cNvPr id="83973" name="Rectangle 3"/>
          <p:cNvSpPr txBox="1">
            <a:spLocks noGrp="1" noChangeArrowheads="1"/>
          </p:cNvSpPr>
          <p:nvPr>
            <p:ph type="body" idx="1"/>
          </p:nvPr>
        </p:nvSpPr>
        <p:spPr>
          <a:xfrm>
            <a:off x="685800" y="4343400"/>
            <a:ext cx="5486400" cy="4114800"/>
          </a:xfrm>
          <a:noFill/>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p:cNvSpPr>
            <a:spLocks noGrp="1" noChangeArrowheads="1"/>
          </p:cNvSpPr>
          <p:nvPr>
            <p:ph type="sldNum" sz="quarter"/>
          </p:nvPr>
        </p:nvSpPr>
        <p:spPr>
          <a:noFill/>
        </p:spPr>
        <p:txBody>
          <a:bodyPr/>
          <a:lstStyle/>
          <a:p>
            <a:fld id="{75F9B648-61E2-45B1-8654-57401852B489}" type="slidenum">
              <a:rPr lang="en-US" altLang="zh-CN"/>
              <a:pPr/>
              <a:t>39</a:t>
            </a:fld>
            <a:endParaRPr lang="en-US" altLang="zh-CN"/>
          </a:p>
        </p:txBody>
      </p:sp>
      <p:sp>
        <p:nvSpPr>
          <p:cNvPr id="84995" name="Text Box 1"/>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796ADB2-0196-40FA-A1CB-07ECEE9A26E8}"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39</a:t>
            </a:fld>
            <a:endParaRPr lang="en-US" altLang="zh-CN" sz="1200">
              <a:solidFill>
                <a:srgbClr val="00006F"/>
              </a:solidFill>
            </a:endParaRPr>
          </a:p>
        </p:txBody>
      </p:sp>
      <p:sp>
        <p:nvSpPr>
          <p:cNvPr id="84996" name="Rectangle 2"/>
          <p:cNvSpPr txBox="1">
            <a:spLocks noGrp="1" noRot="1" noChangeAspect="1" noChangeArrowheads="1" noTextEdit="1"/>
          </p:cNvSpPr>
          <p:nvPr>
            <p:ph type="sldImg"/>
          </p:nvPr>
        </p:nvSpPr>
        <p:spPr>
          <a:xfrm>
            <a:off x="1143000" y="685800"/>
            <a:ext cx="4572000" cy="3429000"/>
          </a:xfrm>
          <a:solidFill>
            <a:srgbClr val="FFFFFF"/>
          </a:solidFill>
          <a:ln/>
        </p:spPr>
      </p:sp>
      <p:sp>
        <p:nvSpPr>
          <p:cNvPr id="84997" name="Rectangle 3"/>
          <p:cNvSpPr txBox="1">
            <a:spLocks noGrp="1" noChangeArrowheads="1"/>
          </p:cNvSpPr>
          <p:nvPr>
            <p:ph type="body" idx="1"/>
          </p:nvPr>
        </p:nvSpPr>
        <p:spPr>
          <a:xfrm>
            <a:off x="685800" y="4343400"/>
            <a:ext cx="5486400" cy="4114800"/>
          </a:xfrm>
          <a:noFill/>
          <a:ln/>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p:nvPr>
        </p:nvSpPr>
        <p:spPr>
          <a:noFill/>
        </p:spPr>
        <p:txBody>
          <a:bodyPr/>
          <a:lstStyle/>
          <a:p>
            <a:fld id="{ABEDF244-1952-4543-A811-AD36DC0DD442}" type="slidenum">
              <a:rPr lang="en-US" altLang="zh-CN"/>
              <a:pPr/>
              <a:t>40</a:t>
            </a:fld>
            <a:endParaRPr lang="en-US" altLang="zh-CN"/>
          </a:p>
        </p:txBody>
      </p:sp>
      <p:sp>
        <p:nvSpPr>
          <p:cNvPr id="93187"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93188"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p:cNvSpPr>
            <a:spLocks noGrp="1" noChangeArrowheads="1"/>
          </p:cNvSpPr>
          <p:nvPr>
            <p:ph type="sldNum" sz="quarter"/>
          </p:nvPr>
        </p:nvSpPr>
        <p:spPr>
          <a:noFill/>
        </p:spPr>
        <p:txBody>
          <a:bodyPr/>
          <a:lstStyle/>
          <a:p>
            <a:fld id="{5D63F97F-F04D-4715-A533-330965325067}" type="slidenum">
              <a:rPr lang="en-US" altLang="zh-CN"/>
              <a:pPr/>
              <a:t>4</a:t>
            </a:fld>
            <a:endParaRPr lang="en-US" altLang="zh-CN"/>
          </a:p>
        </p:txBody>
      </p:sp>
      <p:sp>
        <p:nvSpPr>
          <p:cNvPr id="52227"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52228"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p:nvPr>
        </p:nvSpPr>
        <p:spPr>
          <a:noFill/>
        </p:spPr>
        <p:txBody>
          <a:bodyPr/>
          <a:lstStyle/>
          <a:p>
            <a:fld id="{FEC35DA4-3735-4D04-87BE-CBC7DAADDB13}" type="slidenum">
              <a:rPr lang="en-US" altLang="zh-CN"/>
              <a:pPr/>
              <a:t>41</a:t>
            </a:fld>
            <a:endParaRPr lang="en-US" altLang="zh-CN"/>
          </a:p>
        </p:txBody>
      </p:sp>
      <p:sp>
        <p:nvSpPr>
          <p:cNvPr id="87043"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87044"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p:nvPr>
        </p:nvSpPr>
        <p:spPr>
          <a:noFill/>
        </p:spPr>
        <p:txBody>
          <a:bodyPr/>
          <a:lstStyle/>
          <a:p>
            <a:fld id="{8EA5C28B-ECEA-465E-B50C-67879FB26446}" type="slidenum">
              <a:rPr lang="en-US" altLang="zh-CN"/>
              <a:pPr/>
              <a:t>42</a:t>
            </a:fld>
            <a:endParaRPr lang="en-US" altLang="zh-CN"/>
          </a:p>
        </p:txBody>
      </p:sp>
      <p:sp>
        <p:nvSpPr>
          <p:cNvPr id="88067"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88068"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p:nvPr>
        </p:nvSpPr>
        <p:spPr>
          <a:noFill/>
        </p:spPr>
        <p:txBody>
          <a:bodyPr/>
          <a:lstStyle/>
          <a:p>
            <a:fld id="{EF64F106-AB92-48E0-9843-2C72837B18C6}" type="slidenum">
              <a:rPr lang="en-US" altLang="zh-CN"/>
              <a:pPr/>
              <a:t>43</a:t>
            </a:fld>
            <a:endParaRPr lang="en-US" altLang="zh-CN"/>
          </a:p>
        </p:txBody>
      </p:sp>
      <p:sp>
        <p:nvSpPr>
          <p:cNvPr id="89091"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89092"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p:nvPr>
        </p:nvSpPr>
        <p:spPr>
          <a:noFill/>
        </p:spPr>
        <p:txBody>
          <a:bodyPr/>
          <a:lstStyle/>
          <a:p>
            <a:fld id="{DF9AFF73-CFED-4285-954C-8F91F4B47AE0}" type="slidenum">
              <a:rPr lang="en-US" altLang="zh-CN"/>
              <a:pPr/>
              <a:t>44</a:t>
            </a:fld>
            <a:endParaRPr lang="en-US" altLang="zh-CN"/>
          </a:p>
        </p:txBody>
      </p:sp>
      <p:sp>
        <p:nvSpPr>
          <p:cNvPr id="90115"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90116"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p:nvPr>
        </p:nvSpPr>
        <p:spPr>
          <a:noFill/>
        </p:spPr>
        <p:txBody>
          <a:bodyPr/>
          <a:lstStyle/>
          <a:p>
            <a:fld id="{E3E4F6A1-A772-4933-964F-EA9AA220751C}" type="slidenum">
              <a:rPr lang="en-US" altLang="zh-CN"/>
              <a:pPr/>
              <a:t>45</a:t>
            </a:fld>
            <a:endParaRPr lang="en-US" altLang="zh-CN"/>
          </a:p>
        </p:txBody>
      </p:sp>
      <p:sp>
        <p:nvSpPr>
          <p:cNvPr id="91139"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91140"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7"/>
          <p:cNvSpPr>
            <a:spLocks noGrp="1" noChangeArrowheads="1"/>
          </p:cNvSpPr>
          <p:nvPr>
            <p:ph type="sldNum" sz="quarter"/>
          </p:nvPr>
        </p:nvSpPr>
        <p:spPr>
          <a:noFill/>
        </p:spPr>
        <p:txBody>
          <a:bodyPr/>
          <a:lstStyle/>
          <a:p>
            <a:fld id="{4D287458-DAFE-4DE6-B99A-6B58A27F9DA8}" type="slidenum">
              <a:rPr lang="en-US" altLang="zh-CN"/>
              <a:pPr/>
              <a:t>46</a:t>
            </a:fld>
            <a:endParaRPr lang="en-US" altLang="zh-CN"/>
          </a:p>
        </p:txBody>
      </p:sp>
      <p:sp>
        <p:nvSpPr>
          <p:cNvPr id="92163"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92164"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p:cNvSpPr>
            <a:spLocks noGrp="1" noChangeArrowheads="1"/>
          </p:cNvSpPr>
          <p:nvPr>
            <p:ph type="sldNum" sz="quarter"/>
          </p:nvPr>
        </p:nvSpPr>
        <p:spPr>
          <a:noFill/>
        </p:spPr>
        <p:txBody>
          <a:bodyPr/>
          <a:lstStyle/>
          <a:p>
            <a:fld id="{B988F5D7-D080-420C-93B4-C91A7D9D7957}" type="slidenum">
              <a:rPr lang="en-US" altLang="zh-CN"/>
              <a:pPr/>
              <a:t>47</a:t>
            </a:fld>
            <a:endParaRPr lang="en-US" altLang="zh-CN"/>
          </a:p>
        </p:txBody>
      </p:sp>
      <p:sp>
        <p:nvSpPr>
          <p:cNvPr id="70659" name="Text Box 1"/>
          <p:cNvSpPr txBox="1">
            <a:spLocks noChangeArrowheads="1"/>
          </p:cNvSpPr>
          <p:nvPr/>
        </p:nvSpPr>
        <p:spPr bwMode="auto">
          <a:xfrm>
            <a:off x="3885010" y="8684684"/>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C1B7AC3-8E62-4158-9CE9-FE5EA66138E4}" type="slidenum">
              <a:rPr lang="en-US" altLang="zh-CN" sz="1200">
                <a:solidFill>
                  <a:srgbClr val="00006F"/>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47</a:t>
            </a:fld>
            <a:endParaRPr lang="en-US" altLang="zh-CN" sz="1200">
              <a:solidFill>
                <a:srgbClr val="00006F"/>
              </a:solidFill>
            </a:endParaRPr>
          </a:p>
        </p:txBody>
      </p:sp>
      <p:sp>
        <p:nvSpPr>
          <p:cNvPr id="70660" name="Rectangle 2"/>
          <p:cNvSpPr txBox="1">
            <a:spLocks noGrp="1" noRot="1" noChangeAspect="1" noChangeArrowheads="1" noTextEdit="1"/>
          </p:cNvSpPr>
          <p:nvPr>
            <p:ph type="sldImg"/>
          </p:nvPr>
        </p:nvSpPr>
        <p:spPr>
          <a:xfrm>
            <a:off x="1143000" y="685800"/>
            <a:ext cx="4572000" cy="3429000"/>
          </a:xfrm>
          <a:solidFill>
            <a:srgbClr val="FFFFFF"/>
          </a:solidFill>
          <a:ln/>
        </p:spPr>
      </p:sp>
      <p:sp>
        <p:nvSpPr>
          <p:cNvPr id="70661" name="Rectangle 3"/>
          <p:cNvSpPr txBox="1">
            <a:spLocks noGrp="1" noChangeArrowheads="1"/>
          </p:cNvSpPr>
          <p:nvPr>
            <p:ph type="body" idx="1"/>
          </p:nvPr>
        </p:nvSpPr>
        <p:spPr>
          <a:xfrm>
            <a:off x="685800" y="4343400"/>
            <a:ext cx="5486400" cy="4116917"/>
          </a:xfrm>
          <a:noFill/>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306C1-21B3-4919-95BF-0D1F024B44C1}" type="slidenum">
              <a:rPr lang="en-US" altLang="zh-CN">
                <a:solidFill>
                  <a:prstClr val="black"/>
                </a:solidFill>
              </a:rPr>
              <a:pPr/>
              <a:t>52</a:t>
            </a:fld>
            <a:endParaRPr lang="en-US" altLang="zh-CN" dirty="0">
              <a:solidFill>
                <a:prstClr val="black"/>
              </a:solidFill>
            </a:endParaRPr>
          </a:p>
        </p:txBody>
      </p:sp>
      <p:sp>
        <p:nvSpPr>
          <p:cNvPr id="158722" name="Rectangle 2"/>
          <p:cNvSpPr>
            <a:spLocks noGrp="1" noRot="1" noChangeAspect="1" noChangeArrowheads="1" noTextEdit="1"/>
          </p:cNvSpPr>
          <p:nvPr>
            <p:ph type="sldImg"/>
          </p:nvPr>
        </p:nvSpPr>
        <p:spPr>
          <a:xfrm>
            <a:off x="1138238" y="673100"/>
            <a:ext cx="4583112" cy="3436938"/>
          </a:xfrm>
          <a:ln/>
        </p:spPr>
      </p:sp>
      <p:sp>
        <p:nvSpPr>
          <p:cNvPr id="158723" name="Rectangle 3"/>
          <p:cNvSpPr>
            <a:spLocks noGrp="1" noChangeArrowheads="1"/>
          </p:cNvSpPr>
          <p:nvPr>
            <p:ph type="body" idx="1"/>
          </p:nvPr>
        </p:nvSpPr>
        <p:spPr>
          <a:xfrm>
            <a:off x="912813" y="4337050"/>
            <a:ext cx="5024437" cy="4110038"/>
          </a:xfrm>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p:nvPr>
        </p:nvSpPr>
        <p:spPr>
          <a:noFill/>
        </p:spPr>
        <p:txBody>
          <a:bodyPr/>
          <a:lstStyle/>
          <a:p>
            <a:fld id="{D41C9878-0775-48A4-8A9D-83590D3E166F}" type="slidenum">
              <a:rPr lang="en-US" altLang="zh-CN"/>
              <a:pPr/>
              <a:t>5</a:t>
            </a:fld>
            <a:endParaRPr lang="en-US" altLang="zh-CN"/>
          </a:p>
        </p:txBody>
      </p:sp>
      <p:sp>
        <p:nvSpPr>
          <p:cNvPr id="53251"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53252"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p:nvPr>
        </p:nvSpPr>
        <p:spPr>
          <a:noFill/>
        </p:spPr>
        <p:txBody>
          <a:bodyPr/>
          <a:lstStyle/>
          <a:p>
            <a:fld id="{B1BB90A9-0188-4AE0-BC5F-452400F6EF0C}" type="slidenum">
              <a:rPr lang="en-US" altLang="zh-CN"/>
              <a:pPr/>
              <a:t>6</a:t>
            </a:fld>
            <a:endParaRPr lang="en-US" altLang="zh-CN"/>
          </a:p>
        </p:txBody>
      </p:sp>
      <p:sp>
        <p:nvSpPr>
          <p:cNvPr id="54275"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54276"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p:nvPr>
        </p:nvSpPr>
        <p:spPr>
          <a:noFill/>
        </p:spPr>
        <p:txBody>
          <a:bodyPr/>
          <a:lstStyle/>
          <a:p>
            <a:fld id="{7E6CEBE6-CA69-4991-9E72-03D32C5FAC77}" type="slidenum">
              <a:rPr lang="en-US" altLang="zh-CN"/>
              <a:pPr/>
              <a:t>7</a:t>
            </a:fld>
            <a:endParaRPr lang="en-US" altLang="zh-CN"/>
          </a:p>
        </p:txBody>
      </p:sp>
      <p:sp>
        <p:nvSpPr>
          <p:cNvPr id="55299"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55300"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p:nvPr>
        </p:nvSpPr>
        <p:spPr>
          <a:noFill/>
        </p:spPr>
        <p:txBody>
          <a:bodyPr/>
          <a:lstStyle/>
          <a:p>
            <a:fld id="{1A487327-055A-4370-B62E-B06BE1D05FC5}" type="slidenum">
              <a:rPr lang="en-US" altLang="zh-CN"/>
              <a:pPr/>
              <a:t>8</a:t>
            </a:fld>
            <a:endParaRPr lang="en-US" altLang="zh-CN"/>
          </a:p>
        </p:txBody>
      </p:sp>
      <p:sp>
        <p:nvSpPr>
          <p:cNvPr id="56323"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56324"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p:nvPr>
        </p:nvSpPr>
        <p:spPr>
          <a:noFill/>
        </p:spPr>
        <p:txBody>
          <a:bodyPr/>
          <a:lstStyle/>
          <a:p>
            <a:fld id="{40BE51DD-302F-4A3F-8F5C-9B364BA69750}" type="slidenum">
              <a:rPr lang="en-US" altLang="zh-CN"/>
              <a:pPr/>
              <a:t>9</a:t>
            </a:fld>
            <a:endParaRPr lang="en-US" altLang="zh-CN"/>
          </a:p>
        </p:txBody>
      </p:sp>
      <p:sp>
        <p:nvSpPr>
          <p:cNvPr id="57347"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57348" name="Rectangle 2"/>
          <p:cNvSpPr txBox="1">
            <a:spLocks noGrp="1" noChangeArrowheads="1"/>
          </p:cNvSpPr>
          <p:nvPr>
            <p:ph type="body" idx="1"/>
          </p:nvPr>
        </p:nvSpPr>
        <p:spPr>
          <a:xfrm>
            <a:off x="685800" y="4343401"/>
            <a:ext cx="5486400" cy="4239684"/>
          </a:xfrm>
          <a:noFill/>
          <a:ln/>
        </p:spPr>
        <p:txBody>
          <a:bodyPr wrap="none" anchor="ctr"/>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098" name="Picture 2" descr="bgr"/>
          <p:cNvPicPr>
            <a:picLocks noChangeAspect="1" noChangeArrowheads="1"/>
          </p:cNvPicPr>
          <p:nvPr userDrawn="1"/>
        </p:nvPicPr>
        <p:blipFill>
          <a:blip r:embed="rId2" cstate="print"/>
          <a:srcRect t="6281"/>
          <a:stretch>
            <a:fillRect/>
          </a:stretch>
        </p:blipFill>
        <p:spPr bwMode="auto">
          <a:xfrm>
            <a:off x="0" y="1588"/>
            <a:ext cx="9144000" cy="6883400"/>
          </a:xfrm>
          <a:prstGeom prst="rect">
            <a:avLst/>
          </a:prstGeom>
          <a:noFill/>
        </p:spPr>
      </p:pic>
      <p:sp>
        <p:nvSpPr>
          <p:cNvPr id="4099" name="Rectangle 3"/>
          <p:cNvSpPr>
            <a:spLocks noGrp="1" noChangeArrowheads="1"/>
          </p:cNvSpPr>
          <p:nvPr>
            <p:ph type="dt" sz="half" idx="2"/>
          </p:nvPr>
        </p:nvSpPr>
        <p:spPr bwMode="auto">
          <a:xfrm>
            <a:off x="4572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0" name="Rectangle 4"/>
          <p:cNvSpPr>
            <a:spLocks noGrp="1" noChangeArrowheads="1"/>
          </p:cNvSpPr>
          <p:nvPr>
            <p:ph type="ftr" sz="quarter" idx="3"/>
          </p:nvPr>
        </p:nvSpPr>
        <p:spPr>
          <a:xfrm>
            <a:off x="3124200" y="6245225"/>
            <a:ext cx="2895600" cy="476250"/>
          </a:xfrm>
        </p:spPr>
        <p:txBody>
          <a:bodyPr/>
          <a:lstStyle>
            <a:lvl1pPr>
              <a:defRPr>
                <a:latin typeface="Arial" charset="0"/>
              </a:defRPr>
            </a:lvl1pPr>
          </a:lstStyle>
          <a:p>
            <a:endParaRPr lang="en-US" altLang="zh-CN"/>
          </a:p>
        </p:txBody>
      </p:sp>
      <p:sp>
        <p:nvSpPr>
          <p:cNvPr id="4101" name="Rectangle 5"/>
          <p:cNvSpPr>
            <a:spLocks noGrp="1" noChangeArrowheads="1"/>
          </p:cNvSpPr>
          <p:nvPr>
            <p:ph type="ctrTitle"/>
          </p:nvPr>
        </p:nvSpPr>
        <p:spPr>
          <a:xfrm>
            <a:off x="874713" y="2819400"/>
            <a:ext cx="7431087" cy="792163"/>
          </a:xfrm>
        </p:spPr>
        <p:txBody>
          <a:bodyPr/>
          <a:lstStyle>
            <a:lvl1pPr>
              <a:defRPr sz="3200">
                <a:solidFill>
                  <a:schemeClr val="tx1"/>
                </a:solidFill>
              </a:defRPr>
            </a:lvl1pPr>
          </a:lstStyle>
          <a:p>
            <a:r>
              <a:rPr lang="zh-CN" altLang="en-US"/>
              <a:t>单击此处编辑母版标题样式</a:t>
            </a:r>
          </a:p>
        </p:txBody>
      </p:sp>
      <p:pic>
        <p:nvPicPr>
          <p:cNvPr id="4103" name="Picture 7" descr="blue_cic"/>
          <p:cNvPicPr>
            <a:picLocks noChangeAspect="1" noChangeArrowheads="1"/>
          </p:cNvPicPr>
          <p:nvPr userDrawn="1"/>
        </p:nvPicPr>
        <p:blipFill>
          <a:blip r:embed="rId3" cstate="print"/>
          <a:srcRect/>
          <a:stretch>
            <a:fillRect/>
          </a:stretch>
        </p:blipFill>
        <p:spPr bwMode="auto">
          <a:xfrm>
            <a:off x="827088" y="1484313"/>
            <a:ext cx="1079500" cy="838200"/>
          </a:xfrm>
          <a:prstGeom prst="rect">
            <a:avLst/>
          </a:prstGeom>
          <a:noFill/>
        </p:spPr>
      </p:pic>
      <p:sp>
        <p:nvSpPr>
          <p:cNvPr id="4104" name="Rectangle 8"/>
          <p:cNvSpPr>
            <a:spLocks noGrp="1" noChangeArrowheads="1"/>
          </p:cNvSpPr>
          <p:nvPr>
            <p:ph type="subTitle" idx="1"/>
          </p:nvPr>
        </p:nvSpPr>
        <p:spPr>
          <a:xfrm>
            <a:off x="874713" y="4030663"/>
            <a:ext cx="5432425" cy="911225"/>
          </a:xfrm>
        </p:spPr>
        <p:txBody>
          <a:bodyPr/>
          <a:lstStyle>
            <a:lvl1pPr marL="0" indent="0">
              <a:buFontTx/>
              <a:buNone/>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zh-CN"/>
          </a:p>
        </p:txBody>
      </p:sp>
      <p:sp>
        <p:nvSpPr>
          <p:cNvPr id="5" name="Slide Number Placeholder 4"/>
          <p:cNvSpPr>
            <a:spLocks noGrp="1"/>
          </p:cNvSpPr>
          <p:nvPr>
            <p:ph type="sldNum" sz="quarter" idx="11"/>
          </p:nvPr>
        </p:nvSpPr>
        <p:spPr/>
        <p:txBody>
          <a:bodyPr/>
          <a:lstStyle>
            <a:lvl1pPr>
              <a:defRPr/>
            </a:lvl1pPr>
          </a:lstStyle>
          <a:p>
            <a:fld id="{C91C805F-9BDC-424B-8186-9E4B4F300510}"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7338" y="304800"/>
            <a:ext cx="2058987" cy="5756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27738" cy="5756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zh-CN"/>
          </a:p>
        </p:txBody>
      </p:sp>
      <p:sp>
        <p:nvSpPr>
          <p:cNvPr id="5" name="Slide Number Placeholder 4"/>
          <p:cNvSpPr>
            <a:spLocks noGrp="1"/>
          </p:cNvSpPr>
          <p:nvPr>
            <p:ph type="sldNum" sz="quarter" idx="11"/>
          </p:nvPr>
        </p:nvSpPr>
        <p:spPr/>
        <p:txBody>
          <a:bodyPr/>
          <a:lstStyle>
            <a:lvl1pPr>
              <a:defRPr/>
            </a:lvl1pPr>
          </a:lstStyle>
          <a:p>
            <a:fld id="{BBCAF150-02CF-4441-8C4C-AA4C75D04E71}"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50"/>
            <a:ext cx="8228013" cy="458788"/>
          </a:xfrm>
        </p:spPr>
        <p:txBody>
          <a:bodyPr/>
          <a:lstStyle/>
          <a:p>
            <a:r>
              <a:rPr lang="zh-CN" altLang="en-US" smtClean="0"/>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pic>
        <p:nvPicPr>
          <p:cNvPr id="25" name="Picture 2" descr="bgr"/>
          <p:cNvPicPr>
            <a:picLocks noChangeAspect="1" noChangeArrowheads="1"/>
          </p:cNvPicPr>
          <p:nvPr userDrawn="1"/>
        </p:nvPicPr>
        <p:blipFill>
          <a:blip r:embed="rId2" cstate="print"/>
          <a:srcRect/>
          <a:stretch>
            <a:fillRect/>
          </a:stretch>
        </p:blipFill>
        <p:spPr bwMode="auto">
          <a:xfrm>
            <a:off x="0" y="0"/>
            <a:ext cx="9144000" cy="6884988"/>
          </a:xfrm>
          <a:prstGeom prst="rect">
            <a:avLst/>
          </a:prstGeom>
          <a:noFill/>
          <a:ln w="9525">
            <a:noFill/>
            <a:miter lim="800000"/>
            <a:headEnd/>
            <a:tailEnd/>
          </a:ln>
        </p:spPr>
      </p:pic>
      <p:pic>
        <p:nvPicPr>
          <p:cNvPr id="11" name="Picture 5" descr="iwom_master"/>
          <p:cNvPicPr>
            <a:picLocks noChangeAspect="1" noChangeArrowheads="1"/>
          </p:cNvPicPr>
          <p:nvPr userDrawn="1"/>
        </p:nvPicPr>
        <p:blipFill>
          <a:blip r:embed="rId3" cstate="print"/>
          <a:stretch>
            <a:fillRect/>
          </a:stretch>
        </p:blipFill>
        <p:spPr bwMode="auto">
          <a:xfrm>
            <a:off x="4497387" y="1524000"/>
            <a:ext cx="2000250" cy="714375"/>
          </a:xfrm>
          <a:prstGeom prst="rect">
            <a:avLst/>
          </a:prstGeom>
          <a:noFill/>
          <a:ln w="9525">
            <a:noFill/>
            <a:miter lim="800000"/>
            <a:headEnd/>
            <a:tailEnd/>
          </a:ln>
        </p:spPr>
      </p:pic>
      <p:pic>
        <p:nvPicPr>
          <p:cNvPr id="12" name="Picture 8" descr="blue_cic"/>
          <p:cNvPicPr>
            <a:picLocks noChangeAspect="1" noChangeArrowheads="1"/>
          </p:cNvPicPr>
          <p:nvPr userDrawn="1"/>
        </p:nvPicPr>
        <p:blipFill>
          <a:blip r:embed="rId4" cstate="print"/>
          <a:srcRect/>
          <a:stretch>
            <a:fillRect/>
          </a:stretch>
        </p:blipFill>
        <p:spPr bwMode="auto">
          <a:xfrm>
            <a:off x="827659" y="1484313"/>
            <a:ext cx="1078938" cy="838200"/>
          </a:xfrm>
          <a:prstGeom prst="rect">
            <a:avLst/>
          </a:prstGeom>
          <a:noFill/>
          <a:ln w="9525">
            <a:noFill/>
            <a:miter lim="800000"/>
            <a:headEnd/>
            <a:tailEnd/>
          </a:ln>
        </p:spPr>
      </p:pic>
      <p:sp>
        <p:nvSpPr>
          <p:cNvPr id="15" name="标题 14"/>
          <p:cNvSpPr>
            <a:spLocks noGrp="1"/>
          </p:cNvSpPr>
          <p:nvPr>
            <p:ph type="title" hasCustomPrompt="1"/>
          </p:nvPr>
        </p:nvSpPr>
        <p:spPr>
          <a:xfrm>
            <a:off x="899592" y="3068960"/>
            <a:ext cx="4032448" cy="576064"/>
          </a:xfrm>
          <a:prstGeom prst="rect">
            <a:avLst/>
          </a:prstGeom>
        </p:spPr>
        <p:txBody>
          <a:bodyPr/>
          <a:lstStyle>
            <a:lvl1pPr algn="l">
              <a:defRPr sz="3600" b="1">
                <a:solidFill>
                  <a:srgbClr val="FF6600"/>
                </a:solidFill>
                <a:effectLst>
                  <a:outerShdw blurRad="38100" dist="38100" dir="2700000" algn="tl">
                    <a:srgbClr val="000000">
                      <a:alpha val="43137"/>
                    </a:srgbClr>
                  </a:outerShdw>
                </a:effectLst>
                <a:latin typeface="Arial" pitchFamily="34" charset="0"/>
                <a:ea typeface="微软雅黑" pitchFamily="34" charset="-122"/>
                <a:cs typeface="Arial" pitchFamily="34" charset="0"/>
              </a:defRPr>
            </a:lvl1pPr>
          </a:lstStyle>
          <a:p>
            <a:r>
              <a:rPr lang="en-US" altLang="zh-CN" dirty="0" smtClean="0"/>
              <a:t>Title</a:t>
            </a:r>
            <a:endParaRPr lang="zh-CN" altLang="en-US" dirty="0"/>
          </a:p>
        </p:txBody>
      </p:sp>
      <p:sp>
        <p:nvSpPr>
          <p:cNvPr id="23" name="文本占位符 22"/>
          <p:cNvSpPr>
            <a:spLocks noGrp="1"/>
          </p:cNvSpPr>
          <p:nvPr>
            <p:ph type="body" sz="quarter" idx="10" hasCustomPrompt="1"/>
          </p:nvPr>
        </p:nvSpPr>
        <p:spPr>
          <a:xfrm>
            <a:off x="899592" y="3861048"/>
            <a:ext cx="4032250" cy="503238"/>
          </a:xfrm>
          <a:prstGeom prst="rect">
            <a:avLst/>
          </a:prstGeom>
        </p:spPr>
        <p:txBody>
          <a:bodyPr/>
          <a:lstStyle>
            <a:lvl1pPr marL="0" algn="l" defTabSz="914400" rtl="0" eaLnBrk="1" latinLnBrk="0" hangingPunct="1">
              <a:buNone/>
              <a:defRPr lang="zh-CN" altLang="en-US" sz="2800" b="1" i="1" kern="1200" dirty="0" smtClean="0">
                <a:solidFill>
                  <a:srgbClr val="000066"/>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stStyle>
          <a:p>
            <a:pPr marL="0" algn="l" defTabSz="914400" rtl="0" eaLnBrk="1" latinLnBrk="0" hangingPunct="1"/>
            <a:r>
              <a:rPr lang="en-US" altLang="zh-CN" sz="2800" b="1" i="1" kern="1200" dirty="0" smtClean="0">
                <a:solidFill>
                  <a:srgbClr val="000066"/>
                </a:solidFill>
                <a:effectLst>
                  <a:outerShdw blurRad="38100" dist="38100" dir="2700000" algn="tl">
                    <a:srgbClr val="000000">
                      <a:alpha val="43137"/>
                    </a:srgbClr>
                  </a:outerShdw>
                </a:effectLst>
                <a:latin typeface="微软雅黑" pitchFamily="34" charset="-122"/>
                <a:ea typeface="微软雅黑" pitchFamily="34" charset="-122"/>
                <a:cs typeface="+mn-cs"/>
              </a:rPr>
              <a:t>Subtitle</a:t>
            </a:r>
            <a:endParaRPr lang="zh-CN" altLang="en-US" sz="2800" b="1" i="1" kern="1200"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cs typeface="+mn-cs"/>
            </a:endParaRPr>
          </a:p>
        </p:txBody>
      </p:sp>
      <p:sp>
        <p:nvSpPr>
          <p:cNvPr id="24" name="日期占位符 3"/>
          <p:cNvSpPr>
            <a:spLocks noGrp="1"/>
          </p:cNvSpPr>
          <p:nvPr>
            <p:ph type="dt" sz="half" idx="11"/>
          </p:nvPr>
        </p:nvSpPr>
        <p:spPr>
          <a:xfrm>
            <a:off x="899592" y="4653136"/>
            <a:ext cx="2133600" cy="36512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solidFill>
                  <a:srgbClr val="000066"/>
                </a:solidFill>
                <a:latin typeface="微软雅黑" pitchFamily="34" charset="-122"/>
                <a:ea typeface="微软雅黑" pitchFamily="34" charset="-122"/>
              </a:defRPr>
            </a:lvl1pPr>
          </a:lstStyle>
          <a:p>
            <a:r>
              <a:rPr lang="en-US" altLang="zh-CN" dirty="0" smtClean="0"/>
              <a:t>12</a:t>
            </a:r>
            <a:r>
              <a:rPr lang="en-US" altLang="zh-CN" baseline="30000" dirty="0" smtClean="0"/>
              <a:t>th</a:t>
            </a:r>
            <a:r>
              <a:rPr lang="en-US" altLang="zh-CN" dirty="0" smtClean="0"/>
              <a:t>  June 2010</a:t>
            </a:r>
            <a:endParaRPr lang="zh-CN" altLang="en-US" dirty="0" smtClean="0"/>
          </a:p>
          <a:p>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baseline="0">
                <a:ea typeface="华文细黑" pitchFamily="2" charset="-122"/>
              </a:defRPr>
            </a:lvl1pPr>
            <a:lvl2pPr>
              <a:defRPr baseline="0">
                <a:ea typeface="华文细黑" pitchFamily="2" charset="-122"/>
              </a:defRPr>
            </a:lvl2pPr>
            <a:lvl3pPr>
              <a:defRPr baseline="0">
                <a:ea typeface="华文细黑" pitchFamily="2" charset="-122"/>
              </a:defRPr>
            </a:lvl3pPr>
            <a:lvl4pPr>
              <a:defRPr baseline="0">
                <a:ea typeface="华文细黑" pitchFamily="2" charset="-122"/>
              </a:defRPr>
            </a:lvl4pPr>
            <a:lvl5pPr>
              <a:defRPr baseline="0">
                <a:ea typeface="华文细黑" pitchFamily="2"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ltLang="zh-CN"/>
          </a:p>
        </p:txBody>
      </p:sp>
      <p:sp>
        <p:nvSpPr>
          <p:cNvPr id="6" name="Slide Number Placeholder 4"/>
          <p:cNvSpPr txBox="1">
            <a:spLocks/>
          </p:cNvSpPr>
          <p:nvPr userDrawn="1"/>
        </p:nvSpPr>
        <p:spPr bwMode="auto">
          <a:xfrm>
            <a:off x="6934200" y="6553200"/>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DB0C901-7FE5-4394-AC0F-DFD81E7BA998}" type="slidenum">
              <a:rPr kumimoji="0" lang="en-US" altLang="zh-CN" sz="1000" b="0" i="0" u="none" strike="noStrike" kern="1200" cap="none" spc="0" normalizeH="0" baseline="0" noProof="0" smtClean="0">
                <a:ln>
                  <a:noFill/>
                </a:ln>
                <a:solidFill>
                  <a:schemeClr val="tx1"/>
                </a:solidFill>
                <a:effectLst/>
                <a:uLnTx/>
                <a:uFillTx/>
                <a:latin typeface="+mn-lt"/>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000" b="0" i="0" u="none" strike="noStrike" kern="1200" cap="none" spc="0" normalizeH="0" baseline="0" noProof="0" smtClean="0">
              <a:ln>
                <a:noFill/>
              </a:ln>
              <a:solidFill>
                <a:schemeClr val="tx1"/>
              </a:solidFill>
              <a:effectLst/>
              <a:uLnTx/>
              <a:uFillTx/>
              <a:latin typeface="+mn-lt"/>
              <a:ea typeface="宋体"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24500" y="1981200"/>
            <a:ext cx="1562100" cy="356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981200"/>
            <a:ext cx="4533900" cy="356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zh-CN"/>
          </a:p>
        </p:txBody>
      </p:sp>
      <p:sp>
        <p:nvSpPr>
          <p:cNvPr id="5" name="Slide Number Placeholder 4"/>
          <p:cNvSpPr>
            <a:spLocks noGrp="1"/>
          </p:cNvSpPr>
          <p:nvPr>
            <p:ph type="sldNum" sz="quarter" idx="11"/>
          </p:nvPr>
        </p:nvSpPr>
        <p:spPr/>
        <p:txBody>
          <a:bodyPr/>
          <a:lstStyle>
            <a:lvl1pPr>
              <a:defRPr/>
            </a:lvl1pPr>
          </a:lstStyle>
          <a:p>
            <a:fld id="{BD1F56B8-08C6-47A5-B71A-18E1BCE954DA}"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6725" y="1295400"/>
            <a:ext cx="4038600" cy="4765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95400"/>
            <a:ext cx="4038600" cy="4765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ltLang="zh-CN"/>
          </a:p>
        </p:txBody>
      </p:sp>
      <p:sp>
        <p:nvSpPr>
          <p:cNvPr id="6" name="Slide Number Placeholder 5"/>
          <p:cNvSpPr>
            <a:spLocks noGrp="1"/>
          </p:cNvSpPr>
          <p:nvPr>
            <p:ph type="sldNum" sz="quarter" idx="11"/>
          </p:nvPr>
        </p:nvSpPr>
        <p:spPr/>
        <p:txBody>
          <a:bodyPr/>
          <a:lstStyle>
            <a:lvl1pPr>
              <a:defRPr/>
            </a:lvl1pPr>
          </a:lstStyle>
          <a:p>
            <a:fld id="{A7943271-0A50-40EC-BC8C-9686570DC05B}"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ltLang="zh-CN"/>
          </a:p>
        </p:txBody>
      </p:sp>
      <p:sp>
        <p:nvSpPr>
          <p:cNvPr id="8" name="Slide Number Placeholder 7"/>
          <p:cNvSpPr>
            <a:spLocks noGrp="1"/>
          </p:cNvSpPr>
          <p:nvPr>
            <p:ph type="sldNum" sz="quarter" idx="11"/>
          </p:nvPr>
        </p:nvSpPr>
        <p:spPr/>
        <p:txBody>
          <a:bodyPr/>
          <a:lstStyle>
            <a:lvl1pPr>
              <a:defRPr/>
            </a:lvl1pPr>
          </a:lstStyle>
          <a:p>
            <a:fld id="{CA34448A-5D6A-4AEB-AAEC-6F3990A7039D}"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ltLang="zh-CN"/>
          </a:p>
        </p:txBody>
      </p:sp>
      <p:sp>
        <p:nvSpPr>
          <p:cNvPr id="4" name="Slide Number Placeholder 3"/>
          <p:cNvSpPr>
            <a:spLocks noGrp="1"/>
          </p:cNvSpPr>
          <p:nvPr>
            <p:ph type="sldNum" sz="quarter" idx="11"/>
          </p:nvPr>
        </p:nvSpPr>
        <p:spPr/>
        <p:txBody>
          <a:bodyPr/>
          <a:lstStyle>
            <a:lvl1pPr>
              <a:defRPr/>
            </a:lvl1pPr>
          </a:lstStyle>
          <a:p>
            <a:fld id="{A120A66B-21E2-4C27-B898-0AC0CE68A5CD}"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zh-CN"/>
          </a:p>
        </p:txBody>
      </p:sp>
      <p:sp>
        <p:nvSpPr>
          <p:cNvPr id="3" name="Slide Number Placeholder 2"/>
          <p:cNvSpPr>
            <a:spLocks noGrp="1"/>
          </p:cNvSpPr>
          <p:nvPr>
            <p:ph type="sldNum" sz="quarter" idx="11"/>
          </p:nvPr>
        </p:nvSpPr>
        <p:spPr/>
        <p:txBody>
          <a:bodyPr/>
          <a:lstStyle>
            <a:lvl1pPr>
              <a:defRPr/>
            </a:lvl1pPr>
          </a:lstStyle>
          <a:p>
            <a:fld id="{64DBE86E-9BF3-4291-AE9F-25A49BD5CAD5}"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zh-CN"/>
          </a:p>
        </p:txBody>
      </p:sp>
      <p:sp>
        <p:nvSpPr>
          <p:cNvPr id="6" name="Slide Number Placeholder 5"/>
          <p:cNvSpPr>
            <a:spLocks noGrp="1"/>
          </p:cNvSpPr>
          <p:nvPr>
            <p:ph type="sldNum" sz="quarter" idx="11"/>
          </p:nvPr>
        </p:nvSpPr>
        <p:spPr/>
        <p:txBody>
          <a:bodyPr/>
          <a:lstStyle>
            <a:lvl1pPr>
              <a:defRPr/>
            </a:lvl1pPr>
          </a:lstStyle>
          <a:p>
            <a:fld id="{0D177A62-04FD-4E5D-883C-920CE5E0DA06}"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zh-CN"/>
          </a:p>
        </p:txBody>
      </p:sp>
      <p:sp>
        <p:nvSpPr>
          <p:cNvPr id="6" name="Slide Number Placeholder 5"/>
          <p:cNvSpPr>
            <a:spLocks noGrp="1"/>
          </p:cNvSpPr>
          <p:nvPr>
            <p:ph type="sldNum" sz="quarter" idx="11"/>
          </p:nvPr>
        </p:nvSpPr>
        <p:spPr/>
        <p:txBody>
          <a:bodyPr/>
          <a:lstStyle>
            <a:lvl1pPr>
              <a:defRPr/>
            </a:lvl1pPr>
          </a:lstStyle>
          <a:p>
            <a:fld id="{98EE14AA-DBE9-4125-8484-EAD9656F425D}"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0" y="6497638"/>
            <a:ext cx="9144000" cy="360362"/>
          </a:xfrm>
          <a:prstGeom prst="rect">
            <a:avLst/>
          </a:prstGeom>
          <a:gradFill rotWithShape="1">
            <a:gsLst>
              <a:gs pos="0">
                <a:schemeClr val="bg1"/>
              </a:gs>
              <a:gs pos="100000">
                <a:srgbClr val="C0C0C0">
                  <a:alpha val="50000"/>
                </a:srgbClr>
              </a:gs>
            </a:gsLst>
            <a:lin ang="2700000" scaled="1"/>
          </a:gradFill>
          <a:ln w="19050">
            <a:noFill/>
            <a:miter lim="800000"/>
            <a:headEnd/>
            <a:tailEnd/>
          </a:ln>
          <a:effectLst/>
        </p:spPr>
        <p:txBody>
          <a:bodyPr wrap="none" anchor="ctr"/>
          <a:lstStyle/>
          <a:p>
            <a:pPr algn="ctr" eaLnBrk="0" hangingPunct="0">
              <a:spcBef>
                <a:spcPct val="50000"/>
              </a:spcBef>
            </a:pPr>
            <a:endParaRPr lang="en-US" altLang="en-US" sz="1400" b="1" i="1">
              <a:solidFill>
                <a:srgbClr val="000000"/>
              </a:solidFill>
            </a:endParaRPr>
          </a:p>
        </p:txBody>
      </p:sp>
      <p:sp>
        <p:nvSpPr>
          <p:cNvPr id="3076" name="Rectangle 4"/>
          <p:cNvSpPr>
            <a:spLocks noGrp="1" noChangeArrowheads="1"/>
          </p:cNvSpPr>
          <p:nvPr>
            <p:ph type="ftr" sz="quarter" idx="3"/>
          </p:nvPr>
        </p:nvSpPr>
        <p:spPr bwMode="auto">
          <a:xfrm>
            <a:off x="3124200" y="6324600"/>
            <a:ext cx="2895600"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ltLang="zh-CN"/>
          </a:p>
        </p:txBody>
      </p:sp>
      <p:sp>
        <p:nvSpPr>
          <p:cNvPr id="3077" name="Rectangle 5"/>
          <p:cNvSpPr>
            <a:spLocks noGrp="1" noChangeArrowheads="1"/>
          </p:cNvSpPr>
          <p:nvPr>
            <p:ph type="sldNum" sz="quarter" idx="4"/>
          </p:nvPr>
        </p:nvSpPr>
        <p:spPr bwMode="auto">
          <a:xfrm>
            <a:off x="6934200" y="6553200"/>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fld id="{E99918DB-EE7C-45CD-94ED-78EE43F14ABD}" type="slidenum">
              <a:rPr lang="en-US" altLang="zh-CN"/>
              <a:pPr/>
              <a:t>‹#›</a:t>
            </a:fld>
            <a:endParaRPr lang="en-US" altLang="zh-CN"/>
          </a:p>
        </p:txBody>
      </p:sp>
      <p:sp>
        <p:nvSpPr>
          <p:cNvPr id="3078" name="Rectangle 6"/>
          <p:cNvSpPr>
            <a:spLocks noGrp="1" noChangeArrowheads="1"/>
          </p:cNvSpPr>
          <p:nvPr>
            <p:ph type="title"/>
          </p:nvPr>
        </p:nvSpPr>
        <p:spPr bwMode="auto">
          <a:xfrm>
            <a:off x="457200" y="304800"/>
            <a:ext cx="8229600" cy="4222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9" name="Rectangle 7"/>
          <p:cNvSpPr>
            <a:spLocks noGrp="1" noChangeArrowheads="1"/>
          </p:cNvSpPr>
          <p:nvPr>
            <p:ph type="body" idx="1"/>
          </p:nvPr>
        </p:nvSpPr>
        <p:spPr bwMode="auto">
          <a:xfrm>
            <a:off x="466725" y="1295400"/>
            <a:ext cx="8229600" cy="4765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0" name="Rectangle 8"/>
          <p:cNvSpPr>
            <a:spLocks noChangeArrowheads="1"/>
          </p:cNvSpPr>
          <p:nvPr userDrawn="1"/>
        </p:nvSpPr>
        <p:spPr bwMode="auto">
          <a:xfrm>
            <a:off x="0" y="6497638"/>
            <a:ext cx="9144000" cy="360362"/>
          </a:xfrm>
          <a:prstGeom prst="rect">
            <a:avLst/>
          </a:prstGeom>
          <a:noFill/>
          <a:ln w="19050">
            <a:noFill/>
            <a:miter lim="800000"/>
            <a:headEnd/>
            <a:tailEnd/>
          </a:ln>
          <a:effectLst/>
        </p:spPr>
        <p:txBody>
          <a:bodyPr wrap="none" anchor="b"/>
          <a:lstStyle/>
          <a:p>
            <a:pPr algn="ctr" eaLnBrk="0" hangingPunct="0">
              <a:spcBef>
                <a:spcPct val="50000"/>
              </a:spcBef>
            </a:pPr>
            <a:r>
              <a:rPr lang="en-US" altLang="en-US" sz="1400">
                <a:solidFill>
                  <a:schemeClr val="bg2"/>
                </a:solidFill>
                <a:latin typeface="Trebuchet MS" pitchFamily="34" charset="0"/>
              </a:rPr>
              <a:t>Confidential</a:t>
            </a:r>
          </a:p>
        </p:txBody>
      </p:sp>
      <p:pic>
        <p:nvPicPr>
          <p:cNvPr id="3082" name="Picture 10" descr="blue_cic"/>
          <p:cNvPicPr>
            <a:picLocks noChangeAspect="1" noChangeArrowheads="1"/>
          </p:cNvPicPr>
          <p:nvPr userDrawn="1"/>
        </p:nvPicPr>
        <p:blipFill>
          <a:blip r:embed="rId15" cstate="print"/>
          <a:srcRect/>
          <a:stretch>
            <a:fillRect/>
          </a:stretch>
        </p:blipFill>
        <p:spPr bwMode="auto">
          <a:xfrm>
            <a:off x="76200" y="6340475"/>
            <a:ext cx="533400" cy="415925"/>
          </a:xfrm>
          <a:prstGeom prst="rect">
            <a:avLst/>
          </a:prstGeom>
          <a:noFill/>
        </p:spPr>
      </p:pic>
      <p:sp>
        <p:nvSpPr>
          <p:cNvPr id="3085" name="Line 13"/>
          <p:cNvSpPr>
            <a:spLocks noChangeShapeType="1"/>
          </p:cNvSpPr>
          <p:nvPr userDrawn="1"/>
        </p:nvSpPr>
        <p:spPr bwMode="auto">
          <a:xfrm flipH="1">
            <a:off x="8763000" y="6602413"/>
            <a:ext cx="0" cy="184150"/>
          </a:xfrm>
          <a:prstGeom prst="line">
            <a:avLst/>
          </a:prstGeom>
          <a:noFill/>
          <a:ln w="25400">
            <a:solidFill>
              <a:srgbClr val="4D4D4D"/>
            </a:solidFill>
            <a:round/>
            <a:headEnd/>
            <a:tailEnd/>
          </a:ln>
          <a:effectLst/>
        </p:spPr>
        <p:txBody>
          <a:bodyPr anchor="ctr">
            <a:spAutoFit/>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74" r:id="rId12"/>
    <p:sldLayoutId id="2147483676" r:id="rId13"/>
  </p:sldLayoutIdLst>
  <p:hf hdr="0" ftr="0" dt="0"/>
  <p:txStyles>
    <p:titleStyle>
      <a:lvl1pPr algn="l" rtl="0" fontAlgn="base">
        <a:spcBef>
          <a:spcPct val="0"/>
        </a:spcBef>
        <a:spcAft>
          <a:spcPct val="0"/>
        </a:spcAft>
        <a:defRPr sz="2400" b="1">
          <a:solidFill>
            <a:srgbClr val="00006F"/>
          </a:solidFill>
          <a:latin typeface="+mj-lt"/>
          <a:ea typeface="+mj-ea"/>
          <a:cs typeface="+mj-cs"/>
        </a:defRPr>
      </a:lvl1pPr>
      <a:lvl2pPr algn="l" rtl="0" fontAlgn="base">
        <a:spcBef>
          <a:spcPct val="0"/>
        </a:spcBef>
        <a:spcAft>
          <a:spcPct val="0"/>
        </a:spcAft>
        <a:defRPr sz="2400" b="1">
          <a:solidFill>
            <a:srgbClr val="00006F"/>
          </a:solidFill>
          <a:latin typeface="Trebuchet MS" pitchFamily="34" charset="0"/>
          <a:ea typeface="幼圆" pitchFamily="49" charset="-122"/>
        </a:defRPr>
      </a:lvl2pPr>
      <a:lvl3pPr algn="l" rtl="0" fontAlgn="base">
        <a:spcBef>
          <a:spcPct val="0"/>
        </a:spcBef>
        <a:spcAft>
          <a:spcPct val="0"/>
        </a:spcAft>
        <a:defRPr sz="2400" b="1">
          <a:solidFill>
            <a:srgbClr val="00006F"/>
          </a:solidFill>
          <a:latin typeface="Trebuchet MS" pitchFamily="34" charset="0"/>
          <a:ea typeface="幼圆" pitchFamily="49" charset="-122"/>
        </a:defRPr>
      </a:lvl3pPr>
      <a:lvl4pPr algn="l" rtl="0" fontAlgn="base">
        <a:spcBef>
          <a:spcPct val="0"/>
        </a:spcBef>
        <a:spcAft>
          <a:spcPct val="0"/>
        </a:spcAft>
        <a:defRPr sz="2400" b="1">
          <a:solidFill>
            <a:srgbClr val="00006F"/>
          </a:solidFill>
          <a:latin typeface="Trebuchet MS" pitchFamily="34" charset="0"/>
          <a:ea typeface="幼圆" pitchFamily="49" charset="-122"/>
        </a:defRPr>
      </a:lvl4pPr>
      <a:lvl5pPr algn="l" rtl="0" fontAlgn="base">
        <a:spcBef>
          <a:spcPct val="0"/>
        </a:spcBef>
        <a:spcAft>
          <a:spcPct val="0"/>
        </a:spcAft>
        <a:defRPr sz="2400" b="1">
          <a:solidFill>
            <a:srgbClr val="00006F"/>
          </a:solidFill>
          <a:latin typeface="Trebuchet MS" pitchFamily="34" charset="0"/>
          <a:ea typeface="幼圆" pitchFamily="49" charset="-122"/>
        </a:defRPr>
      </a:lvl5pPr>
      <a:lvl6pPr marL="457200" algn="l" rtl="0" fontAlgn="base">
        <a:spcBef>
          <a:spcPct val="0"/>
        </a:spcBef>
        <a:spcAft>
          <a:spcPct val="0"/>
        </a:spcAft>
        <a:defRPr sz="2400" b="1">
          <a:solidFill>
            <a:srgbClr val="00006F"/>
          </a:solidFill>
          <a:latin typeface="Trebuchet MS" pitchFamily="34" charset="0"/>
          <a:ea typeface="幼圆" pitchFamily="49" charset="-122"/>
        </a:defRPr>
      </a:lvl6pPr>
      <a:lvl7pPr marL="914400" algn="l" rtl="0" fontAlgn="base">
        <a:spcBef>
          <a:spcPct val="0"/>
        </a:spcBef>
        <a:spcAft>
          <a:spcPct val="0"/>
        </a:spcAft>
        <a:defRPr sz="2400" b="1">
          <a:solidFill>
            <a:srgbClr val="00006F"/>
          </a:solidFill>
          <a:latin typeface="Trebuchet MS" pitchFamily="34" charset="0"/>
          <a:ea typeface="幼圆" pitchFamily="49" charset="-122"/>
        </a:defRPr>
      </a:lvl7pPr>
      <a:lvl8pPr marL="1371600" algn="l" rtl="0" fontAlgn="base">
        <a:spcBef>
          <a:spcPct val="0"/>
        </a:spcBef>
        <a:spcAft>
          <a:spcPct val="0"/>
        </a:spcAft>
        <a:defRPr sz="2400" b="1">
          <a:solidFill>
            <a:srgbClr val="00006F"/>
          </a:solidFill>
          <a:latin typeface="Trebuchet MS" pitchFamily="34" charset="0"/>
          <a:ea typeface="幼圆" pitchFamily="49" charset="-122"/>
        </a:defRPr>
      </a:lvl8pPr>
      <a:lvl9pPr marL="1828800" algn="l" rtl="0" fontAlgn="base">
        <a:spcBef>
          <a:spcPct val="0"/>
        </a:spcBef>
        <a:spcAft>
          <a:spcPct val="0"/>
        </a:spcAft>
        <a:defRPr sz="2400" b="1">
          <a:solidFill>
            <a:srgbClr val="00006F"/>
          </a:solidFill>
          <a:latin typeface="Trebuchet MS" pitchFamily="34" charset="0"/>
          <a:ea typeface="幼圆" pitchFamily="49" charset="-122"/>
        </a:defRPr>
      </a:lvl9pPr>
    </p:titleStyle>
    <p:bodyStyle>
      <a:lvl1pPr marL="268288" indent="-268288" algn="l" rtl="0" fontAlgn="base">
        <a:spcBef>
          <a:spcPct val="20000"/>
        </a:spcBef>
        <a:spcAft>
          <a:spcPct val="0"/>
        </a:spcAft>
        <a:buChar char="•"/>
        <a:defRPr b="1" baseline="0">
          <a:solidFill>
            <a:srgbClr val="00006F"/>
          </a:solidFill>
          <a:latin typeface="Trebuchet MS" pitchFamily="34" charset="0"/>
          <a:ea typeface="华文细黑" pitchFamily="2" charset="-122"/>
          <a:cs typeface="+mn-cs"/>
        </a:defRPr>
      </a:lvl1pPr>
      <a:lvl2pPr marL="719138" indent="-261938" algn="l" rtl="0" fontAlgn="base">
        <a:spcBef>
          <a:spcPct val="20000"/>
        </a:spcBef>
        <a:spcAft>
          <a:spcPct val="0"/>
        </a:spcAft>
        <a:buChar char="–"/>
        <a:defRPr sz="1600" baseline="0">
          <a:solidFill>
            <a:srgbClr val="00006F"/>
          </a:solidFill>
          <a:latin typeface="Trebuchet MS" pitchFamily="34" charset="0"/>
          <a:ea typeface="华文细黑" pitchFamily="2" charset="-122"/>
        </a:defRPr>
      </a:lvl2pPr>
      <a:lvl3pPr marL="1169988" indent="-255588" algn="l" rtl="0" fontAlgn="base">
        <a:spcBef>
          <a:spcPct val="20000"/>
        </a:spcBef>
        <a:spcAft>
          <a:spcPct val="0"/>
        </a:spcAft>
        <a:buFont typeface="Wingdings" pitchFamily="2" charset="2"/>
        <a:buChar char="ü"/>
        <a:defRPr sz="1400" baseline="0">
          <a:solidFill>
            <a:srgbClr val="00006F"/>
          </a:solidFill>
          <a:latin typeface="Trebuchet MS" pitchFamily="34" charset="0"/>
          <a:ea typeface="华文细黑" pitchFamily="2" charset="-122"/>
        </a:defRPr>
      </a:lvl3pPr>
      <a:lvl4pPr marL="1609725" indent="-238125" algn="l" rtl="0" fontAlgn="base">
        <a:spcBef>
          <a:spcPct val="20000"/>
        </a:spcBef>
        <a:spcAft>
          <a:spcPct val="0"/>
        </a:spcAft>
        <a:buChar char="–"/>
        <a:defRPr sz="1200" baseline="0">
          <a:solidFill>
            <a:srgbClr val="00006F"/>
          </a:solidFill>
          <a:latin typeface="Trebuchet MS" pitchFamily="34" charset="0"/>
          <a:ea typeface="华文细黑" pitchFamily="2" charset="-122"/>
        </a:defRPr>
      </a:lvl4pPr>
      <a:lvl5pPr marL="2060575" indent="-231775" algn="l" rtl="0" fontAlgn="base">
        <a:spcBef>
          <a:spcPct val="20000"/>
        </a:spcBef>
        <a:spcAft>
          <a:spcPct val="0"/>
        </a:spcAft>
        <a:buChar char="»"/>
        <a:defRPr sz="1000" baseline="0">
          <a:solidFill>
            <a:srgbClr val="00006F"/>
          </a:solidFill>
          <a:latin typeface="Trebuchet MS" pitchFamily="34" charset="0"/>
          <a:ea typeface="华文细黑" pitchFamily="2" charset="-122"/>
        </a:defRPr>
      </a:lvl5pPr>
      <a:lvl6pPr marL="2517775" indent="-231775" algn="l" rtl="0" fontAlgn="base">
        <a:spcBef>
          <a:spcPct val="20000"/>
        </a:spcBef>
        <a:spcAft>
          <a:spcPct val="0"/>
        </a:spcAft>
        <a:buChar char="»"/>
        <a:defRPr sz="1000">
          <a:solidFill>
            <a:srgbClr val="00006F"/>
          </a:solidFill>
          <a:latin typeface="+mn-lt"/>
          <a:ea typeface="+mn-ea"/>
        </a:defRPr>
      </a:lvl6pPr>
      <a:lvl7pPr marL="2974975" indent="-231775" algn="l" rtl="0" fontAlgn="base">
        <a:spcBef>
          <a:spcPct val="20000"/>
        </a:spcBef>
        <a:spcAft>
          <a:spcPct val="0"/>
        </a:spcAft>
        <a:buChar char="»"/>
        <a:defRPr sz="1000">
          <a:solidFill>
            <a:srgbClr val="00006F"/>
          </a:solidFill>
          <a:latin typeface="+mn-lt"/>
          <a:ea typeface="+mn-ea"/>
        </a:defRPr>
      </a:lvl7pPr>
      <a:lvl8pPr marL="3432175" indent="-231775" algn="l" rtl="0" fontAlgn="base">
        <a:spcBef>
          <a:spcPct val="20000"/>
        </a:spcBef>
        <a:spcAft>
          <a:spcPct val="0"/>
        </a:spcAft>
        <a:buChar char="»"/>
        <a:defRPr sz="1000">
          <a:solidFill>
            <a:srgbClr val="00006F"/>
          </a:solidFill>
          <a:latin typeface="+mn-lt"/>
          <a:ea typeface="+mn-ea"/>
        </a:defRPr>
      </a:lvl8pPr>
      <a:lvl9pPr marL="3889375" indent="-231775" algn="l" rtl="0" fontAlgn="base">
        <a:spcBef>
          <a:spcPct val="20000"/>
        </a:spcBef>
        <a:spcAft>
          <a:spcPct val="0"/>
        </a:spcAft>
        <a:buChar char="»"/>
        <a:defRPr sz="1000">
          <a:solidFill>
            <a:srgbClr val="00006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bgr"/>
          <p:cNvPicPr>
            <a:picLocks noChangeAspect="1" noChangeArrowheads="1"/>
          </p:cNvPicPr>
          <p:nvPr userDrawn="1"/>
        </p:nvPicPr>
        <p:blipFill>
          <a:blip r:embed="rId9" cstate="print"/>
          <a:srcRect t="6281"/>
          <a:stretch>
            <a:fillRect/>
          </a:stretch>
        </p:blipFill>
        <p:spPr bwMode="auto">
          <a:xfrm>
            <a:off x="3175" y="0"/>
            <a:ext cx="9140825" cy="6881813"/>
          </a:xfrm>
          <a:prstGeom prst="rect">
            <a:avLst/>
          </a:prstGeom>
          <a:noFill/>
          <a:ln w="9525">
            <a:noFill/>
            <a:miter lim="800000"/>
            <a:headEnd/>
            <a:tailEnd/>
          </a:ln>
        </p:spPr>
      </p:pic>
      <p:sp>
        <p:nvSpPr>
          <p:cNvPr id="5123" name="Rectangle 3"/>
          <p:cNvSpPr>
            <a:spLocks noGrp="1" noChangeArrowheads="1"/>
          </p:cNvSpPr>
          <p:nvPr>
            <p:ph type="title"/>
          </p:nvPr>
        </p:nvSpPr>
        <p:spPr bwMode="auto">
          <a:xfrm>
            <a:off x="838200" y="1981200"/>
            <a:ext cx="6248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5124" name="Rectangle 4"/>
          <p:cNvSpPr>
            <a:spLocks noGrp="1" noChangeArrowheads="1"/>
          </p:cNvSpPr>
          <p:nvPr>
            <p:ph type="body" idx="1"/>
          </p:nvPr>
        </p:nvSpPr>
        <p:spPr bwMode="auto">
          <a:xfrm>
            <a:off x="838200" y="3429000"/>
            <a:ext cx="6248400" cy="2120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8" r:id="rId4"/>
    <p:sldLayoutId id="2147483670" r:id="rId5"/>
    <p:sldLayoutId id="2147483671" r:id="rId6"/>
    <p:sldLayoutId id="2147483672" r:id="rId7"/>
  </p:sldLayoutIdLst>
  <p:txStyles>
    <p:titleStyle>
      <a:lvl1pPr algn="l" rtl="0" fontAlgn="base">
        <a:spcBef>
          <a:spcPct val="0"/>
        </a:spcBef>
        <a:spcAft>
          <a:spcPct val="0"/>
        </a:spcAft>
        <a:defRPr sz="2800" b="1">
          <a:solidFill>
            <a:schemeClr val="tx1"/>
          </a:solidFill>
          <a:latin typeface="+mj-lt"/>
          <a:ea typeface="+mj-ea"/>
          <a:cs typeface="+mj-cs"/>
        </a:defRPr>
      </a:lvl1pPr>
      <a:lvl2pPr algn="l" rtl="0" fontAlgn="base">
        <a:spcBef>
          <a:spcPct val="0"/>
        </a:spcBef>
        <a:spcAft>
          <a:spcPct val="0"/>
        </a:spcAft>
        <a:defRPr sz="2800" b="1">
          <a:solidFill>
            <a:schemeClr val="tx1"/>
          </a:solidFill>
          <a:latin typeface="Trebuchet MS" pitchFamily="34" charset="0"/>
          <a:ea typeface="幼圆" pitchFamily="49" charset="-122"/>
        </a:defRPr>
      </a:lvl2pPr>
      <a:lvl3pPr algn="l" rtl="0" fontAlgn="base">
        <a:spcBef>
          <a:spcPct val="0"/>
        </a:spcBef>
        <a:spcAft>
          <a:spcPct val="0"/>
        </a:spcAft>
        <a:defRPr sz="2800" b="1">
          <a:solidFill>
            <a:schemeClr val="tx1"/>
          </a:solidFill>
          <a:latin typeface="Trebuchet MS" pitchFamily="34" charset="0"/>
          <a:ea typeface="幼圆" pitchFamily="49" charset="-122"/>
        </a:defRPr>
      </a:lvl3pPr>
      <a:lvl4pPr algn="l" rtl="0" fontAlgn="base">
        <a:spcBef>
          <a:spcPct val="0"/>
        </a:spcBef>
        <a:spcAft>
          <a:spcPct val="0"/>
        </a:spcAft>
        <a:defRPr sz="2800" b="1">
          <a:solidFill>
            <a:schemeClr val="tx1"/>
          </a:solidFill>
          <a:latin typeface="Trebuchet MS" pitchFamily="34" charset="0"/>
          <a:ea typeface="幼圆" pitchFamily="49" charset="-122"/>
        </a:defRPr>
      </a:lvl4pPr>
      <a:lvl5pPr algn="l" rtl="0" fontAlgn="base">
        <a:spcBef>
          <a:spcPct val="0"/>
        </a:spcBef>
        <a:spcAft>
          <a:spcPct val="0"/>
        </a:spcAft>
        <a:defRPr sz="2800" b="1">
          <a:solidFill>
            <a:schemeClr val="tx1"/>
          </a:solidFill>
          <a:latin typeface="Trebuchet MS" pitchFamily="34" charset="0"/>
          <a:ea typeface="幼圆" pitchFamily="49" charset="-122"/>
        </a:defRPr>
      </a:lvl5pPr>
      <a:lvl6pPr marL="457200" algn="l" rtl="0" fontAlgn="base">
        <a:spcBef>
          <a:spcPct val="0"/>
        </a:spcBef>
        <a:spcAft>
          <a:spcPct val="0"/>
        </a:spcAft>
        <a:defRPr sz="2800" b="1">
          <a:solidFill>
            <a:schemeClr val="tx1"/>
          </a:solidFill>
          <a:latin typeface="Trebuchet MS" pitchFamily="34" charset="0"/>
          <a:ea typeface="幼圆" pitchFamily="49" charset="-122"/>
        </a:defRPr>
      </a:lvl6pPr>
      <a:lvl7pPr marL="914400" algn="l" rtl="0" fontAlgn="base">
        <a:spcBef>
          <a:spcPct val="0"/>
        </a:spcBef>
        <a:spcAft>
          <a:spcPct val="0"/>
        </a:spcAft>
        <a:defRPr sz="2800" b="1">
          <a:solidFill>
            <a:schemeClr val="tx1"/>
          </a:solidFill>
          <a:latin typeface="Trebuchet MS" pitchFamily="34" charset="0"/>
          <a:ea typeface="幼圆" pitchFamily="49" charset="-122"/>
        </a:defRPr>
      </a:lvl7pPr>
      <a:lvl8pPr marL="1371600" algn="l" rtl="0" fontAlgn="base">
        <a:spcBef>
          <a:spcPct val="0"/>
        </a:spcBef>
        <a:spcAft>
          <a:spcPct val="0"/>
        </a:spcAft>
        <a:defRPr sz="2800" b="1">
          <a:solidFill>
            <a:schemeClr val="tx1"/>
          </a:solidFill>
          <a:latin typeface="Trebuchet MS" pitchFamily="34" charset="0"/>
          <a:ea typeface="幼圆" pitchFamily="49" charset="-122"/>
        </a:defRPr>
      </a:lvl8pPr>
      <a:lvl9pPr marL="1828800" algn="l" rtl="0" fontAlgn="base">
        <a:spcBef>
          <a:spcPct val="0"/>
        </a:spcBef>
        <a:spcAft>
          <a:spcPct val="0"/>
        </a:spcAft>
        <a:defRPr sz="2800" b="1">
          <a:solidFill>
            <a:schemeClr val="tx1"/>
          </a:solidFill>
          <a:latin typeface="Trebuchet MS" pitchFamily="34" charset="0"/>
          <a:ea typeface="幼圆" pitchFamily="49" charset="-122"/>
        </a:defRPr>
      </a:lvl9pPr>
    </p:titleStyle>
    <p:bodyStyle>
      <a:lvl1pPr marL="268288" indent="-268288" algn="l" rtl="0" fontAlgn="base">
        <a:spcBef>
          <a:spcPct val="20000"/>
        </a:spcBef>
        <a:spcAft>
          <a:spcPct val="0"/>
        </a:spcAft>
        <a:buChar char="•"/>
        <a:defRPr sz="2000">
          <a:solidFill>
            <a:schemeClr val="tx1"/>
          </a:solidFill>
          <a:latin typeface="+mn-lt"/>
          <a:ea typeface="+mn-ea"/>
          <a:cs typeface="+mn-cs"/>
        </a:defRPr>
      </a:lvl1pPr>
      <a:lvl2pPr marL="719138" indent="-261938" algn="l" rtl="0" fontAlgn="base">
        <a:spcBef>
          <a:spcPct val="20000"/>
        </a:spcBef>
        <a:spcAft>
          <a:spcPct val="0"/>
        </a:spcAft>
        <a:buFont typeface="Arial" charset="0"/>
        <a:buChar char="–"/>
        <a:defRPr>
          <a:solidFill>
            <a:schemeClr val="tx1"/>
          </a:solidFill>
          <a:latin typeface="+mn-lt"/>
          <a:ea typeface="+mn-ea"/>
        </a:defRPr>
      </a:lvl2pPr>
      <a:lvl3pPr marL="1169988" indent="-268288" algn="l" rtl="0" fontAlgn="base">
        <a:spcBef>
          <a:spcPct val="20000"/>
        </a:spcBef>
        <a:spcAft>
          <a:spcPct val="0"/>
        </a:spcAft>
        <a:buFont typeface="Wingdings" pitchFamily="2" charset="2"/>
        <a:buChar char="ü"/>
        <a:defRPr sz="1600">
          <a:solidFill>
            <a:schemeClr val="tx1"/>
          </a:solidFill>
          <a:latin typeface="+mn-lt"/>
          <a:ea typeface="+mn-ea"/>
        </a:defRPr>
      </a:lvl3pPr>
      <a:lvl4pPr marL="1379538" indent="-7938" algn="l" rtl="0" fontAlgn="base">
        <a:spcBef>
          <a:spcPct val="20000"/>
        </a:spcBef>
        <a:spcAft>
          <a:spcPct val="0"/>
        </a:spcAft>
        <a:defRPr sz="2000">
          <a:solidFill>
            <a:schemeClr val="tx1"/>
          </a:solidFill>
          <a:latin typeface="Arial" charset="0"/>
          <a:ea typeface="宋体" charset="-122"/>
        </a:defRPr>
      </a:lvl4pPr>
      <a:lvl5pPr marL="1828800" algn="l" rtl="0" fontAlgn="base">
        <a:spcBef>
          <a:spcPct val="20000"/>
        </a:spcBef>
        <a:spcAft>
          <a:spcPct val="0"/>
        </a:spcAft>
        <a:buChar char="»"/>
        <a:defRPr sz="2000">
          <a:solidFill>
            <a:schemeClr val="tx1"/>
          </a:solidFill>
          <a:latin typeface="Arial" charset="0"/>
          <a:ea typeface="宋体" charset="-122"/>
        </a:defRPr>
      </a:lvl5pPr>
      <a:lvl6pPr marL="2286000" algn="l" rtl="0" fontAlgn="base">
        <a:spcBef>
          <a:spcPct val="20000"/>
        </a:spcBef>
        <a:spcAft>
          <a:spcPct val="0"/>
        </a:spcAft>
        <a:buChar char="»"/>
        <a:defRPr sz="2000">
          <a:solidFill>
            <a:schemeClr val="tx1"/>
          </a:solidFill>
          <a:latin typeface="Arial" charset="0"/>
          <a:ea typeface="宋体" charset="-122"/>
        </a:defRPr>
      </a:lvl6pPr>
      <a:lvl7pPr marL="2743200" algn="l" rtl="0" fontAlgn="base">
        <a:spcBef>
          <a:spcPct val="20000"/>
        </a:spcBef>
        <a:spcAft>
          <a:spcPct val="0"/>
        </a:spcAft>
        <a:buChar char="»"/>
        <a:defRPr sz="2000">
          <a:solidFill>
            <a:schemeClr val="tx1"/>
          </a:solidFill>
          <a:latin typeface="Arial" charset="0"/>
          <a:ea typeface="宋体" charset="-122"/>
        </a:defRPr>
      </a:lvl7pPr>
      <a:lvl8pPr marL="3200400" algn="l" rtl="0" fontAlgn="base">
        <a:spcBef>
          <a:spcPct val="20000"/>
        </a:spcBef>
        <a:spcAft>
          <a:spcPct val="0"/>
        </a:spcAft>
        <a:buChar char="»"/>
        <a:defRPr sz="2000">
          <a:solidFill>
            <a:schemeClr val="tx1"/>
          </a:solidFill>
          <a:latin typeface="Arial" charset="0"/>
          <a:ea typeface="宋体" charset="-122"/>
        </a:defRPr>
      </a:lvl8pPr>
      <a:lvl9pPr marL="3657600" algn="l" rtl="0" fontAlgn="base">
        <a:spcBef>
          <a:spcPct val="20000"/>
        </a:spcBef>
        <a:spcAft>
          <a:spcPct val="0"/>
        </a:spcAft>
        <a:buChar char="»"/>
        <a:defRPr sz="2000">
          <a:solidFill>
            <a:schemeClr val="tx1"/>
          </a:solidFill>
          <a:latin typeface="Arial" charset="0"/>
          <a:ea typeface="宋体" charset="-12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wiki.internal.cicdata.com/confluence/pages/viewpage.action?pageId=3471"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iki.internal.cicdata.com/confluence/pages/viewpage.action?pageId=3470"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192.168.1.13/confluence/pages/viewpage.action?pageId=2089"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mailto:contact@iwommaster.com" TargetMode="External"/><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___1.xlsx"/></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874713" y="2590800"/>
            <a:ext cx="7431087" cy="1020763"/>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3200" b="0" dirty="0">
              <a:solidFill>
                <a:srgbClr val="00006F"/>
              </a:solidFill>
            </a:endParaRPr>
          </a:p>
        </p:txBody>
      </p:sp>
      <p:sp>
        <p:nvSpPr>
          <p:cNvPr id="4099" name="Text Box 2"/>
          <p:cNvSpPr txBox="1">
            <a:spLocks noChangeArrowheads="1"/>
          </p:cNvSpPr>
          <p:nvPr/>
        </p:nvSpPr>
        <p:spPr bwMode="auto">
          <a:xfrm>
            <a:off x="874713" y="4030663"/>
            <a:ext cx="5432425" cy="911225"/>
          </a:xfrm>
          <a:prstGeom prst="rect">
            <a:avLst/>
          </a:prstGeom>
          <a:noFill/>
          <a:ln w="9525">
            <a:noFill/>
            <a:round/>
            <a:headEnd/>
            <a:tailEnd/>
          </a:ln>
        </p:spPr>
        <p:txBody>
          <a:bodyP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1800" b="0" i="1" dirty="0">
              <a:solidFill>
                <a:srgbClr val="00006F"/>
              </a:solidFill>
            </a:endParaRPr>
          </a:p>
        </p:txBody>
      </p:sp>
      <p:sp>
        <p:nvSpPr>
          <p:cNvPr id="10" name="标题 9"/>
          <p:cNvSpPr>
            <a:spLocks noGrp="1"/>
          </p:cNvSpPr>
          <p:nvPr>
            <p:ph type="ctrTitle"/>
          </p:nvPr>
        </p:nvSpPr>
        <p:spPr/>
        <p:txBody>
          <a:bodyP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0" dirty="0" smtClean="0">
                <a:solidFill>
                  <a:srgbClr val="00006F"/>
                </a:solidFill>
              </a:rPr>
              <a:t>Rules Engine </a:t>
            </a:r>
            <a:r>
              <a:rPr lang="en-US" altLang="zh-CN" b="0" dirty="0" smtClean="0">
                <a:solidFill>
                  <a:srgbClr val="00006F"/>
                </a:solidFill>
              </a:rPr>
              <a:t>Introduction</a:t>
            </a:r>
            <a:endParaRPr lang="zh-CN" altLang="en-US" dirty="0"/>
          </a:p>
        </p:txBody>
      </p:sp>
      <p:sp>
        <p:nvSpPr>
          <p:cNvPr id="11" name="副标题 10"/>
          <p:cNvSpPr>
            <a:spLocks noGrp="1"/>
          </p:cNvSpPr>
          <p:nvPr>
            <p:ph type="subTitle" idx="1"/>
          </p:nvPr>
        </p:nvSpPr>
        <p:spPr/>
        <p:txBody>
          <a:bodyPr/>
          <a:lstStyle/>
          <a:p>
            <a:r>
              <a:rPr lang="en-US" altLang="zh-CN" i="1" dirty="0" smtClean="0"/>
              <a:t>2014-04-09</a:t>
            </a:r>
            <a:r>
              <a:rPr lang="en-US" altLang="zh-CN" i="1" dirty="0" smtClean="0"/>
              <a:t/>
            </a:r>
            <a:br>
              <a:rPr lang="en-US" altLang="zh-CN" i="1" dirty="0" smtClean="0"/>
            </a:br>
            <a:r>
              <a:rPr lang="en-US" altLang="zh-CN" i="1" dirty="0" smtClean="0"/>
              <a:t>Tech Service</a:t>
            </a:r>
            <a:endParaRPr lang="zh-CN" alt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Rules </a:t>
            </a:r>
            <a:r>
              <a:rPr lang="en-US" altLang="zh-CN" sz="2400" b="1" dirty="0" err="1">
                <a:solidFill>
                  <a:srgbClr val="00006F"/>
                </a:solidFill>
              </a:rPr>
              <a:t>Engine</a:t>
            </a:r>
            <a:r>
              <a:rPr lang="en-US" sz="2400" b="1" dirty="0" err="1">
                <a:solidFill>
                  <a:srgbClr val="00006F"/>
                </a:solidFill>
              </a:rPr>
              <a:t>如何工作呢</a:t>
            </a:r>
            <a:r>
              <a:rPr lang="en-US" sz="2400" b="1" dirty="0">
                <a:solidFill>
                  <a:srgbClr val="00006F"/>
                </a:solidFill>
              </a:rPr>
              <a:t>？</a:t>
            </a:r>
          </a:p>
        </p:txBody>
      </p:sp>
      <p:sp>
        <p:nvSpPr>
          <p:cNvPr id="13315" name="Text Box 2"/>
          <p:cNvSpPr txBox="1">
            <a:spLocks noChangeArrowheads="1"/>
          </p:cNvSpPr>
          <p:nvPr/>
        </p:nvSpPr>
        <p:spPr bwMode="auto">
          <a:xfrm>
            <a:off x="468313" y="1196975"/>
            <a:ext cx="8229600" cy="4897438"/>
          </a:xfrm>
          <a:prstGeom prst="rect">
            <a:avLst/>
          </a:prstGeom>
          <a:noFill/>
          <a:ln w="9525">
            <a:noFill/>
            <a:round/>
            <a:headEnd/>
            <a:tailEnd/>
          </a:ln>
        </p:spPr>
        <p:txBody>
          <a:bodyPr/>
          <a:lstStyle/>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dirty="0" err="1">
                <a:solidFill>
                  <a:srgbClr val="00006F"/>
                </a:solidFill>
              </a:rPr>
              <a:t>通过读取你在</a:t>
            </a:r>
            <a:r>
              <a:rPr lang="en-US" altLang="zh-CN" sz="1800" b="0" dirty="0" err="1">
                <a:solidFill>
                  <a:srgbClr val="00006F"/>
                </a:solidFill>
              </a:rPr>
              <a:t>Product</a:t>
            </a:r>
            <a:r>
              <a:rPr lang="en-US" altLang="zh-CN" sz="1800" b="0" dirty="0">
                <a:solidFill>
                  <a:srgbClr val="00006F"/>
                </a:solidFill>
              </a:rPr>
              <a:t> / Driver </a:t>
            </a:r>
            <a:r>
              <a:rPr lang="en-US" altLang="zh-CN" sz="1800" b="0" dirty="0" err="1">
                <a:solidFill>
                  <a:srgbClr val="00006F"/>
                </a:solidFill>
              </a:rPr>
              <a:t>tree</a:t>
            </a:r>
            <a:r>
              <a:rPr lang="en-US" sz="1800" b="0" dirty="0" err="1">
                <a:solidFill>
                  <a:srgbClr val="00006F"/>
                </a:solidFill>
              </a:rPr>
              <a:t>里告诉它的一些事情</a:t>
            </a:r>
            <a:r>
              <a:rPr lang="en-US" altLang="zh-CN" sz="1800" b="0" dirty="0">
                <a:solidFill>
                  <a:srgbClr val="00006F"/>
                </a:solidFill>
              </a:rPr>
              <a:t>(</a:t>
            </a:r>
            <a:r>
              <a:rPr lang="en-US" sz="1800" b="0" dirty="0" err="1">
                <a:solidFill>
                  <a:srgbClr val="00006F"/>
                </a:solidFill>
              </a:rPr>
              <a:t>即预设的规则</a:t>
            </a:r>
            <a:r>
              <a:rPr lang="en-US" altLang="zh-CN" sz="1800" b="0" dirty="0">
                <a:solidFill>
                  <a:srgbClr val="00006F"/>
                </a:solidFill>
              </a:rPr>
              <a:t>)</a:t>
            </a:r>
            <a:r>
              <a:rPr lang="en-US" sz="1800" b="0" dirty="0">
                <a:solidFill>
                  <a:srgbClr val="00006F"/>
                </a:solidFill>
              </a:rPr>
              <a:t>，</a:t>
            </a:r>
            <a:r>
              <a:rPr lang="en-US" altLang="zh-CN" sz="1800" b="0" dirty="0" err="1">
                <a:solidFill>
                  <a:srgbClr val="00006F"/>
                </a:solidFill>
              </a:rPr>
              <a:t>RE</a:t>
            </a:r>
            <a:r>
              <a:rPr lang="en-US" sz="1800" b="0" dirty="0" err="1">
                <a:solidFill>
                  <a:srgbClr val="00006F"/>
                </a:solidFill>
              </a:rPr>
              <a:t>会找出哪些文本属于哪个</a:t>
            </a:r>
            <a:r>
              <a:rPr lang="en-US" altLang="zh-CN" sz="1800" b="0" dirty="0" err="1">
                <a:solidFill>
                  <a:srgbClr val="00006F"/>
                </a:solidFill>
              </a:rPr>
              <a:t>category</a:t>
            </a:r>
            <a:r>
              <a:rPr lang="en-US" sz="1800" b="0" dirty="0" err="1">
                <a:solidFill>
                  <a:srgbClr val="00006F"/>
                </a:solidFill>
              </a:rPr>
              <a:t>，哪些文本是在谈哪类</a:t>
            </a:r>
            <a:r>
              <a:rPr lang="en-US" altLang="zh-CN" sz="1800" b="0" dirty="0" err="1">
                <a:solidFill>
                  <a:srgbClr val="00006F"/>
                </a:solidFill>
              </a:rPr>
              <a:t>sentiment</a:t>
            </a:r>
            <a:r>
              <a:rPr lang="en-US" sz="1800" b="0" dirty="0" err="1">
                <a:solidFill>
                  <a:srgbClr val="00006F"/>
                </a:solidFill>
              </a:rPr>
              <a:t>；这个寻找的过程称为“标识</a:t>
            </a:r>
            <a:r>
              <a:rPr lang="en-US" sz="1800" b="0" dirty="0">
                <a:solidFill>
                  <a:srgbClr val="00006F"/>
                </a:solidFill>
              </a:rPr>
              <a:t>”</a:t>
            </a:r>
            <a:r>
              <a:rPr lang="en-US" altLang="zh-CN" sz="1800" b="0" dirty="0">
                <a:solidFill>
                  <a:srgbClr val="00006F"/>
                </a:solidFill>
              </a:rPr>
              <a:t>(Annotation)</a:t>
            </a:r>
          </a:p>
          <a:p>
            <a:pPr marL="266700" indent="-266700">
              <a:spcBef>
                <a:spcPts val="450"/>
              </a:spcBef>
              <a:buClr>
                <a:srgbClr val="00006F"/>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dirty="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dirty="0" err="1">
                <a:solidFill>
                  <a:srgbClr val="00006F"/>
                </a:solidFill>
              </a:rPr>
              <a:t>找到</a:t>
            </a:r>
            <a:r>
              <a:rPr lang="en-US" altLang="zh-CN" sz="1800" b="0" dirty="0" err="1">
                <a:solidFill>
                  <a:srgbClr val="00006F"/>
                </a:solidFill>
              </a:rPr>
              <a:t>product</a:t>
            </a:r>
            <a:r>
              <a:rPr lang="en-US" altLang="zh-CN" sz="1800" b="0" dirty="0">
                <a:solidFill>
                  <a:srgbClr val="00006F"/>
                </a:solidFill>
              </a:rPr>
              <a:t> / driver category</a:t>
            </a:r>
            <a:r>
              <a:rPr lang="en-US" sz="1800" b="0" dirty="0">
                <a:solidFill>
                  <a:srgbClr val="00006F"/>
                </a:solidFill>
              </a:rPr>
              <a:t>和</a:t>
            </a:r>
            <a:r>
              <a:rPr lang="en-US" altLang="zh-CN" sz="1800" b="0" dirty="0">
                <a:solidFill>
                  <a:srgbClr val="00006F"/>
                </a:solidFill>
              </a:rPr>
              <a:t>sentiment</a:t>
            </a:r>
            <a:r>
              <a:rPr lang="en-US" sz="1800" b="0" dirty="0">
                <a:solidFill>
                  <a:srgbClr val="00006F"/>
                </a:solidFill>
              </a:rPr>
              <a:t>之后，</a:t>
            </a:r>
            <a:r>
              <a:rPr lang="en-US" altLang="zh-CN" sz="1800" b="0" dirty="0">
                <a:solidFill>
                  <a:srgbClr val="00006F"/>
                </a:solidFill>
              </a:rPr>
              <a:t>RE</a:t>
            </a:r>
            <a:r>
              <a:rPr lang="en-US" sz="1800" b="0" dirty="0">
                <a:solidFill>
                  <a:srgbClr val="00006F"/>
                </a:solidFill>
              </a:rPr>
              <a:t>还会判断它们之间的关系，即哪些</a:t>
            </a:r>
            <a:r>
              <a:rPr lang="en-US" altLang="zh-CN" sz="1800" b="0" dirty="0">
                <a:solidFill>
                  <a:srgbClr val="00006F"/>
                </a:solidFill>
              </a:rPr>
              <a:t>product</a:t>
            </a:r>
            <a:r>
              <a:rPr lang="en-US" sz="1800" b="0" dirty="0">
                <a:solidFill>
                  <a:srgbClr val="00006F"/>
                </a:solidFill>
              </a:rPr>
              <a:t>被提到了哪些</a:t>
            </a:r>
            <a:r>
              <a:rPr lang="en-US" altLang="zh-CN" sz="1800" b="0" dirty="0">
                <a:solidFill>
                  <a:srgbClr val="00006F"/>
                </a:solidFill>
              </a:rPr>
              <a:t>driver</a:t>
            </a:r>
            <a:r>
              <a:rPr lang="en-US" sz="1800" b="0" dirty="0">
                <a:solidFill>
                  <a:srgbClr val="00006F"/>
                </a:solidFill>
              </a:rPr>
              <a:t>，哪些</a:t>
            </a:r>
            <a:r>
              <a:rPr lang="en-US" altLang="zh-CN" sz="1800" b="0" dirty="0">
                <a:solidFill>
                  <a:srgbClr val="00006F"/>
                </a:solidFill>
              </a:rPr>
              <a:t>product</a:t>
            </a:r>
            <a:r>
              <a:rPr lang="en-US" sz="1800" b="0" dirty="0">
                <a:solidFill>
                  <a:srgbClr val="00006F"/>
                </a:solidFill>
              </a:rPr>
              <a:t>或</a:t>
            </a:r>
            <a:r>
              <a:rPr lang="en-US" altLang="zh-CN" sz="1800" b="0" dirty="0">
                <a:solidFill>
                  <a:srgbClr val="00006F"/>
                </a:solidFill>
              </a:rPr>
              <a:t>driver</a:t>
            </a:r>
            <a:r>
              <a:rPr lang="en-US" sz="1800" b="0" dirty="0">
                <a:solidFill>
                  <a:srgbClr val="00006F"/>
                </a:solidFill>
              </a:rPr>
              <a:t>被提到了怎样的</a:t>
            </a:r>
            <a:r>
              <a:rPr lang="en-US" altLang="zh-CN" sz="1800" b="0" dirty="0">
                <a:solidFill>
                  <a:srgbClr val="00006F"/>
                </a:solidFill>
              </a:rPr>
              <a:t>sentiment</a:t>
            </a:r>
            <a:r>
              <a:rPr lang="en-US" sz="1800" b="0" dirty="0">
                <a:solidFill>
                  <a:srgbClr val="00006F"/>
                </a:solidFill>
              </a:rPr>
              <a:t>；这个判断的过程称为“关联”</a:t>
            </a:r>
            <a:r>
              <a:rPr lang="en-US" altLang="zh-CN" sz="1800" b="0" dirty="0">
                <a:solidFill>
                  <a:srgbClr val="00006F"/>
                </a:solidFill>
              </a:rPr>
              <a:t>(Association)</a:t>
            </a:r>
          </a:p>
          <a:p>
            <a:pPr marL="266700" indent="-266700">
              <a:spcBef>
                <a:spcPts val="450"/>
              </a:spcBef>
              <a:buClr>
                <a:srgbClr val="00006F"/>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dirty="0">
              <a:solidFill>
                <a:srgbClr val="00006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2916238" y="4418013"/>
            <a:ext cx="3240087" cy="1189037"/>
          </a:xfrm>
          <a:prstGeom prst="rect">
            <a:avLst/>
          </a:prstGeom>
          <a:noFill/>
          <a:ln w="9525">
            <a:noFill/>
            <a:round/>
            <a:headEnd/>
            <a:tailEnd/>
          </a:ln>
        </p:spPr>
        <p:txBody>
          <a:bodyPr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600" b="1" dirty="0">
                <a:solidFill>
                  <a:srgbClr val="00006F"/>
                </a:solidFill>
              </a:rPr>
              <a:t>Annotation</a:t>
            </a:r>
            <a:br>
              <a:rPr lang="en-US" altLang="zh-CN" sz="3600" b="1" dirty="0">
                <a:solidFill>
                  <a:srgbClr val="00006F"/>
                </a:solidFill>
              </a:rPr>
            </a:br>
            <a:r>
              <a:rPr lang="en-US" sz="3600" b="1" dirty="0" err="1">
                <a:solidFill>
                  <a:srgbClr val="00006F"/>
                </a:solidFill>
              </a:rPr>
              <a:t>标识</a:t>
            </a:r>
            <a:endParaRPr lang="en-US" sz="3600" b="1" dirty="0">
              <a:solidFill>
                <a:srgbClr val="00006F"/>
              </a:solidFill>
            </a:endParaRPr>
          </a:p>
        </p:txBody>
      </p:sp>
      <p:pic>
        <p:nvPicPr>
          <p:cNvPr id="14339" name="Picture 2"/>
          <p:cNvPicPr>
            <a:picLocks noChangeAspect="1" noChangeArrowheads="1"/>
          </p:cNvPicPr>
          <p:nvPr/>
        </p:nvPicPr>
        <p:blipFill>
          <a:blip r:embed="rId3" cstate="print"/>
          <a:srcRect/>
          <a:stretch>
            <a:fillRect/>
          </a:stretch>
        </p:blipFill>
        <p:spPr bwMode="auto">
          <a:xfrm>
            <a:off x="3348038" y="1700213"/>
            <a:ext cx="2103437" cy="2881312"/>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Product / </a:t>
            </a:r>
            <a:r>
              <a:rPr lang="en-US" altLang="zh-CN" sz="2400" b="1" dirty="0" err="1">
                <a:solidFill>
                  <a:srgbClr val="00006F"/>
                </a:solidFill>
              </a:rPr>
              <a:t>Driver</a:t>
            </a:r>
            <a:r>
              <a:rPr lang="en-US" sz="2400" b="1" dirty="0" err="1">
                <a:solidFill>
                  <a:srgbClr val="00006F"/>
                </a:solidFill>
              </a:rPr>
              <a:t>的标识</a:t>
            </a:r>
            <a:endParaRPr lang="en-US" sz="2400" b="1" dirty="0">
              <a:solidFill>
                <a:srgbClr val="00006F"/>
              </a:solidFill>
            </a:endParaRPr>
          </a:p>
        </p:txBody>
      </p:sp>
      <p:sp>
        <p:nvSpPr>
          <p:cNvPr id="15363" name="Rectangle 2"/>
          <p:cNvSpPr>
            <a:spLocks noChangeArrowheads="1"/>
          </p:cNvSpPr>
          <p:nvPr/>
        </p:nvSpPr>
        <p:spPr bwMode="auto">
          <a:xfrm>
            <a:off x="1547813" y="981075"/>
            <a:ext cx="1584325" cy="792163"/>
          </a:xfrm>
          <a:prstGeom prst="rect">
            <a:avLst/>
          </a:prstGeom>
          <a:solidFill>
            <a:srgbClr val="1C69FC"/>
          </a:solidFill>
          <a:ln w="9525">
            <a:noFill/>
            <a:round/>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FFFFFF"/>
                </a:solidFill>
              </a:rPr>
              <a:t>Meta Rule</a:t>
            </a:r>
          </a:p>
        </p:txBody>
      </p:sp>
      <p:sp>
        <p:nvSpPr>
          <p:cNvPr id="15364" name="Rectangle 3"/>
          <p:cNvSpPr>
            <a:spLocks noChangeArrowheads="1"/>
          </p:cNvSpPr>
          <p:nvPr/>
        </p:nvSpPr>
        <p:spPr bwMode="auto">
          <a:xfrm>
            <a:off x="1547813" y="2097088"/>
            <a:ext cx="1584325" cy="792162"/>
          </a:xfrm>
          <a:prstGeom prst="rect">
            <a:avLst/>
          </a:prstGeom>
          <a:solidFill>
            <a:srgbClr val="1C69FC"/>
          </a:solidFill>
          <a:ln w="9525">
            <a:noFill/>
            <a:round/>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FFFFFF"/>
                </a:solidFill>
              </a:rPr>
              <a:t>Keyword</a:t>
            </a:r>
          </a:p>
        </p:txBody>
      </p:sp>
      <p:sp>
        <p:nvSpPr>
          <p:cNvPr id="15365" name="Rectangle 4"/>
          <p:cNvSpPr>
            <a:spLocks noChangeArrowheads="1"/>
          </p:cNvSpPr>
          <p:nvPr/>
        </p:nvSpPr>
        <p:spPr bwMode="auto">
          <a:xfrm>
            <a:off x="1547813" y="3213100"/>
            <a:ext cx="1584325" cy="792163"/>
          </a:xfrm>
          <a:prstGeom prst="rect">
            <a:avLst/>
          </a:prstGeom>
          <a:solidFill>
            <a:srgbClr val="1C69FC"/>
          </a:solidFill>
          <a:ln w="9525">
            <a:noFill/>
            <a:round/>
            <a:headEnd/>
            <a:tailEnd/>
          </a:ln>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FFFFFF"/>
                </a:solidFill>
              </a:rPr>
              <a:t>Exceptional Word</a:t>
            </a:r>
          </a:p>
        </p:txBody>
      </p:sp>
      <p:sp>
        <p:nvSpPr>
          <p:cNvPr id="15366" name="Rectangle 5"/>
          <p:cNvSpPr>
            <a:spLocks noChangeArrowheads="1"/>
          </p:cNvSpPr>
          <p:nvPr/>
        </p:nvSpPr>
        <p:spPr bwMode="auto">
          <a:xfrm>
            <a:off x="1547813" y="4329113"/>
            <a:ext cx="1584325" cy="792162"/>
          </a:xfrm>
          <a:prstGeom prst="rect">
            <a:avLst/>
          </a:prstGeom>
          <a:solidFill>
            <a:srgbClr val="1C69FC"/>
          </a:solidFill>
          <a:ln w="9525">
            <a:noFill/>
            <a:round/>
            <a:headEnd/>
            <a:tailEnd/>
          </a:ln>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FFFFFF"/>
                </a:solidFill>
              </a:rPr>
              <a:t>Near Rule</a:t>
            </a:r>
          </a:p>
        </p:txBody>
      </p:sp>
      <p:sp>
        <p:nvSpPr>
          <p:cNvPr id="15367" name="Rectangle 6"/>
          <p:cNvSpPr>
            <a:spLocks noChangeArrowheads="1"/>
          </p:cNvSpPr>
          <p:nvPr/>
        </p:nvSpPr>
        <p:spPr bwMode="auto">
          <a:xfrm>
            <a:off x="1547813" y="5445125"/>
            <a:ext cx="1584325" cy="792163"/>
          </a:xfrm>
          <a:prstGeom prst="rect">
            <a:avLst/>
          </a:prstGeom>
          <a:solidFill>
            <a:srgbClr val="1C69FC"/>
          </a:solidFill>
          <a:ln w="9525">
            <a:noFill/>
            <a:round/>
            <a:headEnd/>
            <a:tailEnd/>
          </a:ln>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FFFFFF"/>
                </a:solidFill>
              </a:rPr>
              <a:t>Exceptional Near Rule</a:t>
            </a:r>
          </a:p>
        </p:txBody>
      </p:sp>
      <p:sp>
        <p:nvSpPr>
          <p:cNvPr id="15368" name="Line 7"/>
          <p:cNvSpPr>
            <a:spLocks noChangeShapeType="1"/>
          </p:cNvSpPr>
          <p:nvPr/>
        </p:nvSpPr>
        <p:spPr bwMode="auto">
          <a:xfrm>
            <a:off x="3708400" y="1341438"/>
            <a:ext cx="1727200" cy="1587"/>
          </a:xfrm>
          <a:prstGeom prst="line">
            <a:avLst/>
          </a:prstGeom>
          <a:noFill/>
          <a:ln w="12600">
            <a:solidFill>
              <a:srgbClr val="00006F"/>
            </a:solidFill>
            <a:miter lim="800000"/>
            <a:headEnd/>
            <a:tailEnd/>
          </a:ln>
        </p:spPr>
        <p:txBody>
          <a:bodyPr/>
          <a:lstStyle/>
          <a:p>
            <a:endParaRPr lang="zh-CN" altLang="en-US"/>
          </a:p>
        </p:txBody>
      </p:sp>
      <p:sp>
        <p:nvSpPr>
          <p:cNvPr id="15369" name="Text Box 8"/>
          <p:cNvSpPr txBox="1">
            <a:spLocks noChangeArrowheads="1"/>
          </p:cNvSpPr>
          <p:nvPr/>
        </p:nvSpPr>
        <p:spPr bwMode="auto">
          <a:xfrm>
            <a:off x="5651500" y="1125538"/>
            <a:ext cx="2449513" cy="368300"/>
          </a:xfrm>
          <a:prstGeom prst="rect">
            <a:avLst/>
          </a:prstGeom>
          <a:noFill/>
          <a:ln w="9525">
            <a:noFill/>
            <a:round/>
            <a:headEnd/>
            <a:tailEnd/>
          </a:ln>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6F"/>
                </a:solidFill>
              </a:rPr>
              <a:t>可选规则</a:t>
            </a:r>
          </a:p>
        </p:txBody>
      </p:sp>
      <p:sp>
        <p:nvSpPr>
          <p:cNvPr id="15370" name="Line 9"/>
          <p:cNvSpPr>
            <a:spLocks noChangeShapeType="1"/>
          </p:cNvSpPr>
          <p:nvPr/>
        </p:nvSpPr>
        <p:spPr bwMode="auto">
          <a:xfrm>
            <a:off x="3708400" y="1341438"/>
            <a:ext cx="1727200" cy="1587"/>
          </a:xfrm>
          <a:prstGeom prst="line">
            <a:avLst/>
          </a:prstGeom>
          <a:noFill/>
          <a:ln w="12600">
            <a:solidFill>
              <a:srgbClr val="00006F"/>
            </a:solidFill>
            <a:miter lim="800000"/>
            <a:headEnd/>
            <a:tailEnd/>
          </a:ln>
        </p:spPr>
        <p:txBody>
          <a:bodyPr/>
          <a:lstStyle/>
          <a:p>
            <a:endParaRPr lang="zh-CN" altLang="en-US"/>
          </a:p>
        </p:txBody>
      </p:sp>
      <p:sp>
        <p:nvSpPr>
          <p:cNvPr id="15371" name="Text Box 10"/>
          <p:cNvSpPr txBox="1">
            <a:spLocks noChangeArrowheads="1"/>
          </p:cNvSpPr>
          <p:nvPr/>
        </p:nvSpPr>
        <p:spPr bwMode="auto">
          <a:xfrm>
            <a:off x="5651500" y="1125538"/>
            <a:ext cx="2449513" cy="368300"/>
          </a:xfrm>
          <a:prstGeom prst="rect">
            <a:avLst/>
          </a:prstGeom>
          <a:noFill/>
          <a:ln w="9525">
            <a:noFill/>
            <a:round/>
            <a:headEnd/>
            <a:tailEnd/>
          </a:ln>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6F"/>
                </a:solidFill>
              </a:rPr>
              <a:t>可选规则</a:t>
            </a:r>
          </a:p>
        </p:txBody>
      </p:sp>
      <p:sp>
        <p:nvSpPr>
          <p:cNvPr id="15372" name="Line 11"/>
          <p:cNvSpPr>
            <a:spLocks noChangeShapeType="1"/>
          </p:cNvSpPr>
          <p:nvPr/>
        </p:nvSpPr>
        <p:spPr bwMode="auto">
          <a:xfrm>
            <a:off x="3708400" y="2420938"/>
            <a:ext cx="1727200" cy="1587"/>
          </a:xfrm>
          <a:prstGeom prst="line">
            <a:avLst/>
          </a:prstGeom>
          <a:noFill/>
          <a:ln w="12600">
            <a:solidFill>
              <a:srgbClr val="00006F"/>
            </a:solidFill>
            <a:miter lim="800000"/>
            <a:headEnd/>
            <a:tailEnd/>
          </a:ln>
        </p:spPr>
        <p:txBody>
          <a:bodyPr/>
          <a:lstStyle/>
          <a:p>
            <a:endParaRPr lang="zh-CN" altLang="en-US"/>
          </a:p>
        </p:txBody>
      </p:sp>
      <p:sp>
        <p:nvSpPr>
          <p:cNvPr id="15373" name="Text Box 12"/>
          <p:cNvSpPr txBox="1">
            <a:spLocks noChangeArrowheads="1"/>
          </p:cNvSpPr>
          <p:nvPr/>
        </p:nvSpPr>
        <p:spPr bwMode="auto">
          <a:xfrm>
            <a:off x="5651500" y="2205038"/>
            <a:ext cx="2449513" cy="368300"/>
          </a:xfrm>
          <a:prstGeom prst="rect">
            <a:avLst/>
          </a:prstGeom>
          <a:noFill/>
          <a:ln w="9525">
            <a:noFill/>
            <a:round/>
            <a:headEnd/>
            <a:tailEnd/>
          </a:ln>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6F"/>
                </a:solidFill>
              </a:rPr>
              <a:t>必选规则</a:t>
            </a:r>
          </a:p>
        </p:txBody>
      </p:sp>
      <p:sp>
        <p:nvSpPr>
          <p:cNvPr id="15374" name="Line 13"/>
          <p:cNvSpPr>
            <a:spLocks noChangeShapeType="1"/>
          </p:cNvSpPr>
          <p:nvPr/>
        </p:nvSpPr>
        <p:spPr bwMode="auto">
          <a:xfrm>
            <a:off x="3708400" y="2420938"/>
            <a:ext cx="1727200" cy="1587"/>
          </a:xfrm>
          <a:prstGeom prst="line">
            <a:avLst/>
          </a:prstGeom>
          <a:noFill/>
          <a:ln w="12600">
            <a:solidFill>
              <a:srgbClr val="00006F"/>
            </a:solidFill>
            <a:miter lim="800000"/>
            <a:headEnd/>
            <a:tailEnd/>
          </a:ln>
        </p:spPr>
        <p:txBody>
          <a:bodyPr/>
          <a:lstStyle/>
          <a:p>
            <a:endParaRPr lang="zh-CN" altLang="en-US"/>
          </a:p>
        </p:txBody>
      </p:sp>
      <p:sp>
        <p:nvSpPr>
          <p:cNvPr id="15375" name="Text Box 14"/>
          <p:cNvSpPr txBox="1">
            <a:spLocks noChangeArrowheads="1"/>
          </p:cNvSpPr>
          <p:nvPr/>
        </p:nvSpPr>
        <p:spPr bwMode="auto">
          <a:xfrm>
            <a:off x="5651500" y="2205038"/>
            <a:ext cx="2449513" cy="368300"/>
          </a:xfrm>
          <a:prstGeom prst="rect">
            <a:avLst/>
          </a:prstGeom>
          <a:noFill/>
          <a:ln w="9525">
            <a:noFill/>
            <a:round/>
            <a:headEnd/>
            <a:tailEnd/>
          </a:ln>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993366"/>
                </a:solidFill>
              </a:rPr>
              <a:t>必选规则</a:t>
            </a:r>
          </a:p>
        </p:txBody>
      </p:sp>
      <p:sp>
        <p:nvSpPr>
          <p:cNvPr id="15376" name="Line 15"/>
          <p:cNvSpPr>
            <a:spLocks noChangeShapeType="1"/>
          </p:cNvSpPr>
          <p:nvPr/>
        </p:nvSpPr>
        <p:spPr bwMode="auto">
          <a:xfrm>
            <a:off x="3708400" y="3573463"/>
            <a:ext cx="1727200" cy="1587"/>
          </a:xfrm>
          <a:prstGeom prst="line">
            <a:avLst/>
          </a:prstGeom>
          <a:noFill/>
          <a:ln w="12600">
            <a:solidFill>
              <a:srgbClr val="00006F"/>
            </a:solidFill>
            <a:miter lim="800000"/>
            <a:headEnd/>
            <a:tailEnd/>
          </a:ln>
        </p:spPr>
        <p:txBody>
          <a:bodyPr/>
          <a:lstStyle/>
          <a:p>
            <a:endParaRPr lang="zh-CN" altLang="en-US"/>
          </a:p>
        </p:txBody>
      </p:sp>
      <p:sp>
        <p:nvSpPr>
          <p:cNvPr id="15377" name="Text Box 16"/>
          <p:cNvSpPr txBox="1">
            <a:spLocks noChangeArrowheads="1"/>
          </p:cNvSpPr>
          <p:nvPr/>
        </p:nvSpPr>
        <p:spPr bwMode="auto">
          <a:xfrm>
            <a:off x="5651500" y="3349625"/>
            <a:ext cx="2449513" cy="368300"/>
          </a:xfrm>
          <a:prstGeom prst="rect">
            <a:avLst/>
          </a:prstGeom>
          <a:noFill/>
          <a:ln w="9525">
            <a:noFill/>
            <a:round/>
            <a:headEnd/>
            <a:tailEnd/>
          </a:ln>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6F"/>
                </a:solidFill>
              </a:rPr>
              <a:t>可选规则</a:t>
            </a:r>
          </a:p>
        </p:txBody>
      </p:sp>
      <p:sp>
        <p:nvSpPr>
          <p:cNvPr id="15378" name="Line 17"/>
          <p:cNvSpPr>
            <a:spLocks noChangeShapeType="1"/>
          </p:cNvSpPr>
          <p:nvPr/>
        </p:nvSpPr>
        <p:spPr bwMode="auto">
          <a:xfrm>
            <a:off x="3708400" y="4725988"/>
            <a:ext cx="1727200" cy="1587"/>
          </a:xfrm>
          <a:prstGeom prst="line">
            <a:avLst/>
          </a:prstGeom>
          <a:noFill/>
          <a:ln w="12600">
            <a:solidFill>
              <a:srgbClr val="00006F"/>
            </a:solidFill>
            <a:miter lim="800000"/>
            <a:headEnd/>
            <a:tailEnd/>
          </a:ln>
        </p:spPr>
        <p:txBody>
          <a:bodyPr/>
          <a:lstStyle/>
          <a:p>
            <a:endParaRPr lang="zh-CN" altLang="en-US"/>
          </a:p>
        </p:txBody>
      </p:sp>
      <p:sp>
        <p:nvSpPr>
          <p:cNvPr id="15379" name="Text Box 18"/>
          <p:cNvSpPr txBox="1">
            <a:spLocks noChangeArrowheads="1"/>
          </p:cNvSpPr>
          <p:nvPr/>
        </p:nvSpPr>
        <p:spPr bwMode="auto">
          <a:xfrm>
            <a:off x="5651500" y="4502150"/>
            <a:ext cx="2449513" cy="368300"/>
          </a:xfrm>
          <a:prstGeom prst="rect">
            <a:avLst/>
          </a:prstGeom>
          <a:noFill/>
          <a:ln w="9525">
            <a:noFill/>
            <a:round/>
            <a:headEnd/>
            <a:tailEnd/>
          </a:ln>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6F"/>
                </a:solidFill>
              </a:rPr>
              <a:t>可选规则</a:t>
            </a:r>
          </a:p>
        </p:txBody>
      </p:sp>
      <p:sp>
        <p:nvSpPr>
          <p:cNvPr id="15380" name="Line 19"/>
          <p:cNvSpPr>
            <a:spLocks noChangeShapeType="1"/>
          </p:cNvSpPr>
          <p:nvPr/>
        </p:nvSpPr>
        <p:spPr bwMode="auto">
          <a:xfrm>
            <a:off x="3708400" y="5807075"/>
            <a:ext cx="1727200" cy="1588"/>
          </a:xfrm>
          <a:prstGeom prst="line">
            <a:avLst/>
          </a:prstGeom>
          <a:noFill/>
          <a:ln w="12600">
            <a:solidFill>
              <a:srgbClr val="00006F"/>
            </a:solidFill>
            <a:miter lim="800000"/>
            <a:headEnd/>
            <a:tailEnd/>
          </a:ln>
        </p:spPr>
        <p:txBody>
          <a:bodyPr/>
          <a:lstStyle/>
          <a:p>
            <a:endParaRPr lang="zh-CN" altLang="en-US"/>
          </a:p>
        </p:txBody>
      </p:sp>
      <p:sp>
        <p:nvSpPr>
          <p:cNvPr id="15381" name="Text Box 20"/>
          <p:cNvSpPr txBox="1">
            <a:spLocks noChangeArrowheads="1"/>
          </p:cNvSpPr>
          <p:nvPr/>
        </p:nvSpPr>
        <p:spPr bwMode="auto">
          <a:xfrm>
            <a:off x="5651500" y="5583238"/>
            <a:ext cx="2449513" cy="368300"/>
          </a:xfrm>
          <a:prstGeom prst="rect">
            <a:avLst/>
          </a:prstGeom>
          <a:noFill/>
          <a:ln w="9525">
            <a:noFill/>
            <a:round/>
            <a:headEnd/>
            <a:tailEnd/>
          </a:ln>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6F"/>
                </a:solidFill>
              </a:rPr>
              <a:t>可选规则</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Annotation - </a:t>
            </a:r>
            <a:r>
              <a:rPr lang="en-US" altLang="zh-CN" sz="2400" b="1" dirty="0" smtClean="0">
                <a:solidFill>
                  <a:srgbClr val="00006F"/>
                </a:solidFill>
              </a:rPr>
              <a:t>Keyword</a:t>
            </a:r>
            <a:endParaRPr lang="en-US" altLang="zh-CN" sz="2400" b="1" dirty="0">
              <a:solidFill>
                <a:srgbClr val="00006F"/>
              </a:solidFill>
            </a:endParaRPr>
          </a:p>
        </p:txBody>
      </p:sp>
      <p:sp>
        <p:nvSpPr>
          <p:cNvPr id="16387" name="Text Box 2"/>
          <p:cNvSpPr txBox="1">
            <a:spLocks noChangeArrowheads="1"/>
          </p:cNvSpPr>
          <p:nvPr/>
        </p:nvSpPr>
        <p:spPr bwMode="auto">
          <a:xfrm>
            <a:off x="4572000" y="1555750"/>
            <a:ext cx="4176713" cy="4537075"/>
          </a:xfrm>
          <a:prstGeom prst="rect">
            <a:avLst/>
          </a:prstGeom>
          <a:noFill/>
          <a:ln w="9525">
            <a:noFill/>
            <a:round/>
            <a:headEnd/>
            <a:tailEnd/>
          </a:ln>
        </p:spPr>
        <p:txBody>
          <a:bodyPr/>
          <a:lstStyle/>
          <a:p>
            <a:pPr marL="265113" indent="-265113">
              <a:lnSpc>
                <a:spcPct val="140000"/>
              </a:lnSpc>
              <a:spcBef>
                <a:spcPts val="450"/>
              </a:spcBef>
              <a:buClr>
                <a:srgbClr val="00006F"/>
              </a:buClr>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1800" b="0" dirty="0" err="1">
                <a:solidFill>
                  <a:srgbClr val="00006F"/>
                </a:solidFill>
              </a:rPr>
              <a:t>我新买了台长城的</a:t>
            </a:r>
            <a:r>
              <a:rPr lang="en-US" sz="1800" b="0" dirty="0" err="1">
                <a:solidFill>
                  <a:srgbClr val="FF6600"/>
                </a:solidFill>
              </a:rPr>
              <a:t>迷你</a:t>
            </a:r>
            <a:r>
              <a:rPr lang="en-US" altLang="zh-CN" sz="1800" b="0" dirty="0" err="1">
                <a:solidFill>
                  <a:srgbClr val="00006F"/>
                </a:solidFill>
              </a:rPr>
              <a:t>SUV</a:t>
            </a:r>
            <a:r>
              <a:rPr lang="en-GB" altLang="zh-CN" sz="1800" b="0" dirty="0">
                <a:solidFill>
                  <a:srgbClr val="00006F"/>
                </a:solidFill>
              </a:rPr>
              <a:t> </a:t>
            </a:r>
          </a:p>
          <a:p>
            <a:pPr marL="265113" indent="-265113">
              <a:lnSpc>
                <a:spcPct val="140000"/>
              </a:lnSpc>
              <a:spcBef>
                <a:spcPts val="450"/>
              </a:spcBef>
              <a:buClr>
                <a:srgbClr val="00006F"/>
              </a:buClr>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1800" b="0" dirty="0" err="1">
                <a:solidFill>
                  <a:srgbClr val="00006F"/>
                </a:solidFill>
              </a:rPr>
              <a:t>秀一下我的宝马</a:t>
            </a:r>
            <a:r>
              <a:rPr lang="en-US" sz="1800" b="0" dirty="0" err="1">
                <a:solidFill>
                  <a:srgbClr val="FF6600"/>
                </a:solidFill>
              </a:rPr>
              <a:t>迷你</a:t>
            </a:r>
            <a:endParaRPr lang="en-US" sz="1800" b="0" dirty="0">
              <a:solidFill>
                <a:srgbClr val="FF6600"/>
              </a:solidFill>
            </a:endParaRPr>
          </a:p>
          <a:p>
            <a:pPr marL="265113" indent="-265113">
              <a:lnSpc>
                <a:spcPct val="140000"/>
              </a:lnSpc>
              <a:spcBef>
                <a:spcPts val="450"/>
              </a:spcBef>
              <a:buClr>
                <a:srgbClr val="00006F"/>
              </a:buClr>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1800" b="0" dirty="0">
                <a:solidFill>
                  <a:srgbClr val="00006F"/>
                </a:solidFill>
              </a:rPr>
              <a:t>宝马</a:t>
            </a:r>
            <a:r>
              <a:rPr lang="en-US" sz="1800" b="0" dirty="0">
                <a:solidFill>
                  <a:srgbClr val="FF6600"/>
                </a:solidFill>
              </a:rPr>
              <a:t>迷你</a:t>
            </a:r>
            <a:r>
              <a:rPr lang="en-US" sz="1800" b="0" dirty="0">
                <a:solidFill>
                  <a:srgbClr val="00006F"/>
                </a:solidFill>
              </a:rPr>
              <a:t>车友会</a:t>
            </a:r>
            <a:r>
              <a:rPr lang="en-US" altLang="zh-CN" sz="1800" b="0" dirty="0">
                <a:solidFill>
                  <a:srgbClr val="00006F"/>
                </a:solidFill>
              </a:rPr>
              <a:t>1</a:t>
            </a:r>
            <a:r>
              <a:rPr lang="en-US" sz="1800" b="0" dirty="0">
                <a:solidFill>
                  <a:srgbClr val="00006F"/>
                </a:solidFill>
              </a:rPr>
              <a:t>月活动报名</a:t>
            </a:r>
          </a:p>
          <a:p>
            <a:pPr marL="265113" indent="-265113">
              <a:lnSpc>
                <a:spcPct val="140000"/>
              </a:lnSpc>
              <a:spcBef>
                <a:spcPts val="450"/>
              </a:spcBef>
              <a:buClr>
                <a:srgbClr val="00006F"/>
              </a:buClr>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1800" b="0" dirty="0" err="1">
                <a:solidFill>
                  <a:srgbClr val="00006F"/>
                </a:solidFill>
              </a:rPr>
              <a:t>宝马车上装</a:t>
            </a:r>
            <a:r>
              <a:rPr lang="en-US" sz="1800" b="0" dirty="0" err="1">
                <a:solidFill>
                  <a:srgbClr val="FF6600"/>
                </a:solidFill>
              </a:rPr>
              <a:t>迷你</a:t>
            </a:r>
            <a:r>
              <a:rPr lang="en-US" sz="1800" b="0" dirty="0" err="1">
                <a:solidFill>
                  <a:srgbClr val="00006F"/>
                </a:solidFill>
              </a:rPr>
              <a:t>音响</a:t>
            </a:r>
            <a:r>
              <a:rPr lang="en-US" sz="1800" b="0" dirty="0">
                <a:solidFill>
                  <a:srgbClr val="00006F"/>
                </a:solidFill>
              </a:rPr>
              <a:t>？</a:t>
            </a:r>
          </a:p>
        </p:txBody>
      </p:sp>
      <p:sp>
        <p:nvSpPr>
          <p:cNvPr id="16388" name="Text Box 3"/>
          <p:cNvSpPr txBox="1">
            <a:spLocks noChangeArrowheads="1"/>
          </p:cNvSpPr>
          <p:nvPr/>
        </p:nvSpPr>
        <p:spPr bwMode="auto">
          <a:xfrm>
            <a:off x="815975" y="1168400"/>
            <a:ext cx="3889375" cy="395288"/>
          </a:xfrm>
          <a:prstGeom prst="rect">
            <a:avLst/>
          </a:prstGeom>
          <a:noFill/>
          <a:ln w="9525">
            <a:noFill/>
            <a:round/>
            <a:headEnd/>
            <a:tailEnd/>
          </a:ln>
        </p:spPr>
        <p:txBody>
          <a:bodyPr lIns="90000" tIns="46800" rIns="90000" bIns="46800">
            <a:spAutoFit/>
          </a:bodyPr>
          <a:lstStyle/>
          <a:p>
            <a:pPr>
              <a:lnSpc>
                <a:spcPct val="11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dirty="0">
                <a:solidFill>
                  <a:srgbClr val="00006F"/>
                </a:solidFill>
              </a:rPr>
              <a:t>Keyword: </a:t>
            </a:r>
            <a:r>
              <a:rPr lang="en-US" sz="1800" dirty="0" err="1">
                <a:solidFill>
                  <a:srgbClr val="00006F"/>
                </a:solidFill>
              </a:rPr>
              <a:t>迷你</a:t>
            </a:r>
            <a:endParaRPr lang="en-US" sz="1800" dirty="0">
              <a:solidFill>
                <a:srgbClr val="00006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Annotation - </a:t>
            </a:r>
            <a:r>
              <a:rPr lang="en-US" altLang="zh-CN" sz="2400" b="1" dirty="0" err="1" smtClean="0">
                <a:solidFill>
                  <a:srgbClr val="00006F"/>
                </a:solidFill>
              </a:rPr>
              <a:t>Expword</a:t>
            </a:r>
            <a:endParaRPr lang="en-US" altLang="zh-CN" sz="2400" b="1" dirty="0">
              <a:solidFill>
                <a:srgbClr val="00006F"/>
              </a:solidFill>
            </a:endParaRPr>
          </a:p>
        </p:txBody>
      </p:sp>
      <p:sp>
        <p:nvSpPr>
          <p:cNvPr id="17411" name="Text Box 2"/>
          <p:cNvSpPr txBox="1">
            <a:spLocks noChangeArrowheads="1"/>
          </p:cNvSpPr>
          <p:nvPr/>
        </p:nvSpPr>
        <p:spPr bwMode="auto">
          <a:xfrm>
            <a:off x="827088" y="1087438"/>
            <a:ext cx="3889375" cy="917575"/>
          </a:xfrm>
          <a:prstGeom prst="rect">
            <a:avLst/>
          </a:prstGeom>
          <a:noFill/>
          <a:ln w="9525">
            <a:noFill/>
            <a:round/>
            <a:headEnd/>
            <a:tailEnd/>
          </a:ln>
        </p:spPr>
        <p:txBody>
          <a:bodyPr lIns="90000" tIns="46800" rIns="90000" bIns="46800">
            <a:spAutoFit/>
          </a:bodyPr>
          <a:lstStyle/>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Keyword: </a:t>
            </a:r>
            <a:r>
              <a:rPr lang="en-US" sz="1800">
                <a:solidFill>
                  <a:srgbClr val="00006F"/>
                </a:solidFill>
              </a:rPr>
              <a:t>迷你</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ExpWord: </a:t>
            </a:r>
            <a:r>
              <a:rPr lang="en-US" sz="1800">
                <a:solidFill>
                  <a:srgbClr val="00006F"/>
                </a:solidFill>
              </a:rPr>
              <a:t>迷你音响</a:t>
            </a:r>
          </a:p>
        </p:txBody>
      </p:sp>
      <p:sp>
        <p:nvSpPr>
          <p:cNvPr id="17412" name="Text Box 3"/>
          <p:cNvSpPr txBox="1">
            <a:spLocks noChangeArrowheads="1"/>
          </p:cNvSpPr>
          <p:nvPr/>
        </p:nvSpPr>
        <p:spPr bwMode="auto">
          <a:xfrm>
            <a:off x="4572000" y="1555750"/>
            <a:ext cx="4176713" cy="4537075"/>
          </a:xfrm>
          <a:prstGeom prst="rect">
            <a:avLst/>
          </a:prstGeom>
          <a:noFill/>
          <a:ln w="9525">
            <a:noFill/>
            <a:round/>
            <a:headEnd/>
            <a:tailEnd/>
          </a:ln>
        </p:spPr>
        <p:txBody>
          <a:bodyPr/>
          <a:lstStyle/>
          <a:p>
            <a:pPr marL="265113" indent="-265113">
              <a:lnSpc>
                <a:spcPct val="140000"/>
              </a:lnSpc>
              <a:spcBef>
                <a:spcPts val="450"/>
              </a:spcBef>
              <a:buClr>
                <a:srgbClr val="00006F"/>
              </a:buClr>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1800" b="0">
                <a:solidFill>
                  <a:srgbClr val="00006F"/>
                </a:solidFill>
              </a:rPr>
              <a:t>我新买了台长城的</a:t>
            </a:r>
            <a:r>
              <a:rPr lang="en-US" sz="1800" b="0">
                <a:solidFill>
                  <a:srgbClr val="FF6600"/>
                </a:solidFill>
              </a:rPr>
              <a:t>迷你</a:t>
            </a:r>
            <a:r>
              <a:rPr lang="en-US" altLang="zh-CN" sz="1800" b="0">
                <a:solidFill>
                  <a:srgbClr val="00006F"/>
                </a:solidFill>
              </a:rPr>
              <a:t>SUV</a:t>
            </a:r>
            <a:r>
              <a:rPr lang="en-GB" altLang="zh-CN" sz="1800" b="0">
                <a:solidFill>
                  <a:srgbClr val="00006F"/>
                </a:solidFill>
              </a:rPr>
              <a:t> </a:t>
            </a:r>
          </a:p>
          <a:p>
            <a:pPr marL="265113" indent="-265113">
              <a:lnSpc>
                <a:spcPct val="140000"/>
              </a:lnSpc>
              <a:spcBef>
                <a:spcPts val="450"/>
              </a:spcBef>
              <a:buClr>
                <a:srgbClr val="00006F"/>
              </a:buClr>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1800" b="0">
                <a:solidFill>
                  <a:srgbClr val="00006F"/>
                </a:solidFill>
              </a:rPr>
              <a:t>秀一下我的宝马</a:t>
            </a:r>
            <a:r>
              <a:rPr lang="en-US" sz="1800" b="0">
                <a:solidFill>
                  <a:srgbClr val="FF6600"/>
                </a:solidFill>
              </a:rPr>
              <a:t>迷你</a:t>
            </a:r>
          </a:p>
          <a:p>
            <a:pPr marL="265113" indent="-265113">
              <a:lnSpc>
                <a:spcPct val="140000"/>
              </a:lnSpc>
              <a:spcBef>
                <a:spcPts val="450"/>
              </a:spcBef>
              <a:buClr>
                <a:srgbClr val="00006F"/>
              </a:buClr>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1800" b="0">
                <a:solidFill>
                  <a:srgbClr val="00006F"/>
                </a:solidFill>
              </a:rPr>
              <a:t>宝马</a:t>
            </a:r>
            <a:r>
              <a:rPr lang="en-US" sz="1800" b="0">
                <a:solidFill>
                  <a:srgbClr val="FF6600"/>
                </a:solidFill>
              </a:rPr>
              <a:t>迷你</a:t>
            </a:r>
            <a:r>
              <a:rPr lang="en-US" sz="1800" b="0">
                <a:solidFill>
                  <a:srgbClr val="00006F"/>
                </a:solidFill>
              </a:rPr>
              <a:t>车友会</a:t>
            </a:r>
            <a:r>
              <a:rPr lang="en-US" altLang="zh-CN" sz="1800" b="0">
                <a:solidFill>
                  <a:srgbClr val="00006F"/>
                </a:solidFill>
              </a:rPr>
              <a:t>1</a:t>
            </a:r>
            <a:r>
              <a:rPr lang="en-US" sz="1800" b="0">
                <a:solidFill>
                  <a:srgbClr val="00006F"/>
                </a:solidFill>
              </a:rPr>
              <a:t>月活动报名</a:t>
            </a:r>
          </a:p>
          <a:p>
            <a:pPr marL="265113" indent="-265113">
              <a:lnSpc>
                <a:spcPct val="140000"/>
              </a:lnSpc>
              <a:spcBef>
                <a:spcPts val="450"/>
              </a:spcBef>
              <a:buClr>
                <a:srgbClr val="00006F"/>
              </a:buClr>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1800" b="0">
                <a:solidFill>
                  <a:srgbClr val="00006F"/>
                </a:solidFill>
              </a:rPr>
              <a:t>宝马车上装</a:t>
            </a:r>
            <a:r>
              <a:rPr lang="en-US" sz="1800" b="0">
                <a:solidFill>
                  <a:srgbClr val="000000"/>
                </a:solidFill>
              </a:rPr>
              <a:t>迷你</a:t>
            </a:r>
            <a:r>
              <a:rPr lang="en-US" sz="1800" b="0">
                <a:solidFill>
                  <a:srgbClr val="00006F"/>
                </a:solidFill>
              </a:rPr>
              <a:t>音响？</a:t>
            </a:r>
          </a:p>
          <a:p>
            <a:pPr marL="265113" indent="-265113">
              <a:lnSpc>
                <a:spcPct val="140000"/>
              </a:lnSpc>
              <a:spcBef>
                <a:spcPts val="450"/>
              </a:spcBef>
              <a:buClr>
                <a:srgbClr val="00006F"/>
              </a:buClr>
              <a:buFont typeface="Arial" charset="0"/>
              <a:buNone/>
              <a:tabLst>
                <a:tab pos="909638" algn="l"/>
                <a:tab pos="1824038" algn="l"/>
                <a:tab pos="2738438" algn="l"/>
                <a:tab pos="3652838" algn="l"/>
                <a:tab pos="4567238" algn="l"/>
                <a:tab pos="5481638" algn="l"/>
                <a:tab pos="6396038" algn="l"/>
                <a:tab pos="7310438" algn="l"/>
                <a:tab pos="8224838" algn="l"/>
                <a:tab pos="9139238" algn="l"/>
                <a:tab pos="10053638" algn="l"/>
              </a:tabLst>
            </a:pPr>
            <a:endParaRPr lang="en-US" sz="1800" b="0">
              <a:solidFill>
                <a:srgbClr val="00006F"/>
              </a:solidFill>
            </a:endParaRPr>
          </a:p>
        </p:txBody>
      </p:sp>
      <p:sp>
        <p:nvSpPr>
          <p:cNvPr id="17413" name="Rectangle 4"/>
          <p:cNvSpPr>
            <a:spLocks noChangeArrowheads="1"/>
          </p:cNvSpPr>
          <p:nvPr/>
        </p:nvSpPr>
        <p:spPr bwMode="auto">
          <a:xfrm>
            <a:off x="4427538" y="2955925"/>
            <a:ext cx="3673475" cy="401638"/>
          </a:xfrm>
          <a:prstGeom prst="rect">
            <a:avLst/>
          </a:prstGeom>
          <a:solidFill>
            <a:srgbClr val="858585">
              <a:alpha val="50195"/>
            </a:srgbClr>
          </a:solidFill>
          <a:ln w="9525">
            <a:noFill/>
            <a:round/>
            <a:headEnd/>
            <a:tailEnd/>
          </a:ln>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Annotation - </a:t>
            </a:r>
            <a:r>
              <a:rPr lang="en-US" altLang="zh-CN" sz="2400" b="1" dirty="0" err="1" smtClean="0">
                <a:solidFill>
                  <a:srgbClr val="00006F"/>
                </a:solidFill>
              </a:rPr>
              <a:t>Nearrule</a:t>
            </a:r>
            <a:endParaRPr lang="en-US" altLang="zh-CN" sz="2400" b="1" dirty="0">
              <a:solidFill>
                <a:srgbClr val="00006F"/>
              </a:solidFill>
            </a:endParaRPr>
          </a:p>
        </p:txBody>
      </p:sp>
      <p:sp>
        <p:nvSpPr>
          <p:cNvPr id="18435" name="Text Box 2"/>
          <p:cNvSpPr txBox="1">
            <a:spLocks noChangeArrowheads="1"/>
          </p:cNvSpPr>
          <p:nvPr/>
        </p:nvSpPr>
        <p:spPr bwMode="auto">
          <a:xfrm>
            <a:off x="827088" y="1087438"/>
            <a:ext cx="3889375" cy="1328737"/>
          </a:xfrm>
          <a:prstGeom prst="rect">
            <a:avLst/>
          </a:prstGeom>
          <a:noFill/>
          <a:ln w="9525">
            <a:noFill/>
            <a:round/>
            <a:headEnd/>
            <a:tailEnd/>
          </a:ln>
        </p:spPr>
        <p:txBody>
          <a:bodyPr lIns="90000" tIns="46800" rIns="90000" bIns="46800">
            <a:spAutoFit/>
          </a:bodyPr>
          <a:lstStyle/>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dirty="0">
                <a:solidFill>
                  <a:srgbClr val="00006F"/>
                </a:solidFill>
              </a:rPr>
              <a:t>Keyword: </a:t>
            </a:r>
            <a:r>
              <a:rPr lang="en-US" sz="1800" dirty="0" err="1">
                <a:solidFill>
                  <a:srgbClr val="00006F"/>
                </a:solidFill>
              </a:rPr>
              <a:t>迷你</a:t>
            </a:r>
            <a:endParaRPr lang="en-US" sz="1800" dirty="0">
              <a:solidFill>
                <a:srgbClr val="00006F"/>
              </a:solidFill>
            </a:endParaRP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dirty="0" err="1">
                <a:solidFill>
                  <a:srgbClr val="00006F"/>
                </a:solidFill>
              </a:rPr>
              <a:t>ExpWord</a:t>
            </a:r>
            <a:r>
              <a:rPr lang="en-US" altLang="zh-CN" sz="1800" dirty="0">
                <a:solidFill>
                  <a:srgbClr val="00006F"/>
                </a:solidFill>
              </a:rPr>
              <a:t>: </a:t>
            </a:r>
            <a:r>
              <a:rPr lang="en-US" sz="1800" dirty="0" err="1">
                <a:solidFill>
                  <a:srgbClr val="00006F"/>
                </a:solidFill>
              </a:rPr>
              <a:t>迷你音响</a:t>
            </a:r>
            <a:endParaRPr lang="en-US" sz="1800" dirty="0">
              <a:solidFill>
                <a:srgbClr val="00006F"/>
              </a:solidFill>
            </a:endParaRP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dirty="0" err="1" smtClean="0">
                <a:solidFill>
                  <a:srgbClr val="00006F"/>
                </a:solidFill>
              </a:rPr>
              <a:t>Nearrule</a:t>
            </a:r>
            <a:r>
              <a:rPr lang="en-US" altLang="zh-CN" sz="1800" dirty="0" smtClean="0">
                <a:solidFill>
                  <a:srgbClr val="00006F"/>
                </a:solidFill>
              </a:rPr>
              <a:t>: </a:t>
            </a:r>
            <a:r>
              <a:rPr lang="en-US" altLang="zh-CN" sz="1800" dirty="0" err="1">
                <a:solidFill>
                  <a:srgbClr val="00006F"/>
                </a:solidFill>
              </a:rPr>
              <a:t>L10R5</a:t>
            </a:r>
            <a:r>
              <a:rPr lang="en-US" altLang="zh-CN" sz="1800" dirty="0">
                <a:solidFill>
                  <a:srgbClr val="00006F"/>
                </a:solidFill>
              </a:rPr>
              <a:t>(</a:t>
            </a:r>
            <a:r>
              <a:rPr lang="en-US" sz="1800" dirty="0" err="1">
                <a:solidFill>
                  <a:srgbClr val="00006F"/>
                </a:solidFill>
              </a:rPr>
              <a:t>宝马</a:t>
            </a:r>
            <a:r>
              <a:rPr lang="en-US" altLang="zh-CN" sz="1800" dirty="0">
                <a:solidFill>
                  <a:srgbClr val="00006F"/>
                </a:solidFill>
              </a:rPr>
              <a:t>)</a:t>
            </a:r>
          </a:p>
        </p:txBody>
      </p:sp>
      <p:sp>
        <p:nvSpPr>
          <p:cNvPr id="18436" name="Text Box 3"/>
          <p:cNvSpPr txBox="1">
            <a:spLocks noChangeArrowheads="1"/>
          </p:cNvSpPr>
          <p:nvPr/>
        </p:nvSpPr>
        <p:spPr bwMode="auto">
          <a:xfrm>
            <a:off x="4572000" y="1555750"/>
            <a:ext cx="4176713" cy="4537075"/>
          </a:xfrm>
          <a:prstGeom prst="rect">
            <a:avLst/>
          </a:prstGeom>
          <a:noFill/>
          <a:ln w="9525">
            <a:noFill/>
            <a:round/>
            <a:headEnd/>
            <a:tailEnd/>
          </a:ln>
        </p:spPr>
        <p:txBody>
          <a:bodyPr/>
          <a:lstStyle/>
          <a:p>
            <a:pPr marL="265113" indent="-265113">
              <a:lnSpc>
                <a:spcPct val="140000"/>
              </a:lnSpc>
              <a:spcBef>
                <a:spcPts val="450"/>
              </a:spcBef>
              <a:buClr>
                <a:srgbClr val="00006F"/>
              </a:buClr>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1800" b="0">
                <a:solidFill>
                  <a:srgbClr val="00006F"/>
                </a:solidFill>
              </a:rPr>
              <a:t>我新买了台长城的</a:t>
            </a:r>
            <a:r>
              <a:rPr lang="en-US" sz="1800" b="0">
                <a:solidFill>
                  <a:srgbClr val="000000"/>
                </a:solidFill>
              </a:rPr>
              <a:t>迷你</a:t>
            </a:r>
            <a:r>
              <a:rPr lang="en-US" altLang="zh-CN" sz="1800" b="0">
                <a:solidFill>
                  <a:srgbClr val="00006F"/>
                </a:solidFill>
              </a:rPr>
              <a:t>SUV</a:t>
            </a:r>
            <a:r>
              <a:rPr lang="en-GB" altLang="zh-CN" sz="1800" b="0">
                <a:solidFill>
                  <a:srgbClr val="00006F"/>
                </a:solidFill>
              </a:rPr>
              <a:t> </a:t>
            </a:r>
          </a:p>
          <a:p>
            <a:pPr marL="265113" indent="-265113">
              <a:lnSpc>
                <a:spcPct val="140000"/>
              </a:lnSpc>
              <a:spcBef>
                <a:spcPts val="450"/>
              </a:spcBef>
              <a:buClr>
                <a:srgbClr val="00006F"/>
              </a:buClr>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1800" b="0">
                <a:solidFill>
                  <a:srgbClr val="00006F"/>
                </a:solidFill>
              </a:rPr>
              <a:t>秀一下我的宝马</a:t>
            </a:r>
            <a:r>
              <a:rPr lang="en-US" sz="1800" b="0">
                <a:solidFill>
                  <a:srgbClr val="FF6600"/>
                </a:solidFill>
              </a:rPr>
              <a:t>迷你</a:t>
            </a:r>
          </a:p>
          <a:p>
            <a:pPr marL="265113" indent="-265113">
              <a:lnSpc>
                <a:spcPct val="140000"/>
              </a:lnSpc>
              <a:spcBef>
                <a:spcPts val="450"/>
              </a:spcBef>
              <a:buClr>
                <a:srgbClr val="00006F"/>
              </a:buClr>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1800" b="0">
                <a:solidFill>
                  <a:srgbClr val="00006F"/>
                </a:solidFill>
              </a:rPr>
              <a:t>宝马</a:t>
            </a:r>
            <a:r>
              <a:rPr lang="en-US" sz="1800" b="0">
                <a:solidFill>
                  <a:srgbClr val="FF6600"/>
                </a:solidFill>
              </a:rPr>
              <a:t>迷你</a:t>
            </a:r>
            <a:r>
              <a:rPr lang="en-US" sz="1800" b="0">
                <a:solidFill>
                  <a:srgbClr val="00006F"/>
                </a:solidFill>
              </a:rPr>
              <a:t>车友会</a:t>
            </a:r>
            <a:r>
              <a:rPr lang="en-US" altLang="zh-CN" sz="1800" b="0">
                <a:solidFill>
                  <a:srgbClr val="00006F"/>
                </a:solidFill>
              </a:rPr>
              <a:t>1</a:t>
            </a:r>
            <a:r>
              <a:rPr lang="en-US" sz="1800" b="0">
                <a:solidFill>
                  <a:srgbClr val="00006F"/>
                </a:solidFill>
              </a:rPr>
              <a:t>月活动报名</a:t>
            </a:r>
          </a:p>
          <a:p>
            <a:pPr marL="265113" indent="-265113">
              <a:lnSpc>
                <a:spcPct val="140000"/>
              </a:lnSpc>
              <a:spcBef>
                <a:spcPts val="450"/>
              </a:spcBef>
              <a:buClr>
                <a:srgbClr val="00006F"/>
              </a:buClr>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1800" b="0">
                <a:solidFill>
                  <a:srgbClr val="00006F"/>
                </a:solidFill>
              </a:rPr>
              <a:t>宝马车上装</a:t>
            </a:r>
            <a:r>
              <a:rPr lang="en-US" sz="1800" b="0">
                <a:solidFill>
                  <a:srgbClr val="000000"/>
                </a:solidFill>
              </a:rPr>
              <a:t>迷你</a:t>
            </a:r>
            <a:r>
              <a:rPr lang="en-US" sz="1800" b="0">
                <a:solidFill>
                  <a:srgbClr val="00006F"/>
                </a:solidFill>
              </a:rPr>
              <a:t>音响？</a:t>
            </a:r>
          </a:p>
        </p:txBody>
      </p:sp>
      <p:sp>
        <p:nvSpPr>
          <p:cNvPr id="18437" name="Rectangle 4"/>
          <p:cNvSpPr>
            <a:spLocks noChangeArrowheads="1"/>
          </p:cNvSpPr>
          <p:nvPr/>
        </p:nvSpPr>
        <p:spPr bwMode="auto">
          <a:xfrm>
            <a:off x="4427538" y="2955925"/>
            <a:ext cx="3673475" cy="401638"/>
          </a:xfrm>
          <a:prstGeom prst="rect">
            <a:avLst/>
          </a:prstGeom>
          <a:solidFill>
            <a:srgbClr val="858585">
              <a:alpha val="50195"/>
            </a:srgbClr>
          </a:solidFill>
          <a:ln w="9525">
            <a:noFill/>
            <a:round/>
            <a:headEnd/>
            <a:tailEnd/>
          </a:ln>
        </p:spPr>
        <p:txBody>
          <a:bodyPr wrap="none" anchor="ctr"/>
          <a:lstStyle/>
          <a:p>
            <a:endParaRPr lang="zh-CN" altLang="en-US"/>
          </a:p>
        </p:txBody>
      </p:sp>
      <p:sp>
        <p:nvSpPr>
          <p:cNvPr id="18438" name="Rectangle 5"/>
          <p:cNvSpPr>
            <a:spLocks noChangeArrowheads="1"/>
          </p:cNvSpPr>
          <p:nvPr/>
        </p:nvSpPr>
        <p:spPr bwMode="auto">
          <a:xfrm>
            <a:off x="4427538" y="1628775"/>
            <a:ext cx="3673475" cy="401638"/>
          </a:xfrm>
          <a:prstGeom prst="rect">
            <a:avLst/>
          </a:prstGeom>
          <a:solidFill>
            <a:srgbClr val="858585">
              <a:alpha val="50195"/>
            </a:srgbClr>
          </a:solidFill>
          <a:ln w="9525">
            <a:noFill/>
            <a:round/>
            <a:headEnd/>
            <a:tailEnd/>
          </a:ln>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Annotation - </a:t>
            </a:r>
            <a:r>
              <a:rPr lang="en-US" altLang="zh-CN" sz="2400" b="1" dirty="0" err="1" smtClean="0">
                <a:solidFill>
                  <a:srgbClr val="00006F"/>
                </a:solidFill>
              </a:rPr>
              <a:t>Expnearrule</a:t>
            </a:r>
            <a:endParaRPr lang="en-US" altLang="zh-CN" sz="2400" b="1" dirty="0">
              <a:solidFill>
                <a:srgbClr val="00006F"/>
              </a:solidFill>
            </a:endParaRPr>
          </a:p>
        </p:txBody>
      </p:sp>
      <p:sp>
        <p:nvSpPr>
          <p:cNvPr id="19459" name="Text Box 2"/>
          <p:cNvSpPr txBox="1">
            <a:spLocks noChangeArrowheads="1"/>
          </p:cNvSpPr>
          <p:nvPr/>
        </p:nvSpPr>
        <p:spPr bwMode="auto">
          <a:xfrm>
            <a:off x="827088" y="1087438"/>
            <a:ext cx="3889375" cy="1756508"/>
          </a:xfrm>
          <a:prstGeom prst="rect">
            <a:avLst/>
          </a:prstGeom>
          <a:noFill/>
          <a:ln w="9525">
            <a:noFill/>
            <a:round/>
            <a:headEnd/>
            <a:tailEnd/>
          </a:ln>
        </p:spPr>
        <p:txBody>
          <a:bodyPr lIns="90000" tIns="46800" rIns="90000" bIns="46800">
            <a:spAutoFit/>
          </a:bodyPr>
          <a:lstStyle/>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dirty="0">
                <a:solidFill>
                  <a:srgbClr val="00006F"/>
                </a:solidFill>
              </a:rPr>
              <a:t>Keyword: </a:t>
            </a:r>
            <a:r>
              <a:rPr lang="en-US" sz="1800" dirty="0" err="1">
                <a:solidFill>
                  <a:srgbClr val="00006F"/>
                </a:solidFill>
              </a:rPr>
              <a:t>迷你</a:t>
            </a:r>
            <a:endParaRPr lang="en-US" sz="1800" dirty="0">
              <a:solidFill>
                <a:srgbClr val="00006F"/>
              </a:solidFill>
            </a:endParaRP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dirty="0" err="1">
                <a:solidFill>
                  <a:srgbClr val="00006F"/>
                </a:solidFill>
              </a:rPr>
              <a:t>ExpWord</a:t>
            </a:r>
            <a:r>
              <a:rPr lang="en-US" altLang="zh-CN" sz="1800" dirty="0">
                <a:solidFill>
                  <a:srgbClr val="00006F"/>
                </a:solidFill>
              </a:rPr>
              <a:t>: </a:t>
            </a:r>
            <a:r>
              <a:rPr lang="en-US" sz="1800" dirty="0" err="1">
                <a:solidFill>
                  <a:srgbClr val="00006F"/>
                </a:solidFill>
              </a:rPr>
              <a:t>迷你音响</a:t>
            </a:r>
            <a:endParaRPr lang="en-US" sz="1800" dirty="0">
              <a:solidFill>
                <a:srgbClr val="00006F"/>
              </a:solidFill>
            </a:endParaRP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dirty="0" err="1" smtClean="0">
                <a:solidFill>
                  <a:srgbClr val="00006F"/>
                </a:solidFill>
              </a:rPr>
              <a:t>Nearrule</a:t>
            </a:r>
            <a:r>
              <a:rPr lang="en-US" altLang="zh-CN" sz="1800" dirty="0" smtClean="0">
                <a:solidFill>
                  <a:srgbClr val="00006F"/>
                </a:solidFill>
              </a:rPr>
              <a:t>: </a:t>
            </a:r>
            <a:r>
              <a:rPr lang="en-US" altLang="zh-CN" sz="1800" dirty="0" err="1">
                <a:solidFill>
                  <a:srgbClr val="00006F"/>
                </a:solidFill>
              </a:rPr>
              <a:t>L10R5</a:t>
            </a:r>
            <a:r>
              <a:rPr lang="en-US" altLang="zh-CN" sz="1800" dirty="0">
                <a:solidFill>
                  <a:srgbClr val="00006F"/>
                </a:solidFill>
              </a:rPr>
              <a:t>(</a:t>
            </a:r>
            <a:r>
              <a:rPr lang="en-US" sz="1800" dirty="0" err="1">
                <a:solidFill>
                  <a:srgbClr val="00006F"/>
                </a:solidFill>
              </a:rPr>
              <a:t>宝马</a:t>
            </a:r>
            <a:r>
              <a:rPr lang="en-US" altLang="zh-CN" sz="1800" dirty="0">
                <a:solidFill>
                  <a:srgbClr val="00006F"/>
                </a:solidFill>
              </a:rPr>
              <a:t>)</a:t>
            </a: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err="1" smtClean="0">
                <a:solidFill>
                  <a:srgbClr val="00006F"/>
                </a:solidFill>
              </a:rPr>
              <a:t>Expnearrule</a:t>
            </a:r>
            <a:r>
              <a:rPr lang="en-US" altLang="zh-CN" sz="1800" dirty="0" err="1" smtClean="0">
                <a:solidFill>
                  <a:srgbClr val="00006F"/>
                </a:solidFill>
              </a:rPr>
              <a:t>:L0R5</a:t>
            </a:r>
            <a:r>
              <a:rPr lang="en-US" altLang="zh-CN" sz="1800" dirty="0">
                <a:solidFill>
                  <a:srgbClr val="00006F"/>
                </a:solidFill>
              </a:rPr>
              <a:t>(</a:t>
            </a:r>
            <a:r>
              <a:rPr lang="en-US" sz="1800" dirty="0" err="1">
                <a:solidFill>
                  <a:srgbClr val="00006F"/>
                </a:solidFill>
              </a:rPr>
              <a:t>车友会</a:t>
            </a:r>
            <a:r>
              <a:rPr lang="en-US" altLang="zh-CN" sz="1800" dirty="0">
                <a:solidFill>
                  <a:srgbClr val="00006F"/>
                </a:solidFill>
              </a:rPr>
              <a:t>)</a:t>
            </a:r>
          </a:p>
        </p:txBody>
      </p:sp>
      <p:sp>
        <p:nvSpPr>
          <p:cNvPr id="19460" name="Text Box 3"/>
          <p:cNvSpPr txBox="1">
            <a:spLocks noChangeArrowheads="1"/>
          </p:cNvSpPr>
          <p:nvPr/>
        </p:nvSpPr>
        <p:spPr bwMode="auto">
          <a:xfrm>
            <a:off x="4572000" y="1555750"/>
            <a:ext cx="4176713" cy="4537075"/>
          </a:xfrm>
          <a:prstGeom prst="rect">
            <a:avLst/>
          </a:prstGeom>
          <a:noFill/>
          <a:ln w="9525">
            <a:noFill/>
            <a:round/>
            <a:headEnd/>
            <a:tailEnd/>
          </a:ln>
        </p:spPr>
        <p:txBody>
          <a:bodyPr/>
          <a:lstStyle/>
          <a:p>
            <a:pPr marL="265113" indent="-265113">
              <a:lnSpc>
                <a:spcPct val="140000"/>
              </a:lnSpc>
              <a:spcBef>
                <a:spcPts val="450"/>
              </a:spcBef>
              <a:buClr>
                <a:srgbClr val="00006F"/>
              </a:buClr>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1800" b="0">
                <a:solidFill>
                  <a:srgbClr val="00006F"/>
                </a:solidFill>
              </a:rPr>
              <a:t>我新买了台长城的</a:t>
            </a:r>
            <a:r>
              <a:rPr lang="en-US" sz="1800" b="0">
                <a:solidFill>
                  <a:srgbClr val="000000"/>
                </a:solidFill>
              </a:rPr>
              <a:t>迷你</a:t>
            </a:r>
            <a:r>
              <a:rPr lang="en-US" altLang="zh-CN" sz="1800" b="0">
                <a:solidFill>
                  <a:srgbClr val="00006F"/>
                </a:solidFill>
              </a:rPr>
              <a:t>SUV</a:t>
            </a:r>
            <a:r>
              <a:rPr lang="en-GB" altLang="zh-CN" sz="1800" b="0">
                <a:solidFill>
                  <a:srgbClr val="00006F"/>
                </a:solidFill>
              </a:rPr>
              <a:t> </a:t>
            </a:r>
          </a:p>
          <a:p>
            <a:pPr marL="265113" indent="-265113">
              <a:lnSpc>
                <a:spcPct val="140000"/>
              </a:lnSpc>
              <a:spcBef>
                <a:spcPts val="450"/>
              </a:spcBef>
              <a:buClr>
                <a:srgbClr val="00006F"/>
              </a:buClr>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1800" b="0">
                <a:solidFill>
                  <a:srgbClr val="00006F"/>
                </a:solidFill>
              </a:rPr>
              <a:t>秀一下我的宝马</a:t>
            </a:r>
            <a:r>
              <a:rPr lang="en-US" sz="1800" b="0">
                <a:solidFill>
                  <a:srgbClr val="FF6600"/>
                </a:solidFill>
              </a:rPr>
              <a:t>迷你</a:t>
            </a:r>
          </a:p>
          <a:p>
            <a:pPr marL="265113" indent="-265113">
              <a:lnSpc>
                <a:spcPct val="140000"/>
              </a:lnSpc>
              <a:spcBef>
                <a:spcPts val="450"/>
              </a:spcBef>
              <a:buClr>
                <a:srgbClr val="00006F"/>
              </a:buClr>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1800" b="0">
                <a:solidFill>
                  <a:srgbClr val="00006F"/>
                </a:solidFill>
              </a:rPr>
              <a:t>宝马迷你车友会</a:t>
            </a:r>
            <a:r>
              <a:rPr lang="en-US" altLang="zh-CN" sz="1800" b="0">
                <a:solidFill>
                  <a:srgbClr val="00006F"/>
                </a:solidFill>
              </a:rPr>
              <a:t>1</a:t>
            </a:r>
            <a:r>
              <a:rPr lang="en-US" sz="1800" b="0">
                <a:solidFill>
                  <a:srgbClr val="00006F"/>
                </a:solidFill>
              </a:rPr>
              <a:t>月活动报名</a:t>
            </a:r>
          </a:p>
          <a:p>
            <a:pPr marL="265113" indent="-265113">
              <a:lnSpc>
                <a:spcPct val="140000"/>
              </a:lnSpc>
              <a:spcBef>
                <a:spcPts val="450"/>
              </a:spcBef>
              <a:buClr>
                <a:srgbClr val="00006F"/>
              </a:buClr>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sz="1800" b="0">
                <a:solidFill>
                  <a:srgbClr val="00006F"/>
                </a:solidFill>
              </a:rPr>
              <a:t>宝马车上装</a:t>
            </a:r>
            <a:r>
              <a:rPr lang="en-US" sz="1800" b="0">
                <a:solidFill>
                  <a:srgbClr val="000000"/>
                </a:solidFill>
              </a:rPr>
              <a:t>迷你</a:t>
            </a:r>
            <a:r>
              <a:rPr lang="en-US" sz="1800" b="0">
                <a:solidFill>
                  <a:srgbClr val="00006F"/>
                </a:solidFill>
              </a:rPr>
              <a:t>音响？</a:t>
            </a:r>
          </a:p>
        </p:txBody>
      </p:sp>
      <p:sp>
        <p:nvSpPr>
          <p:cNvPr id="19461" name="Rectangle 4"/>
          <p:cNvSpPr>
            <a:spLocks noChangeArrowheads="1"/>
          </p:cNvSpPr>
          <p:nvPr/>
        </p:nvSpPr>
        <p:spPr bwMode="auto">
          <a:xfrm>
            <a:off x="4427538" y="1628775"/>
            <a:ext cx="3673475" cy="401638"/>
          </a:xfrm>
          <a:prstGeom prst="rect">
            <a:avLst/>
          </a:prstGeom>
          <a:solidFill>
            <a:srgbClr val="858585">
              <a:alpha val="50195"/>
            </a:srgbClr>
          </a:solidFill>
          <a:ln w="9525">
            <a:noFill/>
            <a:round/>
            <a:headEnd/>
            <a:tailEnd/>
          </a:ln>
        </p:spPr>
        <p:txBody>
          <a:bodyPr wrap="none" anchor="ctr"/>
          <a:lstStyle/>
          <a:p>
            <a:endParaRPr lang="zh-CN" altLang="en-US"/>
          </a:p>
        </p:txBody>
      </p:sp>
      <p:sp>
        <p:nvSpPr>
          <p:cNvPr id="19462" name="Rectangle 5"/>
          <p:cNvSpPr>
            <a:spLocks noChangeArrowheads="1"/>
          </p:cNvSpPr>
          <p:nvPr/>
        </p:nvSpPr>
        <p:spPr bwMode="auto">
          <a:xfrm>
            <a:off x="4427538" y="2522538"/>
            <a:ext cx="3673475" cy="401637"/>
          </a:xfrm>
          <a:prstGeom prst="rect">
            <a:avLst/>
          </a:prstGeom>
          <a:solidFill>
            <a:srgbClr val="858585">
              <a:alpha val="50195"/>
            </a:srgbClr>
          </a:solidFill>
          <a:ln w="9525">
            <a:noFill/>
            <a:round/>
            <a:headEnd/>
            <a:tailEnd/>
          </a:ln>
        </p:spPr>
        <p:txBody>
          <a:bodyPr wrap="none" anchor="ctr"/>
          <a:lstStyle/>
          <a:p>
            <a:endParaRPr lang="zh-CN" altLang="en-US"/>
          </a:p>
        </p:txBody>
      </p:sp>
      <p:sp>
        <p:nvSpPr>
          <p:cNvPr id="19463" name="Rectangle 6"/>
          <p:cNvSpPr>
            <a:spLocks noChangeArrowheads="1"/>
          </p:cNvSpPr>
          <p:nvPr/>
        </p:nvSpPr>
        <p:spPr bwMode="auto">
          <a:xfrm>
            <a:off x="4427538" y="2955925"/>
            <a:ext cx="3673475" cy="401638"/>
          </a:xfrm>
          <a:prstGeom prst="rect">
            <a:avLst/>
          </a:prstGeom>
          <a:solidFill>
            <a:srgbClr val="858585">
              <a:alpha val="50195"/>
            </a:srgbClr>
          </a:solidFill>
          <a:ln w="9525">
            <a:noFill/>
            <a:round/>
            <a:headEnd/>
            <a:tailEnd/>
          </a:ln>
        </p:spPr>
        <p:txBody>
          <a:bodyPr wrap="none" anchor="ctr"/>
          <a:lstStyle/>
          <a:p>
            <a:endParaRPr lang="zh-CN" altLang="en-US"/>
          </a:p>
        </p:txBody>
      </p:sp>
      <p:sp>
        <p:nvSpPr>
          <p:cNvPr id="19464" name="Rectangle 7"/>
          <p:cNvSpPr>
            <a:spLocks noChangeArrowheads="1"/>
          </p:cNvSpPr>
          <p:nvPr/>
        </p:nvSpPr>
        <p:spPr bwMode="auto">
          <a:xfrm>
            <a:off x="4427538" y="2070100"/>
            <a:ext cx="3673475" cy="401638"/>
          </a:xfrm>
          <a:prstGeom prst="rect">
            <a:avLst/>
          </a:prstGeom>
          <a:noFill/>
          <a:ln w="28440">
            <a:solidFill>
              <a:srgbClr val="FF6600"/>
            </a:solidFill>
            <a:miter lim="800000"/>
            <a:headEnd/>
            <a:tailEnd/>
          </a:ln>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457200" y="287338"/>
            <a:ext cx="8231188" cy="460375"/>
          </a:xfrm>
          <a:prstGeom prst="rect">
            <a:avLst/>
          </a:prstGeom>
          <a:noFill/>
          <a:ln w="9525">
            <a:noFill/>
            <a:round/>
            <a:headEnd/>
            <a:tailEnd/>
          </a:ln>
        </p:spPr>
        <p:txBody>
          <a:bodyPr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Annotation – </a:t>
            </a:r>
            <a:r>
              <a:rPr lang="en-US" altLang="zh-CN" sz="2400" b="1" dirty="0" err="1" smtClean="0">
                <a:solidFill>
                  <a:srgbClr val="00006F"/>
                </a:solidFill>
              </a:rPr>
              <a:t>Metarule</a:t>
            </a:r>
            <a:endParaRPr lang="en-US" altLang="zh-CN" sz="2400" b="1" dirty="0">
              <a:solidFill>
                <a:srgbClr val="00006F"/>
              </a:solidFill>
            </a:endParaRPr>
          </a:p>
        </p:txBody>
      </p:sp>
      <p:sp>
        <p:nvSpPr>
          <p:cNvPr id="20483" name="Text Box 2"/>
          <p:cNvSpPr txBox="1">
            <a:spLocks noChangeArrowheads="1"/>
          </p:cNvSpPr>
          <p:nvPr/>
        </p:nvSpPr>
        <p:spPr bwMode="auto">
          <a:xfrm>
            <a:off x="468313" y="981075"/>
            <a:ext cx="8229600" cy="5472113"/>
          </a:xfrm>
          <a:prstGeom prst="rect">
            <a:avLst/>
          </a:prstGeom>
          <a:noFill/>
          <a:ln w="9525">
            <a:noFill/>
            <a:round/>
            <a:headEnd/>
            <a:tailEnd/>
          </a:ln>
        </p:spPr>
        <p:txBody>
          <a:bodyPr lIns="90000" tIns="46800" rIns="90000" bIns="46800"/>
          <a:lstStyle/>
          <a:p>
            <a:pPr marL="339725" indent="-339725">
              <a:lnSpc>
                <a:spcPct val="90000"/>
              </a:lnSpc>
              <a:spcBef>
                <a:spcPts val="450"/>
              </a:spcBef>
              <a:buClr>
                <a:srgbClr val="00006F"/>
              </a:buClr>
              <a:buFont typeface="Arial" charset="0"/>
              <a:buChar char="•"/>
              <a:tabLst>
                <a:tab pos="984250" algn="l"/>
                <a:tab pos="1898650" algn="l"/>
                <a:tab pos="2813050" algn="l"/>
                <a:tab pos="3727450" algn="l"/>
                <a:tab pos="4641850" algn="l"/>
                <a:tab pos="5556250" algn="l"/>
                <a:tab pos="6470650" algn="l"/>
                <a:tab pos="7385050" algn="l"/>
                <a:tab pos="8299450" algn="l"/>
                <a:tab pos="9213850" algn="l"/>
                <a:tab pos="10128250" algn="l"/>
              </a:tabLst>
            </a:pPr>
            <a:r>
              <a:rPr lang="en-GB" altLang="zh-CN" sz="1800" b="0" dirty="0">
                <a:solidFill>
                  <a:srgbClr val="00006F"/>
                </a:solidFill>
              </a:rPr>
              <a:t>Meta Rule</a:t>
            </a:r>
            <a:r>
              <a:rPr lang="zh-CN" altLang="en-GB" sz="1800" b="0" dirty="0">
                <a:solidFill>
                  <a:srgbClr val="00006F"/>
                </a:solidFill>
              </a:rPr>
              <a:t>的作用</a:t>
            </a:r>
            <a:r>
              <a:rPr lang="en-GB" altLang="zh-CN" sz="1800" b="0" dirty="0">
                <a:solidFill>
                  <a:srgbClr val="00006F"/>
                </a:solidFill>
              </a:rPr>
              <a:t>: </a:t>
            </a:r>
            <a:r>
              <a:rPr lang="zh-CN" altLang="en-GB" sz="1800" b="0" dirty="0">
                <a:solidFill>
                  <a:srgbClr val="00006F"/>
                </a:solidFill>
              </a:rPr>
              <a:t>仅仅当</a:t>
            </a:r>
            <a:r>
              <a:rPr lang="en-GB" altLang="zh-CN" sz="1800" b="0" dirty="0">
                <a:solidFill>
                  <a:srgbClr val="00006F"/>
                </a:solidFill>
              </a:rPr>
              <a:t>Item</a:t>
            </a:r>
            <a:r>
              <a:rPr lang="zh-CN" altLang="en-GB" sz="1800" b="0" dirty="0">
                <a:solidFill>
                  <a:srgbClr val="00006F"/>
                </a:solidFill>
              </a:rPr>
              <a:t>的原始信息满足某些条件，才继续检查后续的规则</a:t>
            </a:r>
          </a:p>
          <a:p>
            <a:pPr marL="339725" indent="-339725">
              <a:lnSpc>
                <a:spcPct val="90000"/>
              </a:lnSpc>
              <a:spcBef>
                <a:spcPts val="450"/>
              </a:spcBef>
              <a:buClr>
                <a:srgbClr val="00006F"/>
              </a:buClr>
              <a:buFont typeface="Arial" charset="0"/>
              <a:buChar char="•"/>
              <a:tabLst>
                <a:tab pos="984250" algn="l"/>
                <a:tab pos="1898650" algn="l"/>
                <a:tab pos="2813050" algn="l"/>
                <a:tab pos="3727450" algn="l"/>
                <a:tab pos="4641850" algn="l"/>
                <a:tab pos="5556250" algn="l"/>
                <a:tab pos="6470650" algn="l"/>
                <a:tab pos="7385050" algn="l"/>
                <a:tab pos="8299450" algn="l"/>
                <a:tab pos="9213850" algn="l"/>
                <a:tab pos="10128250" algn="l"/>
              </a:tabLst>
            </a:pPr>
            <a:r>
              <a:rPr lang="en-GB" altLang="zh-CN" sz="1800" b="0" dirty="0">
                <a:solidFill>
                  <a:srgbClr val="00006F"/>
                </a:solidFill>
              </a:rPr>
              <a:t>Meta Rule</a:t>
            </a:r>
            <a:r>
              <a:rPr lang="zh-CN" altLang="en-GB" sz="1800" b="0" dirty="0">
                <a:solidFill>
                  <a:srgbClr val="00006F"/>
                </a:solidFill>
              </a:rPr>
              <a:t>的书写</a:t>
            </a:r>
            <a:r>
              <a:rPr lang="en-GB" altLang="zh-CN" sz="1800" b="0" dirty="0">
                <a:solidFill>
                  <a:srgbClr val="00006F"/>
                </a:solidFill>
              </a:rPr>
              <a:t>: </a:t>
            </a:r>
          </a:p>
          <a:p>
            <a:pPr marL="758825" lvl="1" indent="-301625">
              <a:lnSpc>
                <a:spcPct val="90000"/>
              </a:lnSpc>
              <a:spcBef>
                <a:spcPts val="400"/>
              </a:spcBef>
              <a:buClr>
                <a:srgbClr val="00006F"/>
              </a:buClr>
              <a:buFont typeface="Arial" charset="0"/>
              <a:buChar char="–"/>
              <a:tabLst>
                <a:tab pos="984250" algn="l"/>
                <a:tab pos="1898650" algn="l"/>
                <a:tab pos="2813050" algn="l"/>
                <a:tab pos="3727450" algn="l"/>
                <a:tab pos="4641850" algn="l"/>
                <a:tab pos="5556250" algn="l"/>
                <a:tab pos="6470650" algn="l"/>
                <a:tab pos="7385050" algn="l"/>
                <a:tab pos="8299450" algn="l"/>
                <a:tab pos="9213850" algn="l"/>
                <a:tab pos="10128250" algn="l"/>
              </a:tabLst>
            </a:pPr>
            <a:r>
              <a:rPr lang="en-GB" altLang="zh-CN" sz="1600" dirty="0">
                <a:solidFill>
                  <a:srgbClr val="00006F"/>
                </a:solidFill>
              </a:rPr>
              <a:t>Meta Rule</a:t>
            </a:r>
            <a:r>
              <a:rPr lang="zh-CN" altLang="en-GB" sz="1600" dirty="0">
                <a:solidFill>
                  <a:srgbClr val="00006F"/>
                </a:solidFill>
              </a:rPr>
              <a:t>子句格式</a:t>
            </a:r>
            <a:r>
              <a:rPr lang="en-GB" altLang="zh-CN" sz="1600" dirty="0">
                <a:solidFill>
                  <a:srgbClr val="00006F"/>
                </a:solidFill>
              </a:rPr>
              <a:t>: [</a:t>
            </a:r>
            <a:r>
              <a:rPr lang="en-GB" altLang="zh-CN" sz="1600" b="0" dirty="0">
                <a:solidFill>
                  <a:srgbClr val="DC0000"/>
                </a:solidFill>
              </a:rPr>
              <a:t>NOT</a:t>
            </a:r>
            <a:r>
              <a:rPr lang="en-GB" altLang="zh-CN" sz="1600" dirty="0">
                <a:solidFill>
                  <a:srgbClr val="00006F"/>
                </a:solidFill>
              </a:rPr>
              <a:t>(]</a:t>
            </a:r>
            <a:r>
              <a:rPr lang="en-GB" altLang="zh-CN" sz="1600" b="0" dirty="0">
                <a:solidFill>
                  <a:srgbClr val="00006F"/>
                </a:solidFill>
              </a:rPr>
              <a:t>Operators</a:t>
            </a:r>
            <a:r>
              <a:rPr lang="en-GB" altLang="zh-CN" sz="1600" dirty="0">
                <a:solidFill>
                  <a:srgbClr val="00006F"/>
                </a:solidFill>
              </a:rPr>
              <a:t>(</a:t>
            </a:r>
            <a:r>
              <a:rPr lang="en-GB" altLang="zh-CN" sz="1600" b="0" dirty="0">
                <a:solidFill>
                  <a:srgbClr val="00006F"/>
                </a:solidFill>
              </a:rPr>
              <a:t>Fields</a:t>
            </a:r>
            <a:r>
              <a:rPr lang="en-GB" altLang="zh-CN" sz="1600" dirty="0">
                <a:solidFill>
                  <a:srgbClr val="00006F"/>
                </a:solidFill>
              </a:rPr>
              <a:t>, parameters)[)] </a:t>
            </a:r>
            <a:r>
              <a:rPr lang="zh-CN" altLang="en-GB" sz="1600" dirty="0">
                <a:solidFill>
                  <a:srgbClr val="00006F"/>
                </a:solidFill>
              </a:rPr>
              <a:t>，其中</a:t>
            </a:r>
            <a:r>
              <a:rPr lang="en-GB" altLang="zh-CN" sz="1600" dirty="0">
                <a:solidFill>
                  <a:srgbClr val="00006F"/>
                </a:solidFill>
              </a:rPr>
              <a:t>[ ]</a:t>
            </a:r>
            <a:r>
              <a:rPr lang="zh-CN" altLang="en-GB" sz="1600" dirty="0">
                <a:solidFill>
                  <a:srgbClr val="00006F"/>
                </a:solidFill>
              </a:rPr>
              <a:t>表示可选部分，注意不要使用全角的字母或符号</a:t>
            </a:r>
          </a:p>
          <a:p>
            <a:pPr marL="758825" lvl="1" indent="-301625">
              <a:lnSpc>
                <a:spcPct val="90000"/>
              </a:lnSpc>
              <a:spcBef>
                <a:spcPts val="400"/>
              </a:spcBef>
              <a:buClr>
                <a:srgbClr val="00006F"/>
              </a:buClr>
              <a:buFont typeface="Arial" charset="0"/>
              <a:buChar char="–"/>
              <a:tabLst>
                <a:tab pos="984250" algn="l"/>
                <a:tab pos="1898650" algn="l"/>
                <a:tab pos="2813050" algn="l"/>
                <a:tab pos="3727450" algn="l"/>
                <a:tab pos="4641850" algn="l"/>
                <a:tab pos="5556250" algn="l"/>
                <a:tab pos="6470650" algn="l"/>
                <a:tab pos="7385050" algn="l"/>
                <a:tab pos="8299450" algn="l"/>
                <a:tab pos="9213850" algn="l"/>
                <a:tab pos="10128250" algn="l"/>
              </a:tabLst>
            </a:pPr>
            <a:r>
              <a:rPr lang="en-GB" altLang="zh-CN" sz="1600" b="0" dirty="0">
                <a:solidFill>
                  <a:srgbClr val="00006F"/>
                </a:solidFill>
              </a:rPr>
              <a:t>Operators are:</a:t>
            </a:r>
          </a:p>
          <a:p>
            <a:pPr marL="1177925" lvl="2" indent="-263525">
              <a:lnSpc>
                <a:spcPct val="90000"/>
              </a:lnSpc>
              <a:spcBef>
                <a:spcPts val="350"/>
              </a:spcBef>
              <a:buClr>
                <a:srgbClr val="00006F"/>
              </a:buClr>
              <a:buFont typeface="Wingdings" charset="2"/>
              <a:buChar char=""/>
              <a:tabLst>
                <a:tab pos="984250" algn="l"/>
                <a:tab pos="1898650" algn="l"/>
                <a:tab pos="2813050" algn="l"/>
                <a:tab pos="3727450" algn="l"/>
                <a:tab pos="4641850" algn="l"/>
                <a:tab pos="5556250" algn="l"/>
                <a:tab pos="6470650" algn="l"/>
                <a:tab pos="7385050" algn="l"/>
                <a:tab pos="8299450" algn="l"/>
                <a:tab pos="9213850" algn="l"/>
                <a:tab pos="10128250" algn="l"/>
              </a:tabLst>
            </a:pPr>
            <a:r>
              <a:rPr lang="en-GB" altLang="zh-CN" sz="1400" dirty="0">
                <a:solidFill>
                  <a:srgbClr val="00006F"/>
                </a:solidFill>
              </a:rPr>
              <a:t>Equals</a:t>
            </a:r>
            <a:r>
              <a:rPr lang="zh-CN" altLang="en-GB" sz="1400" dirty="0">
                <a:solidFill>
                  <a:srgbClr val="00006F"/>
                </a:solidFill>
              </a:rPr>
              <a:t>，等于：表示参数和</a:t>
            </a:r>
            <a:r>
              <a:rPr lang="en-GB" altLang="zh-CN" sz="1400" dirty="0">
                <a:solidFill>
                  <a:srgbClr val="00006F"/>
                </a:solidFill>
              </a:rPr>
              <a:t>Field</a:t>
            </a:r>
            <a:r>
              <a:rPr lang="zh-CN" altLang="en-GB" sz="1400" dirty="0">
                <a:solidFill>
                  <a:srgbClr val="00006F"/>
                </a:solidFill>
              </a:rPr>
              <a:t>对应的内容要完全相同</a:t>
            </a:r>
          </a:p>
          <a:p>
            <a:pPr marL="1177925" lvl="2" indent="-263525">
              <a:lnSpc>
                <a:spcPct val="90000"/>
              </a:lnSpc>
              <a:spcBef>
                <a:spcPts val="350"/>
              </a:spcBef>
              <a:buClr>
                <a:srgbClr val="00006F"/>
              </a:buClr>
              <a:buFont typeface="Wingdings" charset="2"/>
              <a:buChar char=""/>
              <a:tabLst>
                <a:tab pos="984250" algn="l"/>
                <a:tab pos="1898650" algn="l"/>
                <a:tab pos="2813050" algn="l"/>
                <a:tab pos="3727450" algn="l"/>
                <a:tab pos="4641850" algn="l"/>
                <a:tab pos="5556250" algn="l"/>
                <a:tab pos="6470650" algn="l"/>
                <a:tab pos="7385050" algn="l"/>
                <a:tab pos="8299450" algn="l"/>
                <a:tab pos="9213850" algn="l"/>
                <a:tab pos="10128250" algn="l"/>
              </a:tabLst>
            </a:pPr>
            <a:r>
              <a:rPr lang="en-GB" altLang="zh-CN" sz="1400" dirty="0">
                <a:solidFill>
                  <a:srgbClr val="00006F"/>
                </a:solidFill>
              </a:rPr>
              <a:t>Has</a:t>
            </a:r>
            <a:r>
              <a:rPr lang="zh-CN" altLang="en-GB" sz="1400" dirty="0">
                <a:solidFill>
                  <a:srgbClr val="00006F"/>
                </a:solidFill>
              </a:rPr>
              <a:t>，包含：表示</a:t>
            </a:r>
            <a:r>
              <a:rPr lang="en-GB" altLang="zh-CN" sz="1400" dirty="0">
                <a:solidFill>
                  <a:srgbClr val="00006F"/>
                </a:solidFill>
              </a:rPr>
              <a:t>Field</a:t>
            </a:r>
            <a:r>
              <a:rPr lang="zh-CN" altLang="en-GB" sz="1400" dirty="0">
                <a:solidFill>
                  <a:srgbClr val="00006F"/>
                </a:solidFill>
              </a:rPr>
              <a:t>对应的内容包含参数 </a:t>
            </a:r>
          </a:p>
          <a:p>
            <a:pPr marL="1177925" lvl="2" indent="-263525">
              <a:lnSpc>
                <a:spcPct val="90000"/>
              </a:lnSpc>
              <a:spcBef>
                <a:spcPts val="350"/>
              </a:spcBef>
              <a:buClr>
                <a:srgbClr val="00006F"/>
              </a:buClr>
              <a:buFont typeface="Wingdings" charset="2"/>
              <a:buChar char=""/>
              <a:tabLst>
                <a:tab pos="984250" algn="l"/>
                <a:tab pos="1898650" algn="l"/>
                <a:tab pos="2813050" algn="l"/>
                <a:tab pos="3727450" algn="l"/>
                <a:tab pos="4641850" algn="l"/>
                <a:tab pos="5556250" algn="l"/>
                <a:tab pos="6470650" algn="l"/>
                <a:tab pos="7385050" algn="l"/>
                <a:tab pos="8299450" algn="l"/>
                <a:tab pos="9213850" algn="l"/>
                <a:tab pos="10128250" algn="l"/>
              </a:tabLst>
            </a:pPr>
            <a:r>
              <a:rPr lang="en-GB" altLang="zh-CN" sz="1400" dirty="0">
                <a:solidFill>
                  <a:srgbClr val="00006F"/>
                </a:solidFill>
              </a:rPr>
              <a:t>Before</a:t>
            </a:r>
            <a:r>
              <a:rPr lang="zh-CN" altLang="en-GB" sz="1400" dirty="0">
                <a:solidFill>
                  <a:srgbClr val="00006F"/>
                </a:solidFill>
              </a:rPr>
              <a:t>，在</a:t>
            </a:r>
            <a:r>
              <a:rPr lang="en-GB" altLang="zh-CN" sz="1400" dirty="0">
                <a:solidFill>
                  <a:srgbClr val="00006F"/>
                </a:solidFill>
              </a:rPr>
              <a:t>……</a:t>
            </a:r>
            <a:r>
              <a:rPr lang="zh-CN" altLang="en-GB" sz="1400" dirty="0">
                <a:solidFill>
                  <a:srgbClr val="00006F"/>
                </a:solidFill>
              </a:rPr>
              <a:t>之前：该规则仅适用</a:t>
            </a:r>
            <a:r>
              <a:rPr lang="en-GB" altLang="zh-CN" sz="1400" dirty="0" err="1">
                <a:solidFill>
                  <a:srgbClr val="00006F"/>
                </a:solidFill>
              </a:rPr>
              <a:t>DateofPost</a:t>
            </a:r>
            <a:r>
              <a:rPr lang="zh-CN" altLang="en-GB" sz="1400" dirty="0">
                <a:solidFill>
                  <a:srgbClr val="00006F"/>
                </a:solidFill>
              </a:rPr>
              <a:t>这个字段，表示</a:t>
            </a:r>
            <a:r>
              <a:rPr lang="en-GB" altLang="zh-CN" sz="1400" dirty="0" err="1">
                <a:solidFill>
                  <a:srgbClr val="00006F"/>
                </a:solidFill>
              </a:rPr>
              <a:t>DateOfPost</a:t>
            </a:r>
            <a:r>
              <a:rPr lang="zh-CN" altLang="en-GB" sz="1400" dirty="0">
                <a:solidFill>
                  <a:srgbClr val="00006F"/>
                </a:solidFill>
              </a:rPr>
              <a:t>在设定的参数之前，不包含参数；  	</a:t>
            </a:r>
          </a:p>
          <a:p>
            <a:pPr marL="1177925" lvl="2" indent="-263525">
              <a:lnSpc>
                <a:spcPct val="90000"/>
              </a:lnSpc>
              <a:spcBef>
                <a:spcPts val="350"/>
              </a:spcBef>
              <a:buClr>
                <a:srgbClr val="00006F"/>
              </a:buClr>
              <a:buFont typeface="Wingdings" charset="2"/>
              <a:buChar char=""/>
              <a:tabLst>
                <a:tab pos="984250" algn="l"/>
                <a:tab pos="1898650" algn="l"/>
                <a:tab pos="2813050" algn="l"/>
                <a:tab pos="3727450" algn="l"/>
                <a:tab pos="4641850" algn="l"/>
                <a:tab pos="5556250" algn="l"/>
                <a:tab pos="6470650" algn="l"/>
                <a:tab pos="7385050" algn="l"/>
                <a:tab pos="8299450" algn="l"/>
                <a:tab pos="9213850" algn="l"/>
                <a:tab pos="10128250" algn="l"/>
              </a:tabLst>
            </a:pPr>
            <a:r>
              <a:rPr lang="en-GB" altLang="zh-CN" sz="1400" dirty="0">
                <a:solidFill>
                  <a:srgbClr val="00006F"/>
                </a:solidFill>
              </a:rPr>
              <a:t>After</a:t>
            </a:r>
            <a:r>
              <a:rPr lang="zh-CN" altLang="en-GB" sz="1400" dirty="0">
                <a:solidFill>
                  <a:srgbClr val="00006F"/>
                </a:solidFill>
              </a:rPr>
              <a:t>，在</a:t>
            </a:r>
            <a:r>
              <a:rPr lang="en-GB" altLang="zh-CN" sz="1400" dirty="0">
                <a:solidFill>
                  <a:srgbClr val="00006F"/>
                </a:solidFill>
              </a:rPr>
              <a:t>……</a:t>
            </a:r>
            <a:r>
              <a:rPr lang="zh-CN" altLang="en-GB" sz="1400" dirty="0">
                <a:solidFill>
                  <a:srgbClr val="00006F"/>
                </a:solidFill>
              </a:rPr>
              <a:t>之后：该规则也仅适用</a:t>
            </a:r>
            <a:r>
              <a:rPr lang="en-GB" altLang="zh-CN" sz="1400" dirty="0" err="1">
                <a:solidFill>
                  <a:srgbClr val="00006F"/>
                </a:solidFill>
              </a:rPr>
              <a:t>DateofPost</a:t>
            </a:r>
            <a:r>
              <a:rPr lang="zh-CN" altLang="en-GB" sz="1400" dirty="0">
                <a:solidFill>
                  <a:srgbClr val="00006F"/>
                </a:solidFill>
              </a:rPr>
              <a:t>这个字段，表示</a:t>
            </a:r>
            <a:r>
              <a:rPr lang="en-GB" altLang="zh-CN" sz="1400" dirty="0" err="1">
                <a:solidFill>
                  <a:srgbClr val="00006F"/>
                </a:solidFill>
              </a:rPr>
              <a:t>DateOfPost</a:t>
            </a:r>
            <a:r>
              <a:rPr lang="zh-CN" altLang="en-GB" sz="1400" dirty="0">
                <a:solidFill>
                  <a:srgbClr val="00006F"/>
                </a:solidFill>
              </a:rPr>
              <a:t>在设定的参数之后，不包含参数； </a:t>
            </a:r>
          </a:p>
          <a:p>
            <a:pPr marL="758825" lvl="1" indent="-301625">
              <a:lnSpc>
                <a:spcPct val="90000"/>
              </a:lnSpc>
              <a:spcBef>
                <a:spcPts val="400"/>
              </a:spcBef>
              <a:buClr>
                <a:srgbClr val="00006F"/>
              </a:buClr>
              <a:buFont typeface="Arial" charset="0"/>
              <a:buChar char="–"/>
              <a:tabLst>
                <a:tab pos="984250" algn="l"/>
                <a:tab pos="1898650" algn="l"/>
                <a:tab pos="2813050" algn="l"/>
                <a:tab pos="3727450" algn="l"/>
                <a:tab pos="4641850" algn="l"/>
                <a:tab pos="5556250" algn="l"/>
                <a:tab pos="6470650" algn="l"/>
                <a:tab pos="7385050" algn="l"/>
                <a:tab pos="8299450" algn="l"/>
                <a:tab pos="9213850" algn="l"/>
                <a:tab pos="10128250" algn="l"/>
              </a:tabLst>
            </a:pPr>
            <a:r>
              <a:rPr lang="en-GB" altLang="zh-CN" sz="1600" b="0" dirty="0">
                <a:solidFill>
                  <a:srgbClr val="00006F"/>
                </a:solidFill>
              </a:rPr>
              <a:t>Meta Rule</a:t>
            </a:r>
            <a:r>
              <a:rPr lang="zh-CN" altLang="en-GB" sz="1600" b="0" dirty="0">
                <a:solidFill>
                  <a:srgbClr val="00006F"/>
                </a:solidFill>
              </a:rPr>
              <a:t>对下面一些字段生效</a:t>
            </a:r>
            <a:r>
              <a:rPr lang="en-GB" altLang="zh-CN" sz="1600" b="0" dirty="0">
                <a:solidFill>
                  <a:srgbClr val="00006F"/>
                </a:solidFill>
              </a:rPr>
              <a:t>(Fields):</a:t>
            </a:r>
          </a:p>
          <a:p>
            <a:pPr marL="1177925" lvl="2" indent="-263525">
              <a:lnSpc>
                <a:spcPct val="90000"/>
              </a:lnSpc>
              <a:spcBef>
                <a:spcPts val="350"/>
              </a:spcBef>
              <a:buClr>
                <a:srgbClr val="00006F"/>
              </a:buClr>
              <a:buFont typeface="Wingdings" charset="2"/>
              <a:buChar char=""/>
              <a:tabLst>
                <a:tab pos="984250" algn="l"/>
                <a:tab pos="1898650" algn="l"/>
                <a:tab pos="2813050" algn="l"/>
                <a:tab pos="3727450" algn="l"/>
                <a:tab pos="4641850" algn="l"/>
                <a:tab pos="5556250" algn="l"/>
                <a:tab pos="6470650" algn="l"/>
                <a:tab pos="7385050" algn="l"/>
                <a:tab pos="8299450" algn="l"/>
                <a:tab pos="9213850" algn="l"/>
                <a:tab pos="10128250" algn="l"/>
              </a:tabLst>
            </a:pPr>
            <a:r>
              <a:rPr lang="en-GB" altLang="zh-CN" sz="1400" dirty="0">
                <a:solidFill>
                  <a:srgbClr val="00006F"/>
                </a:solidFill>
              </a:rPr>
              <a:t>Subject </a:t>
            </a:r>
          </a:p>
          <a:p>
            <a:pPr marL="1177925" lvl="2" indent="-263525">
              <a:lnSpc>
                <a:spcPct val="90000"/>
              </a:lnSpc>
              <a:spcBef>
                <a:spcPts val="350"/>
              </a:spcBef>
              <a:buClr>
                <a:srgbClr val="00006F"/>
              </a:buClr>
              <a:buFont typeface="Wingdings" charset="2"/>
              <a:buChar char=""/>
              <a:tabLst>
                <a:tab pos="984250" algn="l"/>
                <a:tab pos="1898650" algn="l"/>
                <a:tab pos="2813050" algn="l"/>
                <a:tab pos="3727450" algn="l"/>
                <a:tab pos="4641850" algn="l"/>
                <a:tab pos="5556250" algn="l"/>
                <a:tab pos="6470650" algn="l"/>
                <a:tab pos="7385050" algn="l"/>
                <a:tab pos="8299450" algn="l"/>
                <a:tab pos="9213850" algn="l"/>
                <a:tab pos="10128250" algn="l"/>
              </a:tabLst>
            </a:pPr>
            <a:r>
              <a:rPr lang="en-GB" altLang="zh-CN" sz="1400" dirty="0" err="1">
                <a:solidFill>
                  <a:srgbClr val="00006F"/>
                </a:solidFill>
              </a:rPr>
              <a:t>DateofPost</a:t>
            </a:r>
            <a:endParaRPr lang="en-GB" altLang="zh-CN" sz="1400" dirty="0">
              <a:solidFill>
                <a:srgbClr val="00006F"/>
              </a:solidFill>
            </a:endParaRPr>
          </a:p>
          <a:p>
            <a:pPr marL="1177925" lvl="2" indent="-263525">
              <a:lnSpc>
                <a:spcPct val="90000"/>
              </a:lnSpc>
              <a:spcBef>
                <a:spcPts val="350"/>
              </a:spcBef>
              <a:buClr>
                <a:srgbClr val="00006F"/>
              </a:buClr>
              <a:buFont typeface="Wingdings" charset="2"/>
              <a:buChar char=""/>
              <a:tabLst>
                <a:tab pos="984250" algn="l"/>
                <a:tab pos="1898650" algn="l"/>
                <a:tab pos="2813050" algn="l"/>
                <a:tab pos="3727450" algn="l"/>
                <a:tab pos="4641850" algn="l"/>
                <a:tab pos="5556250" algn="l"/>
                <a:tab pos="6470650" algn="l"/>
                <a:tab pos="7385050" algn="l"/>
                <a:tab pos="8299450" algn="l"/>
                <a:tab pos="9213850" algn="l"/>
                <a:tab pos="10128250" algn="l"/>
              </a:tabLst>
            </a:pPr>
            <a:r>
              <a:rPr lang="en-GB" altLang="zh-CN" sz="1400" dirty="0" err="1">
                <a:solidFill>
                  <a:srgbClr val="00006F"/>
                </a:solidFill>
              </a:rPr>
              <a:t>ForumName</a:t>
            </a:r>
            <a:endParaRPr lang="en-GB" altLang="zh-CN" sz="1400" dirty="0">
              <a:solidFill>
                <a:srgbClr val="00006F"/>
              </a:solidFill>
            </a:endParaRPr>
          </a:p>
          <a:p>
            <a:pPr marL="1177925" lvl="2" indent="-263525">
              <a:lnSpc>
                <a:spcPct val="90000"/>
              </a:lnSpc>
              <a:spcBef>
                <a:spcPts val="350"/>
              </a:spcBef>
              <a:buClr>
                <a:srgbClr val="00006F"/>
              </a:buClr>
              <a:buFont typeface="Wingdings" charset="2"/>
              <a:buChar char=""/>
              <a:tabLst>
                <a:tab pos="984250" algn="l"/>
                <a:tab pos="1898650" algn="l"/>
                <a:tab pos="2813050" algn="l"/>
                <a:tab pos="3727450" algn="l"/>
                <a:tab pos="4641850" algn="l"/>
                <a:tab pos="5556250" algn="l"/>
                <a:tab pos="6470650" algn="l"/>
                <a:tab pos="7385050" algn="l"/>
                <a:tab pos="8299450" algn="l"/>
                <a:tab pos="9213850" algn="l"/>
                <a:tab pos="10128250" algn="l"/>
              </a:tabLst>
            </a:pPr>
            <a:r>
              <a:rPr lang="en-GB" altLang="zh-CN" sz="1400" dirty="0" err="1">
                <a:solidFill>
                  <a:srgbClr val="00006F"/>
                </a:solidFill>
              </a:rPr>
              <a:t>TESiteForumID</a:t>
            </a:r>
            <a:r>
              <a:rPr lang="en-GB" altLang="zh-CN" sz="1400" dirty="0">
                <a:solidFill>
                  <a:srgbClr val="00006F"/>
                </a:solidFill>
              </a:rPr>
              <a:t>: </a:t>
            </a:r>
            <a:r>
              <a:rPr lang="zh-CN" altLang="en-GB" sz="1400" dirty="0">
                <a:solidFill>
                  <a:srgbClr val="00006F"/>
                </a:solidFill>
              </a:rPr>
              <a:t>书写方法</a:t>
            </a:r>
            <a:r>
              <a:rPr lang="en-GB" altLang="zh-CN" sz="1400" dirty="0" err="1">
                <a:solidFill>
                  <a:srgbClr val="00006F"/>
                </a:solidFill>
              </a:rPr>
              <a:t>SiteID:ForumID</a:t>
            </a:r>
            <a:r>
              <a:rPr lang="zh-CN" altLang="en-GB" sz="1400" dirty="0">
                <a:solidFill>
                  <a:srgbClr val="00006F"/>
                </a:solidFill>
              </a:rPr>
              <a:t>，如</a:t>
            </a:r>
            <a:r>
              <a:rPr lang="en-GB" altLang="zh-CN" sz="1400" dirty="0">
                <a:solidFill>
                  <a:srgbClr val="00006F"/>
                </a:solidFill>
              </a:rPr>
              <a:t>115:122</a:t>
            </a:r>
          </a:p>
          <a:p>
            <a:pPr marL="1177925" lvl="2" indent="-263525">
              <a:lnSpc>
                <a:spcPct val="90000"/>
              </a:lnSpc>
              <a:spcBef>
                <a:spcPts val="350"/>
              </a:spcBef>
              <a:buClr>
                <a:srgbClr val="00006F"/>
              </a:buClr>
              <a:buFont typeface="Wingdings" charset="2"/>
              <a:buChar char=""/>
              <a:tabLst>
                <a:tab pos="984250" algn="l"/>
                <a:tab pos="1898650" algn="l"/>
                <a:tab pos="2813050" algn="l"/>
                <a:tab pos="3727450" algn="l"/>
                <a:tab pos="4641850" algn="l"/>
                <a:tab pos="5556250" algn="l"/>
                <a:tab pos="6470650" algn="l"/>
                <a:tab pos="7385050" algn="l"/>
                <a:tab pos="8299450" algn="l"/>
                <a:tab pos="9213850" algn="l"/>
                <a:tab pos="10128250" algn="l"/>
              </a:tabLst>
            </a:pPr>
            <a:r>
              <a:rPr lang="en-GB" altLang="zh-CN" sz="1400" dirty="0" err="1">
                <a:solidFill>
                  <a:srgbClr val="00006F"/>
                </a:solidFill>
              </a:rPr>
              <a:t>SiteName</a:t>
            </a:r>
            <a:endParaRPr lang="en-GB" altLang="zh-CN" sz="1400" dirty="0">
              <a:solidFill>
                <a:srgbClr val="00006F"/>
              </a:solidFill>
            </a:endParaRPr>
          </a:p>
          <a:p>
            <a:pPr marL="1177925" lvl="2" indent="-263525">
              <a:lnSpc>
                <a:spcPct val="90000"/>
              </a:lnSpc>
              <a:spcBef>
                <a:spcPts val="350"/>
              </a:spcBef>
              <a:buClr>
                <a:srgbClr val="00006F"/>
              </a:buClr>
              <a:buFont typeface="Wingdings" charset="2"/>
              <a:buChar char=""/>
              <a:tabLst>
                <a:tab pos="984250" algn="l"/>
                <a:tab pos="1898650" algn="l"/>
                <a:tab pos="2813050" algn="l"/>
                <a:tab pos="3727450" algn="l"/>
                <a:tab pos="4641850" algn="l"/>
                <a:tab pos="5556250" algn="l"/>
                <a:tab pos="6470650" algn="l"/>
                <a:tab pos="7385050" algn="l"/>
                <a:tab pos="8299450" algn="l"/>
                <a:tab pos="9213850" algn="l"/>
                <a:tab pos="10128250" algn="l"/>
              </a:tabLst>
            </a:pPr>
            <a:r>
              <a:rPr lang="en-GB" altLang="zh-CN" sz="1400" dirty="0" err="1">
                <a:solidFill>
                  <a:srgbClr val="00006F"/>
                </a:solidFill>
              </a:rPr>
              <a:t>TESiteID</a:t>
            </a:r>
            <a:endParaRPr lang="en-GB" altLang="zh-CN" sz="1400" dirty="0">
              <a:solidFill>
                <a:srgbClr val="00006F"/>
              </a:solidFill>
            </a:endParaRPr>
          </a:p>
          <a:p>
            <a:pPr marL="1177925" lvl="2" indent="-263525">
              <a:lnSpc>
                <a:spcPct val="90000"/>
              </a:lnSpc>
              <a:spcBef>
                <a:spcPts val="350"/>
              </a:spcBef>
              <a:buClr>
                <a:srgbClr val="00006F"/>
              </a:buClr>
              <a:buFont typeface="Wingdings" charset="2"/>
              <a:buChar char=""/>
              <a:tabLst>
                <a:tab pos="984250" algn="l"/>
                <a:tab pos="1898650" algn="l"/>
                <a:tab pos="2813050" algn="l"/>
                <a:tab pos="3727450" algn="l"/>
                <a:tab pos="4641850" algn="l"/>
                <a:tab pos="5556250" algn="l"/>
                <a:tab pos="6470650" algn="l"/>
                <a:tab pos="7385050" algn="l"/>
                <a:tab pos="8299450" algn="l"/>
                <a:tab pos="9213850" algn="l"/>
                <a:tab pos="10128250" algn="l"/>
              </a:tabLst>
            </a:pPr>
            <a:r>
              <a:rPr lang="en-GB" altLang="zh-CN" sz="1400" dirty="0">
                <a:solidFill>
                  <a:srgbClr val="00006F"/>
                </a:solidFill>
              </a:rPr>
              <a:t>Poster</a:t>
            </a:r>
          </a:p>
          <a:p>
            <a:pPr marL="758825" lvl="1" indent="-301625">
              <a:lnSpc>
                <a:spcPct val="90000"/>
              </a:lnSpc>
              <a:spcBef>
                <a:spcPts val="400"/>
              </a:spcBef>
              <a:buClr>
                <a:srgbClr val="00006F"/>
              </a:buClr>
              <a:buFont typeface="Arial" charset="0"/>
              <a:buChar char="–"/>
              <a:tabLst>
                <a:tab pos="984250" algn="l"/>
                <a:tab pos="1898650" algn="l"/>
                <a:tab pos="2813050" algn="l"/>
                <a:tab pos="3727450" algn="l"/>
                <a:tab pos="4641850" algn="l"/>
                <a:tab pos="5556250" algn="l"/>
                <a:tab pos="6470650" algn="l"/>
                <a:tab pos="7385050" algn="l"/>
                <a:tab pos="8299450" algn="l"/>
                <a:tab pos="9213850" algn="l"/>
                <a:tab pos="10128250" algn="l"/>
              </a:tabLst>
            </a:pPr>
            <a:r>
              <a:rPr lang="en-GB" altLang="zh-CN" sz="1600" dirty="0">
                <a:solidFill>
                  <a:srgbClr val="00006F"/>
                </a:solidFill>
              </a:rPr>
              <a:t>NOT</a:t>
            </a:r>
            <a:r>
              <a:rPr lang="zh-CN" altLang="en-GB" sz="1600" dirty="0">
                <a:solidFill>
                  <a:srgbClr val="00006F"/>
                </a:solidFill>
              </a:rPr>
              <a:t>用来表示相反的情况，排除表达式限定的内容</a:t>
            </a:r>
          </a:p>
          <a:p>
            <a:pPr marL="758825" lvl="1" indent="-301625">
              <a:lnSpc>
                <a:spcPct val="90000"/>
              </a:lnSpc>
              <a:spcBef>
                <a:spcPts val="400"/>
              </a:spcBef>
              <a:buClr>
                <a:srgbClr val="00006F"/>
              </a:buClr>
              <a:buFont typeface="Arial" charset="0"/>
              <a:buChar char="–"/>
              <a:tabLst>
                <a:tab pos="984250" algn="l"/>
                <a:tab pos="1898650" algn="l"/>
                <a:tab pos="2813050" algn="l"/>
                <a:tab pos="3727450" algn="l"/>
                <a:tab pos="4641850" algn="l"/>
                <a:tab pos="5556250" algn="l"/>
                <a:tab pos="6470650" algn="l"/>
                <a:tab pos="7385050" algn="l"/>
                <a:tab pos="8299450" algn="l"/>
                <a:tab pos="9213850" algn="l"/>
                <a:tab pos="10128250" algn="l"/>
              </a:tabLst>
            </a:pPr>
            <a:r>
              <a:rPr lang="zh-CN" altLang="en-GB" sz="1600" dirty="0">
                <a:solidFill>
                  <a:srgbClr val="00006F"/>
                </a:solidFill>
              </a:rPr>
              <a:t>字句可以通过逻辑运算符和</a:t>
            </a:r>
            <a:r>
              <a:rPr lang="en-GB" altLang="zh-CN" sz="1600" dirty="0">
                <a:solidFill>
                  <a:srgbClr val="00006F"/>
                </a:solidFill>
              </a:rPr>
              <a:t>()</a:t>
            </a:r>
            <a:r>
              <a:rPr lang="zh-CN" altLang="en-GB" sz="1600" dirty="0">
                <a:solidFill>
                  <a:srgbClr val="00006F"/>
                </a:solidFill>
              </a:rPr>
              <a:t>组合链接</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457200" y="287338"/>
            <a:ext cx="8231188" cy="460375"/>
          </a:xfrm>
          <a:prstGeom prst="rect">
            <a:avLst/>
          </a:prstGeom>
          <a:noFill/>
          <a:ln w="9525">
            <a:noFill/>
            <a:round/>
            <a:headEnd/>
            <a:tailEnd/>
          </a:ln>
        </p:spPr>
        <p:txBody>
          <a:bodyPr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err="1" smtClean="0">
                <a:solidFill>
                  <a:srgbClr val="00006F"/>
                </a:solidFill>
              </a:rPr>
              <a:t>Metarule</a:t>
            </a:r>
            <a:r>
              <a:rPr lang="en-GB" altLang="zh-CN" sz="2400" b="1" dirty="0" smtClean="0">
                <a:solidFill>
                  <a:srgbClr val="00006F"/>
                </a:solidFill>
              </a:rPr>
              <a:t> </a:t>
            </a:r>
            <a:r>
              <a:rPr lang="en-GB" altLang="zh-CN" sz="2400" b="1" dirty="0">
                <a:solidFill>
                  <a:srgbClr val="00006F"/>
                </a:solidFill>
              </a:rPr>
              <a:t>- </a:t>
            </a:r>
            <a:r>
              <a:rPr lang="zh-CN" altLang="en-GB" sz="2400" b="1" dirty="0">
                <a:solidFill>
                  <a:srgbClr val="00006F"/>
                </a:solidFill>
              </a:rPr>
              <a:t>示例</a:t>
            </a:r>
          </a:p>
        </p:txBody>
      </p:sp>
      <p:sp>
        <p:nvSpPr>
          <p:cNvPr id="22530" name="Text Box 2"/>
          <p:cNvSpPr txBox="1">
            <a:spLocks noChangeArrowheads="1"/>
          </p:cNvSpPr>
          <p:nvPr/>
        </p:nvSpPr>
        <p:spPr bwMode="auto">
          <a:xfrm>
            <a:off x="468313" y="1196975"/>
            <a:ext cx="8231187" cy="4899025"/>
          </a:xfrm>
          <a:prstGeom prst="rect">
            <a:avLst/>
          </a:prstGeom>
          <a:noFill/>
          <a:ln w="9525">
            <a:noFill/>
            <a:round/>
            <a:headEnd/>
            <a:tailEnd/>
          </a:ln>
        </p:spPr>
        <p:txBody>
          <a:bodyPr lIns="90000" tIns="46800" rIns="90000" bIns="46800"/>
          <a:lstStyle/>
          <a:p>
            <a:pPr>
              <a:spcBef>
                <a:spcPts val="450"/>
              </a:spcBef>
              <a:tabLst>
                <a:tab pos="985838" algn="l"/>
                <a:tab pos="1900238" algn="l"/>
                <a:tab pos="2814638" algn="l"/>
                <a:tab pos="3729038" algn="l"/>
                <a:tab pos="4643438" algn="l"/>
                <a:tab pos="5557838" algn="l"/>
                <a:tab pos="6472238" algn="l"/>
                <a:tab pos="7386638" algn="l"/>
                <a:tab pos="8301038" algn="l"/>
                <a:tab pos="9215438" algn="l"/>
                <a:tab pos="10129838" algn="l"/>
              </a:tabLst>
            </a:pPr>
            <a:r>
              <a:rPr lang="zh-CN" altLang="en-GB" sz="1800" b="0" dirty="0">
                <a:solidFill>
                  <a:srgbClr val="00006F"/>
                </a:solidFill>
              </a:rPr>
              <a:t>例一：</a:t>
            </a:r>
          </a:p>
          <a:p>
            <a:pPr>
              <a:spcBef>
                <a:spcPts val="450"/>
              </a:spcBef>
              <a:tabLst>
                <a:tab pos="985838" algn="l"/>
                <a:tab pos="1900238" algn="l"/>
                <a:tab pos="2814638" algn="l"/>
                <a:tab pos="3729038" algn="l"/>
                <a:tab pos="4643438" algn="l"/>
                <a:tab pos="5557838" algn="l"/>
                <a:tab pos="6472238" algn="l"/>
                <a:tab pos="7386638" algn="l"/>
                <a:tab pos="8301038" algn="l"/>
                <a:tab pos="9215438" algn="l"/>
                <a:tab pos="10129838" algn="l"/>
              </a:tabLst>
            </a:pPr>
            <a:r>
              <a:rPr lang="en-GB" altLang="zh-CN" sz="1800" b="0" dirty="0">
                <a:solidFill>
                  <a:srgbClr val="00006F"/>
                </a:solidFill>
              </a:rPr>
              <a:t>	Equals(Forumname,N70)</a:t>
            </a:r>
          </a:p>
          <a:p>
            <a:pPr>
              <a:spcBef>
                <a:spcPts val="450"/>
              </a:spcBef>
              <a:tabLst>
                <a:tab pos="985838" algn="l"/>
                <a:tab pos="1900238" algn="l"/>
                <a:tab pos="2814638" algn="l"/>
                <a:tab pos="3729038" algn="l"/>
                <a:tab pos="4643438" algn="l"/>
                <a:tab pos="5557838" algn="l"/>
                <a:tab pos="6472238" algn="l"/>
                <a:tab pos="7386638" algn="l"/>
                <a:tab pos="8301038" algn="l"/>
                <a:tab pos="9215438" algn="l"/>
                <a:tab pos="10129838" algn="l"/>
              </a:tabLst>
            </a:pPr>
            <a:endParaRPr lang="en-GB" altLang="zh-CN" sz="1800" b="0" dirty="0">
              <a:solidFill>
                <a:srgbClr val="00006F"/>
              </a:solidFill>
            </a:endParaRPr>
          </a:p>
          <a:p>
            <a:pPr>
              <a:spcBef>
                <a:spcPts val="450"/>
              </a:spcBef>
              <a:tabLst>
                <a:tab pos="985838" algn="l"/>
                <a:tab pos="1900238" algn="l"/>
                <a:tab pos="2814638" algn="l"/>
                <a:tab pos="3729038" algn="l"/>
                <a:tab pos="4643438" algn="l"/>
                <a:tab pos="5557838" algn="l"/>
                <a:tab pos="6472238" algn="l"/>
                <a:tab pos="7386638" algn="l"/>
                <a:tab pos="8301038" algn="l"/>
                <a:tab pos="9215438" algn="l"/>
                <a:tab pos="10129838" algn="l"/>
              </a:tabLst>
            </a:pPr>
            <a:r>
              <a:rPr lang="en-GB" altLang="zh-CN" sz="1800" b="0" dirty="0">
                <a:solidFill>
                  <a:srgbClr val="00006F"/>
                </a:solidFill>
              </a:rPr>
              <a:t>	Forum Name</a:t>
            </a:r>
            <a:r>
              <a:rPr lang="zh-CN" altLang="en-GB" sz="1800" b="0" dirty="0">
                <a:solidFill>
                  <a:srgbClr val="00006F"/>
                </a:solidFill>
              </a:rPr>
              <a:t>等于“</a:t>
            </a:r>
            <a:r>
              <a:rPr lang="en-GB" altLang="zh-CN" sz="1800" b="0" dirty="0">
                <a:solidFill>
                  <a:srgbClr val="0066FF"/>
                </a:solidFill>
              </a:rPr>
              <a:t>N70</a:t>
            </a:r>
            <a:r>
              <a:rPr lang="en-GB" altLang="zh-CN" sz="1800" b="0" dirty="0">
                <a:solidFill>
                  <a:srgbClr val="00006F"/>
                </a:solidFill>
              </a:rPr>
              <a:t>”</a:t>
            </a:r>
            <a:r>
              <a:rPr lang="zh-CN" altLang="en-GB" sz="1800" b="0" dirty="0">
                <a:solidFill>
                  <a:srgbClr val="00006F"/>
                </a:solidFill>
              </a:rPr>
              <a:t>时才继续检查后续的规则						</a:t>
            </a:r>
          </a:p>
          <a:p>
            <a:pPr>
              <a:spcBef>
                <a:spcPts val="450"/>
              </a:spcBef>
              <a:tabLst>
                <a:tab pos="985838" algn="l"/>
                <a:tab pos="1900238" algn="l"/>
                <a:tab pos="2814638" algn="l"/>
                <a:tab pos="3729038" algn="l"/>
                <a:tab pos="4643438" algn="l"/>
                <a:tab pos="5557838" algn="l"/>
                <a:tab pos="6472238" algn="l"/>
                <a:tab pos="7386638" algn="l"/>
                <a:tab pos="8301038" algn="l"/>
                <a:tab pos="9215438" algn="l"/>
                <a:tab pos="10129838" algn="l"/>
              </a:tabLst>
            </a:pPr>
            <a:r>
              <a:rPr lang="en-GB" altLang="zh-CN" sz="1800" b="0" dirty="0">
                <a:solidFill>
                  <a:srgbClr val="00006F"/>
                </a:solidFill>
              </a:rPr>
              <a:t>						</a:t>
            </a:r>
          </a:p>
          <a:p>
            <a:pPr>
              <a:spcBef>
                <a:spcPts val="450"/>
              </a:spcBef>
              <a:tabLst>
                <a:tab pos="985838" algn="l"/>
                <a:tab pos="1900238" algn="l"/>
                <a:tab pos="2814638" algn="l"/>
                <a:tab pos="3729038" algn="l"/>
                <a:tab pos="4643438" algn="l"/>
                <a:tab pos="5557838" algn="l"/>
                <a:tab pos="6472238" algn="l"/>
                <a:tab pos="7386638" algn="l"/>
                <a:tab pos="8301038" algn="l"/>
                <a:tab pos="9215438" algn="l"/>
                <a:tab pos="10129838" algn="l"/>
              </a:tabLst>
            </a:pPr>
            <a:r>
              <a:rPr lang="zh-CN" altLang="en-GB" sz="1800" b="0" dirty="0">
                <a:solidFill>
                  <a:srgbClr val="00006F"/>
                </a:solidFill>
              </a:rPr>
              <a:t>例二：</a:t>
            </a:r>
          </a:p>
          <a:p>
            <a:pPr>
              <a:spcBef>
                <a:spcPts val="450"/>
              </a:spcBef>
              <a:tabLst>
                <a:tab pos="985838" algn="l"/>
                <a:tab pos="1900238" algn="l"/>
                <a:tab pos="2814638" algn="l"/>
                <a:tab pos="3729038" algn="l"/>
                <a:tab pos="4643438" algn="l"/>
                <a:tab pos="5557838" algn="l"/>
                <a:tab pos="6472238" algn="l"/>
                <a:tab pos="7386638" algn="l"/>
                <a:tab pos="8301038" algn="l"/>
                <a:tab pos="9215438" algn="l"/>
                <a:tab pos="10129838" algn="l"/>
              </a:tabLst>
            </a:pPr>
            <a:r>
              <a:rPr lang="en-GB" altLang="zh-CN" sz="1800" b="0" dirty="0">
                <a:solidFill>
                  <a:srgbClr val="00006F"/>
                </a:solidFill>
              </a:rPr>
              <a:t>	Has(Forumname,680g)   Has(Forumname,680i)</a:t>
            </a:r>
          </a:p>
          <a:p>
            <a:pPr>
              <a:spcBef>
                <a:spcPts val="450"/>
              </a:spcBef>
              <a:tabLst>
                <a:tab pos="985838" algn="l"/>
                <a:tab pos="1900238" algn="l"/>
                <a:tab pos="2814638" algn="l"/>
                <a:tab pos="3729038" algn="l"/>
                <a:tab pos="4643438" algn="l"/>
                <a:tab pos="5557838" algn="l"/>
                <a:tab pos="6472238" algn="l"/>
                <a:tab pos="7386638" algn="l"/>
                <a:tab pos="8301038" algn="l"/>
                <a:tab pos="9215438" algn="l"/>
                <a:tab pos="10129838" algn="l"/>
              </a:tabLst>
            </a:pPr>
            <a:r>
              <a:rPr lang="en-GB" altLang="zh-CN" sz="1800" b="0" dirty="0">
                <a:solidFill>
                  <a:srgbClr val="00006F"/>
                </a:solidFill>
              </a:rPr>
              <a:t>	</a:t>
            </a:r>
          </a:p>
          <a:p>
            <a:pPr>
              <a:spcBef>
                <a:spcPts val="450"/>
              </a:spcBef>
              <a:tabLst>
                <a:tab pos="985838" algn="l"/>
                <a:tab pos="1900238" algn="l"/>
                <a:tab pos="2814638" algn="l"/>
                <a:tab pos="3729038" algn="l"/>
                <a:tab pos="4643438" algn="l"/>
                <a:tab pos="5557838" algn="l"/>
                <a:tab pos="6472238" algn="l"/>
                <a:tab pos="7386638" algn="l"/>
                <a:tab pos="8301038" algn="l"/>
                <a:tab pos="9215438" algn="l"/>
                <a:tab pos="10129838" algn="l"/>
              </a:tabLst>
            </a:pPr>
            <a:r>
              <a:rPr lang="en-GB" altLang="zh-CN" sz="1800" b="0" dirty="0">
                <a:solidFill>
                  <a:srgbClr val="00006F"/>
                </a:solidFill>
              </a:rPr>
              <a:t>	Forum Name</a:t>
            </a:r>
            <a:r>
              <a:rPr lang="zh-CN" altLang="en-GB" sz="1800" b="0" dirty="0">
                <a:solidFill>
                  <a:srgbClr val="00006F"/>
                </a:solidFill>
              </a:rPr>
              <a:t>包含“</a:t>
            </a:r>
            <a:r>
              <a:rPr lang="en-GB" altLang="zh-CN" sz="1800" b="0" dirty="0">
                <a:solidFill>
                  <a:srgbClr val="0066FF"/>
                </a:solidFill>
              </a:rPr>
              <a:t>680g</a:t>
            </a:r>
            <a:r>
              <a:rPr lang="en-GB" altLang="zh-CN" sz="1800" b="0" dirty="0">
                <a:solidFill>
                  <a:srgbClr val="00006F"/>
                </a:solidFill>
              </a:rPr>
              <a:t>” </a:t>
            </a:r>
            <a:r>
              <a:rPr lang="zh-CN" altLang="en-GB" sz="1800" b="0" dirty="0">
                <a:solidFill>
                  <a:srgbClr val="00006F"/>
                </a:solidFill>
              </a:rPr>
              <a:t>或者“</a:t>
            </a:r>
            <a:r>
              <a:rPr lang="en-GB" altLang="zh-CN" sz="1800" b="0" dirty="0">
                <a:solidFill>
                  <a:srgbClr val="0066FF"/>
                </a:solidFill>
              </a:rPr>
              <a:t>680i</a:t>
            </a:r>
            <a:r>
              <a:rPr lang="en-GB" altLang="zh-CN" sz="1800" b="0" dirty="0">
                <a:solidFill>
                  <a:srgbClr val="00006F"/>
                </a:solidFill>
              </a:rPr>
              <a:t>”</a:t>
            </a:r>
            <a:r>
              <a:rPr lang="zh-CN" altLang="en-GB" sz="1800" b="0" dirty="0">
                <a:solidFill>
                  <a:srgbClr val="00006F"/>
                </a:solidFill>
              </a:rPr>
              <a:t>时才继续检查后续的规则。空格被用来连接两个子句，就这个例子来说子句的操作符都是相同的，这时也可以使用以下的书写方式：</a:t>
            </a:r>
          </a:p>
          <a:p>
            <a:pPr>
              <a:spcBef>
                <a:spcPts val="450"/>
              </a:spcBef>
              <a:tabLst>
                <a:tab pos="985838" algn="l"/>
                <a:tab pos="1900238" algn="l"/>
                <a:tab pos="2814638" algn="l"/>
                <a:tab pos="3729038" algn="l"/>
                <a:tab pos="4643438" algn="l"/>
                <a:tab pos="5557838" algn="l"/>
                <a:tab pos="6472238" algn="l"/>
                <a:tab pos="7386638" algn="l"/>
                <a:tab pos="8301038" algn="l"/>
                <a:tab pos="9215438" algn="l"/>
                <a:tab pos="10129838" algn="l"/>
              </a:tabLst>
            </a:pPr>
            <a:endParaRPr lang="en-GB" altLang="zh-CN" sz="1800" b="0" dirty="0">
              <a:solidFill>
                <a:srgbClr val="00006F"/>
              </a:solidFill>
            </a:endParaRPr>
          </a:p>
          <a:p>
            <a:pPr>
              <a:spcBef>
                <a:spcPts val="450"/>
              </a:spcBef>
              <a:tabLst>
                <a:tab pos="985838" algn="l"/>
                <a:tab pos="1900238" algn="l"/>
                <a:tab pos="2814638" algn="l"/>
                <a:tab pos="3729038" algn="l"/>
                <a:tab pos="4643438" algn="l"/>
                <a:tab pos="5557838" algn="l"/>
                <a:tab pos="6472238" algn="l"/>
                <a:tab pos="7386638" algn="l"/>
                <a:tab pos="8301038" algn="l"/>
                <a:tab pos="9215438" algn="l"/>
                <a:tab pos="10129838" algn="l"/>
              </a:tabLst>
            </a:pPr>
            <a:r>
              <a:rPr lang="en-GB" altLang="zh-CN" sz="1800" b="0" dirty="0">
                <a:solidFill>
                  <a:srgbClr val="00006F"/>
                </a:solidFill>
              </a:rPr>
              <a:t>	Has(Forumname,680g 680i)</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2530">
                                            <p:txEl>
                                              <p:pRg st="0" end="0"/>
                                            </p:txEl>
                                          </p:spTgt>
                                        </p:tgtEl>
                                        <p:attrNameLst>
                                          <p:attrName>style.visibility</p:attrName>
                                        </p:attrNameLst>
                                      </p:cBhvr>
                                      <p:to>
                                        <p:strVal val="visible"/>
                                      </p:to>
                                    </p:set>
                                    <p:anim calcmode="lin" valueType="num">
                                      <p:cBhvr>
                                        <p:cTn id="7" dur="500" fill="hold"/>
                                        <p:tgtEl>
                                          <p:spTgt spid="22530">
                                            <p:txEl>
                                              <p:pRg st="0" end="0"/>
                                            </p:txEl>
                                          </p:spTgt>
                                        </p:tgtEl>
                                        <p:attrNameLst>
                                          <p:attrName>ppt_x</p:attrName>
                                        </p:attrNameLst>
                                      </p:cBhvr>
                                      <p:tavLst>
                                        <p:tav tm="100000">
                                          <p:val>
                                            <p:strVal val="#ppt_x"/>
                                          </p:val>
                                        </p:tav>
                                        <p:tav>
                                          <p:val>
                                            <p:strVal val="#ppt_x"/>
                                          </p:val>
                                        </p:tav>
                                      </p:tavLst>
                                    </p:anim>
                                    <p:anim calcmode="lin" valueType="num">
                                      <p:cBhvr>
                                        <p:cTn id="8" dur="500" fill="hold"/>
                                        <p:tgtEl>
                                          <p:spTgt spid="22530">
                                            <p:txEl>
                                              <p:pRg st="0" end="0"/>
                                            </p:txEl>
                                          </p:spTgt>
                                        </p:tgtEl>
                                        <p:attrNameLst>
                                          <p:attrName>ppt_y</p:attrName>
                                        </p:attrNameLst>
                                      </p:cBhvr>
                                      <p:tavLst>
                                        <p:tav tm="100000">
                                          <p:val>
                                            <p:strVal val="1+#ppt_h/2"/>
                                          </p:val>
                                        </p:tav>
                                        <p:tav>
                                          <p:val>
                                            <p:strVal val="#ppt_y"/>
                                          </p:val>
                                        </p:tav>
                                      </p:tavLst>
                                    </p:anim>
                                  </p:childTnLst>
                                </p:cTn>
                              </p:par>
                              <p:par>
                                <p:cTn id="9" presetID="2" presetClass="entr" presetSubtype="4" fill="hold" nodeType="withEffect">
                                  <p:stCondLst>
                                    <p:cond delay="0"/>
                                  </p:stCondLst>
                                  <p:childTnLst>
                                    <p:set>
                                      <p:cBhvr additive="repl">
                                        <p:cTn id="10" dur="1" fill="hold">
                                          <p:stCondLst>
                                            <p:cond delay="0"/>
                                          </p:stCondLst>
                                        </p:cTn>
                                        <p:tgtEl>
                                          <p:spTgt spid="22530">
                                            <p:txEl>
                                              <p:pRg st="1" end="1"/>
                                            </p:txEl>
                                          </p:spTgt>
                                        </p:tgtEl>
                                        <p:attrNameLst>
                                          <p:attrName>style.visibility</p:attrName>
                                        </p:attrNameLst>
                                      </p:cBhvr>
                                      <p:to>
                                        <p:strVal val="visible"/>
                                      </p:to>
                                    </p:set>
                                    <p:anim calcmode="lin" valueType="num">
                                      <p:cBhvr>
                                        <p:cTn id="11" dur="500" fill="hold"/>
                                        <p:tgtEl>
                                          <p:spTgt spid="22530">
                                            <p:txEl>
                                              <p:pRg st="1" end="1"/>
                                            </p:txEl>
                                          </p:spTgt>
                                        </p:tgtEl>
                                        <p:attrNameLst>
                                          <p:attrName>ppt_x</p:attrName>
                                        </p:attrNameLst>
                                      </p:cBhvr>
                                      <p:tavLst>
                                        <p:tav tm="100000">
                                          <p:val>
                                            <p:strVal val="#ppt_x"/>
                                          </p:val>
                                        </p:tav>
                                        <p:tav>
                                          <p:val>
                                            <p:strVal val="#ppt_x"/>
                                          </p:val>
                                        </p:tav>
                                      </p:tavLst>
                                    </p:anim>
                                    <p:anim calcmode="lin" valueType="num">
                                      <p:cBhvr>
                                        <p:cTn id="12" dur="500" fill="hold"/>
                                        <p:tgtEl>
                                          <p:spTgt spid="22530">
                                            <p:txEl>
                                              <p:pRg st="1" end="1"/>
                                            </p:txEl>
                                          </p:spTgt>
                                        </p:tgtEl>
                                        <p:attrNameLst>
                                          <p:attrName>ppt_y</p:attrName>
                                        </p:attrNameLst>
                                      </p:cBhvr>
                                      <p:tavLst>
                                        <p:tav tm="100000">
                                          <p:val>
                                            <p:strVal val="1+#ppt_h/2"/>
                                          </p:val>
                                        </p:tav>
                                        <p:tav>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22530">
                                            <p:txEl>
                                              <p:pRg st="3" end="3"/>
                                            </p:txEl>
                                          </p:spTgt>
                                        </p:tgtEl>
                                        <p:attrNameLst>
                                          <p:attrName>style.visibility</p:attrName>
                                        </p:attrNameLst>
                                      </p:cBhvr>
                                      <p:to>
                                        <p:strVal val="visible"/>
                                      </p:to>
                                    </p:set>
                                    <p:anim calcmode="lin" valueType="num">
                                      <p:cBhvr>
                                        <p:cTn id="17" dur="500" fill="hold"/>
                                        <p:tgtEl>
                                          <p:spTgt spid="22530">
                                            <p:txEl>
                                              <p:pRg st="3" end="3"/>
                                            </p:txEl>
                                          </p:spTgt>
                                        </p:tgtEl>
                                        <p:attrNameLst>
                                          <p:attrName>ppt_x</p:attrName>
                                        </p:attrNameLst>
                                      </p:cBhvr>
                                      <p:tavLst>
                                        <p:tav tm="100000">
                                          <p:val>
                                            <p:strVal val="#ppt_x"/>
                                          </p:val>
                                        </p:tav>
                                        <p:tav>
                                          <p:val>
                                            <p:strVal val="#ppt_x"/>
                                          </p:val>
                                        </p:tav>
                                      </p:tavLst>
                                    </p:anim>
                                    <p:anim calcmode="lin" valueType="num">
                                      <p:cBhvr>
                                        <p:cTn id="18" dur="500" fill="hold"/>
                                        <p:tgtEl>
                                          <p:spTgt spid="22530">
                                            <p:txEl>
                                              <p:pRg st="3" end="3"/>
                                            </p:txEl>
                                          </p:spTgt>
                                        </p:tgtEl>
                                        <p:attrNameLst>
                                          <p:attrName>ppt_y</p:attrName>
                                        </p:attrNameLst>
                                      </p:cBhvr>
                                      <p:tavLst>
                                        <p:tav tm="100000">
                                          <p:val>
                                            <p:strVal val="1+#ppt_h/2"/>
                                          </p:val>
                                        </p:tav>
                                        <p:tav>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additive="repl">
                                        <p:cTn id="22" dur="1" fill="hold">
                                          <p:stCondLst>
                                            <p:cond delay="0"/>
                                          </p:stCondLst>
                                        </p:cTn>
                                        <p:tgtEl>
                                          <p:spTgt spid="22530">
                                            <p:txEl>
                                              <p:pRg st="5" end="5"/>
                                            </p:txEl>
                                          </p:spTgt>
                                        </p:tgtEl>
                                        <p:attrNameLst>
                                          <p:attrName>style.visibility</p:attrName>
                                        </p:attrNameLst>
                                      </p:cBhvr>
                                      <p:to>
                                        <p:strVal val="visible"/>
                                      </p:to>
                                    </p:set>
                                    <p:anim calcmode="lin" valueType="num">
                                      <p:cBhvr>
                                        <p:cTn id="23" dur="500" fill="hold"/>
                                        <p:tgtEl>
                                          <p:spTgt spid="22530">
                                            <p:txEl>
                                              <p:pRg st="5" end="5"/>
                                            </p:txEl>
                                          </p:spTgt>
                                        </p:tgtEl>
                                        <p:attrNameLst>
                                          <p:attrName>ppt_x</p:attrName>
                                        </p:attrNameLst>
                                      </p:cBhvr>
                                      <p:tavLst>
                                        <p:tav tm="100000">
                                          <p:val>
                                            <p:strVal val="#ppt_x"/>
                                          </p:val>
                                        </p:tav>
                                        <p:tav>
                                          <p:val>
                                            <p:strVal val="#ppt_x"/>
                                          </p:val>
                                        </p:tav>
                                      </p:tavLst>
                                    </p:anim>
                                    <p:anim calcmode="lin" valueType="num">
                                      <p:cBhvr>
                                        <p:cTn id="24" dur="500" fill="hold"/>
                                        <p:tgtEl>
                                          <p:spTgt spid="22530">
                                            <p:txEl>
                                              <p:pRg st="5" end="5"/>
                                            </p:txEl>
                                          </p:spTgt>
                                        </p:tgtEl>
                                        <p:attrNameLst>
                                          <p:attrName>ppt_y</p:attrName>
                                        </p:attrNameLst>
                                      </p:cBhvr>
                                      <p:tavLst>
                                        <p:tav tm="100000">
                                          <p:val>
                                            <p:strVal val="1+#ppt_h/2"/>
                                          </p:val>
                                        </p:tav>
                                        <p:tav>
                                          <p:val>
                                            <p:strVal val="#ppt_y"/>
                                          </p:val>
                                        </p:tav>
                                      </p:tavLst>
                                    </p:anim>
                                  </p:childTnLst>
                                </p:cTn>
                              </p:par>
                              <p:par>
                                <p:cTn id="25" presetID="2" presetClass="entr" presetSubtype="4" fill="hold" nodeType="withEffect">
                                  <p:stCondLst>
                                    <p:cond delay="0"/>
                                  </p:stCondLst>
                                  <p:childTnLst>
                                    <p:set>
                                      <p:cBhvr additive="repl">
                                        <p:cTn id="26" dur="1" fill="hold">
                                          <p:stCondLst>
                                            <p:cond delay="0"/>
                                          </p:stCondLst>
                                        </p:cTn>
                                        <p:tgtEl>
                                          <p:spTgt spid="22530">
                                            <p:txEl>
                                              <p:pRg st="6" end="6"/>
                                            </p:txEl>
                                          </p:spTgt>
                                        </p:tgtEl>
                                        <p:attrNameLst>
                                          <p:attrName>style.visibility</p:attrName>
                                        </p:attrNameLst>
                                      </p:cBhvr>
                                      <p:to>
                                        <p:strVal val="visible"/>
                                      </p:to>
                                    </p:set>
                                    <p:anim calcmode="lin" valueType="num">
                                      <p:cBhvr>
                                        <p:cTn id="27" dur="500" fill="hold"/>
                                        <p:tgtEl>
                                          <p:spTgt spid="22530">
                                            <p:txEl>
                                              <p:pRg st="6" end="6"/>
                                            </p:txEl>
                                          </p:spTgt>
                                        </p:tgtEl>
                                        <p:attrNameLst>
                                          <p:attrName>ppt_x</p:attrName>
                                        </p:attrNameLst>
                                      </p:cBhvr>
                                      <p:tavLst>
                                        <p:tav tm="100000">
                                          <p:val>
                                            <p:strVal val="#ppt_x"/>
                                          </p:val>
                                        </p:tav>
                                        <p:tav>
                                          <p:val>
                                            <p:strVal val="#ppt_x"/>
                                          </p:val>
                                        </p:tav>
                                      </p:tavLst>
                                    </p:anim>
                                    <p:anim calcmode="lin" valueType="num">
                                      <p:cBhvr>
                                        <p:cTn id="28" dur="500" fill="hold"/>
                                        <p:tgtEl>
                                          <p:spTgt spid="22530">
                                            <p:txEl>
                                              <p:pRg st="6" end="6"/>
                                            </p:txEl>
                                          </p:spTgt>
                                        </p:tgtEl>
                                        <p:attrNameLst>
                                          <p:attrName>ppt_y</p:attrName>
                                        </p:attrNameLst>
                                      </p:cBhvr>
                                      <p:tavLst>
                                        <p:tav tm="100000">
                                          <p:val>
                                            <p:strVal val="1+#ppt_h/2"/>
                                          </p:val>
                                        </p:tav>
                                        <p:tav>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additive="repl">
                                        <p:cTn id="32" dur="1" fill="hold">
                                          <p:stCondLst>
                                            <p:cond delay="0"/>
                                          </p:stCondLst>
                                        </p:cTn>
                                        <p:tgtEl>
                                          <p:spTgt spid="22530">
                                            <p:txEl>
                                              <p:pRg st="8" end="8"/>
                                            </p:txEl>
                                          </p:spTgt>
                                        </p:tgtEl>
                                        <p:attrNameLst>
                                          <p:attrName>style.visibility</p:attrName>
                                        </p:attrNameLst>
                                      </p:cBhvr>
                                      <p:to>
                                        <p:strVal val="visible"/>
                                      </p:to>
                                    </p:set>
                                    <p:anim calcmode="lin" valueType="num">
                                      <p:cBhvr>
                                        <p:cTn id="33" dur="500" fill="hold"/>
                                        <p:tgtEl>
                                          <p:spTgt spid="22530">
                                            <p:txEl>
                                              <p:pRg st="8" end="8"/>
                                            </p:txEl>
                                          </p:spTgt>
                                        </p:tgtEl>
                                        <p:attrNameLst>
                                          <p:attrName>ppt_x</p:attrName>
                                        </p:attrNameLst>
                                      </p:cBhvr>
                                      <p:tavLst>
                                        <p:tav tm="100000">
                                          <p:val>
                                            <p:strVal val="#ppt_x"/>
                                          </p:val>
                                        </p:tav>
                                        <p:tav>
                                          <p:val>
                                            <p:strVal val="#ppt_x"/>
                                          </p:val>
                                        </p:tav>
                                      </p:tavLst>
                                    </p:anim>
                                    <p:anim calcmode="lin" valueType="num">
                                      <p:cBhvr>
                                        <p:cTn id="34" dur="500" fill="hold"/>
                                        <p:tgtEl>
                                          <p:spTgt spid="22530">
                                            <p:txEl>
                                              <p:pRg st="8" end="8"/>
                                            </p:txEl>
                                          </p:spTgt>
                                        </p:tgtEl>
                                        <p:attrNameLst>
                                          <p:attrName>ppt_y</p:attrName>
                                        </p:attrNameLst>
                                      </p:cBhvr>
                                      <p:tavLst>
                                        <p:tav tm="100000">
                                          <p:val>
                                            <p:strVal val="1+#ppt_h/2"/>
                                          </p:val>
                                        </p:tav>
                                        <p:tav>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additive="repl">
                                        <p:cTn id="38" dur="1" fill="hold">
                                          <p:stCondLst>
                                            <p:cond delay="0"/>
                                          </p:stCondLst>
                                        </p:cTn>
                                        <p:tgtEl>
                                          <p:spTgt spid="22530">
                                            <p:txEl>
                                              <p:pRg st="10" end="10"/>
                                            </p:txEl>
                                          </p:spTgt>
                                        </p:tgtEl>
                                        <p:attrNameLst>
                                          <p:attrName>style.visibility</p:attrName>
                                        </p:attrNameLst>
                                      </p:cBhvr>
                                      <p:to>
                                        <p:strVal val="visible"/>
                                      </p:to>
                                    </p:set>
                                    <p:anim calcmode="lin" valueType="num">
                                      <p:cBhvr>
                                        <p:cTn id="39" dur="500" fill="hold"/>
                                        <p:tgtEl>
                                          <p:spTgt spid="22530">
                                            <p:txEl>
                                              <p:pRg st="10" end="10"/>
                                            </p:txEl>
                                          </p:spTgt>
                                        </p:tgtEl>
                                        <p:attrNameLst>
                                          <p:attrName>ppt_x</p:attrName>
                                        </p:attrNameLst>
                                      </p:cBhvr>
                                      <p:tavLst>
                                        <p:tav tm="100000">
                                          <p:val>
                                            <p:strVal val="#ppt_x"/>
                                          </p:val>
                                        </p:tav>
                                        <p:tav>
                                          <p:val>
                                            <p:strVal val="#ppt_x"/>
                                          </p:val>
                                        </p:tav>
                                      </p:tavLst>
                                    </p:anim>
                                    <p:anim calcmode="lin" valueType="num">
                                      <p:cBhvr>
                                        <p:cTn id="40" dur="500" fill="hold"/>
                                        <p:tgtEl>
                                          <p:spTgt spid="22530">
                                            <p:txEl>
                                              <p:pRg st="10" end="10"/>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287338"/>
            <a:ext cx="8231188" cy="460375"/>
          </a:xfrm>
          <a:prstGeom prst="rect">
            <a:avLst/>
          </a:prstGeom>
          <a:noFill/>
          <a:ln w="9525">
            <a:noFill/>
            <a:round/>
            <a:headEnd/>
            <a:tailEnd/>
          </a:ln>
        </p:spPr>
        <p:txBody>
          <a:bodyPr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err="1" smtClean="0">
                <a:solidFill>
                  <a:srgbClr val="00006F"/>
                </a:solidFill>
              </a:rPr>
              <a:t>Metarule</a:t>
            </a:r>
            <a:r>
              <a:rPr lang="en-GB" altLang="zh-CN" sz="2400" b="1" dirty="0" smtClean="0">
                <a:solidFill>
                  <a:srgbClr val="00006F"/>
                </a:solidFill>
              </a:rPr>
              <a:t> </a:t>
            </a:r>
            <a:r>
              <a:rPr lang="en-GB" altLang="zh-CN" sz="2400" b="1" dirty="0">
                <a:solidFill>
                  <a:srgbClr val="00006F"/>
                </a:solidFill>
              </a:rPr>
              <a:t>- </a:t>
            </a:r>
            <a:r>
              <a:rPr lang="zh-CN" altLang="en-GB" sz="2400" b="1" dirty="0">
                <a:solidFill>
                  <a:srgbClr val="00006F"/>
                </a:solidFill>
              </a:rPr>
              <a:t>示例</a:t>
            </a:r>
          </a:p>
        </p:txBody>
      </p:sp>
      <p:grpSp>
        <p:nvGrpSpPr>
          <p:cNvPr id="2" name="Group 2"/>
          <p:cNvGrpSpPr>
            <a:grpSpLocks/>
          </p:cNvGrpSpPr>
          <p:nvPr/>
        </p:nvGrpSpPr>
        <p:grpSpPr bwMode="auto">
          <a:xfrm>
            <a:off x="1258888" y="3284538"/>
            <a:ext cx="5829300" cy="1327150"/>
            <a:chOff x="793" y="2069"/>
            <a:chExt cx="3672" cy="836"/>
          </a:xfrm>
        </p:grpSpPr>
        <p:sp>
          <p:nvSpPr>
            <p:cNvPr id="22534" name="Rectangle 3"/>
            <p:cNvSpPr>
              <a:spLocks noChangeArrowheads="1"/>
            </p:cNvSpPr>
            <p:nvPr/>
          </p:nvSpPr>
          <p:spPr bwMode="auto">
            <a:xfrm>
              <a:off x="3785" y="2714"/>
              <a:ext cx="680" cy="190"/>
            </a:xfrm>
            <a:prstGeom prst="rect">
              <a:avLst/>
            </a:prstGeom>
            <a:noFill/>
            <a:ln w="9525">
              <a:noFill/>
              <a:round/>
              <a:headEnd/>
              <a:tailEnd/>
            </a:ln>
          </p:spPr>
          <p:txBody>
            <a:bodyPr lIns="90000" tIns="46800" rIns="90000" bIns="46800"/>
            <a:lstStyle/>
            <a:p>
              <a:pPr>
                <a:spcBef>
                  <a:spcPts val="3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00006F"/>
                  </a:solidFill>
                </a:rPr>
                <a:t>KK</a:t>
              </a:r>
            </a:p>
          </p:txBody>
        </p:sp>
        <p:sp>
          <p:nvSpPr>
            <p:cNvPr id="22535" name="Rectangle 4"/>
            <p:cNvSpPr>
              <a:spLocks noChangeArrowheads="1"/>
            </p:cNvSpPr>
            <p:nvPr/>
          </p:nvSpPr>
          <p:spPr bwMode="auto">
            <a:xfrm>
              <a:off x="1699" y="2714"/>
              <a:ext cx="2086" cy="190"/>
            </a:xfrm>
            <a:prstGeom prst="rect">
              <a:avLst/>
            </a:prstGeom>
            <a:noFill/>
            <a:ln w="9525">
              <a:noFill/>
              <a:round/>
              <a:headEnd/>
              <a:tailEnd/>
            </a:ln>
          </p:spPr>
          <p:txBody>
            <a:bodyPr lIns="90000" tIns="46800" rIns="90000" bIns="46800"/>
            <a:lstStyle/>
            <a:p>
              <a:pPr>
                <a:spcBef>
                  <a:spcPts val="3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00006F"/>
                  </a:solidFill>
                </a:rPr>
                <a:t>NotEquals(Forumname,A B) </a:t>
              </a:r>
            </a:p>
          </p:txBody>
        </p:sp>
        <p:sp>
          <p:nvSpPr>
            <p:cNvPr id="22536" name="Rectangle 5"/>
            <p:cNvSpPr>
              <a:spLocks noChangeArrowheads="1"/>
            </p:cNvSpPr>
            <p:nvPr/>
          </p:nvSpPr>
          <p:spPr bwMode="auto">
            <a:xfrm>
              <a:off x="793" y="2714"/>
              <a:ext cx="906" cy="190"/>
            </a:xfrm>
            <a:prstGeom prst="rect">
              <a:avLst/>
            </a:prstGeom>
            <a:noFill/>
            <a:ln w="9525">
              <a:noFill/>
              <a:round/>
              <a:headEnd/>
              <a:tailEnd/>
            </a:ln>
          </p:spPr>
          <p:txBody>
            <a:bodyPr lIns="90000" tIns="46800" rIns="90000" bIns="46800"/>
            <a:lstStyle/>
            <a:p>
              <a:pPr>
                <a:spcBef>
                  <a:spcPts val="3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a:solidFill>
                    <a:srgbClr val="00006F"/>
                  </a:solidFill>
                </a:rPr>
                <a:t>斯巴克 </a:t>
              </a:r>
            </a:p>
          </p:txBody>
        </p:sp>
        <p:sp>
          <p:nvSpPr>
            <p:cNvPr id="22537" name="Rectangle 6"/>
            <p:cNvSpPr>
              <a:spLocks noChangeArrowheads="1"/>
            </p:cNvSpPr>
            <p:nvPr/>
          </p:nvSpPr>
          <p:spPr bwMode="auto">
            <a:xfrm>
              <a:off x="3785" y="2499"/>
              <a:ext cx="680" cy="215"/>
            </a:xfrm>
            <a:prstGeom prst="rect">
              <a:avLst/>
            </a:prstGeom>
            <a:noFill/>
            <a:ln w="9525">
              <a:noFill/>
              <a:round/>
              <a:headEnd/>
              <a:tailEnd/>
            </a:ln>
          </p:spPr>
          <p:txBody>
            <a:bodyPr lIns="90000" tIns="46800" rIns="90000" bIns="46800"/>
            <a:lstStyle/>
            <a:p>
              <a:pPr>
                <a:spcBef>
                  <a:spcPts val="3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00006F"/>
                  </a:solidFill>
                </a:rPr>
                <a:t>KK</a:t>
              </a:r>
            </a:p>
          </p:txBody>
        </p:sp>
        <p:sp>
          <p:nvSpPr>
            <p:cNvPr id="22538" name="Rectangle 7"/>
            <p:cNvSpPr>
              <a:spLocks noChangeArrowheads="1"/>
            </p:cNvSpPr>
            <p:nvPr/>
          </p:nvSpPr>
          <p:spPr bwMode="auto">
            <a:xfrm>
              <a:off x="1699" y="2499"/>
              <a:ext cx="2086" cy="215"/>
            </a:xfrm>
            <a:prstGeom prst="rect">
              <a:avLst/>
            </a:prstGeom>
            <a:noFill/>
            <a:ln w="9525">
              <a:noFill/>
              <a:round/>
              <a:headEnd/>
              <a:tailEnd/>
            </a:ln>
          </p:spPr>
          <p:txBody>
            <a:bodyPr lIns="90000" tIns="46800" rIns="90000" bIns="46800"/>
            <a:lstStyle/>
            <a:p>
              <a:pPr>
                <a:spcBef>
                  <a:spcPts val="3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00006F"/>
                  </a:solidFill>
                </a:rPr>
                <a:t>Equals(Forumname,B) </a:t>
              </a:r>
            </a:p>
          </p:txBody>
        </p:sp>
        <p:sp>
          <p:nvSpPr>
            <p:cNvPr id="22539" name="Rectangle 8"/>
            <p:cNvSpPr>
              <a:spLocks noChangeArrowheads="1"/>
            </p:cNvSpPr>
            <p:nvPr/>
          </p:nvSpPr>
          <p:spPr bwMode="auto">
            <a:xfrm>
              <a:off x="793" y="2499"/>
              <a:ext cx="906" cy="215"/>
            </a:xfrm>
            <a:prstGeom prst="rect">
              <a:avLst/>
            </a:prstGeom>
            <a:noFill/>
            <a:ln w="9525">
              <a:noFill/>
              <a:round/>
              <a:headEnd/>
              <a:tailEnd/>
            </a:ln>
          </p:spPr>
          <p:txBody>
            <a:bodyPr lIns="90000" tIns="46800" rIns="90000" bIns="46800"/>
            <a:lstStyle/>
            <a:p>
              <a:pPr>
                <a:spcBef>
                  <a:spcPts val="3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a:solidFill>
                    <a:srgbClr val="00006F"/>
                  </a:solidFill>
                </a:rPr>
                <a:t>凯悦 </a:t>
              </a:r>
            </a:p>
          </p:txBody>
        </p:sp>
        <p:sp>
          <p:nvSpPr>
            <p:cNvPr id="22540" name="Rectangle 9"/>
            <p:cNvSpPr>
              <a:spLocks noChangeArrowheads="1"/>
            </p:cNvSpPr>
            <p:nvPr/>
          </p:nvSpPr>
          <p:spPr bwMode="auto">
            <a:xfrm>
              <a:off x="3785" y="2284"/>
              <a:ext cx="680" cy="214"/>
            </a:xfrm>
            <a:prstGeom prst="rect">
              <a:avLst/>
            </a:prstGeom>
            <a:noFill/>
            <a:ln w="9525">
              <a:noFill/>
              <a:round/>
              <a:headEnd/>
              <a:tailEnd/>
            </a:ln>
          </p:spPr>
          <p:txBody>
            <a:bodyPr lIns="90000" tIns="46800" rIns="90000" bIns="46800"/>
            <a:lstStyle/>
            <a:p>
              <a:pPr>
                <a:spcBef>
                  <a:spcPts val="3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00006F"/>
                  </a:solidFill>
                </a:rPr>
                <a:t>KK</a:t>
              </a:r>
            </a:p>
          </p:txBody>
        </p:sp>
        <p:sp>
          <p:nvSpPr>
            <p:cNvPr id="22541" name="Rectangle 10"/>
            <p:cNvSpPr>
              <a:spLocks noChangeArrowheads="1"/>
            </p:cNvSpPr>
            <p:nvPr/>
          </p:nvSpPr>
          <p:spPr bwMode="auto">
            <a:xfrm>
              <a:off x="1699" y="2284"/>
              <a:ext cx="2086" cy="214"/>
            </a:xfrm>
            <a:prstGeom prst="rect">
              <a:avLst/>
            </a:prstGeom>
            <a:noFill/>
            <a:ln w="9525">
              <a:noFill/>
              <a:round/>
              <a:headEnd/>
              <a:tailEnd/>
            </a:ln>
          </p:spPr>
          <p:txBody>
            <a:bodyPr lIns="90000" tIns="46800" rIns="90000" bIns="46800"/>
            <a:lstStyle/>
            <a:p>
              <a:pPr>
                <a:spcBef>
                  <a:spcPts val="3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00006F"/>
                  </a:solidFill>
                </a:rPr>
                <a:t>Equals(Forumname,A) </a:t>
              </a:r>
            </a:p>
          </p:txBody>
        </p:sp>
        <p:sp>
          <p:nvSpPr>
            <p:cNvPr id="22542" name="Rectangle 11"/>
            <p:cNvSpPr>
              <a:spLocks noChangeArrowheads="1"/>
            </p:cNvSpPr>
            <p:nvPr/>
          </p:nvSpPr>
          <p:spPr bwMode="auto">
            <a:xfrm>
              <a:off x="793" y="2284"/>
              <a:ext cx="906" cy="214"/>
            </a:xfrm>
            <a:prstGeom prst="rect">
              <a:avLst/>
            </a:prstGeom>
            <a:noFill/>
            <a:ln w="9525">
              <a:noFill/>
              <a:round/>
              <a:headEnd/>
              <a:tailEnd/>
            </a:ln>
          </p:spPr>
          <p:txBody>
            <a:bodyPr lIns="90000" tIns="46800" rIns="90000" bIns="46800"/>
            <a:lstStyle/>
            <a:p>
              <a:pPr>
                <a:spcBef>
                  <a:spcPts val="3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a:solidFill>
                    <a:srgbClr val="00006F"/>
                  </a:solidFill>
                </a:rPr>
                <a:t>神龙富康 </a:t>
              </a:r>
            </a:p>
          </p:txBody>
        </p:sp>
        <p:sp>
          <p:nvSpPr>
            <p:cNvPr id="22543" name="Rectangle 12"/>
            <p:cNvSpPr>
              <a:spLocks noChangeArrowheads="1"/>
            </p:cNvSpPr>
            <p:nvPr/>
          </p:nvSpPr>
          <p:spPr bwMode="auto">
            <a:xfrm>
              <a:off x="3785" y="2069"/>
              <a:ext cx="680" cy="215"/>
            </a:xfrm>
            <a:prstGeom prst="rect">
              <a:avLst/>
            </a:prstGeom>
            <a:noFill/>
            <a:ln w="9525">
              <a:noFill/>
              <a:round/>
              <a:headEnd/>
              <a:tailEnd/>
            </a:ln>
          </p:spPr>
          <p:txBody>
            <a:bodyPr lIns="90000" tIns="46800" rIns="90000" bIns="46800"/>
            <a:lstStyle/>
            <a:p>
              <a: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F"/>
                  </a:solidFill>
                </a:rPr>
                <a:t>Keyword</a:t>
              </a:r>
            </a:p>
          </p:txBody>
        </p:sp>
        <p:sp>
          <p:nvSpPr>
            <p:cNvPr id="22544" name="Rectangle 13"/>
            <p:cNvSpPr>
              <a:spLocks noChangeArrowheads="1"/>
            </p:cNvSpPr>
            <p:nvPr/>
          </p:nvSpPr>
          <p:spPr bwMode="auto">
            <a:xfrm>
              <a:off x="1699" y="2069"/>
              <a:ext cx="2086" cy="215"/>
            </a:xfrm>
            <a:prstGeom prst="rect">
              <a:avLst/>
            </a:prstGeom>
            <a:noFill/>
            <a:ln w="9525">
              <a:noFill/>
              <a:round/>
              <a:headEnd/>
              <a:tailEnd/>
            </a:ln>
          </p:spPr>
          <p:txBody>
            <a:bodyPr lIns="90000" tIns="46800" rIns="90000" bIns="46800"/>
            <a:lstStyle/>
            <a:p>
              <a: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F"/>
                  </a:solidFill>
                </a:rPr>
                <a:t>Meta Rule</a:t>
              </a:r>
            </a:p>
          </p:txBody>
        </p:sp>
        <p:sp>
          <p:nvSpPr>
            <p:cNvPr id="22545" name="Rectangle 14"/>
            <p:cNvSpPr>
              <a:spLocks noChangeArrowheads="1"/>
            </p:cNvSpPr>
            <p:nvPr/>
          </p:nvSpPr>
          <p:spPr bwMode="auto">
            <a:xfrm>
              <a:off x="793" y="2069"/>
              <a:ext cx="906" cy="215"/>
            </a:xfrm>
            <a:prstGeom prst="rect">
              <a:avLst/>
            </a:prstGeom>
            <a:noFill/>
            <a:ln w="9525">
              <a:noFill/>
              <a:round/>
              <a:headEnd/>
              <a:tailEnd/>
            </a:ln>
          </p:spPr>
          <p:txBody>
            <a:bodyPr lIns="90000" tIns="46800" rIns="90000" bIns="46800"/>
            <a:lstStyle/>
            <a:p>
              <a:pP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006F"/>
                  </a:solidFill>
                </a:rPr>
                <a:t>Category</a:t>
              </a:r>
            </a:p>
          </p:txBody>
        </p:sp>
        <p:sp>
          <p:nvSpPr>
            <p:cNvPr id="22546" name="Line 15"/>
            <p:cNvSpPr>
              <a:spLocks noChangeShapeType="1"/>
            </p:cNvSpPr>
            <p:nvPr/>
          </p:nvSpPr>
          <p:spPr bwMode="auto">
            <a:xfrm>
              <a:off x="793" y="2069"/>
              <a:ext cx="3672" cy="1"/>
            </a:xfrm>
            <a:prstGeom prst="line">
              <a:avLst/>
            </a:prstGeom>
            <a:noFill/>
            <a:ln w="28440">
              <a:solidFill>
                <a:srgbClr val="00006F"/>
              </a:solidFill>
              <a:miter lim="800000"/>
              <a:headEnd/>
              <a:tailEnd/>
            </a:ln>
          </p:spPr>
          <p:txBody>
            <a:bodyPr/>
            <a:lstStyle/>
            <a:p>
              <a:endParaRPr lang="zh-CN" altLang="en-US"/>
            </a:p>
          </p:txBody>
        </p:sp>
        <p:sp>
          <p:nvSpPr>
            <p:cNvPr id="22547" name="Line 16"/>
            <p:cNvSpPr>
              <a:spLocks noChangeShapeType="1"/>
            </p:cNvSpPr>
            <p:nvPr/>
          </p:nvSpPr>
          <p:spPr bwMode="auto">
            <a:xfrm>
              <a:off x="793" y="2284"/>
              <a:ext cx="3672" cy="1"/>
            </a:xfrm>
            <a:prstGeom prst="line">
              <a:avLst/>
            </a:prstGeom>
            <a:noFill/>
            <a:ln w="12600">
              <a:solidFill>
                <a:srgbClr val="00006F"/>
              </a:solidFill>
              <a:miter lim="800000"/>
              <a:headEnd/>
              <a:tailEnd/>
            </a:ln>
          </p:spPr>
          <p:txBody>
            <a:bodyPr/>
            <a:lstStyle/>
            <a:p>
              <a:endParaRPr lang="zh-CN" altLang="en-US"/>
            </a:p>
          </p:txBody>
        </p:sp>
        <p:sp>
          <p:nvSpPr>
            <p:cNvPr id="22548" name="Line 17"/>
            <p:cNvSpPr>
              <a:spLocks noChangeShapeType="1"/>
            </p:cNvSpPr>
            <p:nvPr/>
          </p:nvSpPr>
          <p:spPr bwMode="auto">
            <a:xfrm>
              <a:off x="793" y="2499"/>
              <a:ext cx="3672" cy="1"/>
            </a:xfrm>
            <a:prstGeom prst="line">
              <a:avLst/>
            </a:prstGeom>
            <a:noFill/>
            <a:ln w="12600">
              <a:solidFill>
                <a:srgbClr val="00006F"/>
              </a:solidFill>
              <a:miter lim="800000"/>
              <a:headEnd/>
              <a:tailEnd/>
            </a:ln>
          </p:spPr>
          <p:txBody>
            <a:bodyPr/>
            <a:lstStyle/>
            <a:p>
              <a:endParaRPr lang="zh-CN" altLang="en-US"/>
            </a:p>
          </p:txBody>
        </p:sp>
        <p:sp>
          <p:nvSpPr>
            <p:cNvPr id="22549" name="Line 18"/>
            <p:cNvSpPr>
              <a:spLocks noChangeShapeType="1"/>
            </p:cNvSpPr>
            <p:nvPr/>
          </p:nvSpPr>
          <p:spPr bwMode="auto">
            <a:xfrm>
              <a:off x="793" y="2714"/>
              <a:ext cx="3672" cy="1"/>
            </a:xfrm>
            <a:prstGeom prst="line">
              <a:avLst/>
            </a:prstGeom>
            <a:noFill/>
            <a:ln w="12600">
              <a:solidFill>
                <a:srgbClr val="00006F"/>
              </a:solidFill>
              <a:miter lim="800000"/>
              <a:headEnd/>
              <a:tailEnd/>
            </a:ln>
          </p:spPr>
          <p:txBody>
            <a:bodyPr/>
            <a:lstStyle/>
            <a:p>
              <a:endParaRPr lang="zh-CN" altLang="en-US"/>
            </a:p>
          </p:txBody>
        </p:sp>
        <p:sp>
          <p:nvSpPr>
            <p:cNvPr id="22550" name="Line 19"/>
            <p:cNvSpPr>
              <a:spLocks noChangeShapeType="1"/>
            </p:cNvSpPr>
            <p:nvPr/>
          </p:nvSpPr>
          <p:spPr bwMode="auto">
            <a:xfrm>
              <a:off x="793" y="2905"/>
              <a:ext cx="3672" cy="1"/>
            </a:xfrm>
            <a:prstGeom prst="line">
              <a:avLst/>
            </a:prstGeom>
            <a:noFill/>
            <a:ln w="28440">
              <a:solidFill>
                <a:srgbClr val="00006F"/>
              </a:solidFill>
              <a:miter lim="800000"/>
              <a:headEnd/>
              <a:tailEnd/>
            </a:ln>
          </p:spPr>
          <p:txBody>
            <a:bodyPr/>
            <a:lstStyle/>
            <a:p>
              <a:endParaRPr lang="zh-CN" altLang="en-US"/>
            </a:p>
          </p:txBody>
        </p:sp>
        <p:sp>
          <p:nvSpPr>
            <p:cNvPr id="22551" name="Line 20"/>
            <p:cNvSpPr>
              <a:spLocks noChangeShapeType="1"/>
            </p:cNvSpPr>
            <p:nvPr/>
          </p:nvSpPr>
          <p:spPr bwMode="auto">
            <a:xfrm>
              <a:off x="793" y="2069"/>
              <a:ext cx="1" cy="836"/>
            </a:xfrm>
            <a:prstGeom prst="line">
              <a:avLst/>
            </a:prstGeom>
            <a:noFill/>
            <a:ln w="28440">
              <a:solidFill>
                <a:srgbClr val="00006F"/>
              </a:solidFill>
              <a:miter lim="800000"/>
              <a:headEnd/>
              <a:tailEnd/>
            </a:ln>
          </p:spPr>
          <p:txBody>
            <a:bodyPr/>
            <a:lstStyle/>
            <a:p>
              <a:endParaRPr lang="zh-CN" altLang="en-US"/>
            </a:p>
          </p:txBody>
        </p:sp>
        <p:sp>
          <p:nvSpPr>
            <p:cNvPr id="22552" name="Line 21"/>
            <p:cNvSpPr>
              <a:spLocks noChangeShapeType="1"/>
            </p:cNvSpPr>
            <p:nvPr/>
          </p:nvSpPr>
          <p:spPr bwMode="auto">
            <a:xfrm>
              <a:off x="1699" y="2069"/>
              <a:ext cx="1" cy="836"/>
            </a:xfrm>
            <a:prstGeom prst="line">
              <a:avLst/>
            </a:prstGeom>
            <a:noFill/>
            <a:ln w="12600">
              <a:solidFill>
                <a:srgbClr val="00006F"/>
              </a:solidFill>
              <a:miter lim="800000"/>
              <a:headEnd/>
              <a:tailEnd/>
            </a:ln>
          </p:spPr>
          <p:txBody>
            <a:bodyPr/>
            <a:lstStyle/>
            <a:p>
              <a:endParaRPr lang="zh-CN" altLang="en-US"/>
            </a:p>
          </p:txBody>
        </p:sp>
        <p:sp>
          <p:nvSpPr>
            <p:cNvPr id="22553" name="Line 22"/>
            <p:cNvSpPr>
              <a:spLocks noChangeShapeType="1"/>
            </p:cNvSpPr>
            <p:nvPr/>
          </p:nvSpPr>
          <p:spPr bwMode="auto">
            <a:xfrm>
              <a:off x="3785" y="2069"/>
              <a:ext cx="1" cy="836"/>
            </a:xfrm>
            <a:prstGeom prst="line">
              <a:avLst/>
            </a:prstGeom>
            <a:noFill/>
            <a:ln w="12600">
              <a:solidFill>
                <a:srgbClr val="00006F"/>
              </a:solidFill>
              <a:miter lim="800000"/>
              <a:headEnd/>
              <a:tailEnd/>
            </a:ln>
          </p:spPr>
          <p:txBody>
            <a:bodyPr/>
            <a:lstStyle/>
            <a:p>
              <a:endParaRPr lang="zh-CN" altLang="en-US"/>
            </a:p>
          </p:txBody>
        </p:sp>
        <p:sp>
          <p:nvSpPr>
            <p:cNvPr id="22554" name="Line 23"/>
            <p:cNvSpPr>
              <a:spLocks noChangeShapeType="1"/>
            </p:cNvSpPr>
            <p:nvPr/>
          </p:nvSpPr>
          <p:spPr bwMode="auto">
            <a:xfrm>
              <a:off x="4465" y="2069"/>
              <a:ext cx="1" cy="836"/>
            </a:xfrm>
            <a:prstGeom prst="line">
              <a:avLst/>
            </a:prstGeom>
            <a:noFill/>
            <a:ln w="28440">
              <a:solidFill>
                <a:srgbClr val="00006F"/>
              </a:solidFill>
              <a:miter lim="800000"/>
              <a:headEnd/>
              <a:tailEnd/>
            </a:ln>
          </p:spPr>
          <p:txBody>
            <a:bodyPr/>
            <a:lstStyle/>
            <a:p>
              <a:endParaRPr lang="zh-CN" altLang="en-US"/>
            </a:p>
          </p:txBody>
        </p:sp>
      </p:grpSp>
      <p:sp>
        <p:nvSpPr>
          <p:cNvPr id="23576" name="Text Box 24"/>
          <p:cNvSpPr txBox="1">
            <a:spLocks noChangeArrowheads="1"/>
          </p:cNvSpPr>
          <p:nvPr/>
        </p:nvSpPr>
        <p:spPr bwMode="auto">
          <a:xfrm>
            <a:off x="468313" y="4868863"/>
            <a:ext cx="8231187" cy="1439862"/>
          </a:xfrm>
          <a:prstGeom prst="rect">
            <a:avLst/>
          </a:prstGeom>
          <a:noFill/>
          <a:ln w="9525">
            <a:noFill/>
            <a:round/>
            <a:headEnd/>
            <a:tailEnd/>
          </a:ln>
        </p:spPr>
        <p:txBody>
          <a:bodyPr lIns="90000" tIns="46800" rIns="90000" bIns="46800"/>
          <a:lstStyle/>
          <a:p>
            <a:pPr>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a:solidFill>
                  <a:srgbClr val="00006F"/>
                </a:solidFill>
              </a:rPr>
              <a:t>在上表中，请注意最后一行和第一行的不同。最后一行表示，在</a:t>
            </a:r>
            <a:r>
              <a:rPr lang="en-GB" altLang="zh-CN" sz="1600">
                <a:solidFill>
                  <a:srgbClr val="00006F"/>
                </a:solidFill>
              </a:rPr>
              <a:t>Forumname</a:t>
            </a:r>
            <a:r>
              <a:rPr lang="zh-CN" altLang="en-GB" sz="1600">
                <a:solidFill>
                  <a:srgbClr val="00006F"/>
                </a:solidFill>
              </a:rPr>
              <a:t>不等于</a:t>
            </a:r>
            <a:r>
              <a:rPr lang="en-GB" altLang="zh-CN" sz="1600">
                <a:solidFill>
                  <a:srgbClr val="00006F"/>
                </a:solidFill>
              </a:rPr>
              <a:t>A</a:t>
            </a:r>
            <a:r>
              <a:rPr lang="zh-CN" altLang="en-GB" sz="1600">
                <a:solidFill>
                  <a:srgbClr val="00006F"/>
                </a:solidFill>
              </a:rPr>
              <a:t>也不等于</a:t>
            </a:r>
            <a:r>
              <a:rPr lang="en-GB" altLang="zh-CN" sz="1600">
                <a:solidFill>
                  <a:srgbClr val="00006F"/>
                </a:solidFill>
              </a:rPr>
              <a:t>B</a:t>
            </a:r>
            <a:r>
              <a:rPr lang="zh-CN" altLang="en-GB" sz="1600">
                <a:solidFill>
                  <a:srgbClr val="00006F"/>
                </a:solidFill>
              </a:rPr>
              <a:t>的论坛中，</a:t>
            </a:r>
            <a:r>
              <a:rPr lang="en-GB" altLang="zh-CN" sz="1600">
                <a:solidFill>
                  <a:srgbClr val="00006F"/>
                </a:solidFill>
              </a:rPr>
              <a:t>KK</a:t>
            </a:r>
            <a:r>
              <a:rPr lang="zh-CN" altLang="en-GB" sz="1600">
                <a:solidFill>
                  <a:srgbClr val="00006F"/>
                </a:solidFill>
              </a:rPr>
              <a:t>表示斯巴克。</a:t>
            </a:r>
          </a:p>
          <a:p>
            <a:pPr>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a:solidFill>
                  <a:srgbClr val="00006F"/>
                </a:solidFill>
              </a:rPr>
              <a:t>最后一行的设置非常重要，这是因为如果不对其进行任何设置的话，那么</a:t>
            </a:r>
            <a:r>
              <a:rPr lang="en-GB" altLang="zh-CN" sz="1600">
                <a:solidFill>
                  <a:srgbClr val="00006F"/>
                </a:solidFill>
              </a:rPr>
              <a:t>KK</a:t>
            </a:r>
            <a:r>
              <a:rPr lang="zh-CN" altLang="en-GB" sz="1600">
                <a:solidFill>
                  <a:srgbClr val="00006F"/>
                </a:solidFill>
              </a:rPr>
              <a:t>被适用于所有的论坛，从而</a:t>
            </a:r>
            <a:r>
              <a:rPr lang="en-GB" altLang="zh-CN" sz="1600">
                <a:solidFill>
                  <a:srgbClr val="00006F"/>
                </a:solidFill>
              </a:rPr>
              <a:t>A</a:t>
            </a:r>
            <a:r>
              <a:rPr lang="zh-CN" altLang="en-GB" sz="1600">
                <a:solidFill>
                  <a:srgbClr val="00006F"/>
                </a:solidFill>
              </a:rPr>
              <a:t>论坛和</a:t>
            </a:r>
            <a:r>
              <a:rPr lang="en-GB" altLang="zh-CN" sz="1600">
                <a:solidFill>
                  <a:srgbClr val="00006F"/>
                </a:solidFill>
              </a:rPr>
              <a:t>B</a:t>
            </a:r>
            <a:r>
              <a:rPr lang="zh-CN" altLang="en-GB" sz="1600">
                <a:solidFill>
                  <a:srgbClr val="00006F"/>
                </a:solidFill>
              </a:rPr>
              <a:t>论坛中的</a:t>
            </a:r>
            <a:r>
              <a:rPr lang="en-GB" altLang="zh-CN" sz="1600">
                <a:solidFill>
                  <a:srgbClr val="00006F"/>
                </a:solidFill>
              </a:rPr>
              <a:t>KK</a:t>
            </a:r>
            <a:r>
              <a:rPr lang="zh-CN" altLang="en-GB" sz="1600">
                <a:solidFill>
                  <a:srgbClr val="00006F"/>
                </a:solidFill>
              </a:rPr>
              <a:t>都表示斯巴克。这显然是错误的，因为</a:t>
            </a:r>
            <a:r>
              <a:rPr lang="en-GB" altLang="zh-CN" sz="1600">
                <a:solidFill>
                  <a:srgbClr val="00006F"/>
                </a:solidFill>
              </a:rPr>
              <a:t>KK</a:t>
            </a:r>
            <a:r>
              <a:rPr lang="zh-CN" altLang="en-GB" sz="1600">
                <a:solidFill>
                  <a:srgbClr val="00006F"/>
                </a:solidFill>
              </a:rPr>
              <a:t>被双指了。</a:t>
            </a:r>
          </a:p>
        </p:txBody>
      </p:sp>
      <p:sp>
        <p:nvSpPr>
          <p:cNvPr id="23577" name="Rectangle 25"/>
          <p:cNvSpPr>
            <a:spLocks noChangeArrowheads="1"/>
          </p:cNvSpPr>
          <p:nvPr/>
        </p:nvSpPr>
        <p:spPr bwMode="auto">
          <a:xfrm>
            <a:off x="468313" y="1196975"/>
            <a:ext cx="8231187" cy="2376488"/>
          </a:xfrm>
          <a:prstGeom prst="rect">
            <a:avLst/>
          </a:prstGeom>
          <a:noFill/>
          <a:ln w="9525">
            <a:noFill/>
            <a:round/>
            <a:headEnd/>
            <a:tailEnd/>
          </a:ln>
        </p:spPr>
        <p:txBody>
          <a:bodyPr lIns="90000" tIns="46800" rIns="90000" bIns="46800"/>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a:solidFill>
                  <a:srgbClr val="00006F"/>
                </a:solidFill>
              </a:rPr>
              <a:t>例三：</a:t>
            </a:r>
          </a:p>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6F"/>
                </a:solidFill>
              </a:rPr>
              <a:t>	Has(Forumname,Nokia) and Equals(Poster,</a:t>
            </a:r>
            <a:r>
              <a:rPr lang="zh-CN" altLang="en-GB" sz="1800">
                <a:solidFill>
                  <a:srgbClr val="00006F"/>
                </a:solidFill>
              </a:rPr>
              <a:t>店小二</a:t>
            </a:r>
            <a:r>
              <a:rPr lang="en-GB" altLang="zh-CN" sz="1800">
                <a:solidFill>
                  <a:srgbClr val="00006F"/>
                </a:solidFill>
              </a:rPr>
              <a:t>)</a:t>
            </a:r>
          </a:p>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800">
              <a:solidFill>
                <a:srgbClr val="00006F"/>
              </a:solidFill>
            </a:endParaRPr>
          </a:p>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6F"/>
                </a:solidFill>
              </a:rPr>
              <a:t>	Forum Name</a:t>
            </a:r>
            <a:r>
              <a:rPr lang="zh-CN" altLang="en-GB" sz="1800">
                <a:solidFill>
                  <a:srgbClr val="00006F"/>
                </a:solidFill>
              </a:rPr>
              <a:t>包含“</a:t>
            </a:r>
            <a:r>
              <a:rPr lang="en-GB" altLang="zh-CN" sz="1800">
                <a:solidFill>
                  <a:srgbClr val="0066FF"/>
                </a:solidFill>
              </a:rPr>
              <a:t>Nokia</a:t>
            </a:r>
            <a:r>
              <a:rPr lang="en-GB" altLang="zh-CN" sz="1800">
                <a:solidFill>
                  <a:srgbClr val="00006F"/>
                </a:solidFill>
              </a:rPr>
              <a:t>”</a:t>
            </a:r>
            <a:r>
              <a:rPr lang="zh-CN" altLang="en-GB" sz="1800">
                <a:solidFill>
                  <a:srgbClr val="00006F"/>
                </a:solidFill>
              </a:rPr>
              <a:t>并且发帖人等于“</a:t>
            </a:r>
            <a:r>
              <a:rPr lang="zh-CN" altLang="en-GB" sz="1800">
                <a:solidFill>
                  <a:srgbClr val="0066FF"/>
                </a:solidFill>
              </a:rPr>
              <a:t>店小二</a:t>
            </a:r>
            <a:r>
              <a:rPr lang="zh-CN" altLang="en-GB" sz="1800">
                <a:solidFill>
                  <a:srgbClr val="00006F"/>
                </a:solidFill>
              </a:rPr>
              <a:t>”时才继续检查后续规则						</a:t>
            </a:r>
          </a:p>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a:solidFill>
                  <a:srgbClr val="00006F"/>
                </a:solidFill>
              </a:rPr>
              <a:t>						</a:t>
            </a:r>
          </a:p>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a:solidFill>
                  <a:srgbClr val="00006F"/>
                </a:solidFill>
              </a:rPr>
              <a:t>例四：</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3577">
                                            <p:txEl>
                                              <p:pRg st="0" end="0"/>
                                            </p:txEl>
                                          </p:spTgt>
                                        </p:tgtEl>
                                        <p:attrNameLst>
                                          <p:attrName>style.visibility</p:attrName>
                                        </p:attrNameLst>
                                      </p:cBhvr>
                                      <p:to>
                                        <p:strVal val="visible"/>
                                      </p:to>
                                    </p:set>
                                    <p:anim calcmode="lin" valueType="num">
                                      <p:cBhvr>
                                        <p:cTn id="7" dur="500" fill="hold"/>
                                        <p:tgtEl>
                                          <p:spTgt spid="23577">
                                            <p:txEl>
                                              <p:pRg st="0" end="0"/>
                                            </p:txEl>
                                          </p:spTgt>
                                        </p:tgtEl>
                                        <p:attrNameLst>
                                          <p:attrName>ppt_x</p:attrName>
                                        </p:attrNameLst>
                                      </p:cBhvr>
                                      <p:tavLst>
                                        <p:tav tm="100000">
                                          <p:val>
                                            <p:strVal val="#ppt_x"/>
                                          </p:val>
                                        </p:tav>
                                        <p:tav>
                                          <p:val>
                                            <p:strVal val="#ppt_x"/>
                                          </p:val>
                                        </p:tav>
                                      </p:tavLst>
                                    </p:anim>
                                    <p:anim calcmode="lin" valueType="num">
                                      <p:cBhvr>
                                        <p:cTn id="8" dur="500" fill="hold"/>
                                        <p:tgtEl>
                                          <p:spTgt spid="23577">
                                            <p:txEl>
                                              <p:pRg st="0" end="0"/>
                                            </p:txEl>
                                          </p:spTgt>
                                        </p:tgtEl>
                                        <p:attrNameLst>
                                          <p:attrName>ppt_y</p:attrName>
                                        </p:attrNameLst>
                                      </p:cBhvr>
                                      <p:tavLst>
                                        <p:tav tm="100000">
                                          <p:val>
                                            <p:strVal val="1+#ppt_h/2"/>
                                          </p:val>
                                        </p:tav>
                                        <p:tav>
                                          <p:val>
                                            <p:strVal val="#ppt_y"/>
                                          </p:val>
                                        </p:tav>
                                      </p:tavLst>
                                    </p:anim>
                                  </p:childTnLst>
                                </p:cTn>
                              </p:par>
                              <p:par>
                                <p:cTn id="9" presetID="2" presetClass="entr" presetSubtype="4" fill="hold" nodeType="withEffect">
                                  <p:stCondLst>
                                    <p:cond delay="0"/>
                                  </p:stCondLst>
                                  <p:childTnLst>
                                    <p:set>
                                      <p:cBhvr additive="repl">
                                        <p:cTn id="10" dur="1" fill="hold">
                                          <p:stCondLst>
                                            <p:cond delay="0"/>
                                          </p:stCondLst>
                                        </p:cTn>
                                        <p:tgtEl>
                                          <p:spTgt spid="23577">
                                            <p:txEl>
                                              <p:pRg st="1" end="1"/>
                                            </p:txEl>
                                          </p:spTgt>
                                        </p:tgtEl>
                                        <p:attrNameLst>
                                          <p:attrName>style.visibility</p:attrName>
                                        </p:attrNameLst>
                                      </p:cBhvr>
                                      <p:to>
                                        <p:strVal val="visible"/>
                                      </p:to>
                                    </p:set>
                                    <p:anim calcmode="lin" valueType="num">
                                      <p:cBhvr>
                                        <p:cTn id="11" dur="500" fill="hold"/>
                                        <p:tgtEl>
                                          <p:spTgt spid="23577">
                                            <p:txEl>
                                              <p:pRg st="1" end="1"/>
                                            </p:txEl>
                                          </p:spTgt>
                                        </p:tgtEl>
                                        <p:attrNameLst>
                                          <p:attrName>ppt_x</p:attrName>
                                        </p:attrNameLst>
                                      </p:cBhvr>
                                      <p:tavLst>
                                        <p:tav tm="100000">
                                          <p:val>
                                            <p:strVal val="#ppt_x"/>
                                          </p:val>
                                        </p:tav>
                                        <p:tav>
                                          <p:val>
                                            <p:strVal val="#ppt_x"/>
                                          </p:val>
                                        </p:tav>
                                      </p:tavLst>
                                    </p:anim>
                                    <p:anim calcmode="lin" valueType="num">
                                      <p:cBhvr>
                                        <p:cTn id="12" dur="500" fill="hold"/>
                                        <p:tgtEl>
                                          <p:spTgt spid="23577">
                                            <p:txEl>
                                              <p:pRg st="1" end="1"/>
                                            </p:txEl>
                                          </p:spTgt>
                                        </p:tgtEl>
                                        <p:attrNameLst>
                                          <p:attrName>ppt_y</p:attrName>
                                        </p:attrNameLst>
                                      </p:cBhvr>
                                      <p:tavLst>
                                        <p:tav tm="100000">
                                          <p:val>
                                            <p:strVal val="1+#ppt_h/2"/>
                                          </p:val>
                                        </p:tav>
                                        <p:tav>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23577">
                                            <p:txEl>
                                              <p:pRg st="3" end="3"/>
                                            </p:txEl>
                                          </p:spTgt>
                                        </p:tgtEl>
                                        <p:attrNameLst>
                                          <p:attrName>style.visibility</p:attrName>
                                        </p:attrNameLst>
                                      </p:cBhvr>
                                      <p:to>
                                        <p:strVal val="visible"/>
                                      </p:to>
                                    </p:set>
                                    <p:anim calcmode="lin" valueType="num">
                                      <p:cBhvr>
                                        <p:cTn id="17" dur="500" fill="hold"/>
                                        <p:tgtEl>
                                          <p:spTgt spid="23577">
                                            <p:txEl>
                                              <p:pRg st="3" end="3"/>
                                            </p:txEl>
                                          </p:spTgt>
                                        </p:tgtEl>
                                        <p:attrNameLst>
                                          <p:attrName>ppt_x</p:attrName>
                                        </p:attrNameLst>
                                      </p:cBhvr>
                                      <p:tavLst>
                                        <p:tav tm="100000">
                                          <p:val>
                                            <p:strVal val="#ppt_x"/>
                                          </p:val>
                                        </p:tav>
                                        <p:tav>
                                          <p:val>
                                            <p:strVal val="#ppt_x"/>
                                          </p:val>
                                        </p:tav>
                                      </p:tavLst>
                                    </p:anim>
                                    <p:anim calcmode="lin" valueType="num">
                                      <p:cBhvr>
                                        <p:cTn id="18" dur="500" fill="hold"/>
                                        <p:tgtEl>
                                          <p:spTgt spid="23577">
                                            <p:txEl>
                                              <p:pRg st="3" end="3"/>
                                            </p:txEl>
                                          </p:spTgt>
                                        </p:tgtEl>
                                        <p:attrNameLst>
                                          <p:attrName>ppt_y</p:attrName>
                                        </p:attrNameLst>
                                      </p:cBhvr>
                                      <p:tavLst>
                                        <p:tav tm="100000">
                                          <p:val>
                                            <p:strVal val="1+#ppt_h/2"/>
                                          </p:val>
                                        </p:tav>
                                        <p:tav>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additive="repl">
                                        <p:cTn id="22" dur="1" fill="hold">
                                          <p:stCondLst>
                                            <p:cond delay="0"/>
                                          </p:stCondLst>
                                        </p:cTn>
                                        <p:tgtEl>
                                          <p:spTgt spid="23577">
                                            <p:txEl>
                                              <p:pRg st="5" end="5"/>
                                            </p:txEl>
                                          </p:spTgt>
                                        </p:tgtEl>
                                        <p:attrNameLst>
                                          <p:attrName>style.visibility</p:attrName>
                                        </p:attrNameLst>
                                      </p:cBhvr>
                                      <p:to>
                                        <p:strVal val="visible"/>
                                      </p:to>
                                    </p:set>
                                    <p:anim calcmode="lin" valueType="num">
                                      <p:cBhvr>
                                        <p:cTn id="23" dur="500" fill="hold"/>
                                        <p:tgtEl>
                                          <p:spTgt spid="23577">
                                            <p:txEl>
                                              <p:pRg st="5" end="5"/>
                                            </p:txEl>
                                          </p:spTgt>
                                        </p:tgtEl>
                                        <p:attrNameLst>
                                          <p:attrName>ppt_x</p:attrName>
                                        </p:attrNameLst>
                                      </p:cBhvr>
                                      <p:tavLst>
                                        <p:tav tm="100000">
                                          <p:val>
                                            <p:strVal val="#ppt_x"/>
                                          </p:val>
                                        </p:tav>
                                        <p:tav>
                                          <p:val>
                                            <p:strVal val="#ppt_x"/>
                                          </p:val>
                                        </p:tav>
                                      </p:tavLst>
                                    </p:anim>
                                    <p:anim calcmode="lin" valueType="num">
                                      <p:cBhvr>
                                        <p:cTn id="24" dur="500" fill="hold"/>
                                        <p:tgtEl>
                                          <p:spTgt spid="23577">
                                            <p:txEl>
                                              <p:pRg st="5" end="5"/>
                                            </p:txEl>
                                          </p:spTgt>
                                        </p:tgtEl>
                                        <p:attrNameLst>
                                          <p:attrName>ppt_y</p:attrName>
                                        </p:attrNameLst>
                                      </p:cBhvr>
                                      <p:tavLst>
                                        <p:tav tm="100000">
                                          <p:val>
                                            <p:strVal val="1+#ppt_h/2"/>
                                          </p:val>
                                        </p:tav>
                                        <p:tav>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additive="repl">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ppt_x</p:attrName>
                                        </p:attrNameLst>
                                      </p:cBhvr>
                                      <p:tavLst>
                                        <p:tav tm="100000">
                                          <p:val>
                                            <p:strVal val="#ppt_x"/>
                                          </p:val>
                                        </p:tav>
                                        <p:tav>
                                          <p:val>
                                            <p:strVal val="#ppt_x"/>
                                          </p:val>
                                        </p:tav>
                                      </p:tavLst>
                                    </p:anim>
                                    <p:anim calcmode="lin" valueType="num">
                                      <p:cBhvr>
                                        <p:cTn id="30" dur="500" fill="hold"/>
                                        <p:tgtEl>
                                          <p:spTgt spid="2"/>
                                        </p:tgtEl>
                                        <p:attrNameLst>
                                          <p:attrName>ppt_y</p:attrName>
                                        </p:attrNameLst>
                                      </p:cBhvr>
                                      <p:tavLst>
                                        <p:tav tm="100000">
                                          <p:val>
                                            <p:strVal val="1+#ppt_h/2"/>
                                          </p:val>
                                        </p:tav>
                                        <p:tav>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additive="repl">
                                        <p:cTn id="34" dur="1" fill="hold">
                                          <p:stCondLst>
                                            <p:cond delay="0"/>
                                          </p:stCondLst>
                                        </p:cTn>
                                        <p:tgtEl>
                                          <p:spTgt spid="23576"/>
                                        </p:tgtEl>
                                        <p:attrNameLst>
                                          <p:attrName>style.visibility</p:attrName>
                                        </p:attrNameLst>
                                      </p:cBhvr>
                                      <p:to>
                                        <p:strVal val="visible"/>
                                      </p:to>
                                    </p:set>
                                    <p:anim calcmode="lin" valueType="num">
                                      <p:cBhvr>
                                        <p:cTn id="35" dur="500" fill="hold"/>
                                        <p:tgtEl>
                                          <p:spTgt spid="23576"/>
                                        </p:tgtEl>
                                        <p:attrNameLst>
                                          <p:attrName>ppt_x</p:attrName>
                                        </p:attrNameLst>
                                      </p:cBhvr>
                                      <p:tavLst>
                                        <p:tav tm="100000">
                                          <p:val>
                                            <p:strVal val="#ppt_x"/>
                                          </p:val>
                                        </p:tav>
                                        <p:tav>
                                          <p:val>
                                            <p:strVal val="#ppt_x"/>
                                          </p:val>
                                        </p:tav>
                                      </p:tavLst>
                                    </p:anim>
                                    <p:anim calcmode="lin" valueType="num">
                                      <p:cBhvr>
                                        <p:cTn id="36" dur="500" fill="hold"/>
                                        <p:tgtEl>
                                          <p:spTgt spid="23576"/>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838200" y="1981200"/>
            <a:ext cx="5334000" cy="11430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err="1">
                <a:solidFill>
                  <a:srgbClr val="00006F"/>
                </a:solidFill>
              </a:rPr>
              <a:t>什么是</a:t>
            </a:r>
            <a:r>
              <a:rPr lang="en-US" altLang="zh-CN" sz="3200" b="1" dirty="0" err="1">
                <a:solidFill>
                  <a:srgbClr val="00006F"/>
                </a:solidFill>
              </a:rPr>
              <a:t>Rules</a:t>
            </a:r>
            <a:r>
              <a:rPr lang="en-US" altLang="zh-CN" sz="3200" b="1" dirty="0">
                <a:solidFill>
                  <a:srgbClr val="00006F"/>
                </a:solidFill>
              </a:rPr>
              <a:t> Engine?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287338"/>
            <a:ext cx="8231188" cy="460375"/>
          </a:xfrm>
          <a:prstGeom prst="rect">
            <a:avLst/>
          </a:prstGeom>
          <a:noFill/>
          <a:ln w="9525">
            <a:noFill/>
            <a:round/>
            <a:headEnd/>
            <a:tailEnd/>
          </a:ln>
        </p:spPr>
        <p:txBody>
          <a:bodyPr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err="1" smtClean="0">
                <a:solidFill>
                  <a:srgbClr val="00006F"/>
                </a:solidFill>
              </a:rPr>
              <a:t>Metarule</a:t>
            </a:r>
            <a:endParaRPr lang="zh-CN" altLang="en-GB" sz="2400" b="1" dirty="0">
              <a:solidFill>
                <a:srgbClr val="00006F"/>
              </a:solidFill>
            </a:endParaRPr>
          </a:p>
        </p:txBody>
      </p:sp>
      <p:sp>
        <p:nvSpPr>
          <p:cNvPr id="23577" name="Rectangle 25"/>
          <p:cNvSpPr>
            <a:spLocks noChangeArrowheads="1"/>
          </p:cNvSpPr>
          <p:nvPr/>
        </p:nvSpPr>
        <p:spPr bwMode="auto">
          <a:xfrm>
            <a:off x="468313" y="1196975"/>
            <a:ext cx="8231187" cy="2376488"/>
          </a:xfrm>
          <a:prstGeom prst="rect">
            <a:avLst/>
          </a:prstGeom>
          <a:noFill/>
          <a:ln w="9525">
            <a:noFill/>
            <a:round/>
            <a:headEnd/>
            <a:tailEnd/>
          </a:ln>
        </p:spPr>
        <p:txBody>
          <a:bodyPr lIns="90000" tIns="46800" rIns="90000" bIns="46800"/>
          <a:lstStyle/>
          <a:p>
            <a:pPr marL="341313" indent="-341313" defTabSz="1165225">
              <a:lnSpc>
                <a:spcPct val="150000"/>
              </a:lnSpc>
            </a:pPr>
            <a:r>
              <a:rPr lang="zh-CN" altLang="en-US" dirty="0" smtClean="0"/>
              <a:t>更多</a:t>
            </a:r>
            <a:r>
              <a:rPr lang="en-US" altLang="zh-CN" dirty="0" err="1" smtClean="0"/>
              <a:t>Metarule</a:t>
            </a:r>
            <a:r>
              <a:rPr lang="zh-CN" altLang="en-US" dirty="0" smtClean="0"/>
              <a:t>的介绍</a:t>
            </a:r>
            <a:r>
              <a:rPr lang="zh-CN" altLang="en-US" dirty="0" smtClean="0"/>
              <a:t>和</a:t>
            </a:r>
            <a:r>
              <a:rPr lang="en-US" altLang="zh-CN" dirty="0" smtClean="0"/>
              <a:t>RE</a:t>
            </a:r>
            <a:r>
              <a:rPr lang="zh-CN" altLang="en-US" dirty="0" smtClean="0"/>
              <a:t>的特别说明，可见</a:t>
            </a:r>
            <a:r>
              <a:rPr lang="en-US" altLang="zh-CN" dirty="0" smtClean="0"/>
              <a:t>WIKI</a:t>
            </a:r>
          </a:p>
          <a:p>
            <a:pPr marL="341313" indent="-341313" defTabSz="1165225">
              <a:lnSpc>
                <a:spcPct val="150000"/>
              </a:lnSpc>
            </a:pPr>
            <a:r>
              <a:rPr lang="en-US" altLang="zh-CN" sz="1600" dirty="0" err="1" smtClean="0">
                <a:latin typeface="Arial Unicode MS" pitchFamily="34" charset="-122"/>
                <a:ea typeface="Arial Unicode MS" pitchFamily="34" charset="-122"/>
                <a:cs typeface="Arial Unicode MS" pitchFamily="34" charset="-122"/>
              </a:rPr>
              <a:t>MetaRule</a:t>
            </a:r>
            <a:r>
              <a:rPr lang="en-US" altLang="zh-CN" sz="1600" dirty="0" smtClean="0">
                <a:latin typeface="Arial Unicode MS" pitchFamily="34" charset="-122"/>
                <a:ea typeface="Arial Unicode MS" pitchFamily="34" charset="-122"/>
                <a:cs typeface="Arial Unicode MS" pitchFamily="34" charset="-122"/>
              </a:rPr>
              <a:t> </a:t>
            </a:r>
            <a:r>
              <a:rPr lang="en-US" altLang="zh-CN" sz="1400" dirty="0" smtClean="0">
                <a:latin typeface="Arial Unicode MS" pitchFamily="34" charset="-122"/>
                <a:ea typeface="Arial Unicode MS" pitchFamily="34" charset="-122"/>
                <a:cs typeface="Arial Unicode MS" pitchFamily="34" charset="-122"/>
                <a:hlinkClick r:id="rId3"/>
              </a:rPr>
              <a:t>http</a:t>
            </a:r>
            <a:r>
              <a:rPr lang="en-US" altLang="zh-CN" sz="1400" dirty="0" smtClean="0">
                <a:latin typeface="Arial Unicode MS" pitchFamily="34" charset="-122"/>
                <a:ea typeface="Arial Unicode MS" pitchFamily="34" charset="-122"/>
                <a:cs typeface="Arial Unicode MS" pitchFamily="34" charset="-122"/>
                <a:hlinkClick r:id="rId3"/>
              </a:rPr>
              <a:t>://</a:t>
            </a:r>
            <a:r>
              <a:rPr lang="en-US" altLang="zh-CN" sz="1400" dirty="0" smtClean="0">
                <a:latin typeface="Arial Unicode MS" pitchFamily="34" charset="-122"/>
                <a:ea typeface="Arial Unicode MS" pitchFamily="34" charset="-122"/>
                <a:cs typeface="Arial Unicode MS" pitchFamily="34" charset="-122"/>
                <a:hlinkClick r:id="rId3"/>
              </a:rPr>
              <a:t>wiki.internal.cicdata.com/confluence/pages/viewpage.action?pageId=3471</a:t>
            </a:r>
            <a:endParaRPr lang="en-US" altLang="zh-CN" sz="1400" dirty="0" smtClean="0">
              <a:latin typeface="Arial Unicode MS" pitchFamily="34" charset="-122"/>
              <a:ea typeface="Arial Unicode MS" pitchFamily="34" charset="-122"/>
              <a:cs typeface="Arial Unicode MS" pitchFamily="34" charset="-122"/>
            </a:endParaRPr>
          </a:p>
          <a:p>
            <a:pPr marL="341313" indent="-341313" defTabSz="1165225">
              <a:lnSpc>
                <a:spcPct val="150000"/>
              </a:lnSpc>
            </a:pPr>
            <a:r>
              <a:rPr lang="en-US" altLang="zh-CN" sz="1600" dirty="0" smtClean="0">
                <a:latin typeface="Arial Unicode MS" pitchFamily="34" charset="-122"/>
                <a:ea typeface="Arial Unicode MS" pitchFamily="34" charset="-122"/>
                <a:cs typeface="Arial Unicode MS" pitchFamily="34" charset="-122"/>
              </a:rPr>
              <a:t>RE</a:t>
            </a:r>
            <a:r>
              <a:rPr lang="zh-CN" altLang="en-US" sz="1600" dirty="0" smtClean="0">
                <a:latin typeface="Arial Unicode MS" pitchFamily="34" charset="-122"/>
                <a:ea typeface="Arial Unicode MS" pitchFamily="34" charset="-122"/>
                <a:cs typeface="Arial Unicode MS" pitchFamily="34" charset="-122"/>
              </a:rPr>
              <a:t>功能  </a:t>
            </a:r>
            <a:r>
              <a:rPr lang="en-US" altLang="zh-CN" sz="1400" dirty="0" smtClean="0">
                <a:latin typeface="Arial Unicode MS" pitchFamily="34" charset="-122"/>
                <a:ea typeface="Arial Unicode MS" pitchFamily="34" charset="-122"/>
                <a:cs typeface="Arial Unicode MS" pitchFamily="34" charset="-122"/>
                <a:hlinkClick r:id="rId4"/>
              </a:rPr>
              <a:t>http</a:t>
            </a:r>
            <a:r>
              <a:rPr lang="en-US" altLang="zh-CN" sz="1400" dirty="0" smtClean="0">
                <a:latin typeface="Arial Unicode MS" pitchFamily="34" charset="-122"/>
                <a:ea typeface="Arial Unicode MS" pitchFamily="34" charset="-122"/>
                <a:cs typeface="Arial Unicode MS" pitchFamily="34" charset="-122"/>
                <a:hlinkClick r:id="rId4"/>
              </a:rPr>
              <a:t>://wiki.internal.cicdata.com/confluence/pages/viewpage.action?pageId=3470</a:t>
            </a:r>
            <a:endParaRPr lang="en-US" altLang="zh-CN" sz="1400" dirty="0" smtClean="0">
              <a:latin typeface="Arial Unicode MS" pitchFamily="34" charset="-122"/>
              <a:ea typeface="Arial Unicode MS" pitchFamily="34" charset="-122"/>
              <a:cs typeface="Arial Unicode MS" pitchFamily="34" charset="-122"/>
            </a:endParaRPr>
          </a:p>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GB" sz="1800" dirty="0">
              <a:solidFill>
                <a:srgbClr val="00006F"/>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3577">
                                            <p:txEl>
                                              <p:pRg st="0" end="0"/>
                                            </p:txEl>
                                          </p:spTgt>
                                        </p:tgtEl>
                                        <p:attrNameLst>
                                          <p:attrName>style.visibility</p:attrName>
                                        </p:attrNameLst>
                                      </p:cBhvr>
                                      <p:to>
                                        <p:strVal val="visible"/>
                                      </p:to>
                                    </p:set>
                                    <p:anim calcmode="lin" valueType="num">
                                      <p:cBhvr>
                                        <p:cTn id="7" dur="500" fill="hold"/>
                                        <p:tgtEl>
                                          <p:spTgt spid="23577">
                                            <p:txEl>
                                              <p:pRg st="0" end="0"/>
                                            </p:txEl>
                                          </p:spTgt>
                                        </p:tgtEl>
                                        <p:attrNameLst>
                                          <p:attrName>ppt_x</p:attrName>
                                        </p:attrNameLst>
                                      </p:cBhvr>
                                      <p:tavLst>
                                        <p:tav tm="100000">
                                          <p:val>
                                            <p:strVal val="#ppt_x"/>
                                          </p:val>
                                        </p:tav>
                                        <p:tav>
                                          <p:val>
                                            <p:strVal val="#ppt_x"/>
                                          </p:val>
                                        </p:tav>
                                      </p:tavLst>
                                    </p:anim>
                                    <p:anim calcmode="lin" valueType="num">
                                      <p:cBhvr>
                                        <p:cTn id="8" dur="500" fill="hold"/>
                                        <p:tgtEl>
                                          <p:spTgt spid="23577">
                                            <p:txEl>
                                              <p:pRg st="0" end="0"/>
                                            </p:txEl>
                                          </p:spTgt>
                                        </p:tgtEl>
                                        <p:attrNameLst>
                                          <p:attrName>ppt_y</p:attrName>
                                        </p:attrNameLst>
                                      </p:cBhvr>
                                      <p:tavLst>
                                        <p:tav tm="100000">
                                          <p:val>
                                            <p:strVal val="1+#ppt_h/2"/>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23577">
                                            <p:txEl>
                                              <p:pRg st="1" end="1"/>
                                            </p:txEl>
                                          </p:spTgt>
                                        </p:tgtEl>
                                        <p:attrNameLst>
                                          <p:attrName>style.visibility</p:attrName>
                                        </p:attrNameLst>
                                      </p:cBhvr>
                                      <p:to>
                                        <p:strVal val="visible"/>
                                      </p:to>
                                    </p:set>
                                    <p:anim calcmode="lin" valueType="num">
                                      <p:cBhvr>
                                        <p:cTn id="13" dur="500" fill="hold"/>
                                        <p:tgtEl>
                                          <p:spTgt spid="23577">
                                            <p:txEl>
                                              <p:pRg st="1" end="1"/>
                                            </p:txEl>
                                          </p:spTgt>
                                        </p:tgtEl>
                                        <p:attrNameLst>
                                          <p:attrName>ppt_x</p:attrName>
                                        </p:attrNameLst>
                                      </p:cBhvr>
                                      <p:tavLst>
                                        <p:tav tm="100000">
                                          <p:val>
                                            <p:strVal val="#ppt_x"/>
                                          </p:val>
                                        </p:tav>
                                        <p:tav>
                                          <p:val>
                                            <p:strVal val="#ppt_x"/>
                                          </p:val>
                                        </p:tav>
                                      </p:tavLst>
                                    </p:anim>
                                    <p:anim calcmode="lin" valueType="num">
                                      <p:cBhvr>
                                        <p:cTn id="14" dur="500" fill="hold"/>
                                        <p:tgtEl>
                                          <p:spTgt spid="23577">
                                            <p:txEl>
                                              <p:pRg st="1" end="1"/>
                                            </p:txEl>
                                          </p:spTgt>
                                        </p:tgtEl>
                                        <p:attrNameLst>
                                          <p:attrName>ppt_y</p:attrName>
                                        </p:attrNameLst>
                                      </p:cBhvr>
                                      <p:tavLst>
                                        <p:tav tm="100000">
                                          <p:val>
                                            <p:strVal val="1+#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23577">
                                            <p:txEl>
                                              <p:pRg st="2" end="2"/>
                                            </p:txEl>
                                          </p:spTgt>
                                        </p:tgtEl>
                                        <p:attrNameLst>
                                          <p:attrName>style.visibility</p:attrName>
                                        </p:attrNameLst>
                                      </p:cBhvr>
                                      <p:to>
                                        <p:strVal val="visible"/>
                                      </p:to>
                                    </p:set>
                                    <p:anim calcmode="lin" valueType="num">
                                      <p:cBhvr>
                                        <p:cTn id="19" dur="500" fill="hold"/>
                                        <p:tgtEl>
                                          <p:spTgt spid="23577">
                                            <p:txEl>
                                              <p:pRg st="2" end="2"/>
                                            </p:txEl>
                                          </p:spTgt>
                                        </p:tgtEl>
                                        <p:attrNameLst>
                                          <p:attrName>ppt_x</p:attrName>
                                        </p:attrNameLst>
                                      </p:cBhvr>
                                      <p:tavLst>
                                        <p:tav tm="100000">
                                          <p:val>
                                            <p:strVal val="#ppt_x"/>
                                          </p:val>
                                        </p:tav>
                                        <p:tav>
                                          <p:val>
                                            <p:strVal val="#ppt_x"/>
                                          </p:val>
                                        </p:tav>
                                      </p:tavLst>
                                    </p:anim>
                                    <p:anim calcmode="lin" valueType="num">
                                      <p:cBhvr>
                                        <p:cTn id="20" dur="500" fill="hold"/>
                                        <p:tgtEl>
                                          <p:spTgt spid="23577">
                                            <p:txEl>
                                              <p:pRg st="2" end="2"/>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err="1">
                <a:solidFill>
                  <a:srgbClr val="00006F"/>
                </a:solidFill>
              </a:rPr>
              <a:t>Sentiment</a:t>
            </a:r>
            <a:r>
              <a:rPr lang="en-US" sz="2400" b="1" dirty="0" err="1">
                <a:solidFill>
                  <a:srgbClr val="00006F"/>
                </a:solidFill>
              </a:rPr>
              <a:t>的标识</a:t>
            </a:r>
            <a:endParaRPr lang="en-US" sz="2400" b="1" dirty="0">
              <a:solidFill>
                <a:srgbClr val="00006F"/>
              </a:solidFill>
            </a:endParaRPr>
          </a:p>
        </p:txBody>
      </p:sp>
      <p:sp>
        <p:nvSpPr>
          <p:cNvPr id="23555" name="Text Box 2"/>
          <p:cNvSpPr txBox="1">
            <a:spLocks noChangeArrowheads="1"/>
          </p:cNvSpPr>
          <p:nvPr/>
        </p:nvSpPr>
        <p:spPr bwMode="auto">
          <a:xfrm>
            <a:off x="468312" y="1196974"/>
            <a:ext cx="8370887" cy="5432426"/>
          </a:xfrm>
          <a:prstGeom prst="rect">
            <a:avLst/>
          </a:prstGeom>
          <a:noFill/>
          <a:ln w="9525">
            <a:noFill/>
            <a:round/>
            <a:headEnd/>
            <a:tailEnd/>
          </a:ln>
        </p:spPr>
        <p:txBody>
          <a:bodyPr/>
          <a:lstStyle/>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Arial Unicode MS" pitchFamily="34" charset="-122"/>
                <a:ea typeface="Arial Unicode MS" pitchFamily="34" charset="-122"/>
                <a:cs typeface="Arial Unicode MS" pitchFamily="34" charset="-122"/>
              </a:rPr>
              <a:t>可以设定</a:t>
            </a:r>
            <a:r>
              <a:rPr lang="en-US" altLang="zh-CN" dirty="0" smtClean="0">
                <a:latin typeface="Arial Unicode MS" pitchFamily="34" charset="-122"/>
                <a:ea typeface="Arial Unicode MS" pitchFamily="34" charset="-122"/>
                <a:cs typeface="Arial Unicode MS" pitchFamily="34" charset="-122"/>
              </a:rPr>
              <a:t>Global Meta Rule</a:t>
            </a:r>
            <a:r>
              <a:rPr lang="zh-CN" altLang="en-US" dirty="0" smtClean="0">
                <a:latin typeface="Arial Unicode MS" pitchFamily="34" charset="-122"/>
                <a:ea typeface="Arial Unicode MS" pitchFamily="34" charset="-122"/>
                <a:cs typeface="Arial Unicode MS" pitchFamily="34" charset="-122"/>
              </a:rPr>
              <a:t>和</a:t>
            </a:r>
            <a:r>
              <a:rPr lang="en-US" altLang="zh-CN" dirty="0" smtClean="0">
                <a:latin typeface="Arial Unicode MS" pitchFamily="34" charset="-122"/>
                <a:ea typeface="Arial Unicode MS" pitchFamily="34" charset="-122"/>
                <a:cs typeface="Arial Unicode MS" pitchFamily="34" charset="-122"/>
              </a:rPr>
              <a:t>Global Sentiment Rule</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solidFill>
                  <a:srgbClr val="00006F"/>
                </a:solidFill>
              </a:rPr>
              <a:t>Global Meta Rule</a:t>
            </a:r>
            <a:r>
              <a:rPr lang="zh-CN" altLang="en-US" sz="1600" dirty="0" smtClean="0">
                <a:solidFill>
                  <a:srgbClr val="00006F"/>
                </a:solidFill>
              </a:rPr>
              <a:t>会被应用于</a:t>
            </a:r>
            <a:r>
              <a:rPr lang="en-US" altLang="zh-CN" sz="1600" dirty="0" smtClean="0">
                <a:solidFill>
                  <a:srgbClr val="00006F"/>
                </a:solidFill>
              </a:rPr>
              <a:t>tree</a:t>
            </a:r>
            <a:r>
              <a:rPr lang="zh-CN" altLang="en-US" sz="1600" dirty="0" smtClean="0">
                <a:solidFill>
                  <a:srgbClr val="00006F"/>
                </a:solidFill>
              </a:rPr>
              <a:t>中的每一条</a:t>
            </a:r>
            <a:r>
              <a:rPr lang="en-US" altLang="zh-CN" sz="1600" dirty="0" err="1" smtClean="0">
                <a:solidFill>
                  <a:srgbClr val="00006F"/>
                </a:solidFill>
              </a:rPr>
              <a:t>ruleset</a:t>
            </a:r>
            <a:r>
              <a:rPr lang="zh-CN" altLang="en-US" sz="1600" dirty="0" smtClean="0">
                <a:solidFill>
                  <a:srgbClr val="00006F"/>
                </a:solidFill>
              </a:rPr>
              <a:t>，主要应用是：文本挖掘时便于移除网站</a:t>
            </a:r>
            <a:r>
              <a:rPr lang="en-US" altLang="zh-CN" sz="1600" dirty="0" smtClean="0">
                <a:solidFill>
                  <a:srgbClr val="00006F"/>
                </a:solidFill>
              </a:rPr>
              <a:t>/</a:t>
            </a:r>
            <a:r>
              <a:rPr lang="zh-CN" altLang="en-US" sz="1600" dirty="0" smtClean="0">
                <a:solidFill>
                  <a:srgbClr val="00006F"/>
                </a:solidFill>
              </a:rPr>
              <a:t>论坛</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solidFill>
                  <a:srgbClr val="00006F"/>
                </a:solidFill>
              </a:rPr>
              <a:t>Global Sentiment Rule</a:t>
            </a:r>
            <a:r>
              <a:rPr lang="zh-CN" altLang="en-US" sz="1600" dirty="0" smtClean="0">
                <a:solidFill>
                  <a:srgbClr val="00006F"/>
                </a:solidFill>
              </a:rPr>
              <a:t>同样会被应用到</a:t>
            </a:r>
            <a:r>
              <a:rPr lang="en-US" altLang="zh-CN" sz="1600" dirty="0" smtClean="0">
                <a:solidFill>
                  <a:srgbClr val="00006F"/>
                </a:solidFill>
              </a:rPr>
              <a:t>tree</a:t>
            </a:r>
            <a:r>
              <a:rPr lang="zh-CN" altLang="en-US" sz="1600" dirty="0" smtClean="0">
                <a:solidFill>
                  <a:srgbClr val="00006F"/>
                </a:solidFill>
              </a:rPr>
              <a:t>中的每一条</a:t>
            </a:r>
            <a:r>
              <a:rPr lang="en-US" altLang="zh-CN" sz="1600" dirty="0" err="1" smtClean="0">
                <a:solidFill>
                  <a:srgbClr val="00006F"/>
                </a:solidFill>
              </a:rPr>
              <a:t>ruleset</a:t>
            </a:r>
            <a:r>
              <a:rPr lang="zh-CN" altLang="en-US" sz="1600" dirty="0" smtClean="0">
                <a:solidFill>
                  <a:srgbClr val="00006F"/>
                </a:solidFill>
              </a:rPr>
              <a:t>，相当于针对特定</a:t>
            </a:r>
            <a:r>
              <a:rPr lang="en-US" altLang="zh-CN" sz="1600" dirty="0" smtClean="0">
                <a:solidFill>
                  <a:srgbClr val="00006F"/>
                </a:solidFill>
              </a:rPr>
              <a:t>tree</a:t>
            </a:r>
            <a:r>
              <a:rPr lang="zh-CN" altLang="en-US" sz="1600" dirty="0" smtClean="0">
                <a:solidFill>
                  <a:srgbClr val="00006F"/>
                </a:solidFill>
              </a:rPr>
              <a:t>的</a:t>
            </a:r>
            <a:r>
              <a:rPr lang="en-US" altLang="zh-CN" sz="1600" dirty="0" smtClean="0">
                <a:solidFill>
                  <a:srgbClr val="00006F"/>
                </a:solidFill>
              </a:rPr>
              <a:t>common </a:t>
            </a:r>
            <a:r>
              <a:rPr lang="en-US" altLang="zh-CN" sz="1600" dirty="0" smtClean="0">
                <a:solidFill>
                  <a:srgbClr val="00006F"/>
                </a:solidFill>
              </a:rPr>
              <a:t>sentiment</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600" dirty="0" smtClean="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0" dirty="0" smtClean="0">
                <a:solidFill>
                  <a:srgbClr val="00006F"/>
                </a:solidFill>
              </a:rPr>
              <a:t>Positive </a:t>
            </a:r>
            <a:r>
              <a:rPr lang="en-US" altLang="zh-CN" sz="1800" b="0" dirty="0" err="1">
                <a:solidFill>
                  <a:srgbClr val="00006F"/>
                </a:solidFill>
              </a:rPr>
              <a:t>Sentiment</a:t>
            </a:r>
            <a:r>
              <a:rPr lang="en-US" sz="1800" b="0" dirty="0" err="1">
                <a:solidFill>
                  <a:srgbClr val="00006F"/>
                </a:solidFill>
              </a:rPr>
              <a:t>的标识通过以下三项完成</a:t>
            </a:r>
            <a:r>
              <a:rPr lang="en-US" sz="1800" b="0" dirty="0">
                <a:solidFill>
                  <a:srgbClr val="00006F"/>
                </a:solidFill>
              </a:rPr>
              <a:t>：</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err="1">
                <a:solidFill>
                  <a:srgbClr val="00006F"/>
                </a:solidFill>
              </a:rPr>
              <a:t>Posword</a:t>
            </a:r>
            <a:endParaRPr lang="en-US" altLang="zh-CN" sz="1600" dirty="0">
              <a:solidFill>
                <a:srgbClr val="00006F"/>
              </a:solidFill>
            </a:endParaRP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err="1">
                <a:solidFill>
                  <a:srgbClr val="00006F"/>
                </a:solidFill>
              </a:rPr>
              <a:t>Posexpword</a:t>
            </a:r>
            <a:endParaRPr lang="en-US" altLang="zh-CN" sz="1600" dirty="0">
              <a:solidFill>
                <a:srgbClr val="00006F"/>
              </a:solidFill>
            </a:endParaRP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err="1">
                <a:solidFill>
                  <a:srgbClr val="00006F"/>
                </a:solidFill>
              </a:rPr>
              <a:t>Posnearrule</a:t>
            </a:r>
            <a:endParaRPr lang="en-US" altLang="zh-CN" sz="1600" dirty="0">
              <a:solidFill>
                <a:srgbClr val="00006F"/>
              </a:solidFill>
            </a:endParaRPr>
          </a:p>
          <a:p>
            <a:pPr marL="266700" indent="-266700">
              <a:spcBef>
                <a:spcPts val="450"/>
              </a:spcBef>
              <a:buClr>
                <a:srgbClr val="00006F"/>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dirty="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0" dirty="0">
                <a:solidFill>
                  <a:srgbClr val="00006F"/>
                </a:solidFill>
              </a:rPr>
              <a:t>Negative </a:t>
            </a:r>
            <a:r>
              <a:rPr lang="en-US" altLang="zh-CN" sz="1800" b="0" dirty="0" err="1">
                <a:solidFill>
                  <a:srgbClr val="00006F"/>
                </a:solidFill>
              </a:rPr>
              <a:t>Sentiment</a:t>
            </a:r>
            <a:r>
              <a:rPr lang="en-US" sz="1800" b="0" dirty="0" err="1">
                <a:solidFill>
                  <a:srgbClr val="00006F"/>
                </a:solidFill>
              </a:rPr>
              <a:t>的标识通过以下三项完成</a:t>
            </a:r>
            <a:r>
              <a:rPr lang="en-US" sz="1800" b="0" dirty="0">
                <a:solidFill>
                  <a:srgbClr val="00006F"/>
                </a:solidFill>
              </a:rPr>
              <a:t>：</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err="1">
                <a:solidFill>
                  <a:srgbClr val="00006F"/>
                </a:solidFill>
              </a:rPr>
              <a:t>Negword</a:t>
            </a:r>
            <a:endParaRPr lang="en-US" altLang="zh-CN" sz="1600" dirty="0">
              <a:solidFill>
                <a:srgbClr val="00006F"/>
              </a:solidFill>
            </a:endParaRP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err="1">
                <a:solidFill>
                  <a:srgbClr val="00006F"/>
                </a:solidFill>
              </a:rPr>
              <a:t>Negexpword</a:t>
            </a:r>
            <a:endParaRPr lang="en-US" altLang="zh-CN" sz="1600" dirty="0">
              <a:solidFill>
                <a:srgbClr val="00006F"/>
              </a:solidFill>
            </a:endParaRP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err="1" smtClean="0">
                <a:solidFill>
                  <a:srgbClr val="00006F"/>
                </a:solidFill>
              </a:rPr>
              <a:t>Negnearrule</a:t>
            </a:r>
            <a:endParaRPr lang="en-US" altLang="zh-CN" sz="1600" dirty="0">
              <a:solidFill>
                <a:srgbClr val="00006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Product / Driver / Sentiment Annotation</a:t>
            </a:r>
          </a:p>
        </p:txBody>
      </p:sp>
      <p:sp>
        <p:nvSpPr>
          <p:cNvPr id="24579" name="Text Box 2"/>
          <p:cNvSpPr txBox="1">
            <a:spLocks noChangeArrowheads="1"/>
          </p:cNvSpPr>
          <p:nvPr/>
        </p:nvSpPr>
        <p:spPr bwMode="auto">
          <a:xfrm>
            <a:off x="2052638" y="765175"/>
            <a:ext cx="2519362" cy="2249488"/>
          </a:xfrm>
          <a:prstGeom prst="rect">
            <a:avLst/>
          </a:prstGeom>
          <a:noFill/>
          <a:ln w="9525">
            <a:noFill/>
            <a:round/>
            <a:headEnd/>
            <a:tailEnd/>
          </a:ln>
        </p:spPr>
        <p:txBody>
          <a:bodyPr lIns="90000" tIns="46800" rIns="90000" bIns="46800">
            <a:spAutoFit/>
          </a:bodyPr>
          <a:lstStyle/>
          <a:p>
            <a:pPr>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FF6600"/>
                </a:solidFill>
              </a:rPr>
              <a:t>Product Annotation</a:t>
            </a:r>
          </a:p>
          <a:p>
            <a:pPr marL="569913" lvl="1" indent="-341313">
              <a:spcBef>
                <a:spcPts val="1000"/>
              </a:spcBef>
              <a:buClr>
                <a:srgbClr val="00006F"/>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metarule</a:t>
            </a:r>
          </a:p>
          <a:p>
            <a:pPr marL="569913" lvl="1" indent="-341313">
              <a:spcBef>
                <a:spcPts val="1000"/>
              </a:spcBef>
              <a:buClr>
                <a:srgbClr val="00006F"/>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keyword</a:t>
            </a:r>
          </a:p>
          <a:p>
            <a:pPr marL="569913" lvl="1" indent="-341313">
              <a:spcBef>
                <a:spcPts val="1000"/>
              </a:spcBef>
              <a:buClr>
                <a:srgbClr val="00006F"/>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expword</a:t>
            </a:r>
          </a:p>
          <a:p>
            <a:pPr marL="569913" lvl="1" indent="-341313">
              <a:spcBef>
                <a:spcPts val="1000"/>
              </a:spcBef>
              <a:buClr>
                <a:srgbClr val="00006F"/>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nearword</a:t>
            </a:r>
          </a:p>
          <a:p>
            <a:pPr marL="569913" lvl="1" indent="-341313">
              <a:spcBef>
                <a:spcPts val="1000"/>
              </a:spcBef>
              <a:buClr>
                <a:srgbClr val="00006F"/>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expnearword</a:t>
            </a:r>
          </a:p>
        </p:txBody>
      </p:sp>
      <p:sp>
        <p:nvSpPr>
          <p:cNvPr id="24580" name="Text Box 3"/>
          <p:cNvSpPr txBox="1">
            <a:spLocks noChangeArrowheads="1"/>
          </p:cNvSpPr>
          <p:nvPr/>
        </p:nvSpPr>
        <p:spPr bwMode="auto">
          <a:xfrm>
            <a:off x="4932363" y="765175"/>
            <a:ext cx="2160587" cy="2249488"/>
          </a:xfrm>
          <a:prstGeom prst="rect">
            <a:avLst/>
          </a:prstGeom>
          <a:noFill/>
          <a:ln w="9525">
            <a:noFill/>
            <a:round/>
            <a:headEnd/>
            <a:tailEnd/>
          </a:ln>
        </p:spPr>
        <p:txBody>
          <a:bodyPr lIns="90000" tIns="46800" rIns="90000" bIns="46800">
            <a:spAutoFit/>
          </a:bodyPr>
          <a:lstStyle/>
          <a:p>
            <a:pPr>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FF6600"/>
                </a:solidFill>
              </a:rPr>
              <a:t>Driver Annotation</a:t>
            </a:r>
          </a:p>
          <a:p>
            <a:pPr marL="569913" lvl="1" indent="-341313">
              <a:spcBef>
                <a:spcPts val="1000"/>
              </a:spcBef>
              <a:buClr>
                <a:srgbClr val="00006F"/>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metarule</a:t>
            </a:r>
          </a:p>
          <a:p>
            <a:pPr marL="569913" lvl="1" indent="-341313">
              <a:spcBef>
                <a:spcPts val="1000"/>
              </a:spcBef>
              <a:buClr>
                <a:srgbClr val="00006F"/>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keyword</a:t>
            </a:r>
          </a:p>
          <a:p>
            <a:pPr marL="569913" lvl="1" indent="-341313">
              <a:spcBef>
                <a:spcPts val="1000"/>
              </a:spcBef>
              <a:buClr>
                <a:srgbClr val="00006F"/>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expword</a:t>
            </a:r>
          </a:p>
          <a:p>
            <a:pPr marL="569913" lvl="1" indent="-341313">
              <a:spcBef>
                <a:spcPts val="1000"/>
              </a:spcBef>
              <a:buClr>
                <a:srgbClr val="00006F"/>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nearword</a:t>
            </a:r>
          </a:p>
          <a:p>
            <a:pPr marL="569913" lvl="1" indent="-341313">
              <a:spcBef>
                <a:spcPts val="1000"/>
              </a:spcBef>
              <a:buClr>
                <a:srgbClr val="00006F"/>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expnearword</a:t>
            </a:r>
          </a:p>
        </p:txBody>
      </p:sp>
      <p:sp>
        <p:nvSpPr>
          <p:cNvPr id="24581" name="Text Box 4"/>
          <p:cNvSpPr txBox="1">
            <a:spLocks noChangeArrowheads="1"/>
          </p:cNvSpPr>
          <p:nvPr/>
        </p:nvSpPr>
        <p:spPr bwMode="auto">
          <a:xfrm>
            <a:off x="2914650" y="3257550"/>
            <a:ext cx="3671888" cy="1477963"/>
          </a:xfrm>
          <a:prstGeom prst="rect">
            <a:avLst/>
          </a:prstGeom>
          <a:noFill/>
          <a:ln w="9525">
            <a:noFill/>
            <a:round/>
            <a:headEnd/>
            <a:tailEnd/>
          </a:ln>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FF6600"/>
                </a:solidFill>
              </a:rPr>
              <a:t>Positive Sentiment Annotation</a:t>
            </a:r>
          </a:p>
          <a:p>
            <a:pPr marL="798513" lvl="1" indent="-341313">
              <a:spcBef>
                <a:spcPts val="1000"/>
              </a:spcBef>
              <a:buClr>
                <a:srgbClr val="00006F"/>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posword</a:t>
            </a:r>
          </a:p>
          <a:p>
            <a:pPr marL="798513" lvl="1" indent="-341313">
              <a:spcBef>
                <a:spcPts val="1000"/>
              </a:spcBef>
              <a:buClr>
                <a:srgbClr val="00006F"/>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posexpword</a:t>
            </a:r>
          </a:p>
          <a:p>
            <a:pPr marL="798513" lvl="1" indent="-341313">
              <a:spcBef>
                <a:spcPts val="1000"/>
              </a:spcBef>
              <a:buClr>
                <a:srgbClr val="00006F"/>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posnearrule</a:t>
            </a:r>
          </a:p>
        </p:txBody>
      </p:sp>
      <p:sp>
        <p:nvSpPr>
          <p:cNvPr id="24582" name="Text Box 5"/>
          <p:cNvSpPr txBox="1">
            <a:spLocks noChangeArrowheads="1"/>
          </p:cNvSpPr>
          <p:nvPr/>
        </p:nvSpPr>
        <p:spPr bwMode="auto">
          <a:xfrm>
            <a:off x="2914650" y="4914900"/>
            <a:ext cx="3384550" cy="1477963"/>
          </a:xfrm>
          <a:prstGeom prst="rect">
            <a:avLst/>
          </a:prstGeom>
          <a:noFill/>
          <a:ln w="9525">
            <a:noFill/>
            <a:round/>
            <a:headEnd/>
            <a:tailEnd/>
          </a:ln>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FF6600"/>
                </a:solidFill>
              </a:rPr>
              <a:t>Negative Sentiment Annotation</a:t>
            </a:r>
          </a:p>
          <a:p>
            <a:pPr marL="798513" lvl="1" indent="-341313">
              <a:spcBef>
                <a:spcPts val="1000"/>
              </a:spcBef>
              <a:buClr>
                <a:srgbClr val="00006F"/>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negword</a:t>
            </a:r>
          </a:p>
          <a:p>
            <a:pPr marL="798513" lvl="1" indent="-341313">
              <a:spcBef>
                <a:spcPts val="1000"/>
              </a:spcBef>
              <a:buClr>
                <a:srgbClr val="00006F"/>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Negexpword</a:t>
            </a:r>
          </a:p>
          <a:p>
            <a:pPr marL="798513" lvl="1" indent="-341313">
              <a:spcBef>
                <a:spcPts val="1000"/>
              </a:spcBef>
              <a:buClr>
                <a:srgbClr val="00006F"/>
              </a:buClr>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negnearrule</a:t>
            </a:r>
          </a:p>
        </p:txBody>
      </p:sp>
      <p:sp>
        <p:nvSpPr>
          <p:cNvPr id="24583" name="AutoShape 6"/>
          <p:cNvSpPr>
            <a:spLocks/>
          </p:cNvSpPr>
          <p:nvPr/>
        </p:nvSpPr>
        <p:spPr bwMode="auto">
          <a:xfrm>
            <a:off x="1619250" y="1125538"/>
            <a:ext cx="287338" cy="5111750"/>
          </a:xfrm>
          <a:prstGeom prst="leftBrace">
            <a:avLst>
              <a:gd name="adj1" fmla="val 148250"/>
              <a:gd name="adj2" fmla="val 50000"/>
            </a:avLst>
          </a:prstGeom>
          <a:noFill/>
          <a:ln w="9360">
            <a:solidFill>
              <a:srgbClr val="00006F"/>
            </a:solidFill>
            <a:miter lim="800000"/>
            <a:headEnd/>
            <a:tailEnd/>
          </a:ln>
        </p:spPr>
        <p:txBody>
          <a:bodyPr wrap="none" anchor="ctr"/>
          <a:lstStyle/>
          <a:p>
            <a:endParaRPr lang="zh-CN" altLang="en-US"/>
          </a:p>
        </p:txBody>
      </p:sp>
      <p:sp>
        <p:nvSpPr>
          <p:cNvPr id="24584" name="AutoShape 7"/>
          <p:cNvSpPr>
            <a:spLocks/>
          </p:cNvSpPr>
          <p:nvPr/>
        </p:nvSpPr>
        <p:spPr bwMode="auto">
          <a:xfrm>
            <a:off x="7091363" y="981075"/>
            <a:ext cx="504825" cy="5327650"/>
          </a:xfrm>
          <a:prstGeom prst="rightBrace">
            <a:avLst>
              <a:gd name="adj1" fmla="val 87945"/>
              <a:gd name="adj2" fmla="val 50000"/>
            </a:avLst>
          </a:prstGeom>
          <a:noFill/>
          <a:ln w="9360">
            <a:solidFill>
              <a:srgbClr val="00006F"/>
            </a:solidFill>
            <a:miter lim="800000"/>
            <a:headEnd/>
            <a:tailEnd/>
          </a:ln>
        </p:spPr>
        <p:txBody>
          <a:bodyPr wrap="none" anchor="ctr"/>
          <a:lstStyle/>
          <a:p>
            <a:endParaRPr lang="zh-CN" altLang="en-US"/>
          </a:p>
        </p:txBody>
      </p:sp>
      <p:sp>
        <p:nvSpPr>
          <p:cNvPr id="24585" name="Text Box 8"/>
          <p:cNvSpPr txBox="1">
            <a:spLocks noChangeArrowheads="1"/>
          </p:cNvSpPr>
          <p:nvPr/>
        </p:nvSpPr>
        <p:spPr bwMode="auto">
          <a:xfrm>
            <a:off x="930275" y="1268413"/>
            <a:ext cx="546100" cy="4824412"/>
          </a:xfrm>
          <a:prstGeom prst="rect">
            <a:avLst/>
          </a:prstGeom>
          <a:noFill/>
          <a:ln w="9525">
            <a:noFill/>
            <a:round/>
            <a:headEnd/>
            <a:tailEnd/>
          </a:ln>
        </p:spPr>
        <p:txBody>
          <a:bodyPr vert="eaVert" lIns="90000" tIns="46800" rIns="90000" bIns="46800">
            <a:spAutoFit/>
          </a:bodyPr>
          <a:lstStyle/>
          <a:p>
            <a:pPr algn="ctr">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rgbClr val="00006F"/>
                </a:solidFill>
              </a:rPr>
              <a:t>Product Category Rule Set</a:t>
            </a:r>
          </a:p>
        </p:txBody>
      </p:sp>
      <p:sp>
        <p:nvSpPr>
          <p:cNvPr id="24586" name="Text Box 9"/>
          <p:cNvSpPr txBox="1">
            <a:spLocks noChangeArrowheads="1"/>
          </p:cNvSpPr>
          <p:nvPr/>
        </p:nvSpPr>
        <p:spPr bwMode="auto">
          <a:xfrm>
            <a:off x="7815263" y="1125538"/>
            <a:ext cx="546100" cy="4824412"/>
          </a:xfrm>
          <a:prstGeom prst="rect">
            <a:avLst/>
          </a:prstGeom>
          <a:noFill/>
          <a:ln w="9525">
            <a:noFill/>
            <a:round/>
            <a:headEnd/>
            <a:tailEnd/>
          </a:ln>
        </p:spPr>
        <p:txBody>
          <a:bodyPr vert="eaVert" lIns="90000" tIns="46800" rIns="90000" bIns="46800">
            <a:spAutoFit/>
          </a:bodyPr>
          <a:lstStyle/>
          <a:p>
            <a:pPr algn="ctr">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solidFill>
                  <a:srgbClr val="00006F"/>
                </a:solidFill>
              </a:rPr>
              <a:t>Driver Category Rule Set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p:cNvPicPr>
            <a:picLocks noChangeAspect="1" noChangeArrowheads="1"/>
          </p:cNvPicPr>
          <p:nvPr/>
        </p:nvPicPr>
        <p:blipFill>
          <a:blip r:embed="rId3" cstate="print"/>
          <a:srcRect/>
          <a:stretch>
            <a:fillRect/>
          </a:stretch>
        </p:blipFill>
        <p:spPr bwMode="auto">
          <a:xfrm>
            <a:off x="2843213" y="1700213"/>
            <a:ext cx="3092450" cy="2324100"/>
          </a:xfrm>
          <a:prstGeom prst="rect">
            <a:avLst/>
          </a:prstGeom>
          <a:noFill/>
          <a:ln w="9525">
            <a:noFill/>
            <a:round/>
            <a:headEnd/>
            <a:tailEnd/>
          </a:ln>
        </p:spPr>
      </p:pic>
      <p:sp>
        <p:nvSpPr>
          <p:cNvPr id="25603" name="Text Box 2"/>
          <p:cNvSpPr txBox="1">
            <a:spLocks noChangeArrowheads="1"/>
          </p:cNvSpPr>
          <p:nvPr/>
        </p:nvSpPr>
        <p:spPr bwMode="auto">
          <a:xfrm>
            <a:off x="2555875" y="4149725"/>
            <a:ext cx="3960813" cy="1079399"/>
          </a:xfrm>
          <a:prstGeom prst="rect">
            <a:avLst/>
          </a:prstGeom>
          <a:noFill/>
          <a:ln w="9525">
            <a:noFill/>
            <a:round/>
            <a:headEnd/>
            <a:tailEnd/>
          </a:ln>
        </p:spPr>
        <p:txBody>
          <a:bodyPr lIns="90000" tIns="46800" rIns="90000" bIns="46800">
            <a:spAutoFit/>
          </a:bodyPr>
          <a:lstStyle/>
          <a:p>
            <a:pPr algn="ctr">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b="1" dirty="0">
                <a:solidFill>
                  <a:srgbClr val="00006F"/>
                </a:solidFill>
              </a:rPr>
              <a:t>Other Rules for Annotation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457200" y="304800"/>
            <a:ext cx="8229600" cy="422275"/>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err="1">
                <a:solidFill>
                  <a:srgbClr val="00006F"/>
                </a:solidFill>
              </a:rPr>
              <a:t>关键字支持用下划线代表空格，减少遗漏关键字的情况</a:t>
            </a:r>
            <a:endParaRPr lang="en-US" sz="2400" b="1" dirty="0">
              <a:solidFill>
                <a:srgbClr val="00006F"/>
              </a:solidFill>
            </a:endParaRPr>
          </a:p>
        </p:txBody>
      </p:sp>
      <p:sp>
        <p:nvSpPr>
          <p:cNvPr id="26627" name="Text Box 2"/>
          <p:cNvSpPr txBox="1">
            <a:spLocks noChangeArrowheads="1"/>
          </p:cNvSpPr>
          <p:nvPr/>
        </p:nvSpPr>
        <p:spPr bwMode="auto">
          <a:xfrm>
            <a:off x="468313" y="1196975"/>
            <a:ext cx="8229600" cy="4897438"/>
          </a:xfrm>
          <a:prstGeom prst="rect">
            <a:avLst/>
          </a:prstGeom>
          <a:noFill/>
          <a:ln w="9525">
            <a:noFill/>
            <a:round/>
            <a:headEnd/>
            <a:tailEnd/>
          </a:ln>
        </p:spPr>
        <p:txBody>
          <a:bodyPr/>
          <a:lstStyle/>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dirty="0" err="1">
                <a:solidFill>
                  <a:srgbClr val="00006F"/>
                </a:solidFill>
              </a:rPr>
              <a:t>关键字中如果包含空格，并且可能会出现很多组合，可以使用这条规则</a:t>
            </a:r>
            <a:endParaRPr lang="en-US" sz="1800" b="0" dirty="0">
              <a:solidFill>
                <a:srgbClr val="00006F"/>
              </a:solidFill>
            </a:endParaRPr>
          </a:p>
          <a:p>
            <a:pPr marL="266700" indent="-266700">
              <a:spcBef>
                <a:spcPts val="45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dirty="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dirty="0" err="1">
                <a:solidFill>
                  <a:srgbClr val="00006F"/>
                </a:solidFill>
              </a:rPr>
              <a:t>此规则不是强制性的，也可以通过填入多个关键字来达到相同效果</a:t>
            </a:r>
            <a:endParaRPr lang="en-US" sz="1800" b="0" dirty="0">
              <a:solidFill>
                <a:srgbClr val="00006F"/>
              </a:solidFill>
            </a:endParaRPr>
          </a:p>
          <a:p>
            <a:pPr marL="266700" indent="-266700">
              <a:spcBef>
                <a:spcPts val="45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dirty="0">
              <a:solidFill>
                <a:srgbClr val="00006F"/>
              </a:solidFill>
            </a:endParaRPr>
          </a:p>
          <a:p>
            <a:pPr marL="266700" indent="-266700">
              <a:spcBef>
                <a:spcPts val="450"/>
              </a:spcBef>
              <a:buClr>
                <a:srgbClr val="FF6C00"/>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dirty="0" err="1">
                <a:solidFill>
                  <a:srgbClr val="FF6C00"/>
                </a:solidFill>
              </a:rPr>
              <a:t>此规则只对</a:t>
            </a:r>
            <a:r>
              <a:rPr lang="en-US" altLang="zh-CN" sz="1800" b="0" dirty="0" err="1">
                <a:solidFill>
                  <a:srgbClr val="FF6C00"/>
                </a:solidFill>
              </a:rPr>
              <a:t>keyword</a:t>
            </a:r>
            <a:r>
              <a:rPr lang="en-US" sz="1800" b="0" dirty="0" err="1">
                <a:solidFill>
                  <a:srgbClr val="FF6C00"/>
                </a:solidFill>
              </a:rPr>
              <a:t>有效；</a:t>
            </a:r>
            <a:r>
              <a:rPr lang="en-US" sz="1800" b="0" dirty="0" err="1">
                <a:solidFill>
                  <a:srgbClr val="00006F"/>
                </a:solidFill>
              </a:rPr>
              <a:t>如果在非</a:t>
            </a:r>
            <a:r>
              <a:rPr lang="en-US" altLang="zh-CN" sz="1800" b="0" dirty="0" err="1">
                <a:solidFill>
                  <a:srgbClr val="00006F"/>
                </a:solidFill>
              </a:rPr>
              <a:t>keyword</a:t>
            </a:r>
            <a:r>
              <a:rPr lang="en-US" sz="1800" b="0" dirty="0" err="1">
                <a:solidFill>
                  <a:srgbClr val="00006F"/>
                </a:solidFill>
              </a:rPr>
              <a:t>的其他地方如</a:t>
            </a:r>
            <a:r>
              <a:rPr lang="en-US" altLang="zh-CN" sz="1800" b="0" dirty="0" err="1">
                <a:solidFill>
                  <a:srgbClr val="00006F"/>
                </a:solidFill>
              </a:rPr>
              <a:t>expword</a:t>
            </a:r>
            <a:r>
              <a:rPr lang="en-US" sz="1800" b="0" dirty="0" err="1">
                <a:solidFill>
                  <a:srgbClr val="00006F"/>
                </a:solidFill>
              </a:rPr>
              <a:t>使用下划线，表示下划线是词的一部分</a:t>
            </a:r>
            <a:endParaRPr lang="en-US" sz="1800" b="0" dirty="0">
              <a:solidFill>
                <a:srgbClr val="00006F"/>
              </a:solidFill>
            </a:endParaRPr>
          </a:p>
          <a:p>
            <a:pPr marL="266700" indent="-266700">
              <a:spcBef>
                <a:spcPts val="45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b="0" dirty="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dirty="0" err="1">
                <a:solidFill>
                  <a:srgbClr val="00006F"/>
                </a:solidFill>
              </a:rPr>
              <a:t>实例</a:t>
            </a:r>
            <a:r>
              <a:rPr lang="en-US" sz="1800" b="0" dirty="0">
                <a:solidFill>
                  <a:srgbClr val="00006F"/>
                </a:solidFill>
              </a:rPr>
              <a:t>：</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rgbClr val="00006F"/>
                </a:solidFill>
              </a:rPr>
              <a:t>“</a:t>
            </a:r>
            <a:r>
              <a:rPr lang="en-US" altLang="zh-CN" sz="1600" dirty="0">
                <a:solidFill>
                  <a:srgbClr val="00006F"/>
                </a:solidFill>
              </a:rPr>
              <a:t>A_B_C” = “AB_C” +“ A_BC” + “ABC”</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a:solidFill>
                  <a:srgbClr val="00006F"/>
                </a:solidFill>
              </a:rPr>
              <a:t>Air_Jordan_23 = “AirJordan_23” + “Air_Jordan23” + “AirJordan23”</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rgbClr val="00006F"/>
                </a:solidFill>
              </a:rPr>
              <a:t>“</a:t>
            </a:r>
            <a:r>
              <a:rPr lang="en-US" sz="1600" dirty="0" err="1">
                <a:solidFill>
                  <a:srgbClr val="00006F"/>
                </a:solidFill>
              </a:rPr>
              <a:t>因</a:t>
            </a:r>
            <a:r>
              <a:rPr lang="en-US" altLang="zh-CN" sz="1600" dirty="0" err="1">
                <a:solidFill>
                  <a:srgbClr val="00006F"/>
                </a:solidFill>
              </a:rPr>
              <a:t>_</a:t>
            </a:r>
            <a:r>
              <a:rPr lang="en-US" sz="1600" dirty="0" err="1">
                <a:solidFill>
                  <a:srgbClr val="00006F"/>
                </a:solidFill>
              </a:rPr>
              <a:t>爱</a:t>
            </a:r>
            <a:r>
              <a:rPr lang="en-US" altLang="zh-CN" sz="1600" dirty="0" err="1">
                <a:solidFill>
                  <a:srgbClr val="00006F"/>
                </a:solidFill>
              </a:rPr>
              <a:t>_</a:t>
            </a:r>
            <a:r>
              <a:rPr lang="en-US" sz="1600" dirty="0" err="1">
                <a:solidFill>
                  <a:srgbClr val="00006F"/>
                </a:solidFill>
              </a:rPr>
              <a:t>而</a:t>
            </a:r>
            <a:r>
              <a:rPr lang="en-US" altLang="zh-CN" sz="1600" dirty="0" err="1">
                <a:solidFill>
                  <a:srgbClr val="00006F"/>
                </a:solidFill>
              </a:rPr>
              <a:t>_</a:t>
            </a:r>
            <a:r>
              <a:rPr lang="en-US" sz="1600" dirty="0" err="1">
                <a:solidFill>
                  <a:srgbClr val="00006F"/>
                </a:solidFill>
              </a:rPr>
              <a:t>生</a:t>
            </a:r>
            <a:r>
              <a:rPr lang="en-US" sz="1600" dirty="0">
                <a:solidFill>
                  <a:srgbClr val="00006F"/>
                </a:solidFill>
              </a:rPr>
              <a:t>” </a:t>
            </a:r>
            <a:r>
              <a:rPr lang="en-US" altLang="zh-CN" sz="1600" dirty="0">
                <a:solidFill>
                  <a:srgbClr val="00006F"/>
                </a:solidFill>
              </a:rPr>
              <a:t>= “</a:t>
            </a:r>
            <a:r>
              <a:rPr lang="en-US" sz="1600" dirty="0" err="1">
                <a:solidFill>
                  <a:srgbClr val="00006F"/>
                </a:solidFill>
              </a:rPr>
              <a:t>因</a:t>
            </a:r>
            <a:r>
              <a:rPr lang="en-US" altLang="zh-CN" sz="1600" dirty="0" err="1">
                <a:solidFill>
                  <a:srgbClr val="00006F"/>
                </a:solidFill>
              </a:rPr>
              <a:t>_</a:t>
            </a:r>
            <a:r>
              <a:rPr lang="en-US" sz="1600" dirty="0" err="1">
                <a:solidFill>
                  <a:srgbClr val="00006F"/>
                </a:solidFill>
              </a:rPr>
              <a:t>爱而生</a:t>
            </a:r>
            <a:r>
              <a:rPr lang="en-US" sz="1600" dirty="0">
                <a:solidFill>
                  <a:srgbClr val="00006F"/>
                </a:solidFill>
              </a:rPr>
              <a:t>” </a:t>
            </a:r>
            <a:r>
              <a:rPr lang="en-US" altLang="zh-CN" sz="1600" dirty="0">
                <a:solidFill>
                  <a:srgbClr val="00006F"/>
                </a:solidFill>
              </a:rPr>
              <a:t>+ “</a:t>
            </a:r>
            <a:r>
              <a:rPr lang="en-US" sz="1600" dirty="0" err="1">
                <a:solidFill>
                  <a:srgbClr val="00006F"/>
                </a:solidFill>
              </a:rPr>
              <a:t>因爱</a:t>
            </a:r>
            <a:r>
              <a:rPr lang="en-US" altLang="zh-CN" sz="1600" dirty="0" err="1">
                <a:solidFill>
                  <a:srgbClr val="00006F"/>
                </a:solidFill>
              </a:rPr>
              <a:t>_</a:t>
            </a:r>
            <a:r>
              <a:rPr lang="en-US" sz="1600" dirty="0" err="1">
                <a:solidFill>
                  <a:srgbClr val="00006F"/>
                </a:solidFill>
              </a:rPr>
              <a:t>而生</a:t>
            </a:r>
            <a:r>
              <a:rPr lang="en-US" sz="1600" dirty="0">
                <a:solidFill>
                  <a:srgbClr val="00006F"/>
                </a:solidFill>
              </a:rPr>
              <a:t>” </a:t>
            </a:r>
            <a:r>
              <a:rPr lang="en-US" altLang="zh-CN" sz="1600" dirty="0">
                <a:solidFill>
                  <a:srgbClr val="00006F"/>
                </a:solidFill>
              </a:rPr>
              <a:t>+ “</a:t>
            </a:r>
            <a:r>
              <a:rPr lang="en-US" sz="1600" dirty="0" err="1">
                <a:solidFill>
                  <a:srgbClr val="00006F"/>
                </a:solidFill>
              </a:rPr>
              <a:t>因爱而</a:t>
            </a:r>
            <a:r>
              <a:rPr lang="en-US" altLang="zh-CN" sz="1600" dirty="0" err="1">
                <a:solidFill>
                  <a:srgbClr val="00006F"/>
                </a:solidFill>
              </a:rPr>
              <a:t>_</a:t>
            </a:r>
            <a:r>
              <a:rPr lang="en-US" sz="1600" dirty="0" err="1">
                <a:solidFill>
                  <a:srgbClr val="00006F"/>
                </a:solidFill>
              </a:rPr>
              <a:t>生</a:t>
            </a:r>
            <a:r>
              <a:rPr lang="en-US" sz="1600" dirty="0">
                <a:solidFill>
                  <a:srgbClr val="00006F"/>
                </a:solidFill>
              </a:rPr>
              <a:t>” </a:t>
            </a:r>
            <a:r>
              <a:rPr lang="en-US" altLang="zh-CN" sz="1600" dirty="0">
                <a:solidFill>
                  <a:srgbClr val="00006F"/>
                </a:solidFill>
              </a:rPr>
              <a:t>+ “</a:t>
            </a:r>
            <a:r>
              <a:rPr lang="en-US" sz="1600" dirty="0" err="1">
                <a:solidFill>
                  <a:srgbClr val="00006F"/>
                </a:solidFill>
              </a:rPr>
              <a:t>因</a:t>
            </a:r>
            <a:r>
              <a:rPr lang="en-US" altLang="zh-CN" sz="1600" dirty="0" err="1">
                <a:solidFill>
                  <a:srgbClr val="00006F"/>
                </a:solidFill>
              </a:rPr>
              <a:t>_</a:t>
            </a:r>
            <a:r>
              <a:rPr lang="en-US" sz="1600" dirty="0" err="1">
                <a:solidFill>
                  <a:srgbClr val="00006F"/>
                </a:solidFill>
              </a:rPr>
              <a:t>爱</a:t>
            </a:r>
            <a:r>
              <a:rPr lang="en-US" altLang="zh-CN" sz="1600" dirty="0" err="1">
                <a:solidFill>
                  <a:srgbClr val="00006F"/>
                </a:solidFill>
              </a:rPr>
              <a:t>_</a:t>
            </a:r>
            <a:r>
              <a:rPr lang="en-US" sz="1600" dirty="0" err="1">
                <a:solidFill>
                  <a:srgbClr val="00006F"/>
                </a:solidFill>
              </a:rPr>
              <a:t>而生</a:t>
            </a:r>
            <a:r>
              <a:rPr lang="en-US" sz="1600" dirty="0">
                <a:solidFill>
                  <a:srgbClr val="00006F"/>
                </a:solidFill>
              </a:rPr>
              <a:t>” </a:t>
            </a:r>
            <a:r>
              <a:rPr lang="en-US" altLang="zh-CN" sz="1600" dirty="0">
                <a:solidFill>
                  <a:srgbClr val="00006F"/>
                </a:solidFill>
              </a:rPr>
              <a:t>+ “</a:t>
            </a:r>
            <a:r>
              <a:rPr lang="en-US" sz="1600" dirty="0" err="1">
                <a:solidFill>
                  <a:srgbClr val="00006F"/>
                </a:solidFill>
              </a:rPr>
              <a:t>因</a:t>
            </a:r>
            <a:r>
              <a:rPr lang="en-US" altLang="zh-CN" sz="1600" dirty="0" err="1">
                <a:solidFill>
                  <a:srgbClr val="00006F"/>
                </a:solidFill>
              </a:rPr>
              <a:t>_</a:t>
            </a:r>
            <a:r>
              <a:rPr lang="en-US" sz="1600" dirty="0" err="1">
                <a:solidFill>
                  <a:srgbClr val="00006F"/>
                </a:solidFill>
              </a:rPr>
              <a:t>爱而</a:t>
            </a:r>
            <a:r>
              <a:rPr lang="en-US" altLang="zh-CN" sz="1600" dirty="0" err="1">
                <a:solidFill>
                  <a:srgbClr val="00006F"/>
                </a:solidFill>
              </a:rPr>
              <a:t>_</a:t>
            </a:r>
            <a:r>
              <a:rPr lang="en-US" sz="1600" dirty="0" err="1">
                <a:solidFill>
                  <a:srgbClr val="00006F"/>
                </a:solidFill>
              </a:rPr>
              <a:t>生</a:t>
            </a:r>
            <a:r>
              <a:rPr lang="en-US" sz="1600" dirty="0">
                <a:solidFill>
                  <a:srgbClr val="00006F"/>
                </a:solidFill>
              </a:rPr>
              <a:t>” </a:t>
            </a:r>
            <a:r>
              <a:rPr lang="en-US" altLang="zh-CN" sz="1600" dirty="0">
                <a:solidFill>
                  <a:srgbClr val="00006F"/>
                </a:solidFill>
              </a:rPr>
              <a:t>+ “</a:t>
            </a:r>
            <a:r>
              <a:rPr lang="en-US" sz="1600" dirty="0" err="1">
                <a:solidFill>
                  <a:srgbClr val="00006F"/>
                </a:solidFill>
              </a:rPr>
              <a:t>因爱</a:t>
            </a:r>
            <a:r>
              <a:rPr lang="en-US" altLang="zh-CN" sz="1600" dirty="0" err="1">
                <a:solidFill>
                  <a:srgbClr val="00006F"/>
                </a:solidFill>
              </a:rPr>
              <a:t>_</a:t>
            </a:r>
            <a:r>
              <a:rPr lang="en-US" sz="1600" dirty="0" err="1">
                <a:solidFill>
                  <a:srgbClr val="00006F"/>
                </a:solidFill>
              </a:rPr>
              <a:t>而</a:t>
            </a:r>
            <a:r>
              <a:rPr lang="en-US" altLang="zh-CN" sz="1600" dirty="0" err="1">
                <a:solidFill>
                  <a:srgbClr val="00006F"/>
                </a:solidFill>
              </a:rPr>
              <a:t>_</a:t>
            </a:r>
            <a:r>
              <a:rPr lang="en-US" sz="1600" dirty="0" err="1">
                <a:solidFill>
                  <a:srgbClr val="00006F"/>
                </a:solidFill>
              </a:rPr>
              <a:t>生</a:t>
            </a:r>
            <a:r>
              <a:rPr lang="en-US" sz="1600" dirty="0">
                <a:solidFill>
                  <a:srgbClr val="00006F"/>
                </a:solidFill>
              </a:rPr>
              <a:t>” </a:t>
            </a:r>
            <a:r>
              <a:rPr lang="en-US" altLang="zh-CN" sz="1600" dirty="0">
                <a:solidFill>
                  <a:srgbClr val="00006F"/>
                </a:solidFill>
              </a:rPr>
              <a:t>+ “</a:t>
            </a:r>
            <a:r>
              <a:rPr lang="en-US" sz="1600" dirty="0" err="1">
                <a:solidFill>
                  <a:srgbClr val="00006F"/>
                </a:solidFill>
              </a:rPr>
              <a:t>因爱而生</a:t>
            </a:r>
            <a:r>
              <a:rPr lang="en-US" sz="1600" dirty="0">
                <a:solidFill>
                  <a:srgbClr val="00006F"/>
                </a:solidFill>
              </a:rPr>
              <a:t>” </a:t>
            </a:r>
            <a:r>
              <a:rPr lang="en-US" altLang="zh-CN" sz="1600" dirty="0">
                <a:solidFill>
                  <a:srgbClr val="00006F"/>
                </a:solidFill>
              </a:rPr>
              <a:t>+ “</a:t>
            </a:r>
            <a:r>
              <a:rPr lang="en-US" sz="1600" dirty="0" err="1">
                <a:solidFill>
                  <a:srgbClr val="00006F"/>
                </a:solidFill>
              </a:rPr>
              <a:t>因</a:t>
            </a:r>
            <a:r>
              <a:rPr lang="en-US" altLang="zh-CN" sz="1600" dirty="0" err="1">
                <a:solidFill>
                  <a:srgbClr val="00006F"/>
                </a:solidFill>
              </a:rPr>
              <a:t>_</a:t>
            </a:r>
            <a:r>
              <a:rPr lang="en-US" sz="1600" dirty="0" err="1">
                <a:solidFill>
                  <a:srgbClr val="00006F"/>
                </a:solidFill>
              </a:rPr>
              <a:t>爱</a:t>
            </a:r>
            <a:r>
              <a:rPr lang="en-US" altLang="zh-CN" sz="1600" dirty="0" err="1">
                <a:solidFill>
                  <a:srgbClr val="00006F"/>
                </a:solidFill>
              </a:rPr>
              <a:t>_</a:t>
            </a:r>
            <a:r>
              <a:rPr lang="en-US" sz="1600" dirty="0" err="1">
                <a:solidFill>
                  <a:srgbClr val="00006F"/>
                </a:solidFill>
              </a:rPr>
              <a:t>而</a:t>
            </a:r>
            <a:r>
              <a:rPr lang="en-US" altLang="zh-CN" sz="1600" dirty="0" err="1">
                <a:solidFill>
                  <a:srgbClr val="00006F"/>
                </a:solidFill>
              </a:rPr>
              <a:t>_</a:t>
            </a:r>
            <a:r>
              <a:rPr lang="en-US" sz="1600" dirty="0" err="1">
                <a:solidFill>
                  <a:srgbClr val="00006F"/>
                </a:solidFill>
              </a:rPr>
              <a:t>生</a:t>
            </a:r>
            <a:r>
              <a:rPr lang="en-US" sz="1600" dirty="0">
                <a:solidFill>
                  <a:srgbClr val="00006F"/>
                </a:solidFil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err="1">
                <a:solidFill>
                  <a:srgbClr val="00006F"/>
                </a:solidFill>
              </a:rPr>
              <a:t>数字字母消歧</a:t>
            </a:r>
            <a:endParaRPr lang="en-US" sz="2400" b="1" dirty="0">
              <a:solidFill>
                <a:srgbClr val="00006F"/>
              </a:solidFill>
            </a:endParaRPr>
          </a:p>
        </p:txBody>
      </p:sp>
      <p:sp>
        <p:nvSpPr>
          <p:cNvPr id="27651" name="Text Box 2"/>
          <p:cNvSpPr txBox="1">
            <a:spLocks noChangeArrowheads="1"/>
          </p:cNvSpPr>
          <p:nvPr/>
        </p:nvSpPr>
        <p:spPr bwMode="auto">
          <a:xfrm>
            <a:off x="468313" y="1196975"/>
            <a:ext cx="8229600" cy="1584325"/>
          </a:xfrm>
          <a:prstGeom prst="rect">
            <a:avLst/>
          </a:prstGeom>
          <a:noFill/>
          <a:ln w="9525">
            <a:noFill/>
            <a:round/>
            <a:headEnd/>
            <a:tailEnd/>
          </a:ln>
        </p:spPr>
        <p:txBody>
          <a:bodyPr/>
          <a:lstStyle/>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dirty="0" err="1">
                <a:solidFill>
                  <a:srgbClr val="00006F"/>
                </a:solidFill>
              </a:rPr>
              <a:t>数字和字母组合：对于关键字字符串之首或者之尾出现与其他任意的字母或数字组合的，该字符串不被作为关键字处理，如下例</a:t>
            </a:r>
            <a:r>
              <a:rPr lang="en-US" altLang="zh-CN" sz="1800" b="0" dirty="0" err="1">
                <a:solidFill>
                  <a:srgbClr val="00006F"/>
                </a:solidFill>
              </a:rPr>
              <a:t>1</a:t>
            </a:r>
            <a:r>
              <a:rPr lang="en-US" sz="1800" b="0" dirty="0" err="1">
                <a:solidFill>
                  <a:srgbClr val="00006F"/>
                </a:solidFill>
              </a:rPr>
              <a:t>和</a:t>
            </a:r>
            <a:r>
              <a:rPr lang="en-US" altLang="zh-CN" sz="1800" b="0" dirty="0" err="1">
                <a:solidFill>
                  <a:srgbClr val="00006F"/>
                </a:solidFill>
              </a:rPr>
              <a:t>2</a:t>
            </a:r>
            <a:endParaRPr lang="en-US" altLang="zh-CN" sz="1800" b="0" dirty="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dirty="0" err="1">
                <a:solidFill>
                  <a:srgbClr val="00006F"/>
                </a:solidFill>
              </a:rPr>
              <a:t>当具备以下特征的情况出现时，此规则不生效</a:t>
            </a:r>
            <a:r>
              <a:rPr lang="en-US" sz="1800" b="0" dirty="0">
                <a:solidFill>
                  <a:srgbClr val="00006F"/>
                </a:solidFill>
              </a:rPr>
              <a:t>：</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a:solidFill>
                  <a:srgbClr val="00006F"/>
                </a:solidFill>
              </a:rPr>
              <a:t>该关键字前面的字符串是其上层</a:t>
            </a:r>
            <a:r>
              <a:rPr lang="en-US" altLang="zh-CN" sz="1600" dirty="0" err="1">
                <a:solidFill>
                  <a:srgbClr val="00006F"/>
                </a:solidFill>
              </a:rPr>
              <a:t>category</a:t>
            </a:r>
            <a:r>
              <a:rPr lang="en-US" sz="1600" dirty="0" err="1">
                <a:solidFill>
                  <a:srgbClr val="00006F"/>
                </a:solidFill>
              </a:rPr>
              <a:t>的关键字或者关键字的组合，如下例</a:t>
            </a:r>
            <a:r>
              <a:rPr lang="en-US" altLang="zh-CN" sz="1600" dirty="0" err="1">
                <a:solidFill>
                  <a:srgbClr val="00006F"/>
                </a:solidFill>
              </a:rPr>
              <a:t>3</a:t>
            </a:r>
            <a:endParaRPr lang="en-US" altLang="zh-CN" sz="1600" dirty="0">
              <a:solidFill>
                <a:srgbClr val="00006F"/>
              </a:solidFill>
            </a:endParaRP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a:solidFill>
                  <a:srgbClr val="00006F"/>
                </a:solidFill>
              </a:rPr>
              <a:t>该关键字两侧的字符串符合</a:t>
            </a:r>
            <a:r>
              <a:rPr lang="en-US" altLang="zh-CN" sz="1600" dirty="0" err="1">
                <a:solidFill>
                  <a:srgbClr val="00006F"/>
                </a:solidFill>
              </a:rPr>
              <a:t>NearRule</a:t>
            </a:r>
            <a:r>
              <a:rPr lang="en-US" sz="1600" dirty="0" err="1">
                <a:solidFill>
                  <a:srgbClr val="00006F"/>
                </a:solidFill>
              </a:rPr>
              <a:t>原则，如下例</a:t>
            </a:r>
            <a:r>
              <a:rPr lang="en-US" altLang="zh-CN" sz="1600" dirty="0" err="1">
                <a:solidFill>
                  <a:srgbClr val="00006F"/>
                </a:solidFill>
              </a:rPr>
              <a:t>4</a:t>
            </a:r>
            <a:endParaRPr lang="en-US" altLang="zh-CN" sz="1600" dirty="0">
              <a:solidFill>
                <a:srgbClr val="00006F"/>
              </a:solidFill>
            </a:endParaRPr>
          </a:p>
        </p:txBody>
      </p:sp>
      <p:grpSp>
        <p:nvGrpSpPr>
          <p:cNvPr id="2" name="Group 3"/>
          <p:cNvGrpSpPr>
            <a:grpSpLocks/>
          </p:cNvGrpSpPr>
          <p:nvPr/>
        </p:nvGrpSpPr>
        <p:grpSpPr bwMode="auto">
          <a:xfrm>
            <a:off x="684213" y="2854325"/>
            <a:ext cx="7918450" cy="2157413"/>
            <a:chOff x="431" y="1798"/>
            <a:chExt cx="4988" cy="1359"/>
          </a:xfrm>
        </p:grpSpPr>
        <p:sp>
          <p:nvSpPr>
            <p:cNvPr id="27654" name="Rectangle 4"/>
            <p:cNvSpPr>
              <a:spLocks noChangeArrowheads="1"/>
            </p:cNvSpPr>
            <p:nvPr/>
          </p:nvSpPr>
          <p:spPr bwMode="auto">
            <a:xfrm>
              <a:off x="3465" y="2861"/>
              <a:ext cx="976" cy="296"/>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6F"/>
                  </a:solidFill>
                </a:rPr>
                <a:t>L5R0(SP)</a:t>
              </a:r>
            </a:p>
          </p:txBody>
        </p:sp>
        <p:sp>
          <p:nvSpPr>
            <p:cNvPr id="27655" name="Rectangle 5"/>
            <p:cNvSpPr>
              <a:spLocks noChangeArrowheads="1"/>
            </p:cNvSpPr>
            <p:nvPr/>
          </p:nvSpPr>
          <p:spPr bwMode="auto">
            <a:xfrm>
              <a:off x="3465" y="2564"/>
              <a:ext cx="976" cy="297"/>
            </a:xfrm>
            <a:prstGeom prst="rect">
              <a:avLst/>
            </a:prstGeom>
            <a:noFill/>
            <a:ln w="9525">
              <a:noFill/>
              <a:round/>
              <a:headEnd/>
              <a:tailEnd/>
            </a:ln>
          </p:spPr>
          <p:txBody>
            <a:bodyPr wrap="none" anchor="ctr"/>
            <a:lstStyle/>
            <a:p>
              <a:endParaRPr lang="zh-CN" altLang="en-US"/>
            </a:p>
          </p:txBody>
        </p:sp>
        <p:sp>
          <p:nvSpPr>
            <p:cNvPr id="27656" name="Rectangle 6"/>
            <p:cNvSpPr>
              <a:spLocks noChangeArrowheads="1"/>
            </p:cNvSpPr>
            <p:nvPr/>
          </p:nvSpPr>
          <p:spPr bwMode="auto">
            <a:xfrm>
              <a:off x="3465" y="2268"/>
              <a:ext cx="976" cy="296"/>
            </a:xfrm>
            <a:prstGeom prst="rect">
              <a:avLst/>
            </a:prstGeom>
            <a:noFill/>
            <a:ln w="9525">
              <a:noFill/>
              <a:round/>
              <a:headEnd/>
              <a:tailEnd/>
            </a:ln>
          </p:spPr>
          <p:txBody>
            <a:bodyPr wrap="none" anchor="ctr"/>
            <a:lstStyle/>
            <a:p>
              <a:endParaRPr lang="zh-CN" altLang="en-US"/>
            </a:p>
          </p:txBody>
        </p:sp>
        <p:sp>
          <p:nvSpPr>
            <p:cNvPr id="27657" name="Rectangle 7"/>
            <p:cNvSpPr>
              <a:spLocks noChangeArrowheads="1"/>
            </p:cNvSpPr>
            <p:nvPr/>
          </p:nvSpPr>
          <p:spPr bwMode="auto">
            <a:xfrm>
              <a:off x="3465" y="1971"/>
              <a:ext cx="976" cy="297"/>
            </a:xfrm>
            <a:prstGeom prst="rect">
              <a:avLst/>
            </a:prstGeom>
            <a:noFill/>
            <a:ln w="9525">
              <a:noFill/>
              <a:round/>
              <a:headEnd/>
              <a:tailEnd/>
            </a:ln>
          </p:spPr>
          <p:txBody>
            <a:bodyPr wrap="none" anchor="ctr"/>
            <a:lstStyle/>
            <a:p>
              <a:endParaRPr lang="zh-CN" altLang="en-US"/>
            </a:p>
          </p:txBody>
        </p:sp>
        <p:sp>
          <p:nvSpPr>
            <p:cNvPr id="27658" name="Rectangle 8"/>
            <p:cNvSpPr>
              <a:spLocks noChangeArrowheads="1"/>
            </p:cNvSpPr>
            <p:nvPr/>
          </p:nvSpPr>
          <p:spPr bwMode="auto">
            <a:xfrm>
              <a:off x="3465" y="1798"/>
              <a:ext cx="976" cy="173"/>
            </a:xfrm>
            <a:prstGeom prst="rect">
              <a:avLst/>
            </a:prstGeom>
            <a:solidFill>
              <a:srgbClr val="BBE0E3"/>
            </a:solidFill>
            <a:ln w="9525">
              <a:noFill/>
              <a:round/>
              <a:headEnd/>
              <a:tailEnd/>
            </a:ln>
          </p:spPr>
          <p:txBody>
            <a:bodyPr lIns="90000" tIns="46800" rIns="90000" bIns="46800" anchor="ctr"/>
            <a:lstStyle/>
            <a:p>
              <a:pPr algn="ct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FFFFFF"/>
                  </a:solidFill>
                </a:rPr>
                <a:t>NearRule</a:t>
              </a:r>
            </a:p>
          </p:txBody>
        </p:sp>
        <p:sp>
          <p:nvSpPr>
            <p:cNvPr id="27659" name="Rectangle 9"/>
            <p:cNvSpPr>
              <a:spLocks noChangeArrowheads="1"/>
            </p:cNvSpPr>
            <p:nvPr/>
          </p:nvSpPr>
          <p:spPr bwMode="auto">
            <a:xfrm>
              <a:off x="995" y="2861"/>
              <a:ext cx="823" cy="296"/>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6F"/>
                  </a:solidFill>
                </a:rPr>
                <a:t>AMD</a:t>
              </a:r>
            </a:p>
          </p:txBody>
        </p:sp>
        <p:sp>
          <p:nvSpPr>
            <p:cNvPr id="27660" name="Rectangle 10"/>
            <p:cNvSpPr>
              <a:spLocks noChangeArrowheads="1"/>
            </p:cNvSpPr>
            <p:nvPr/>
          </p:nvSpPr>
          <p:spPr bwMode="auto">
            <a:xfrm>
              <a:off x="995" y="2564"/>
              <a:ext cx="823" cy="297"/>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6F"/>
                  </a:solidFill>
                </a:rPr>
                <a:t>Nokia</a:t>
              </a:r>
            </a:p>
          </p:txBody>
        </p:sp>
        <p:sp>
          <p:nvSpPr>
            <p:cNvPr id="27661" name="Rectangle 11"/>
            <p:cNvSpPr>
              <a:spLocks noChangeArrowheads="1"/>
            </p:cNvSpPr>
            <p:nvPr/>
          </p:nvSpPr>
          <p:spPr bwMode="auto">
            <a:xfrm>
              <a:off x="995" y="2268"/>
              <a:ext cx="823" cy="296"/>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6F"/>
                  </a:solidFill>
                </a:rPr>
                <a:t>Intel</a:t>
              </a:r>
            </a:p>
          </p:txBody>
        </p:sp>
        <p:sp>
          <p:nvSpPr>
            <p:cNvPr id="27662" name="Rectangle 12"/>
            <p:cNvSpPr>
              <a:spLocks noChangeArrowheads="1"/>
            </p:cNvSpPr>
            <p:nvPr/>
          </p:nvSpPr>
          <p:spPr bwMode="auto">
            <a:xfrm>
              <a:off x="995" y="1971"/>
              <a:ext cx="823" cy="297"/>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6F"/>
                  </a:solidFill>
                </a:rPr>
                <a:t>Intel</a:t>
              </a:r>
            </a:p>
          </p:txBody>
        </p:sp>
        <p:sp>
          <p:nvSpPr>
            <p:cNvPr id="27663" name="Rectangle 13"/>
            <p:cNvSpPr>
              <a:spLocks noChangeArrowheads="1"/>
            </p:cNvSpPr>
            <p:nvPr/>
          </p:nvSpPr>
          <p:spPr bwMode="auto">
            <a:xfrm>
              <a:off x="995" y="1798"/>
              <a:ext cx="823" cy="173"/>
            </a:xfrm>
            <a:prstGeom prst="rect">
              <a:avLst/>
            </a:prstGeom>
            <a:solidFill>
              <a:srgbClr val="BBE0E3"/>
            </a:solidFill>
            <a:ln w="9525">
              <a:noFill/>
              <a:round/>
              <a:headEnd/>
              <a:tailEnd/>
            </a:ln>
          </p:spPr>
          <p:txBody>
            <a:bodyPr lIns="90000" tIns="46800" rIns="90000" bIns="46800" anchor="ctr"/>
            <a:lstStyle/>
            <a:p>
              <a:pPr algn="ct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FFFFFF"/>
                  </a:solidFill>
                </a:rPr>
                <a:t>Cat1</a:t>
              </a:r>
            </a:p>
          </p:txBody>
        </p:sp>
        <p:sp>
          <p:nvSpPr>
            <p:cNvPr id="27664" name="Rectangle 14"/>
            <p:cNvSpPr>
              <a:spLocks noChangeArrowheads="1"/>
            </p:cNvSpPr>
            <p:nvPr/>
          </p:nvSpPr>
          <p:spPr bwMode="auto">
            <a:xfrm>
              <a:off x="1818" y="2861"/>
              <a:ext cx="820" cy="296"/>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6F"/>
                  </a:solidFill>
                </a:rPr>
                <a:t>SP 3600</a:t>
              </a:r>
            </a:p>
          </p:txBody>
        </p:sp>
        <p:sp>
          <p:nvSpPr>
            <p:cNvPr id="27665" name="Rectangle 15"/>
            <p:cNvSpPr>
              <a:spLocks noChangeArrowheads="1"/>
            </p:cNvSpPr>
            <p:nvPr/>
          </p:nvSpPr>
          <p:spPr bwMode="auto">
            <a:xfrm>
              <a:off x="1818" y="2564"/>
              <a:ext cx="820" cy="297"/>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dirty="0">
                  <a:solidFill>
                    <a:srgbClr val="00006F"/>
                  </a:solidFill>
                </a:rPr>
                <a:t>N70</a:t>
              </a:r>
            </a:p>
          </p:txBody>
        </p:sp>
        <p:sp>
          <p:nvSpPr>
            <p:cNvPr id="27666" name="Rectangle 16"/>
            <p:cNvSpPr>
              <a:spLocks noChangeArrowheads="1"/>
            </p:cNvSpPr>
            <p:nvPr/>
          </p:nvSpPr>
          <p:spPr bwMode="auto">
            <a:xfrm>
              <a:off x="1818" y="2268"/>
              <a:ext cx="820" cy="296"/>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6F"/>
                  </a:solidFill>
                </a:rPr>
                <a:t>Celeron </a:t>
              </a:r>
            </a:p>
          </p:txBody>
        </p:sp>
        <p:sp>
          <p:nvSpPr>
            <p:cNvPr id="27667" name="Rectangle 17"/>
            <p:cNvSpPr>
              <a:spLocks noChangeArrowheads="1"/>
            </p:cNvSpPr>
            <p:nvPr/>
          </p:nvSpPr>
          <p:spPr bwMode="auto">
            <a:xfrm>
              <a:off x="1818" y="1971"/>
              <a:ext cx="820" cy="297"/>
            </a:xfrm>
            <a:prstGeom prst="rect">
              <a:avLst/>
            </a:prstGeom>
            <a:noFill/>
            <a:ln w="9525">
              <a:noFill/>
              <a:round/>
              <a:headEnd/>
              <a:tailEnd/>
            </a:ln>
          </p:spPr>
          <p:txBody>
            <a:bodyPr wrap="none" anchor="ctr"/>
            <a:lstStyle/>
            <a:p>
              <a:endParaRPr lang="zh-CN" altLang="en-US"/>
            </a:p>
          </p:txBody>
        </p:sp>
        <p:sp>
          <p:nvSpPr>
            <p:cNvPr id="27668" name="Rectangle 18"/>
            <p:cNvSpPr>
              <a:spLocks noChangeArrowheads="1"/>
            </p:cNvSpPr>
            <p:nvPr/>
          </p:nvSpPr>
          <p:spPr bwMode="auto">
            <a:xfrm>
              <a:off x="1818" y="1798"/>
              <a:ext cx="820" cy="173"/>
            </a:xfrm>
            <a:prstGeom prst="rect">
              <a:avLst/>
            </a:prstGeom>
            <a:solidFill>
              <a:srgbClr val="BBE0E3"/>
            </a:solidFill>
            <a:ln w="9525">
              <a:noFill/>
              <a:round/>
              <a:headEnd/>
              <a:tailEnd/>
            </a:ln>
          </p:spPr>
          <p:txBody>
            <a:bodyPr lIns="90000" tIns="46800" rIns="90000" bIns="46800" anchor="ctr"/>
            <a:lstStyle/>
            <a:p>
              <a:pPr algn="ct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FFFFFF"/>
                  </a:solidFill>
                </a:rPr>
                <a:t>Cat2</a:t>
              </a:r>
            </a:p>
          </p:txBody>
        </p:sp>
        <p:sp>
          <p:nvSpPr>
            <p:cNvPr id="27669" name="Rectangle 19"/>
            <p:cNvSpPr>
              <a:spLocks noChangeArrowheads="1"/>
            </p:cNvSpPr>
            <p:nvPr/>
          </p:nvSpPr>
          <p:spPr bwMode="auto">
            <a:xfrm>
              <a:off x="431" y="2861"/>
              <a:ext cx="564" cy="296"/>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6F"/>
                  </a:solidFill>
                </a:rPr>
                <a:t>4</a:t>
              </a:r>
            </a:p>
          </p:txBody>
        </p:sp>
        <p:sp>
          <p:nvSpPr>
            <p:cNvPr id="27670" name="Rectangle 20"/>
            <p:cNvSpPr>
              <a:spLocks noChangeArrowheads="1"/>
            </p:cNvSpPr>
            <p:nvPr/>
          </p:nvSpPr>
          <p:spPr bwMode="auto">
            <a:xfrm>
              <a:off x="431" y="2564"/>
              <a:ext cx="564" cy="297"/>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6F"/>
                  </a:solidFill>
                </a:rPr>
                <a:t>3</a:t>
              </a:r>
            </a:p>
          </p:txBody>
        </p:sp>
        <p:sp>
          <p:nvSpPr>
            <p:cNvPr id="27671" name="Rectangle 21"/>
            <p:cNvSpPr>
              <a:spLocks noChangeArrowheads="1"/>
            </p:cNvSpPr>
            <p:nvPr/>
          </p:nvSpPr>
          <p:spPr bwMode="auto">
            <a:xfrm>
              <a:off x="431" y="2268"/>
              <a:ext cx="564" cy="296"/>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6F"/>
                  </a:solidFill>
                </a:rPr>
                <a:t>2</a:t>
              </a:r>
            </a:p>
          </p:txBody>
        </p:sp>
        <p:sp>
          <p:nvSpPr>
            <p:cNvPr id="27672" name="Rectangle 22"/>
            <p:cNvSpPr>
              <a:spLocks noChangeArrowheads="1"/>
            </p:cNvSpPr>
            <p:nvPr/>
          </p:nvSpPr>
          <p:spPr bwMode="auto">
            <a:xfrm>
              <a:off x="431" y="1971"/>
              <a:ext cx="564" cy="297"/>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6F"/>
                  </a:solidFill>
                </a:rPr>
                <a:t>1</a:t>
              </a:r>
            </a:p>
          </p:txBody>
        </p:sp>
        <p:sp>
          <p:nvSpPr>
            <p:cNvPr id="27673" name="Rectangle 23"/>
            <p:cNvSpPr>
              <a:spLocks noChangeArrowheads="1"/>
            </p:cNvSpPr>
            <p:nvPr/>
          </p:nvSpPr>
          <p:spPr bwMode="auto">
            <a:xfrm>
              <a:off x="431" y="1798"/>
              <a:ext cx="564" cy="173"/>
            </a:xfrm>
            <a:prstGeom prst="rect">
              <a:avLst/>
            </a:prstGeom>
            <a:solidFill>
              <a:srgbClr val="BBE0E3"/>
            </a:solidFill>
            <a:ln w="9525">
              <a:noFill/>
              <a:round/>
              <a:headEnd/>
              <a:tailEnd/>
            </a:ln>
          </p:spPr>
          <p:txBody>
            <a:bodyPr lIns="90000" tIns="46800" rIns="90000" bIns="46800" anchor="ctr"/>
            <a:lstStyle/>
            <a:p>
              <a:pPr algn="ct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FFFFFF"/>
                  </a:solidFill>
                </a:rPr>
                <a:t>Example</a:t>
              </a:r>
            </a:p>
          </p:txBody>
        </p:sp>
        <p:sp>
          <p:nvSpPr>
            <p:cNvPr id="27674" name="Rectangle 24"/>
            <p:cNvSpPr>
              <a:spLocks noChangeArrowheads="1"/>
            </p:cNvSpPr>
            <p:nvPr/>
          </p:nvSpPr>
          <p:spPr bwMode="auto">
            <a:xfrm>
              <a:off x="4442" y="2861"/>
              <a:ext cx="976" cy="296"/>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9900"/>
                  </a:solidFill>
                </a:rPr>
                <a:t>SP3600</a:t>
              </a:r>
            </a:p>
          </p:txBody>
        </p:sp>
        <p:sp>
          <p:nvSpPr>
            <p:cNvPr id="27675" name="Rectangle 25"/>
            <p:cNvSpPr>
              <a:spLocks noChangeArrowheads="1"/>
            </p:cNvSpPr>
            <p:nvPr/>
          </p:nvSpPr>
          <p:spPr bwMode="auto">
            <a:xfrm>
              <a:off x="2639" y="2861"/>
              <a:ext cx="826" cy="296"/>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6F"/>
                  </a:solidFill>
                </a:rPr>
                <a:t>3600</a:t>
              </a:r>
            </a:p>
          </p:txBody>
        </p:sp>
        <p:sp>
          <p:nvSpPr>
            <p:cNvPr id="27676" name="Rectangle 26"/>
            <p:cNvSpPr>
              <a:spLocks noChangeArrowheads="1"/>
            </p:cNvSpPr>
            <p:nvPr/>
          </p:nvSpPr>
          <p:spPr bwMode="auto">
            <a:xfrm>
              <a:off x="4442" y="2564"/>
              <a:ext cx="976" cy="297"/>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9900"/>
                  </a:solidFill>
                </a:rPr>
                <a:t>NokiaN70</a:t>
              </a:r>
            </a:p>
          </p:txBody>
        </p:sp>
        <p:sp>
          <p:nvSpPr>
            <p:cNvPr id="27677" name="Rectangle 27"/>
            <p:cNvSpPr>
              <a:spLocks noChangeArrowheads="1"/>
            </p:cNvSpPr>
            <p:nvPr/>
          </p:nvSpPr>
          <p:spPr bwMode="auto">
            <a:xfrm>
              <a:off x="2639" y="2564"/>
              <a:ext cx="826" cy="297"/>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6F"/>
                  </a:solidFill>
                </a:rPr>
                <a:t>N70</a:t>
              </a:r>
            </a:p>
          </p:txBody>
        </p:sp>
        <p:sp>
          <p:nvSpPr>
            <p:cNvPr id="27678" name="Rectangle 28"/>
            <p:cNvSpPr>
              <a:spLocks noChangeArrowheads="1"/>
            </p:cNvSpPr>
            <p:nvPr/>
          </p:nvSpPr>
          <p:spPr bwMode="auto">
            <a:xfrm>
              <a:off x="4442" y="2268"/>
              <a:ext cx="976" cy="296"/>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DC0000"/>
                  </a:solidFill>
                </a:rPr>
                <a:t>LCD</a:t>
              </a:r>
            </a:p>
          </p:txBody>
        </p:sp>
        <p:sp>
          <p:nvSpPr>
            <p:cNvPr id="27679" name="Rectangle 29"/>
            <p:cNvSpPr>
              <a:spLocks noChangeArrowheads="1"/>
            </p:cNvSpPr>
            <p:nvPr/>
          </p:nvSpPr>
          <p:spPr bwMode="auto">
            <a:xfrm>
              <a:off x="2639" y="2268"/>
              <a:ext cx="826" cy="296"/>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6F"/>
                  </a:solidFill>
                </a:rPr>
                <a:t>CD</a:t>
              </a:r>
            </a:p>
          </p:txBody>
        </p:sp>
        <p:sp>
          <p:nvSpPr>
            <p:cNvPr id="27680" name="Rectangle 30"/>
            <p:cNvSpPr>
              <a:spLocks noChangeArrowheads="1"/>
            </p:cNvSpPr>
            <p:nvPr/>
          </p:nvSpPr>
          <p:spPr bwMode="auto">
            <a:xfrm>
              <a:off x="4442" y="1971"/>
              <a:ext cx="976" cy="297"/>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DC0000"/>
                  </a:solidFill>
                </a:rPr>
                <a:t>Intelligence</a:t>
              </a:r>
            </a:p>
          </p:txBody>
        </p:sp>
        <p:sp>
          <p:nvSpPr>
            <p:cNvPr id="27681" name="Rectangle 31"/>
            <p:cNvSpPr>
              <a:spLocks noChangeArrowheads="1"/>
            </p:cNvSpPr>
            <p:nvPr/>
          </p:nvSpPr>
          <p:spPr bwMode="auto">
            <a:xfrm>
              <a:off x="2639" y="1971"/>
              <a:ext cx="826" cy="297"/>
            </a:xfrm>
            <a:prstGeom prst="rect">
              <a:avLst/>
            </a:prstGeom>
            <a:noFill/>
            <a:ln w="9525">
              <a:noFill/>
              <a:round/>
              <a:headEnd/>
              <a:tailEnd/>
            </a:ln>
          </p:spPr>
          <p:txBody>
            <a:bodyPr lIns="90000" tIns="46800" rIns="90000" bIns="46800" anchor="ctr"/>
            <a:lstStyle/>
            <a:p>
              <a:pP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00006F"/>
                  </a:solidFill>
                </a:rPr>
                <a:t>Intel</a:t>
              </a:r>
            </a:p>
          </p:txBody>
        </p:sp>
        <p:sp>
          <p:nvSpPr>
            <p:cNvPr id="27682" name="Rectangle 32"/>
            <p:cNvSpPr>
              <a:spLocks noChangeArrowheads="1"/>
            </p:cNvSpPr>
            <p:nvPr/>
          </p:nvSpPr>
          <p:spPr bwMode="auto">
            <a:xfrm>
              <a:off x="4442" y="1798"/>
              <a:ext cx="976" cy="173"/>
            </a:xfrm>
            <a:prstGeom prst="rect">
              <a:avLst/>
            </a:prstGeom>
            <a:solidFill>
              <a:srgbClr val="BBE0E3"/>
            </a:solidFill>
            <a:ln w="9525">
              <a:noFill/>
              <a:round/>
              <a:headEnd/>
              <a:tailEnd/>
            </a:ln>
          </p:spPr>
          <p:txBody>
            <a:bodyPr lIns="90000" tIns="46800" rIns="90000" bIns="46800" anchor="ctr"/>
            <a:lstStyle/>
            <a:p>
              <a:pPr algn="ct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FFFFFF"/>
                  </a:solidFill>
                </a:rPr>
                <a:t>Strings</a:t>
              </a:r>
            </a:p>
          </p:txBody>
        </p:sp>
        <p:sp>
          <p:nvSpPr>
            <p:cNvPr id="27683" name="Rectangle 33"/>
            <p:cNvSpPr>
              <a:spLocks noChangeArrowheads="1"/>
            </p:cNvSpPr>
            <p:nvPr/>
          </p:nvSpPr>
          <p:spPr bwMode="auto">
            <a:xfrm>
              <a:off x="2639" y="1798"/>
              <a:ext cx="826" cy="173"/>
            </a:xfrm>
            <a:prstGeom prst="rect">
              <a:avLst/>
            </a:prstGeom>
            <a:solidFill>
              <a:srgbClr val="BBE0E3"/>
            </a:solidFill>
            <a:ln w="9525">
              <a:noFill/>
              <a:round/>
              <a:headEnd/>
              <a:tailEnd/>
            </a:ln>
          </p:spPr>
          <p:txBody>
            <a:bodyPr lIns="90000" tIns="46800" rIns="90000" bIns="46800" anchor="ctr"/>
            <a:lstStyle/>
            <a:p>
              <a:pPr algn="ctr">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000">
                  <a:solidFill>
                    <a:srgbClr val="FFFFFF"/>
                  </a:solidFill>
                </a:rPr>
                <a:t>Keyword</a:t>
              </a:r>
            </a:p>
          </p:txBody>
        </p:sp>
        <p:sp>
          <p:nvSpPr>
            <p:cNvPr id="27684" name="Line 34"/>
            <p:cNvSpPr>
              <a:spLocks noChangeShapeType="1"/>
            </p:cNvSpPr>
            <p:nvPr/>
          </p:nvSpPr>
          <p:spPr bwMode="auto">
            <a:xfrm>
              <a:off x="431" y="1798"/>
              <a:ext cx="4987" cy="1"/>
            </a:xfrm>
            <a:prstGeom prst="line">
              <a:avLst/>
            </a:prstGeom>
            <a:noFill/>
            <a:ln w="28440">
              <a:solidFill>
                <a:srgbClr val="000000"/>
              </a:solidFill>
              <a:miter lim="800000"/>
              <a:headEnd/>
              <a:tailEnd/>
            </a:ln>
          </p:spPr>
          <p:txBody>
            <a:bodyPr/>
            <a:lstStyle/>
            <a:p>
              <a:endParaRPr lang="zh-CN" altLang="en-US"/>
            </a:p>
          </p:txBody>
        </p:sp>
        <p:sp>
          <p:nvSpPr>
            <p:cNvPr id="27685" name="Line 35"/>
            <p:cNvSpPr>
              <a:spLocks noChangeShapeType="1"/>
            </p:cNvSpPr>
            <p:nvPr/>
          </p:nvSpPr>
          <p:spPr bwMode="auto">
            <a:xfrm>
              <a:off x="431" y="1971"/>
              <a:ext cx="4987" cy="1"/>
            </a:xfrm>
            <a:prstGeom prst="line">
              <a:avLst/>
            </a:prstGeom>
            <a:noFill/>
            <a:ln w="12600">
              <a:solidFill>
                <a:srgbClr val="000000"/>
              </a:solidFill>
              <a:miter lim="800000"/>
              <a:headEnd/>
              <a:tailEnd/>
            </a:ln>
          </p:spPr>
          <p:txBody>
            <a:bodyPr/>
            <a:lstStyle/>
            <a:p>
              <a:endParaRPr lang="zh-CN" altLang="en-US"/>
            </a:p>
          </p:txBody>
        </p:sp>
        <p:sp>
          <p:nvSpPr>
            <p:cNvPr id="27686" name="Line 36"/>
            <p:cNvSpPr>
              <a:spLocks noChangeShapeType="1"/>
            </p:cNvSpPr>
            <p:nvPr/>
          </p:nvSpPr>
          <p:spPr bwMode="auto">
            <a:xfrm>
              <a:off x="431" y="2268"/>
              <a:ext cx="4987" cy="1"/>
            </a:xfrm>
            <a:prstGeom prst="line">
              <a:avLst/>
            </a:prstGeom>
            <a:noFill/>
            <a:ln w="12600">
              <a:solidFill>
                <a:srgbClr val="000000"/>
              </a:solidFill>
              <a:miter lim="800000"/>
              <a:headEnd/>
              <a:tailEnd/>
            </a:ln>
          </p:spPr>
          <p:txBody>
            <a:bodyPr/>
            <a:lstStyle/>
            <a:p>
              <a:endParaRPr lang="zh-CN" altLang="en-US"/>
            </a:p>
          </p:txBody>
        </p:sp>
        <p:sp>
          <p:nvSpPr>
            <p:cNvPr id="27687" name="Line 37"/>
            <p:cNvSpPr>
              <a:spLocks noChangeShapeType="1"/>
            </p:cNvSpPr>
            <p:nvPr/>
          </p:nvSpPr>
          <p:spPr bwMode="auto">
            <a:xfrm>
              <a:off x="431" y="2564"/>
              <a:ext cx="4987" cy="1"/>
            </a:xfrm>
            <a:prstGeom prst="line">
              <a:avLst/>
            </a:prstGeom>
            <a:noFill/>
            <a:ln w="12600">
              <a:solidFill>
                <a:srgbClr val="000000"/>
              </a:solidFill>
              <a:miter lim="800000"/>
              <a:headEnd/>
              <a:tailEnd/>
            </a:ln>
          </p:spPr>
          <p:txBody>
            <a:bodyPr/>
            <a:lstStyle/>
            <a:p>
              <a:endParaRPr lang="zh-CN" altLang="en-US"/>
            </a:p>
          </p:txBody>
        </p:sp>
        <p:sp>
          <p:nvSpPr>
            <p:cNvPr id="27688" name="Line 38"/>
            <p:cNvSpPr>
              <a:spLocks noChangeShapeType="1"/>
            </p:cNvSpPr>
            <p:nvPr/>
          </p:nvSpPr>
          <p:spPr bwMode="auto">
            <a:xfrm>
              <a:off x="431" y="2861"/>
              <a:ext cx="4987" cy="1"/>
            </a:xfrm>
            <a:prstGeom prst="line">
              <a:avLst/>
            </a:prstGeom>
            <a:noFill/>
            <a:ln w="12600">
              <a:solidFill>
                <a:srgbClr val="000000"/>
              </a:solidFill>
              <a:miter lim="800000"/>
              <a:headEnd/>
              <a:tailEnd/>
            </a:ln>
          </p:spPr>
          <p:txBody>
            <a:bodyPr/>
            <a:lstStyle/>
            <a:p>
              <a:endParaRPr lang="zh-CN" altLang="en-US"/>
            </a:p>
          </p:txBody>
        </p:sp>
        <p:sp>
          <p:nvSpPr>
            <p:cNvPr id="27689" name="Line 39"/>
            <p:cNvSpPr>
              <a:spLocks noChangeShapeType="1"/>
            </p:cNvSpPr>
            <p:nvPr/>
          </p:nvSpPr>
          <p:spPr bwMode="auto">
            <a:xfrm>
              <a:off x="431" y="3157"/>
              <a:ext cx="4987" cy="1"/>
            </a:xfrm>
            <a:prstGeom prst="line">
              <a:avLst/>
            </a:prstGeom>
            <a:noFill/>
            <a:ln w="28440">
              <a:solidFill>
                <a:srgbClr val="000000"/>
              </a:solidFill>
              <a:miter lim="800000"/>
              <a:headEnd/>
              <a:tailEnd/>
            </a:ln>
          </p:spPr>
          <p:txBody>
            <a:bodyPr/>
            <a:lstStyle/>
            <a:p>
              <a:endParaRPr lang="zh-CN" altLang="en-US"/>
            </a:p>
          </p:txBody>
        </p:sp>
        <p:sp>
          <p:nvSpPr>
            <p:cNvPr id="27690" name="Line 40"/>
            <p:cNvSpPr>
              <a:spLocks noChangeShapeType="1"/>
            </p:cNvSpPr>
            <p:nvPr/>
          </p:nvSpPr>
          <p:spPr bwMode="auto">
            <a:xfrm>
              <a:off x="431" y="1798"/>
              <a:ext cx="2" cy="1359"/>
            </a:xfrm>
            <a:prstGeom prst="line">
              <a:avLst/>
            </a:prstGeom>
            <a:noFill/>
            <a:ln w="28440">
              <a:solidFill>
                <a:srgbClr val="000000"/>
              </a:solidFill>
              <a:miter lim="800000"/>
              <a:headEnd/>
              <a:tailEnd/>
            </a:ln>
          </p:spPr>
          <p:txBody>
            <a:bodyPr/>
            <a:lstStyle/>
            <a:p>
              <a:endParaRPr lang="zh-CN" altLang="en-US"/>
            </a:p>
          </p:txBody>
        </p:sp>
        <p:sp>
          <p:nvSpPr>
            <p:cNvPr id="27691" name="Line 41"/>
            <p:cNvSpPr>
              <a:spLocks noChangeShapeType="1"/>
            </p:cNvSpPr>
            <p:nvPr/>
          </p:nvSpPr>
          <p:spPr bwMode="auto">
            <a:xfrm>
              <a:off x="3465" y="1798"/>
              <a:ext cx="2" cy="1359"/>
            </a:xfrm>
            <a:prstGeom prst="line">
              <a:avLst/>
            </a:prstGeom>
            <a:noFill/>
            <a:ln w="12600">
              <a:solidFill>
                <a:srgbClr val="000000"/>
              </a:solidFill>
              <a:miter lim="800000"/>
              <a:headEnd/>
              <a:tailEnd/>
            </a:ln>
          </p:spPr>
          <p:txBody>
            <a:bodyPr/>
            <a:lstStyle/>
            <a:p>
              <a:endParaRPr lang="zh-CN" altLang="en-US"/>
            </a:p>
          </p:txBody>
        </p:sp>
        <p:sp>
          <p:nvSpPr>
            <p:cNvPr id="27692" name="Line 42"/>
            <p:cNvSpPr>
              <a:spLocks noChangeShapeType="1"/>
            </p:cNvSpPr>
            <p:nvPr/>
          </p:nvSpPr>
          <p:spPr bwMode="auto">
            <a:xfrm>
              <a:off x="5418" y="1798"/>
              <a:ext cx="1" cy="1359"/>
            </a:xfrm>
            <a:prstGeom prst="line">
              <a:avLst/>
            </a:prstGeom>
            <a:noFill/>
            <a:ln w="28440">
              <a:solidFill>
                <a:srgbClr val="000000"/>
              </a:solidFill>
              <a:miter lim="800000"/>
              <a:headEnd/>
              <a:tailEnd/>
            </a:ln>
          </p:spPr>
          <p:txBody>
            <a:bodyPr/>
            <a:lstStyle/>
            <a:p>
              <a:endParaRPr lang="zh-CN" altLang="en-US"/>
            </a:p>
          </p:txBody>
        </p:sp>
        <p:sp>
          <p:nvSpPr>
            <p:cNvPr id="27693" name="Line 43"/>
            <p:cNvSpPr>
              <a:spLocks noChangeShapeType="1"/>
            </p:cNvSpPr>
            <p:nvPr/>
          </p:nvSpPr>
          <p:spPr bwMode="auto">
            <a:xfrm>
              <a:off x="995" y="1798"/>
              <a:ext cx="2" cy="1359"/>
            </a:xfrm>
            <a:prstGeom prst="line">
              <a:avLst/>
            </a:prstGeom>
            <a:noFill/>
            <a:ln w="12600">
              <a:solidFill>
                <a:srgbClr val="000000"/>
              </a:solidFill>
              <a:miter lim="800000"/>
              <a:headEnd/>
              <a:tailEnd/>
            </a:ln>
          </p:spPr>
          <p:txBody>
            <a:bodyPr/>
            <a:lstStyle/>
            <a:p>
              <a:endParaRPr lang="zh-CN" altLang="en-US"/>
            </a:p>
          </p:txBody>
        </p:sp>
        <p:sp>
          <p:nvSpPr>
            <p:cNvPr id="27694" name="Line 44"/>
            <p:cNvSpPr>
              <a:spLocks noChangeShapeType="1"/>
            </p:cNvSpPr>
            <p:nvPr/>
          </p:nvSpPr>
          <p:spPr bwMode="auto">
            <a:xfrm>
              <a:off x="2639" y="1798"/>
              <a:ext cx="2" cy="1359"/>
            </a:xfrm>
            <a:prstGeom prst="line">
              <a:avLst/>
            </a:prstGeom>
            <a:noFill/>
            <a:ln w="12600">
              <a:solidFill>
                <a:srgbClr val="000000"/>
              </a:solidFill>
              <a:miter lim="800000"/>
              <a:headEnd/>
              <a:tailEnd/>
            </a:ln>
          </p:spPr>
          <p:txBody>
            <a:bodyPr/>
            <a:lstStyle/>
            <a:p>
              <a:endParaRPr lang="zh-CN" altLang="en-US"/>
            </a:p>
          </p:txBody>
        </p:sp>
        <p:sp>
          <p:nvSpPr>
            <p:cNvPr id="27695" name="Line 45"/>
            <p:cNvSpPr>
              <a:spLocks noChangeShapeType="1"/>
            </p:cNvSpPr>
            <p:nvPr/>
          </p:nvSpPr>
          <p:spPr bwMode="auto">
            <a:xfrm>
              <a:off x="1818" y="1798"/>
              <a:ext cx="1" cy="1359"/>
            </a:xfrm>
            <a:prstGeom prst="line">
              <a:avLst/>
            </a:prstGeom>
            <a:noFill/>
            <a:ln w="12600">
              <a:solidFill>
                <a:srgbClr val="000000"/>
              </a:solidFill>
              <a:miter lim="800000"/>
              <a:headEnd/>
              <a:tailEnd/>
            </a:ln>
          </p:spPr>
          <p:txBody>
            <a:bodyPr/>
            <a:lstStyle/>
            <a:p>
              <a:endParaRPr lang="zh-CN" altLang="en-US"/>
            </a:p>
          </p:txBody>
        </p:sp>
        <p:sp>
          <p:nvSpPr>
            <p:cNvPr id="27696" name="Line 46"/>
            <p:cNvSpPr>
              <a:spLocks noChangeShapeType="1"/>
            </p:cNvSpPr>
            <p:nvPr/>
          </p:nvSpPr>
          <p:spPr bwMode="auto">
            <a:xfrm>
              <a:off x="4442" y="1798"/>
              <a:ext cx="1" cy="1359"/>
            </a:xfrm>
            <a:prstGeom prst="line">
              <a:avLst/>
            </a:prstGeom>
            <a:noFill/>
            <a:ln w="12600">
              <a:solidFill>
                <a:srgbClr val="000000"/>
              </a:solidFill>
              <a:miter lim="800000"/>
              <a:headEnd/>
              <a:tailEnd/>
            </a:ln>
          </p:spPr>
          <p:txBody>
            <a:bodyPr/>
            <a:lstStyle/>
            <a:p>
              <a:endParaRPr lang="zh-CN" altLang="en-US"/>
            </a:p>
          </p:txBody>
        </p:sp>
      </p:grpSp>
      <p:sp>
        <p:nvSpPr>
          <p:cNvPr id="27653" name="Text Box 47"/>
          <p:cNvSpPr txBox="1">
            <a:spLocks noChangeArrowheads="1"/>
          </p:cNvSpPr>
          <p:nvPr/>
        </p:nvSpPr>
        <p:spPr bwMode="auto">
          <a:xfrm>
            <a:off x="684213" y="5149850"/>
            <a:ext cx="7921625" cy="942975"/>
          </a:xfrm>
          <a:prstGeom prst="rect">
            <a:avLst/>
          </a:prstGeom>
          <a:noFill/>
          <a:ln w="9525">
            <a:noFill/>
            <a:round/>
            <a:headEnd/>
            <a:tailEnd/>
          </a:ln>
        </p:spPr>
        <p:txBody>
          <a:bodyPr lIns="90000" tIns="46800" rIns="90000" bIns="468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a:solidFill>
                  <a:srgbClr val="00006F"/>
                </a:solidFill>
              </a:rPr>
              <a:t>例</a:t>
            </a:r>
            <a:r>
              <a:rPr lang="en-GB" altLang="zh-CN" sz="1400">
                <a:solidFill>
                  <a:srgbClr val="00006F"/>
                </a:solidFill>
              </a:rPr>
              <a:t>1</a:t>
            </a:r>
            <a:r>
              <a:rPr lang="zh-CN" altLang="en-GB" sz="1400">
                <a:solidFill>
                  <a:srgbClr val="00006F"/>
                </a:solidFill>
              </a:rPr>
              <a:t>：”</a:t>
            </a:r>
            <a:r>
              <a:rPr lang="en-GB" altLang="zh-CN" sz="1400">
                <a:solidFill>
                  <a:srgbClr val="00006F"/>
                </a:solidFill>
              </a:rPr>
              <a:t>Intelligence”</a:t>
            </a:r>
            <a:r>
              <a:rPr lang="zh-CN" altLang="en-GB" sz="1400">
                <a:solidFill>
                  <a:srgbClr val="00006F"/>
                </a:solidFill>
              </a:rPr>
              <a:t>不会被归入</a:t>
            </a:r>
            <a:r>
              <a:rPr lang="en-GB" altLang="zh-CN" sz="1400">
                <a:solidFill>
                  <a:srgbClr val="00006F"/>
                </a:solidFill>
              </a:rPr>
              <a:t>Intel</a:t>
            </a:r>
            <a:r>
              <a:rPr lang="zh-CN" altLang="en-GB" sz="1400">
                <a:solidFill>
                  <a:srgbClr val="00006F"/>
                </a:solidFill>
              </a:rPr>
              <a:t>这个</a:t>
            </a:r>
            <a:r>
              <a:rPr lang="en-GB" altLang="zh-CN" sz="1400">
                <a:solidFill>
                  <a:srgbClr val="00006F"/>
                </a:solidFill>
              </a:rPr>
              <a:t>category</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a:solidFill>
                  <a:srgbClr val="00006F"/>
                </a:solidFill>
              </a:rPr>
              <a:t>例</a:t>
            </a:r>
            <a:r>
              <a:rPr lang="en-GB" altLang="zh-CN" sz="1400">
                <a:solidFill>
                  <a:srgbClr val="00006F"/>
                </a:solidFill>
              </a:rPr>
              <a:t>2</a:t>
            </a:r>
            <a:r>
              <a:rPr lang="zh-CN" altLang="en-GB" sz="1400">
                <a:solidFill>
                  <a:srgbClr val="00006F"/>
                </a:solidFill>
              </a:rPr>
              <a:t>：“</a:t>
            </a:r>
            <a:r>
              <a:rPr lang="en-GB" altLang="zh-CN" sz="1400">
                <a:solidFill>
                  <a:srgbClr val="00006F"/>
                </a:solidFill>
              </a:rPr>
              <a:t>LCD” </a:t>
            </a:r>
            <a:r>
              <a:rPr lang="zh-CN" altLang="en-GB" sz="1400">
                <a:solidFill>
                  <a:srgbClr val="00006F"/>
                </a:solidFill>
              </a:rPr>
              <a:t>不会被归入</a:t>
            </a:r>
            <a:r>
              <a:rPr lang="en-GB" altLang="zh-CN" sz="1400">
                <a:solidFill>
                  <a:srgbClr val="00006F"/>
                </a:solidFill>
              </a:rPr>
              <a:t>Celeron</a:t>
            </a:r>
            <a:r>
              <a:rPr lang="zh-CN" altLang="en-GB" sz="1400">
                <a:solidFill>
                  <a:srgbClr val="00006F"/>
                </a:solidFill>
              </a:rPr>
              <a:t>这个</a:t>
            </a:r>
            <a:r>
              <a:rPr lang="en-GB" altLang="zh-CN" sz="1400">
                <a:solidFill>
                  <a:srgbClr val="00006F"/>
                </a:solidFill>
              </a:rPr>
              <a:t>category</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a:solidFill>
                  <a:srgbClr val="FF6600"/>
                </a:solidFill>
              </a:rPr>
              <a:t>例</a:t>
            </a:r>
            <a:r>
              <a:rPr lang="en-GB" altLang="zh-CN" sz="1400">
                <a:solidFill>
                  <a:srgbClr val="FF6600"/>
                </a:solidFill>
              </a:rPr>
              <a:t>3</a:t>
            </a:r>
            <a:r>
              <a:rPr lang="zh-CN" altLang="en-GB" sz="1400">
                <a:solidFill>
                  <a:srgbClr val="FF6600"/>
                </a:solidFill>
              </a:rPr>
              <a:t>：“</a:t>
            </a:r>
            <a:r>
              <a:rPr lang="en-GB" altLang="zh-CN" sz="1400">
                <a:solidFill>
                  <a:srgbClr val="FF6600"/>
                </a:solidFill>
              </a:rPr>
              <a:t>Nokia”</a:t>
            </a:r>
            <a:r>
              <a:rPr lang="zh-CN" altLang="en-GB" sz="1400">
                <a:solidFill>
                  <a:srgbClr val="FF6600"/>
                </a:solidFill>
              </a:rPr>
              <a:t>是</a:t>
            </a:r>
            <a:r>
              <a:rPr lang="en-GB" altLang="zh-CN" sz="1400">
                <a:solidFill>
                  <a:srgbClr val="FF6600"/>
                </a:solidFill>
              </a:rPr>
              <a:t>N70</a:t>
            </a:r>
            <a:r>
              <a:rPr lang="zh-CN" altLang="en-GB" sz="1400">
                <a:solidFill>
                  <a:srgbClr val="FF6600"/>
                </a:solidFill>
              </a:rPr>
              <a:t>上级</a:t>
            </a:r>
            <a:r>
              <a:rPr lang="en-GB" altLang="zh-CN" sz="1400">
                <a:solidFill>
                  <a:srgbClr val="FF6600"/>
                </a:solidFill>
              </a:rPr>
              <a:t>category</a:t>
            </a:r>
            <a:r>
              <a:rPr lang="zh-CN" altLang="en-GB" sz="1400">
                <a:solidFill>
                  <a:srgbClr val="FF6600"/>
                </a:solidFill>
              </a:rPr>
              <a:t>的一个关键字</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a:solidFill>
                  <a:srgbClr val="FF6600"/>
                </a:solidFill>
              </a:rPr>
              <a:t>例</a:t>
            </a:r>
            <a:r>
              <a:rPr lang="en-GB" altLang="zh-CN" sz="1400">
                <a:solidFill>
                  <a:srgbClr val="FF6600"/>
                </a:solidFill>
              </a:rPr>
              <a:t>4</a:t>
            </a:r>
            <a:r>
              <a:rPr lang="zh-CN" altLang="en-GB" sz="1400">
                <a:solidFill>
                  <a:srgbClr val="FF6600"/>
                </a:solidFill>
              </a:rPr>
              <a:t>：“</a:t>
            </a:r>
            <a:r>
              <a:rPr lang="en-GB" altLang="zh-CN" sz="1400">
                <a:solidFill>
                  <a:srgbClr val="FF6600"/>
                </a:solidFill>
              </a:rPr>
              <a:t>SP” </a:t>
            </a:r>
            <a:r>
              <a:rPr lang="zh-CN" altLang="en-GB" sz="1400">
                <a:solidFill>
                  <a:srgbClr val="FF6600"/>
                </a:solidFill>
              </a:rPr>
              <a:t>符合</a:t>
            </a:r>
            <a:r>
              <a:rPr lang="en-GB" altLang="zh-CN" sz="1400">
                <a:solidFill>
                  <a:srgbClr val="FF6600"/>
                </a:solidFill>
              </a:rPr>
              <a:t>nearrule</a:t>
            </a:r>
            <a:r>
              <a:rPr lang="zh-CN" altLang="en-GB" sz="1400">
                <a:solidFill>
                  <a:srgbClr val="FF6600"/>
                </a:solidFill>
              </a:rPr>
              <a:t>原则</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err="1">
                <a:solidFill>
                  <a:srgbClr val="00006F"/>
                </a:solidFill>
              </a:rPr>
              <a:t>对</a:t>
            </a:r>
            <a:r>
              <a:rPr lang="en-US" altLang="zh-CN" sz="2400" b="1" dirty="0" err="1">
                <a:solidFill>
                  <a:srgbClr val="00006F"/>
                </a:solidFill>
              </a:rPr>
              <a:t>NearRule</a:t>
            </a:r>
            <a:r>
              <a:rPr lang="en-US" sz="2400" b="1" dirty="0" err="1">
                <a:solidFill>
                  <a:srgbClr val="00006F"/>
                </a:solidFill>
              </a:rPr>
              <a:t>和</a:t>
            </a:r>
            <a:r>
              <a:rPr lang="en-US" altLang="zh-CN" sz="2400" b="1" dirty="0" err="1">
                <a:solidFill>
                  <a:srgbClr val="00006F"/>
                </a:solidFill>
              </a:rPr>
              <a:t>ExpNearRule</a:t>
            </a:r>
            <a:r>
              <a:rPr lang="en-US" sz="2400" b="1" dirty="0" err="1">
                <a:solidFill>
                  <a:srgbClr val="00006F"/>
                </a:solidFill>
              </a:rPr>
              <a:t>支持逻辑运算符</a:t>
            </a:r>
            <a:endParaRPr lang="en-US" sz="2400" b="1" dirty="0">
              <a:solidFill>
                <a:srgbClr val="00006F"/>
              </a:solidFill>
            </a:endParaRPr>
          </a:p>
        </p:txBody>
      </p:sp>
      <p:graphicFrame>
        <p:nvGraphicFramePr>
          <p:cNvPr id="29698" name="Group 2"/>
          <p:cNvGraphicFramePr>
            <a:graphicFrameLocks noGrp="1"/>
          </p:cNvGraphicFramePr>
          <p:nvPr/>
        </p:nvGraphicFramePr>
        <p:xfrm>
          <a:off x="468313" y="1196975"/>
          <a:ext cx="8231187" cy="3887788"/>
        </p:xfrm>
        <a:graphic>
          <a:graphicData uri="http://schemas.openxmlformats.org/drawingml/2006/table">
            <a:tbl>
              <a:tblPr/>
              <a:tblGrid>
                <a:gridCol w="1590675"/>
                <a:gridCol w="1679575"/>
                <a:gridCol w="4960937"/>
              </a:tblGrid>
              <a:tr h="777875">
                <a:tc>
                  <a:txBody>
                    <a:bodyPr/>
                    <a:lstStyle/>
                    <a:p>
                      <a:pPr marL="0" marR="0" lvl="0" indent="0" algn="ctr" defTabSz="449263" rtl="0" eaLnBrk="1" fontAlgn="base" latinLnBrk="0" hangingPunct="1">
                        <a:lnSpc>
                          <a:spcPct val="93000"/>
                        </a:lnSpc>
                        <a:spcBef>
                          <a:spcPts val="350"/>
                        </a:spcBef>
                        <a:spcAft>
                          <a:spcPct val="0"/>
                        </a:spcAft>
                        <a:buClr>
                          <a:srgbClr val="000000"/>
                        </a:buClr>
                        <a:buSzPct val="100000"/>
                        <a:buFont typeface="Times New Roman" pitchFamily="16" charset="0"/>
                        <a:buNone/>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kumimoji="0" lang="en-US" sz="1400" b="1" i="0" u="none" strike="noStrike" cap="none" normalizeH="0" baseline="0" dirty="0" smtClean="0">
                          <a:ln>
                            <a:noFill/>
                          </a:ln>
                          <a:solidFill>
                            <a:srgbClr val="00006F"/>
                          </a:solidFill>
                          <a:effectLst/>
                          <a:latin typeface="Arial" charset="0"/>
                          <a:ea typeface="宋体" charset="-122"/>
                        </a:rPr>
                        <a:t>Operators</a:t>
                      </a:r>
                    </a:p>
                  </a:txBody>
                  <a:tcPr marL="90000" marR="90000" marT="59147" marB="46800" horzOverflow="overflow">
                    <a:lnL w="28440" cap="flat" cmpd="sng" algn="ctr">
                      <a:solidFill>
                        <a:srgbClr val="993366"/>
                      </a:solidFill>
                      <a:prstDash val="solid"/>
                      <a:round/>
                      <a:headEnd type="none" w="med" len="med"/>
                      <a:tailEnd type="none" w="med" len="med"/>
                    </a:lnL>
                    <a:lnR w="28440" cap="flat" cmpd="sng" algn="ctr">
                      <a:solidFill>
                        <a:srgbClr val="993366"/>
                      </a:solidFill>
                      <a:prstDash val="solid"/>
                      <a:round/>
                      <a:headEnd type="none" w="med" len="med"/>
                      <a:tailEnd type="none" w="med" len="med"/>
                    </a:lnR>
                    <a:lnT w="28440" cap="flat" cmpd="sng" algn="ctr">
                      <a:solidFill>
                        <a:srgbClr val="993366"/>
                      </a:solidFill>
                      <a:prstDash val="solid"/>
                      <a:round/>
                      <a:headEnd type="none" w="med" len="med"/>
                      <a:tailEnd type="none" w="med" len="med"/>
                    </a:lnT>
                    <a:lnB w="12600" cap="flat" cmpd="sng" algn="ctr">
                      <a:solidFill>
                        <a:srgbClr val="00006F"/>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350"/>
                        </a:spcBef>
                        <a:spcAft>
                          <a:spcPct val="0"/>
                        </a:spcAft>
                        <a:buClr>
                          <a:srgbClr val="000000"/>
                        </a:buClr>
                        <a:buSzPct val="100000"/>
                        <a:buFont typeface="Times New Roman" pitchFamily="16" charset="0"/>
                        <a:buNone/>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kumimoji="0" lang="en-US" sz="1400" b="1" i="0" u="none" strike="noStrike" cap="none" normalizeH="0" baseline="0" smtClean="0">
                          <a:ln>
                            <a:noFill/>
                          </a:ln>
                          <a:solidFill>
                            <a:srgbClr val="00006F"/>
                          </a:solidFill>
                          <a:effectLst/>
                          <a:latin typeface="Arial" charset="0"/>
                          <a:ea typeface="宋体" charset="-122"/>
                        </a:rPr>
                        <a:t>Relations</a:t>
                      </a:r>
                    </a:p>
                  </a:txBody>
                  <a:tcPr marL="90000" marR="90000" marT="59147" marB="46800" horzOverflow="overflow">
                    <a:lnL w="28440" cap="flat" cmpd="sng" algn="ctr">
                      <a:solidFill>
                        <a:srgbClr val="993366"/>
                      </a:solidFill>
                      <a:prstDash val="solid"/>
                      <a:round/>
                      <a:headEnd type="none" w="med" len="med"/>
                      <a:tailEnd type="none" w="med" len="med"/>
                    </a:lnL>
                    <a:lnR w="12600" cap="flat" cmpd="sng" algn="ctr">
                      <a:solidFill>
                        <a:srgbClr val="00006F"/>
                      </a:solidFill>
                      <a:prstDash val="solid"/>
                      <a:round/>
                      <a:headEnd type="none" w="med" len="med"/>
                      <a:tailEnd type="none" w="med" len="med"/>
                    </a:lnR>
                    <a:lnT w="28440" cap="flat" cmpd="sng" algn="ctr">
                      <a:solidFill>
                        <a:srgbClr val="00006F"/>
                      </a:solidFill>
                      <a:prstDash val="solid"/>
                      <a:round/>
                      <a:headEnd type="none" w="med" len="med"/>
                      <a:tailEnd type="none" w="med" len="med"/>
                    </a:lnT>
                    <a:lnB w="12600" cap="flat" cmpd="sng" algn="ctr">
                      <a:solidFill>
                        <a:srgbClr val="00006F"/>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350"/>
                        </a:spcBef>
                        <a:spcAft>
                          <a:spcPct val="0"/>
                        </a:spcAft>
                        <a:buClr>
                          <a:srgbClr val="000000"/>
                        </a:buClr>
                        <a:buSzPct val="100000"/>
                        <a:buFont typeface="Times New Roman" pitchFamily="16" charset="0"/>
                        <a:buNone/>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kumimoji="0" lang="en-US" sz="1400" b="1" i="0" u="none" strike="noStrike" cap="none" normalizeH="0" baseline="0" smtClean="0">
                          <a:ln>
                            <a:noFill/>
                          </a:ln>
                          <a:solidFill>
                            <a:srgbClr val="00006F"/>
                          </a:solidFill>
                          <a:effectLst/>
                          <a:latin typeface="Arial" charset="0"/>
                          <a:ea typeface="宋体" charset="-122"/>
                        </a:rPr>
                        <a:t>Examples</a:t>
                      </a:r>
                    </a:p>
                  </a:txBody>
                  <a:tcPr marL="90000" marR="90000" marT="59147" marB="46800" horzOverflow="overflow">
                    <a:lnL w="12600" cap="flat" cmpd="sng" algn="ctr">
                      <a:solidFill>
                        <a:srgbClr val="00006F"/>
                      </a:solidFill>
                      <a:prstDash val="solid"/>
                      <a:round/>
                      <a:headEnd type="none" w="med" len="med"/>
                      <a:tailEnd type="none" w="med" len="med"/>
                    </a:lnL>
                    <a:lnR w="28440" cap="flat" cmpd="sng" algn="ctr">
                      <a:solidFill>
                        <a:srgbClr val="00006F"/>
                      </a:solidFill>
                      <a:prstDash val="solid"/>
                      <a:round/>
                      <a:headEnd type="none" w="med" len="med"/>
                      <a:tailEnd type="none" w="med" len="med"/>
                    </a:lnR>
                    <a:lnT w="28440" cap="flat" cmpd="sng" algn="ctr">
                      <a:solidFill>
                        <a:srgbClr val="00006F"/>
                      </a:solidFill>
                      <a:prstDash val="solid"/>
                      <a:round/>
                      <a:headEnd type="none" w="med" len="med"/>
                      <a:tailEnd type="none" w="med" len="med"/>
                    </a:lnT>
                    <a:lnB w="12600" cap="flat" cmpd="sng" algn="ctr">
                      <a:solidFill>
                        <a:srgbClr val="00006F"/>
                      </a:solidFill>
                      <a:prstDash val="solid"/>
                      <a:round/>
                      <a:headEnd type="none" w="med" len="med"/>
                      <a:tailEnd type="none" w="med" len="med"/>
                    </a:lnB>
                    <a:lnTlToBr>
                      <a:noFill/>
                    </a:lnTlToBr>
                    <a:lnBlToTr>
                      <a:noFill/>
                    </a:lnBlToTr>
                    <a:noFill/>
                  </a:tcPr>
                </a:tc>
              </a:tr>
              <a:tr h="777875">
                <a:tc>
                  <a:txBody>
                    <a:bodyPr/>
                    <a:lstStyle/>
                    <a:p>
                      <a:pPr marL="0" marR="0" lvl="0" indent="0" algn="ctr" defTabSz="449263" rtl="0" eaLnBrk="1" fontAlgn="base" latinLnBrk="0" hangingPunct="1">
                        <a:lnSpc>
                          <a:spcPct val="93000"/>
                        </a:lnSpc>
                        <a:spcBef>
                          <a:spcPts val="350"/>
                        </a:spcBef>
                        <a:spcAft>
                          <a:spcPct val="0"/>
                        </a:spcAft>
                        <a:buClr>
                          <a:srgbClr val="000000"/>
                        </a:buClr>
                        <a:buSzPct val="100000"/>
                        <a:buFont typeface="Times New Roman" pitchFamily="16" charset="0"/>
                        <a:buNone/>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kumimoji="0" lang="en-US" sz="1400" b="1" i="0" u="none" strike="noStrike" cap="none" normalizeH="0" baseline="0" smtClean="0">
                          <a:ln>
                            <a:noFill/>
                          </a:ln>
                          <a:solidFill>
                            <a:srgbClr val="00006F"/>
                          </a:solidFill>
                          <a:effectLst/>
                          <a:latin typeface="Arial" charset="0"/>
                          <a:ea typeface="宋体" charset="-122"/>
                        </a:rPr>
                        <a:t>+ / and</a:t>
                      </a:r>
                    </a:p>
                  </a:txBody>
                  <a:tcPr marL="90000" marR="90000" marT="59147" marB="46800" horzOverflow="overflow">
                    <a:lnL w="28440" cap="flat" cmpd="sng" algn="ctr">
                      <a:solidFill>
                        <a:srgbClr val="993366"/>
                      </a:solidFill>
                      <a:prstDash val="solid"/>
                      <a:round/>
                      <a:headEnd type="none" w="med" len="med"/>
                      <a:tailEnd type="none" w="med" len="med"/>
                    </a:lnL>
                    <a:lnR w="28440" cap="flat" cmpd="sng" algn="ctr">
                      <a:solidFill>
                        <a:srgbClr val="993366"/>
                      </a:solidFill>
                      <a:prstDash val="solid"/>
                      <a:round/>
                      <a:headEnd type="none" w="med" len="med"/>
                      <a:tailEnd type="none" w="med" len="med"/>
                    </a:lnR>
                    <a:lnT w="12600" cap="flat" cmpd="sng" algn="ctr">
                      <a:solidFill>
                        <a:srgbClr val="00006F"/>
                      </a:solidFill>
                      <a:prstDash val="solid"/>
                      <a:round/>
                      <a:headEnd type="none" w="med" len="med"/>
                      <a:tailEnd type="none" w="med" len="med"/>
                    </a:lnT>
                    <a:lnB w="12600" cap="flat" cmpd="sng" algn="ctr">
                      <a:solidFill>
                        <a:srgbClr val="00006F"/>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350"/>
                        </a:spcBef>
                        <a:spcAft>
                          <a:spcPct val="0"/>
                        </a:spcAft>
                        <a:buClr>
                          <a:srgbClr val="000000"/>
                        </a:buClr>
                        <a:buSzPct val="100000"/>
                        <a:buFont typeface="Times New Roman" pitchFamily="16" charset="0"/>
                        <a:buNone/>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kumimoji="0" lang="en-US" sz="1400" b="1" i="0" u="none" strike="noStrike" cap="none" normalizeH="0" baseline="0" smtClean="0">
                          <a:ln>
                            <a:noFill/>
                          </a:ln>
                          <a:solidFill>
                            <a:srgbClr val="00006F"/>
                          </a:solidFill>
                          <a:effectLst/>
                          <a:latin typeface="Arial" charset="0"/>
                          <a:ea typeface="宋体" charset="-122"/>
                        </a:rPr>
                        <a:t>并且</a:t>
                      </a:r>
                    </a:p>
                  </a:txBody>
                  <a:tcPr marL="90000" marR="90000" marT="59147" marB="46800" horzOverflow="overflow">
                    <a:lnL w="28440" cap="flat" cmpd="sng" algn="ctr">
                      <a:solidFill>
                        <a:srgbClr val="993366"/>
                      </a:solidFill>
                      <a:prstDash val="solid"/>
                      <a:round/>
                      <a:headEnd type="none" w="med" len="med"/>
                      <a:tailEnd type="none" w="med" len="med"/>
                    </a:lnL>
                    <a:lnR w="12600" cap="flat" cmpd="sng" algn="ctr">
                      <a:solidFill>
                        <a:srgbClr val="00006F"/>
                      </a:solidFill>
                      <a:prstDash val="solid"/>
                      <a:round/>
                      <a:headEnd type="none" w="med" len="med"/>
                      <a:tailEnd type="none" w="med" len="med"/>
                    </a:lnR>
                    <a:lnT w="12600" cap="flat" cmpd="sng" algn="ctr">
                      <a:solidFill>
                        <a:srgbClr val="00006F"/>
                      </a:solidFill>
                      <a:prstDash val="solid"/>
                      <a:round/>
                      <a:headEnd type="none" w="med" len="med"/>
                      <a:tailEnd type="none" w="med" len="med"/>
                    </a:lnT>
                    <a:lnB w="12600" cap="flat" cmpd="sng" algn="ctr">
                      <a:solidFill>
                        <a:srgbClr val="00006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
                          <a:srgbClr val="000000"/>
                        </a:buClr>
                        <a:buSzPct val="100000"/>
                        <a:buFont typeface="Times New Roman" pitchFamily="16" charset="0"/>
                        <a:buNone/>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kumimoji="0" lang="en-GB" sz="1400" b="1" i="0" u="none" strike="noStrike" cap="none" normalizeH="0" baseline="0" dirty="0" smtClean="0">
                          <a:ln>
                            <a:noFill/>
                          </a:ln>
                          <a:solidFill>
                            <a:srgbClr val="00006F"/>
                          </a:solidFill>
                          <a:effectLst/>
                          <a:latin typeface="Arial" charset="0"/>
                          <a:ea typeface="宋体" charset="-122"/>
                        </a:rPr>
                        <a:t>L10R10 (</a:t>
                      </a:r>
                      <a:r>
                        <a:rPr kumimoji="0" lang="en-GB" sz="1400" b="1" i="0" u="none" strike="noStrike" cap="none" normalizeH="0" baseline="0" dirty="0" err="1" smtClean="0">
                          <a:ln>
                            <a:noFill/>
                          </a:ln>
                          <a:solidFill>
                            <a:srgbClr val="00006F"/>
                          </a:solidFill>
                          <a:effectLst/>
                          <a:latin typeface="Arial" charset="0"/>
                          <a:ea typeface="宋体" charset="-122"/>
                        </a:rPr>
                        <a:t>诺基亚</a:t>
                      </a:r>
                      <a:r>
                        <a:rPr kumimoji="0" lang="en-GB" sz="1400" b="1" i="0" u="none" strike="noStrike" cap="none" normalizeH="0" baseline="0" dirty="0" smtClean="0">
                          <a:ln>
                            <a:noFill/>
                          </a:ln>
                          <a:solidFill>
                            <a:srgbClr val="00006F"/>
                          </a:solidFill>
                          <a:effectLst/>
                          <a:latin typeface="Arial" charset="0"/>
                          <a:ea typeface="宋体" charset="-122"/>
                        </a:rPr>
                        <a:t>) + L10R10(</a:t>
                      </a:r>
                      <a:r>
                        <a:rPr kumimoji="0" lang="en-GB" sz="1400" b="1" i="0" u="none" strike="noStrike" cap="none" normalizeH="0" baseline="0" dirty="0" err="1" smtClean="0">
                          <a:ln>
                            <a:noFill/>
                          </a:ln>
                          <a:solidFill>
                            <a:srgbClr val="00006F"/>
                          </a:solidFill>
                          <a:effectLst/>
                          <a:latin typeface="Arial" charset="0"/>
                          <a:ea typeface="宋体" charset="-122"/>
                        </a:rPr>
                        <a:t>蓝牙</a:t>
                      </a:r>
                      <a:r>
                        <a:rPr kumimoji="0" lang="en-GB" sz="1400" b="1" i="0" u="none" strike="noStrike" cap="none" normalizeH="0" baseline="0" dirty="0" smtClean="0">
                          <a:ln>
                            <a:noFill/>
                          </a:ln>
                          <a:solidFill>
                            <a:srgbClr val="00006F"/>
                          </a:solidFill>
                          <a:effectLst/>
                          <a:latin typeface="Arial" charset="0"/>
                          <a:ea typeface="宋体" charset="-122"/>
                        </a:rPr>
                        <a:t>)</a:t>
                      </a:r>
                    </a:p>
                    <a:p>
                      <a:pPr marL="0" marR="0" lvl="0" indent="0" algn="l" defTabSz="449263" rtl="0" eaLnBrk="1" fontAlgn="base" latinLnBrk="0" hangingPunct="1">
                        <a:lnSpc>
                          <a:spcPct val="93000"/>
                        </a:lnSpc>
                        <a:spcBef>
                          <a:spcPts val="350"/>
                        </a:spcBef>
                        <a:spcAft>
                          <a:spcPct val="0"/>
                        </a:spcAft>
                        <a:buClr>
                          <a:srgbClr val="000000"/>
                        </a:buClr>
                        <a:buSzPct val="100000"/>
                        <a:buFont typeface="Times New Roman" pitchFamily="16" charset="0"/>
                        <a:buNone/>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kumimoji="0" lang="en-GB" sz="1400" b="1" i="0" u="none" strike="noStrike" cap="none" normalizeH="0" baseline="0" dirty="0" smtClean="0">
                          <a:ln>
                            <a:noFill/>
                          </a:ln>
                          <a:solidFill>
                            <a:srgbClr val="00006F"/>
                          </a:solidFill>
                          <a:effectLst/>
                          <a:latin typeface="Arial" charset="0"/>
                          <a:ea typeface="宋体" charset="-122"/>
                        </a:rPr>
                        <a:t>L10R10 (</a:t>
                      </a:r>
                      <a:r>
                        <a:rPr kumimoji="0" lang="en-GB" sz="1400" b="1" i="0" u="none" strike="noStrike" cap="none" normalizeH="0" baseline="0" dirty="0" err="1" smtClean="0">
                          <a:ln>
                            <a:noFill/>
                          </a:ln>
                          <a:solidFill>
                            <a:srgbClr val="00006F"/>
                          </a:solidFill>
                          <a:effectLst/>
                          <a:latin typeface="Arial" charset="0"/>
                          <a:ea typeface="宋体" charset="-122"/>
                        </a:rPr>
                        <a:t>诺基亚</a:t>
                      </a:r>
                      <a:r>
                        <a:rPr kumimoji="0" lang="en-GB" sz="1400" b="1" i="0" u="none" strike="noStrike" cap="none" normalizeH="0" baseline="0" dirty="0" smtClean="0">
                          <a:ln>
                            <a:noFill/>
                          </a:ln>
                          <a:solidFill>
                            <a:srgbClr val="00006F"/>
                          </a:solidFill>
                          <a:effectLst/>
                          <a:latin typeface="Arial" charset="0"/>
                          <a:ea typeface="宋体" charset="-122"/>
                        </a:rPr>
                        <a:t>) and L10R10(</a:t>
                      </a:r>
                      <a:r>
                        <a:rPr kumimoji="0" lang="en-GB" sz="1400" b="1" i="0" u="none" strike="noStrike" cap="none" normalizeH="0" baseline="0" dirty="0" err="1" smtClean="0">
                          <a:ln>
                            <a:noFill/>
                          </a:ln>
                          <a:solidFill>
                            <a:srgbClr val="00006F"/>
                          </a:solidFill>
                          <a:effectLst/>
                          <a:latin typeface="Arial" charset="0"/>
                          <a:ea typeface="宋体" charset="-122"/>
                        </a:rPr>
                        <a:t>蓝牙</a:t>
                      </a:r>
                      <a:r>
                        <a:rPr kumimoji="0" lang="en-GB" sz="1400" b="1" i="0" u="none" strike="noStrike" cap="none" normalizeH="0" baseline="0" dirty="0" smtClean="0">
                          <a:ln>
                            <a:noFill/>
                          </a:ln>
                          <a:solidFill>
                            <a:srgbClr val="00006F"/>
                          </a:solidFill>
                          <a:effectLst/>
                          <a:latin typeface="Arial" charset="0"/>
                          <a:ea typeface="宋体" charset="-122"/>
                        </a:rPr>
                        <a:t>)</a:t>
                      </a:r>
                    </a:p>
                  </a:txBody>
                  <a:tcPr marL="90000" marR="90000" marT="59147" marB="46800" horzOverflow="overflow">
                    <a:lnL w="12600" cap="flat" cmpd="sng" algn="ctr">
                      <a:solidFill>
                        <a:srgbClr val="00006F"/>
                      </a:solidFill>
                      <a:prstDash val="solid"/>
                      <a:round/>
                      <a:headEnd type="none" w="med" len="med"/>
                      <a:tailEnd type="none" w="med" len="med"/>
                    </a:lnL>
                    <a:lnR w="28440" cap="flat" cmpd="sng" algn="ctr">
                      <a:solidFill>
                        <a:srgbClr val="00006F"/>
                      </a:solidFill>
                      <a:prstDash val="solid"/>
                      <a:round/>
                      <a:headEnd type="none" w="med" len="med"/>
                      <a:tailEnd type="none" w="med" len="med"/>
                    </a:lnR>
                    <a:lnT w="12600" cap="flat" cmpd="sng" algn="ctr">
                      <a:solidFill>
                        <a:srgbClr val="00006F"/>
                      </a:solidFill>
                      <a:prstDash val="solid"/>
                      <a:round/>
                      <a:headEnd type="none" w="med" len="med"/>
                      <a:tailEnd type="none" w="med" len="med"/>
                    </a:lnT>
                    <a:lnB w="12600" cap="flat" cmpd="sng" algn="ctr">
                      <a:solidFill>
                        <a:srgbClr val="00006F"/>
                      </a:solidFill>
                      <a:prstDash val="solid"/>
                      <a:round/>
                      <a:headEnd type="none" w="med" len="med"/>
                      <a:tailEnd type="none" w="med" len="med"/>
                    </a:lnB>
                    <a:lnTlToBr>
                      <a:noFill/>
                    </a:lnTlToBr>
                    <a:lnBlToTr>
                      <a:noFill/>
                    </a:lnBlToTr>
                    <a:noFill/>
                  </a:tcPr>
                </a:tc>
              </a:tr>
              <a:tr h="776288">
                <a:tc>
                  <a:txBody>
                    <a:bodyPr/>
                    <a:lstStyle/>
                    <a:p>
                      <a:pPr marL="0" marR="0" lvl="0" indent="0" algn="ctr" defTabSz="449263" rtl="0" eaLnBrk="1" fontAlgn="base" latinLnBrk="0" hangingPunct="1">
                        <a:lnSpc>
                          <a:spcPct val="93000"/>
                        </a:lnSpc>
                        <a:spcBef>
                          <a:spcPts val="350"/>
                        </a:spcBef>
                        <a:spcAft>
                          <a:spcPct val="0"/>
                        </a:spcAft>
                        <a:buClr>
                          <a:srgbClr val="000000"/>
                        </a:buClr>
                        <a:buSzPct val="100000"/>
                        <a:buFont typeface="Times New Roman" pitchFamily="16" charset="0"/>
                        <a:buNone/>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kumimoji="0" lang="en-US" sz="1400" b="1" i="0" u="none" strike="noStrike" cap="none" normalizeH="0" baseline="0" smtClean="0">
                          <a:ln>
                            <a:noFill/>
                          </a:ln>
                          <a:solidFill>
                            <a:srgbClr val="00006F"/>
                          </a:solidFill>
                          <a:effectLst/>
                          <a:latin typeface="Arial" charset="0"/>
                          <a:ea typeface="宋体" charset="-122"/>
                        </a:rPr>
                        <a:t>- / not</a:t>
                      </a:r>
                    </a:p>
                  </a:txBody>
                  <a:tcPr marL="90000" marR="90000" marT="59147" marB="46800" horzOverflow="overflow">
                    <a:lnL w="28440" cap="flat" cmpd="sng" algn="ctr">
                      <a:solidFill>
                        <a:srgbClr val="993366"/>
                      </a:solidFill>
                      <a:prstDash val="solid"/>
                      <a:round/>
                      <a:headEnd type="none" w="med" len="med"/>
                      <a:tailEnd type="none" w="med" len="med"/>
                    </a:lnL>
                    <a:lnR w="28440" cap="flat" cmpd="sng" algn="ctr">
                      <a:solidFill>
                        <a:srgbClr val="993366"/>
                      </a:solidFill>
                      <a:prstDash val="solid"/>
                      <a:round/>
                      <a:headEnd type="none" w="med" len="med"/>
                      <a:tailEnd type="none" w="med" len="med"/>
                    </a:lnR>
                    <a:lnT w="12600" cap="flat" cmpd="sng" algn="ctr">
                      <a:solidFill>
                        <a:srgbClr val="00006F"/>
                      </a:solidFill>
                      <a:prstDash val="solid"/>
                      <a:round/>
                      <a:headEnd type="none" w="med" len="med"/>
                      <a:tailEnd type="none" w="med" len="med"/>
                    </a:lnT>
                    <a:lnB w="12600" cap="flat" cmpd="sng" algn="ctr">
                      <a:solidFill>
                        <a:srgbClr val="00006F"/>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350"/>
                        </a:spcBef>
                        <a:spcAft>
                          <a:spcPct val="0"/>
                        </a:spcAft>
                        <a:buClr>
                          <a:srgbClr val="000000"/>
                        </a:buClr>
                        <a:buSzPct val="100000"/>
                        <a:buFont typeface="Times New Roman" pitchFamily="16" charset="0"/>
                        <a:buNone/>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kumimoji="0" lang="en-US" sz="1400" b="1" i="0" u="none" strike="noStrike" cap="none" normalizeH="0" baseline="0" smtClean="0">
                          <a:ln>
                            <a:noFill/>
                          </a:ln>
                          <a:solidFill>
                            <a:srgbClr val="00006F"/>
                          </a:solidFill>
                          <a:effectLst/>
                          <a:latin typeface="Arial" charset="0"/>
                          <a:ea typeface="宋体" charset="-122"/>
                        </a:rPr>
                        <a:t>非</a:t>
                      </a:r>
                    </a:p>
                  </a:txBody>
                  <a:tcPr marL="90000" marR="90000" marT="59147" marB="46800" horzOverflow="overflow">
                    <a:lnL w="28440" cap="flat" cmpd="sng" algn="ctr">
                      <a:solidFill>
                        <a:srgbClr val="993366"/>
                      </a:solidFill>
                      <a:prstDash val="solid"/>
                      <a:round/>
                      <a:headEnd type="none" w="med" len="med"/>
                      <a:tailEnd type="none" w="med" len="med"/>
                    </a:lnL>
                    <a:lnR w="12600" cap="flat" cmpd="sng" algn="ctr">
                      <a:solidFill>
                        <a:srgbClr val="00006F"/>
                      </a:solidFill>
                      <a:prstDash val="solid"/>
                      <a:round/>
                      <a:headEnd type="none" w="med" len="med"/>
                      <a:tailEnd type="none" w="med" len="med"/>
                    </a:lnR>
                    <a:lnT w="12600" cap="flat" cmpd="sng" algn="ctr">
                      <a:solidFill>
                        <a:srgbClr val="00006F"/>
                      </a:solidFill>
                      <a:prstDash val="solid"/>
                      <a:round/>
                      <a:headEnd type="none" w="med" len="med"/>
                      <a:tailEnd type="none" w="med" len="med"/>
                    </a:lnT>
                    <a:lnB w="12600" cap="flat" cmpd="sng" algn="ctr">
                      <a:solidFill>
                        <a:srgbClr val="00006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
                          <a:srgbClr val="000000"/>
                        </a:buClr>
                        <a:buSzPct val="100000"/>
                        <a:buFont typeface="Times New Roman" pitchFamily="16" charset="0"/>
                        <a:buNone/>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kumimoji="0" lang="en-GB" sz="1400" b="1" i="0" u="none" strike="noStrike" cap="none" normalizeH="0" baseline="0" dirty="0" smtClean="0">
                          <a:ln>
                            <a:noFill/>
                          </a:ln>
                          <a:solidFill>
                            <a:srgbClr val="00006F"/>
                          </a:solidFill>
                          <a:effectLst/>
                          <a:latin typeface="Arial" charset="0"/>
                          <a:ea typeface="宋体" charset="-122"/>
                        </a:rPr>
                        <a:t>L10R10 (</a:t>
                      </a:r>
                      <a:r>
                        <a:rPr kumimoji="0" lang="en-GB" sz="1400" b="1" i="0" u="none" strike="noStrike" cap="none" normalizeH="0" baseline="0" dirty="0" err="1" smtClean="0">
                          <a:ln>
                            <a:noFill/>
                          </a:ln>
                          <a:solidFill>
                            <a:srgbClr val="00006F"/>
                          </a:solidFill>
                          <a:effectLst/>
                          <a:latin typeface="Arial" charset="0"/>
                          <a:ea typeface="宋体" charset="-122"/>
                        </a:rPr>
                        <a:t>诺基亚</a:t>
                      </a:r>
                      <a:r>
                        <a:rPr kumimoji="0" lang="en-GB" sz="1400" b="1" i="0" u="none" strike="noStrike" cap="none" normalizeH="0" baseline="0" dirty="0" smtClean="0">
                          <a:ln>
                            <a:noFill/>
                          </a:ln>
                          <a:solidFill>
                            <a:srgbClr val="00006F"/>
                          </a:solidFill>
                          <a:effectLst/>
                          <a:latin typeface="Arial" charset="0"/>
                          <a:ea typeface="宋体" charset="-122"/>
                        </a:rPr>
                        <a:t>) - L10R10(蓝</a:t>
                      </a:r>
                      <a:r>
                        <a:rPr kumimoji="0" lang="zh-CN" altLang="en-US" sz="1400" b="1" i="0" u="none" strike="noStrike" cap="none" normalizeH="0" baseline="0" dirty="0" smtClean="0">
                          <a:ln>
                            <a:noFill/>
                          </a:ln>
                          <a:solidFill>
                            <a:srgbClr val="00006F"/>
                          </a:solidFill>
                          <a:effectLst/>
                          <a:latin typeface="Arial" charset="0"/>
                          <a:ea typeface="宋体" charset="-122"/>
                        </a:rPr>
                        <a:t>牙</a:t>
                      </a:r>
                      <a:r>
                        <a:rPr kumimoji="0" lang="en-GB" sz="1400" b="1" i="0" u="none" strike="noStrike" cap="none" normalizeH="0" baseline="0" dirty="0" smtClean="0">
                          <a:ln>
                            <a:noFill/>
                          </a:ln>
                          <a:solidFill>
                            <a:srgbClr val="00006F"/>
                          </a:solidFill>
                          <a:effectLst/>
                          <a:latin typeface="Arial" charset="0"/>
                          <a:ea typeface="宋体" charset="-122"/>
                        </a:rPr>
                        <a:t>)</a:t>
                      </a:r>
                    </a:p>
                    <a:p>
                      <a:pPr marL="0" marR="0" lvl="0" indent="0" algn="l" defTabSz="449263" rtl="0" eaLnBrk="1" fontAlgn="base" latinLnBrk="0" hangingPunct="1">
                        <a:lnSpc>
                          <a:spcPct val="93000"/>
                        </a:lnSpc>
                        <a:spcBef>
                          <a:spcPts val="350"/>
                        </a:spcBef>
                        <a:spcAft>
                          <a:spcPct val="0"/>
                        </a:spcAft>
                        <a:buClr>
                          <a:srgbClr val="000000"/>
                        </a:buClr>
                        <a:buSzPct val="100000"/>
                        <a:buFont typeface="Times New Roman" pitchFamily="16" charset="0"/>
                        <a:buNone/>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kumimoji="0" lang="en-GB" sz="1400" b="1" i="0" u="none" strike="noStrike" cap="none" normalizeH="0" baseline="0" dirty="0" smtClean="0">
                          <a:ln>
                            <a:noFill/>
                          </a:ln>
                          <a:solidFill>
                            <a:srgbClr val="00006F"/>
                          </a:solidFill>
                          <a:effectLst/>
                          <a:latin typeface="Arial" charset="0"/>
                          <a:ea typeface="宋体" charset="-122"/>
                        </a:rPr>
                        <a:t>L10R10 (</a:t>
                      </a:r>
                      <a:r>
                        <a:rPr kumimoji="0" lang="en-GB" sz="1400" b="1" i="0" u="none" strike="noStrike" cap="none" normalizeH="0" baseline="0" dirty="0" err="1" smtClean="0">
                          <a:ln>
                            <a:noFill/>
                          </a:ln>
                          <a:solidFill>
                            <a:srgbClr val="00006F"/>
                          </a:solidFill>
                          <a:effectLst/>
                          <a:latin typeface="Arial" charset="0"/>
                          <a:ea typeface="宋体" charset="-122"/>
                        </a:rPr>
                        <a:t>诺基亚</a:t>
                      </a:r>
                      <a:r>
                        <a:rPr kumimoji="0" lang="en-GB" sz="1400" b="1" i="0" u="none" strike="noStrike" cap="none" normalizeH="0" baseline="0" dirty="0" smtClean="0">
                          <a:ln>
                            <a:noFill/>
                          </a:ln>
                          <a:solidFill>
                            <a:srgbClr val="00006F"/>
                          </a:solidFill>
                          <a:effectLst/>
                          <a:latin typeface="Arial" charset="0"/>
                          <a:ea typeface="宋体" charset="-122"/>
                        </a:rPr>
                        <a:t>) not L10R10(蓝</a:t>
                      </a:r>
                      <a:r>
                        <a:rPr kumimoji="0" lang="zh-CN" altLang="en-US" sz="1400" b="1" i="0" u="none" strike="noStrike" cap="none" normalizeH="0" baseline="0" dirty="0" smtClean="0">
                          <a:ln>
                            <a:noFill/>
                          </a:ln>
                          <a:solidFill>
                            <a:srgbClr val="00006F"/>
                          </a:solidFill>
                          <a:effectLst/>
                          <a:latin typeface="Arial" charset="0"/>
                          <a:ea typeface="宋体" charset="-122"/>
                        </a:rPr>
                        <a:t>牙</a:t>
                      </a:r>
                      <a:r>
                        <a:rPr kumimoji="0" lang="en-GB" sz="1400" b="1" i="0" u="none" strike="noStrike" cap="none" normalizeH="0" baseline="0" dirty="0" smtClean="0">
                          <a:ln>
                            <a:noFill/>
                          </a:ln>
                          <a:solidFill>
                            <a:srgbClr val="00006F"/>
                          </a:solidFill>
                          <a:effectLst/>
                          <a:latin typeface="Arial" charset="0"/>
                          <a:ea typeface="宋体" charset="-122"/>
                        </a:rPr>
                        <a:t>)</a:t>
                      </a:r>
                    </a:p>
                  </a:txBody>
                  <a:tcPr marL="90000" marR="90000" marT="59147" marB="46800" horzOverflow="overflow">
                    <a:lnL w="12600" cap="flat" cmpd="sng" algn="ctr">
                      <a:solidFill>
                        <a:srgbClr val="00006F"/>
                      </a:solidFill>
                      <a:prstDash val="solid"/>
                      <a:round/>
                      <a:headEnd type="none" w="med" len="med"/>
                      <a:tailEnd type="none" w="med" len="med"/>
                    </a:lnL>
                    <a:lnR w="28440" cap="flat" cmpd="sng" algn="ctr">
                      <a:solidFill>
                        <a:srgbClr val="00006F"/>
                      </a:solidFill>
                      <a:prstDash val="solid"/>
                      <a:round/>
                      <a:headEnd type="none" w="med" len="med"/>
                      <a:tailEnd type="none" w="med" len="med"/>
                    </a:lnR>
                    <a:lnT w="12600" cap="flat" cmpd="sng" algn="ctr">
                      <a:solidFill>
                        <a:srgbClr val="00006F"/>
                      </a:solidFill>
                      <a:prstDash val="solid"/>
                      <a:round/>
                      <a:headEnd type="none" w="med" len="med"/>
                      <a:tailEnd type="none" w="med" len="med"/>
                    </a:lnT>
                    <a:lnB w="12600" cap="flat" cmpd="sng" algn="ctr">
                      <a:solidFill>
                        <a:srgbClr val="00006F"/>
                      </a:solidFill>
                      <a:prstDash val="solid"/>
                      <a:round/>
                      <a:headEnd type="none" w="med" len="med"/>
                      <a:tailEnd type="none" w="med" len="med"/>
                    </a:lnB>
                    <a:lnTlToBr>
                      <a:noFill/>
                    </a:lnTlToBr>
                    <a:lnBlToTr>
                      <a:noFill/>
                    </a:lnBlToTr>
                    <a:noFill/>
                  </a:tcPr>
                </a:tc>
              </a:tr>
              <a:tr h="777875">
                <a:tc>
                  <a:txBody>
                    <a:bodyPr/>
                    <a:lstStyle/>
                    <a:p>
                      <a:pPr marL="0" marR="0" lvl="0" indent="0" algn="ctr" defTabSz="449263" rtl="0" eaLnBrk="1" fontAlgn="base" latinLnBrk="0" hangingPunct="1">
                        <a:lnSpc>
                          <a:spcPct val="93000"/>
                        </a:lnSpc>
                        <a:spcBef>
                          <a:spcPts val="350"/>
                        </a:spcBef>
                        <a:spcAft>
                          <a:spcPct val="0"/>
                        </a:spcAft>
                        <a:buClr>
                          <a:srgbClr val="000000"/>
                        </a:buClr>
                        <a:buSzPct val="100000"/>
                        <a:buFont typeface="Times New Roman" pitchFamily="16" charset="0"/>
                        <a:buNone/>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kumimoji="0" lang="en-US" sz="1400" b="1" i="0" u="none" strike="noStrike" cap="none" normalizeH="0" baseline="0" smtClean="0">
                          <a:ln>
                            <a:noFill/>
                          </a:ln>
                          <a:solidFill>
                            <a:srgbClr val="00006F"/>
                          </a:solidFill>
                          <a:effectLst/>
                          <a:latin typeface="Arial" charset="0"/>
                          <a:ea typeface="宋体" charset="-122"/>
                        </a:rPr>
                        <a:t>Space / or</a:t>
                      </a:r>
                    </a:p>
                  </a:txBody>
                  <a:tcPr marL="90000" marR="90000" marT="59147" marB="46800" horzOverflow="overflow">
                    <a:lnL w="28440" cap="flat" cmpd="sng" algn="ctr">
                      <a:solidFill>
                        <a:srgbClr val="993366"/>
                      </a:solidFill>
                      <a:prstDash val="solid"/>
                      <a:round/>
                      <a:headEnd type="none" w="med" len="med"/>
                      <a:tailEnd type="none" w="med" len="med"/>
                    </a:lnL>
                    <a:lnR w="28440" cap="flat" cmpd="sng" algn="ctr">
                      <a:solidFill>
                        <a:srgbClr val="993366"/>
                      </a:solidFill>
                      <a:prstDash val="solid"/>
                      <a:round/>
                      <a:headEnd type="none" w="med" len="med"/>
                      <a:tailEnd type="none" w="med" len="med"/>
                    </a:lnR>
                    <a:lnT w="12600" cap="flat" cmpd="sng" algn="ctr">
                      <a:solidFill>
                        <a:srgbClr val="00006F"/>
                      </a:solidFill>
                      <a:prstDash val="solid"/>
                      <a:round/>
                      <a:headEnd type="none" w="med" len="med"/>
                      <a:tailEnd type="none" w="med" len="med"/>
                    </a:lnT>
                    <a:lnB w="12600" cap="flat" cmpd="sng" algn="ctr">
                      <a:solidFill>
                        <a:srgbClr val="00006F"/>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350"/>
                        </a:spcBef>
                        <a:spcAft>
                          <a:spcPct val="0"/>
                        </a:spcAft>
                        <a:buClr>
                          <a:srgbClr val="000000"/>
                        </a:buClr>
                        <a:buSzPct val="100000"/>
                        <a:buFont typeface="Times New Roman" pitchFamily="16" charset="0"/>
                        <a:buNone/>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kumimoji="0" lang="en-US" sz="1400" b="1" i="0" u="none" strike="noStrike" cap="none" normalizeH="0" baseline="0" smtClean="0">
                          <a:ln>
                            <a:noFill/>
                          </a:ln>
                          <a:solidFill>
                            <a:srgbClr val="00006F"/>
                          </a:solidFill>
                          <a:effectLst/>
                          <a:latin typeface="Arial" charset="0"/>
                          <a:ea typeface="宋体" charset="-122"/>
                        </a:rPr>
                        <a:t>或</a:t>
                      </a:r>
                    </a:p>
                  </a:txBody>
                  <a:tcPr marL="90000" marR="90000" marT="59147" marB="46800" horzOverflow="overflow">
                    <a:lnL w="28440" cap="flat" cmpd="sng" algn="ctr">
                      <a:solidFill>
                        <a:srgbClr val="993366"/>
                      </a:solidFill>
                      <a:prstDash val="solid"/>
                      <a:round/>
                      <a:headEnd type="none" w="med" len="med"/>
                      <a:tailEnd type="none" w="med" len="med"/>
                    </a:lnL>
                    <a:lnR w="12600" cap="flat" cmpd="sng" algn="ctr">
                      <a:solidFill>
                        <a:srgbClr val="00006F"/>
                      </a:solidFill>
                      <a:prstDash val="solid"/>
                      <a:round/>
                      <a:headEnd type="none" w="med" len="med"/>
                      <a:tailEnd type="none" w="med" len="med"/>
                    </a:lnR>
                    <a:lnT w="12600" cap="flat" cmpd="sng" algn="ctr">
                      <a:solidFill>
                        <a:srgbClr val="00006F"/>
                      </a:solidFill>
                      <a:prstDash val="solid"/>
                      <a:round/>
                      <a:headEnd type="none" w="med" len="med"/>
                      <a:tailEnd type="none" w="med" len="med"/>
                    </a:lnT>
                    <a:lnB w="12600" cap="flat" cmpd="sng" algn="ctr">
                      <a:solidFill>
                        <a:srgbClr val="00006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
                          <a:srgbClr val="000000"/>
                        </a:buClr>
                        <a:buSzPct val="100000"/>
                        <a:buFont typeface="Times New Roman" pitchFamily="16" charset="0"/>
                        <a:buNone/>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kumimoji="0" lang="en-GB" sz="1400" b="1" i="0" u="none" strike="noStrike" cap="none" normalizeH="0" baseline="0" dirty="0" smtClean="0">
                          <a:ln>
                            <a:noFill/>
                          </a:ln>
                          <a:solidFill>
                            <a:srgbClr val="00006F"/>
                          </a:solidFill>
                          <a:effectLst/>
                          <a:latin typeface="Arial" charset="0"/>
                          <a:ea typeface="宋体" charset="-122"/>
                        </a:rPr>
                        <a:t>L10R10 (Nokia)  L5R10(</a:t>
                      </a:r>
                      <a:r>
                        <a:rPr kumimoji="0" lang="en-GB" sz="1400" b="1" i="0" u="none" strike="noStrike" cap="none" normalizeH="0" baseline="0" dirty="0" err="1" smtClean="0">
                          <a:ln>
                            <a:noFill/>
                          </a:ln>
                          <a:solidFill>
                            <a:srgbClr val="00006F"/>
                          </a:solidFill>
                          <a:effectLst/>
                          <a:latin typeface="Arial" charset="0"/>
                          <a:ea typeface="宋体" charset="-122"/>
                        </a:rPr>
                        <a:t>诺基亚</a:t>
                      </a:r>
                      <a:r>
                        <a:rPr kumimoji="0" lang="en-GB" sz="1400" b="1" i="0" u="none" strike="noStrike" cap="none" normalizeH="0" baseline="0" dirty="0" smtClean="0">
                          <a:ln>
                            <a:noFill/>
                          </a:ln>
                          <a:solidFill>
                            <a:srgbClr val="00006F"/>
                          </a:solidFill>
                          <a:effectLst/>
                          <a:latin typeface="Arial" charset="0"/>
                          <a:ea typeface="宋体" charset="-122"/>
                        </a:rPr>
                        <a:t> </a:t>
                      </a:r>
                      <a:r>
                        <a:rPr kumimoji="0" lang="en-GB" sz="1400" b="1" i="0" u="none" strike="noStrike" cap="none" normalizeH="0" baseline="0" dirty="0" err="1" smtClean="0">
                          <a:ln>
                            <a:noFill/>
                          </a:ln>
                          <a:solidFill>
                            <a:srgbClr val="00006F"/>
                          </a:solidFill>
                          <a:effectLst/>
                          <a:latin typeface="Arial" charset="0"/>
                          <a:ea typeface="宋体" charset="-122"/>
                        </a:rPr>
                        <a:t>N记</a:t>
                      </a:r>
                      <a:r>
                        <a:rPr kumimoji="0" lang="en-GB" sz="1400" b="1" i="0" u="none" strike="noStrike" cap="none" normalizeH="0" baseline="0" dirty="0" smtClean="0">
                          <a:ln>
                            <a:noFill/>
                          </a:ln>
                          <a:solidFill>
                            <a:srgbClr val="00006F"/>
                          </a:solidFill>
                          <a:effectLst/>
                          <a:latin typeface="Arial" charset="0"/>
                          <a:ea typeface="宋体" charset="-122"/>
                        </a:rPr>
                        <a:t>)</a:t>
                      </a:r>
                    </a:p>
                    <a:p>
                      <a:pPr marL="0" marR="0" lvl="0" indent="0" algn="l" defTabSz="449263" rtl="0" eaLnBrk="1" fontAlgn="base" latinLnBrk="0" hangingPunct="1">
                        <a:lnSpc>
                          <a:spcPct val="93000"/>
                        </a:lnSpc>
                        <a:spcBef>
                          <a:spcPts val="350"/>
                        </a:spcBef>
                        <a:spcAft>
                          <a:spcPct val="0"/>
                        </a:spcAft>
                        <a:buClr>
                          <a:srgbClr val="000000"/>
                        </a:buClr>
                        <a:buSzPct val="100000"/>
                        <a:buFont typeface="Times New Roman" pitchFamily="16" charset="0"/>
                        <a:buNone/>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kumimoji="0" lang="en-GB" sz="1400" b="1" i="0" u="none" strike="noStrike" cap="none" normalizeH="0" baseline="0" dirty="0" smtClean="0">
                          <a:ln>
                            <a:noFill/>
                          </a:ln>
                          <a:solidFill>
                            <a:srgbClr val="00006F"/>
                          </a:solidFill>
                          <a:effectLst/>
                          <a:latin typeface="Arial" charset="0"/>
                          <a:ea typeface="宋体" charset="-122"/>
                        </a:rPr>
                        <a:t>L10R10 (Nokia) or L5R10(</a:t>
                      </a:r>
                      <a:r>
                        <a:rPr kumimoji="0" lang="en-GB" sz="1400" b="1" i="0" u="none" strike="noStrike" cap="none" normalizeH="0" baseline="0" dirty="0" err="1" smtClean="0">
                          <a:ln>
                            <a:noFill/>
                          </a:ln>
                          <a:solidFill>
                            <a:srgbClr val="00006F"/>
                          </a:solidFill>
                          <a:effectLst/>
                          <a:latin typeface="Arial" charset="0"/>
                          <a:ea typeface="宋体" charset="-122"/>
                        </a:rPr>
                        <a:t>诺基亚</a:t>
                      </a:r>
                      <a:r>
                        <a:rPr kumimoji="0" lang="en-GB" sz="1400" b="1" i="0" u="none" strike="noStrike" cap="none" normalizeH="0" baseline="0" dirty="0" smtClean="0">
                          <a:ln>
                            <a:noFill/>
                          </a:ln>
                          <a:solidFill>
                            <a:srgbClr val="00006F"/>
                          </a:solidFill>
                          <a:effectLst/>
                          <a:latin typeface="Arial" charset="0"/>
                          <a:ea typeface="宋体" charset="-122"/>
                        </a:rPr>
                        <a:t> </a:t>
                      </a:r>
                      <a:r>
                        <a:rPr kumimoji="0" lang="en-GB" sz="1400" b="1" i="0" u="none" strike="noStrike" cap="none" normalizeH="0" baseline="0" dirty="0" err="1" smtClean="0">
                          <a:ln>
                            <a:noFill/>
                          </a:ln>
                          <a:solidFill>
                            <a:srgbClr val="00006F"/>
                          </a:solidFill>
                          <a:effectLst/>
                          <a:latin typeface="Arial" charset="0"/>
                          <a:ea typeface="宋体" charset="-122"/>
                        </a:rPr>
                        <a:t>N记</a:t>
                      </a:r>
                      <a:r>
                        <a:rPr kumimoji="0" lang="en-GB" sz="1400" b="1" i="0" u="none" strike="noStrike" cap="none" normalizeH="0" baseline="0" dirty="0" smtClean="0">
                          <a:ln>
                            <a:noFill/>
                          </a:ln>
                          <a:solidFill>
                            <a:srgbClr val="00006F"/>
                          </a:solidFill>
                          <a:effectLst/>
                          <a:latin typeface="Arial" charset="0"/>
                          <a:ea typeface="宋体" charset="-122"/>
                        </a:rPr>
                        <a:t>)</a:t>
                      </a:r>
                    </a:p>
                  </a:txBody>
                  <a:tcPr marL="90000" marR="90000" marT="59147" marB="46800" horzOverflow="overflow">
                    <a:lnL w="12600" cap="flat" cmpd="sng" algn="ctr">
                      <a:solidFill>
                        <a:srgbClr val="00006F"/>
                      </a:solidFill>
                      <a:prstDash val="solid"/>
                      <a:round/>
                      <a:headEnd type="none" w="med" len="med"/>
                      <a:tailEnd type="none" w="med" len="med"/>
                    </a:lnL>
                    <a:lnR w="28440" cap="flat" cmpd="sng" algn="ctr">
                      <a:solidFill>
                        <a:srgbClr val="00006F"/>
                      </a:solidFill>
                      <a:prstDash val="solid"/>
                      <a:round/>
                      <a:headEnd type="none" w="med" len="med"/>
                      <a:tailEnd type="none" w="med" len="med"/>
                    </a:lnR>
                    <a:lnT w="12600" cap="flat" cmpd="sng" algn="ctr">
                      <a:solidFill>
                        <a:srgbClr val="00006F"/>
                      </a:solidFill>
                      <a:prstDash val="solid"/>
                      <a:round/>
                      <a:headEnd type="none" w="med" len="med"/>
                      <a:tailEnd type="none" w="med" len="med"/>
                    </a:lnT>
                    <a:lnB w="12600" cap="flat" cmpd="sng" algn="ctr">
                      <a:solidFill>
                        <a:srgbClr val="00006F"/>
                      </a:solidFill>
                      <a:prstDash val="solid"/>
                      <a:round/>
                      <a:headEnd type="none" w="med" len="med"/>
                      <a:tailEnd type="none" w="med" len="med"/>
                    </a:lnB>
                    <a:lnTlToBr>
                      <a:noFill/>
                    </a:lnTlToBr>
                    <a:lnBlToTr>
                      <a:noFill/>
                    </a:lnBlToTr>
                    <a:noFill/>
                  </a:tcPr>
                </a:tc>
              </a:tr>
              <a:tr h="777875">
                <a:tc>
                  <a:txBody>
                    <a:bodyPr/>
                    <a:lstStyle/>
                    <a:p>
                      <a:pPr marL="0" marR="0" lvl="0" indent="0" algn="ctr" defTabSz="449263" rtl="0" eaLnBrk="1" fontAlgn="base" latinLnBrk="0" hangingPunct="1">
                        <a:lnSpc>
                          <a:spcPct val="93000"/>
                        </a:lnSpc>
                        <a:spcBef>
                          <a:spcPts val="350"/>
                        </a:spcBef>
                        <a:spcAft>
                          <a:spcPct val="0"/>
                        </a:spcAft>
                        <a:buClr>
                          <a:srgbClr val="000000"/>
                        </a:buClr>
                        <a:buSzPct val="100000"/>
                        <a:buFont typeface="Times New Roman" pitchFamily="16" charset="0"/>
                        <a:buNone/>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kumimoji="0" lang="en-US" sz="1400" b="1" i="0" u="none" strike="noStrike" cap="none" normalizeH="0" baseline="0" smtClean="0">
                          <a:ln>
                            <a:noFill/>
                          </a:ln>
                          <a:solidFill>
                            <a:srgbClr val="00006F"/>
                          </a:solidFill>
                          <a:effectLst/>
                          <a:latin typeface="Arial" charset="0"/>
                          <a:ea typeface="宋体" charset="-122"/>
                        </a:rPr>
                        <a:t>()</a:t>
                      </a:r>
                    </a:p>
                  </a:txBody>
                  <a:tcPr marL="90000" marR="90000" marT="59147" marB="46800" horzOverflow="overflow">
                    <a:lnL w="28440" cap="flat" cmpd="sng" algn="ctr">
                      <a:solidFill>
                        <a:srgbClr val="993366"/>
                      </a:solidFill>
                      <a:prstDash val="solid"/>
                      <a:round/>
                      <a:headEnd type="none" w="med" len="med"/>
                      <a:tailEnd type="none" w="med" len="med"/>
                    </a:lnL>
                    <a:lnR w="28440" cap="flat" cmpd="sng" algn="ctr">
                      <a:solidFill>
                        <a:srgbClr val="993366"/>
                      </a:solidFill>
                      <a:prstDash val="solid"/>
                      <a:round/>
                      <a:headEnd type="none" w="med" len="med"/>
                      <a:tailEnd type="none" w="med" len="med"/>
                    </a:lnR>
                    <a:lnT w="12600" cap="flat" cmpd="sng" algn="ctr">
                      <a:solidFill>
                        <a:srgbClr val="00006F"/>
                      </a:solidFill>
                      <a:prstDash val="solid"/>
                      <a:round/>
                      <a:headEnd type="none" w="med" len="med"/>
                      <a:tailEnd type="none" w="med" len="med"/>
                    </a:lnT>
                    <a:lnB w="28440" cap="flat" cmpd="sng" algn="ctr">
                      <a:solidFill>
                        <a:srgbClr val="993366"/>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1">
                        <a:lnSpc>
                          <a:spcPct val="93000"/>
                        </a:lnSpc>
                        <a:spcBef>
                          <a:spcPts val="350"/>
                        </a:spcBef>
                        <a:spcAft>
                          <a:spcPct val="0"/>
                        </a:spcAft>
                        <a:buClr>
                          <a:srgbClr val="000000"/>
                        </a:buClr>
                        <a:buSzPct val="100000"/>
                        <a:buFont typeface="Times New Roman" pitchFamily="16" charset="0"/>
                        <a:buNone/>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kumimoji="0" lang="en-US" sz="1400" b="1" i="0" u="none" strike="noStrike" cap="none" normalizeH="0" baseline="0" smtClean="0">
                          <a:ln>
                            <a:noFill/>
                          </a:ln>
                          <a:solidFill>
                            <a:srgbClr val="00006F"/>
                          </a:solidFill>
                          <a:effectLst/>
                          <a:latin typeface="Arial" charset="0"/>
                          <a:ea typeface="宋体" charset="-122"/>
                        </a:rPr>
                        <a:t>优先级判断</a:t>
                      </a:r>
                    </a:p>
                  </a:txBody>
                  <a:tcPr marL="90000" marR="90000" marT="59147" marB="46800" horzOverflow="overflow">
                    <a:lnL w="28440" cap="flat" cmpd="sng" algn="ctr">
                      <a:solidFill>
                        <a:srgbClr val="993366"/>
                      </a:solidFill>
                      <a:prstDash val="solid"/>
                      <a:round/>
                      <a:headEnd type="none" w="med" len="med"/>
                      <a:tailEnd type="none" w="med" len="med"/>
                    </a:lnL>
                    <a:lnR w="12600" cap="flat" cmpd="sng" algn="ctr">
                      <a:solidFill>
                        <a:srgbClr val="00006F"/>
                      </a:solidFill>
                      <a:prstDash val="solid"/>
                      <a:round/>
                      <a:headEnd type="none" w="med" len="med"/>
                      <a:tailEnd type="none" w="med" len="med"/>
                    </a:lnR>
                    <a:lnT w="12600" cap="flat" cmpd="sng" algn="ctr">
                      <a:solidFill>
                        <a:srgbClr val="00006F"/>
                      </a:solidFill>
                      <a:prstDash val="solid"/>
                      <a:round/>
                      <a:headEnd type="none" w="med" len="med"/>
                      <a:tailEnd type="none" w="med" len="med"/>
                    </a:lnT>
                    <a:lnB w="28440" cap="flat" cmpd="sng" algn="ctr">
                      <a:solidFill>
                        <a:srgbClr val="00006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
                          <a:srgbClr val="000000"/>
                        </a:buClr>
                        <a:buSzPct val="100000"/>
                        <a:buFont typeface="Times New Roman" pitchFamily="16" charset="0"/>
                        <a:buNone/>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lang="en-US" sz="1400" dirty="0" smtClean="0"/>
                        <a:t> </a:t>
                      </a:r>
                      <a:r>
                        <a:rPr kumimoji="0" lang="en-US" sz="1400" b="1" i="0" u="none" strike="noStrike" kern="1200" cap="none" normalizeH="0" baseline="0" dirty="0" smtClean="0">
                          <a:ln>
                            <a:noFill/>
                          </a:ln>
                          <a:solidFill>
                            <a:srgbClr val="00006F"/>
                          </a:solidFill>
                          <a:effectLst/>
                          <a:latin typeface="Arial" charset="0"/>
                          <a:ea typeface="宋体" charset="-122"/>
                          <a:cs typeface="+mn-cs"/>
                        </a:rPr>
                        <a:t>(L20R20(body)+L20R20(shop))  L20R20(TBS) </a:t>
                      </a:r>
                      <a:endParaRPr kumimoji="0" lang="en-GB" sz="1400" b="1" i="0" u="none" strike="noStrike" kern="1200" cap="none" normalizeH="0" baseline="0" dirty="0" smtClean="0">
                        <a:ln>
                          <a:noFill/>
                        </a:ln>
                        <a:solidFill>
                          <a:srgbClr val="00006F"/>
                        </a:solidFill>
                        <a:effectLst/>
                        <a:latin typeface="Arial" charset="0"/>
                        <a:ea typeface="宋体" charset="-122"/>
                        <a:cs typeface="+mn-cs"/>
                      </a:endParaRPr>
                    </a:p>
                  </a:txBody>
                  <a:tcPr marL="90000" marR="90000" marT="59147" marB="46800" horzOverflow="overflow">
                    <a:lnL w="12600" cap="flat" cmpd="sng" algn="ctr">
                      <a:solidFill>
                        <a:srgbClr val="00006F"/>
                      </a:solidFill>
                      <a:prstDash val="solid"/>
                      <a:round/>
                      <a:headEnd type="none" w="med" len="med"/>
                      <a:tailEnd type="none" w="med" len="med"/>
                    </a:lnL>
                    <a:lnR w="28440" cap="flat" cmpd="sng" algn="ctr">
                      <a:solidFill>
                        <a:srgbClr val="00006F"/>
                      </a:solidFill>
                      <a:prstDash val="solid"/>
                      <a:round/>
                      <a:headEnd type="none" w="med" len="med"/>
                      <a:tailEnd type="none" w="med" len="med"/>
                    </a:lnR>
                    <a:lnT w="12600" cap="flat" cmpd="sng" algn="ctr">
                      <a:solidFill>
                        <a:srgbClr val="00006F"/>
                      </a:solidFill>
                      <a:prstDash val="solid"/>
                      <a:round/>
                      <a:headEnd type="none" w="med" len="med"/>
                      <a:tailEnd type="none" w="med" len="med"/>
                    </a:lnT>
                    <a:lnB w="28440" cap="flat" cmpd="sng" algn="ctr">
                      <a:solidFill>
                        <a:srgbClr val="00006F"/>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err="1">
                <a:solidFill>
                  <a:srgbClr val="00006F"/>
                </a:solidFill>
              </a:rPr>
              <a:t>转义符</a:t>
            </a:r>
            <a:endParaRPr lang="en-US" sz="2400" b="1" dirty="0">
              <a:solidFill>
                <a:srgbClr val="00006F"/>
              </a:solidFill>
            </a:endParaRPr>
          </a:p>
        </p:txBody>
      </p:sp>
      <p:sp>
        <p:nvSpPr>
          <p:cNvPr id="29699" name="Text Box 2"/>
          <p:cNvSpPr txBox="1">
            <a:spLocks noChangeArrowheads="1"/>
          </p:cNvSpPr>
          <p:nvPr/>
        </p:nvSpPr>
        <p:spPr bwMode="auto">
          <a:xfrm>
            <a:off x="468313" y="1196975"/>
            <a:ext cx="8229600" cy="4897438"/>
          </a:xfrm>
          <a:prstGeom prst="rect">
            <a:avLst/>
          </a:prstGeom>
          <a:noFill/>
          <a:ln w="9525">
            <a:noFill/>
            <a:round/>
            <a:headEnd/>
            <a:tailEnd/>
          </a:ln>
        </p:spPr>
        <p:txBody>
          <a:bodyPr/>
          <a:lstStyle/>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dirty="0" err="1">
                <a:solidFill>
                  <a:srgbClr val="00006F"/>
                </a:solidFill>
              </a:rPr>
              <a:t>为什么要有转义符</a:t>
            </a:r>
            <a:r>
              <a:rPr lang="en-US" sz="1800" b="0" dirty="0">
                <a:solidFill>
                  <a:srgbClr val="00006F"/>
                </a:solidFill>
              </a:rPr>
              <a:t>？</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1600" dirty="0">
                <a:solidFill>
                  <a:srgbClr val="00006F"/>
                </a:solidFill>
              </a:rPr>
              <a:t>因为 “</a:t>
            </a:r>
            <a:r>
              <a:rPr lang="en-GB" altLang="zh-CN" sz="1600" dirty="0">
                <a:solidFill>
                  <a:srgbClr val="00006F"/>
                </a:solidFill>
              </a:rPr>
              <a:t>+”</a:t>
            </a:r>
            <a:r>
              <a:rPr lang="zh-CN" altLang="en-GB" sz="1600" dirty="0">
                <a:solidFill>
                  <a:srgbClr val="00006F"/>
                </a:solidFill>
              </a:rPr>
              <a:t>、“</a:t>
            </a:r>
            <a:r>
              <a:rPr lang="en-GB" altLang="zh-CN" sz="1600" dirty="0">
                <a:solidFill>
                  <a:srgbClr val="00006F"/>
                </a:solidFill>
              </a:rPr>
              <a:t>-”</a:t>
            </a:r>
            <a:r>
              <a:rPr lang="zh-CN" altLang="en-GB" sz="1600" dirty="0">
                <a:solidFill>
                  <a:srgbClr val="00006F"/>
                </a:solidFill>
              </a:rPr>
              <a:t>、“</a:t>
            </a:r>
            <a:r>
              <a:rPr lang="en-GB" altLang="zh-CN" sz="1600" dirty="0">
                <a:solidFill>
                  <a:srgbClr val="00006F"/>
                </a:solidFill>
              </a:rPr>
              <a:t>( )”</a:t>
            </a:r>
            <a:r>
              <a:rPr lang="zh-CN" altLang="en-GB" sz="1600" dirty="0">
                <a:solidFill>
                  <a:srgbClr val="00006F"/>
                </a:solidFill>
              </a:rPr>
              <a:t>等字符作为逻辑运算符成为</a:t>
            </a:r>
            <a:r>
              <a:rPr lang="zh-CN" altLang="en-GB" sz="1600" b="0" dirty="0">
                <a:solidFill>
                  <a:srgbClr val="00006F"/>
                </a:solidFill>
              </a:rPr>
              <a:t>系统保留字符</a:t>
            </a:r>
            <a:r>
              <a:rPr lang="zh-CN" altLang="en-GB" sz="1600" dirty="0">
                <a:solidFill>
                  <a:srgbClr val="00006F"/>
                </a:solidFill>
              </a:rPr>
              <a:t>，当关键字或者邻近字中确实包含这些系统保留字符中的一个或多个，就需要使用转义符，即告诉系统这些字符不能按照系统保留字符的含义来处理。具体的做法是在系统保留字符前面加上转义符</a:t>
            </a:r>
            <a:r>
              <a:rPr lang="en-GB" altLang="zh-CN" sz="1600" dirty="0">
                <a:solidFill>
                  <a:srgbClr val="00006F"/>
                </a:solidFill>
              </a:rPr>
              <a:t>\</a:t>
            </a:r>
            <a:r>
              <a:rPr lang="zh-CN" altLang="en-GB" sz="1600" dirty="0">
                <a:solidFill>
                  <a:srgbClr val="00006F"/>
                </a:solidFill>
              </a:rPr>
              <a:t>，如： </a:t>
            </a:r>
            <a:r>
              <a:rPr lang="en-GB" altLang="zh-CN" sz="1600" dirty="0">
                <a:solidFill>
                  <a:srgbClr val="00006F"/>
                </a:solidFill>
              </a:rPr>
              <a:t>L10R5(\( \+)</a:t>
            </a:r>
            <a:r>
              <a:rPr lang="zh-CN" altLang="en-GB" sz="1600" dirty="0">
                <a:solidFill>
                  <a:srgbClr val="00006F"/>
                </a:solidFill>
              </a:rPr>
              <a:t>表示关键字左</a:t>
            </a:r>
            <a:r>
              <a:rPr lang="en-GB" altLang="zh-CN" sz="1600" dirty="0">
                <a:solidFill>
                  <a:srgbClr val="00006F"/>
                </a:solidFill>
              </a:rPr>
              <a:t>10</a:t>
            </a:r>
            <a:r>
              <a:rPr lang="zh-CN" altLang="en-GB" sz="1600" dirty="0">
                <a:solidFill>
                  <a:srgbClr val="00006F"/>
                </a:solidFill>
              </a:rPr>
              <a:t>或右</a:t>
            </a:r>
            <a:r>
              <a:rPr lang="en-GB" altLang="zh-CN" sz="1600" dirty="0">
                <a:solidFill>
                  <a:srgbClr val="00006F"/>
                </a:solidFill>
              </a:rPr>
              <a:t>5</a:t>
            </a:r>
            <a:r>
              <a:rPr lang="zh-CN" altLang="en-GB" sz="1600" dirty="0">
                <a:solidFill>
                  <a:srgbClr val="00006F"/>
                </a:solidFill>
              </a:rPr>
              <a:t>的距离内需出现</a:t>
            </a:r>
            <a:r>
              <a:rPr lang="en-GB" altLang="zh-CN" sz="1600" dirty="0">
                <a:solidFill>
                  <a:srgbClr val="00006F"/>
                </a:solidFill>
              </a:rPr>
              <a:t>(+</a:t>
            </a:r>
          </a:p>
          <a:p>
            <a:pPr marL="266700" indent="-266700">
              <a:spcBef>
                <a:spcPts val="450"/>
              </a:spcBef>
              <a:buClr>
                <a:srgbClr val="00006F"/>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b="0" dirty="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dirty="0" err="1">
                <a:solidFill>
                  <a:srgbClr val="00006F"/>
                </a:solidFill>
              </a:rPr>
              <a:t>转义符适用于</a:t>
            </a:r>
            <a:r>
              <a:rPr lang="en-GB" altLang="zh-CN" sz="1800" b="0" dirty="0">
                <a:solidFill>
                  <a:srgbClr val="00006F"/>
                </a:solidFill>
              </a:rPr>
              <a:t>Keyword, </a:t>
            </a:r>
            <a:r>
              <a:rPr lang="en-GB" altLang="zh-CN" sz="1800" b="0" dirty="0" err="1">
                <a:solidFill>
                  <a:srgbClr val="00006F"/>
                </a:solidFill>
              </a:rPr>
              <a:t>ExpWord</a:t>
            </a:r>
            <a:r>
              <a:rPr lang="en-GB" altLang="zh-CN" sz="1800" b="0" dirty="0">
                <a:solidFill>
                  <a:srgbClr val="00006F"/>
                </a:solidFill>
              </a:rPr>
              <a:t>, </a:t>
            </a:r>
            <a:r>
              <a:rPr lang="en-GB" altLang="zh-CN" sz="1800" b="0" dirty="0" err="1">
                <a:solidFill>
                  <a:srgbClr val="00006F"/>
                </a:solidFill>
              </a:rPr>
              <a:t>NearRule</a:t>
            </a:r>
            <a:r>
              <a:rPr lang="en-GB" altLang="zh-CN" sz="1800" b="0" dirty="0">
                <a:solidFill>
                  <a:srgbClr val="00006F"/>
                </a:solidFill>
              </a:rPr>
              <a:t>, </a:t>
            </a:r>
            <a:r>
              <a:rPr lang="en-GB" altLang="zh-CN" sz="1800" b="0" dirty="0" err="1">
                <a:solidFill>
                  <a:srgbClr val="00006F"/>
                </a:solidFill>
              </a:rPr>
              <a:t>ExpNearRule</a:t>
            </a:r>
            <a:endParaRPr lang="en-GB" altLang="zh-CN" sz="1800" b="0" dirty="0">
              <a:solidFill>
                <a:srgbClr val="00006F"/>
              </a:solidFill>
            </a:endParaRPr>
          </a:p>
          <a:p>
            <a:pPr marL="266700" indent="-266700">
              <a:spcBef>
                <a:spcPts val="450"/>
              </a:spcBef>
              <a:buClr>
                <a:srgbClr val="00006F"/>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zh-CN" sz="1800" b="0" dirty="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dirty="0" err="1">
                <a:solidFill>
                  <a:srgbClr val="00006F"/>
                </a:solidFill>
              </a:rPr>
              <a:t>如果</a:t>
            </a:r>
            <a:r>
              <a:rPr lang="en-US" sz="1800" b="0" dirty="0">
                <a:solidFill>
                  <a:srgbClr val="00006F"/>
                </a:solidFill>
              </a:rPr>
              <a:t> </a:t>
            </a:r>
            <a:r>
              <a:rPr lang="en-US" altLang="zh-CN" sz="1800" b="0" dirty="0">
                <a:solidFill>
                  <a:srgbClr val="00006F"/>
                </a:solidFill>
              </a:rPr>
              <a:t>\ </a:t>
            </a:r>
            <a:r>
              <a:rPr lang="en-US" sz="1800" b="0" dirty="0" err="1">
                <a:solidFill>
                  <a:srgbClr val="00006F"/>
                </a:solidFill>
              </a:rPr>
              <a:t>本身也是关键字，则用</a:t>
            </a:r>
            <a:r>
              <a:rPr lang="en-US" sz="1800" b="0" dirty="0">
                <a:solidFill>
                  <a:srgbClr val="00006F"/>
                </a:solidFill>
              </a:rPr>
              <a:t>“</a:t>
            </a:r>
            <a:r>
              <a:rPr lang="en-US" altLang="zh-CN" sz="1800" b="0" dirty="0">
                <a:solidFill>
                  <a:srgbClr val="00006F"/>
                </a:solidFill>
              </a:rPr>
              <a:t>\\”</a:t>
            </a:r>
            <a:r>
              <a:rPr lang="en-US" sz="1800" b="0" dirty="0">
                <a:solidFill>
                  <a:srgbClr val="00006F"/>
                </a:solidFill>
              </a:rPr>
              <a:t>来表示</a:t>
            </a:r>
          </a:p>
          <a:p>
            <a:pPr marL="266700" indent="-266700">
              <a:spcBef>
                <a:spcPts val="450"/>
              </a:spcBef>
              <a:buClr>
                <a:srgbClr val="00006F"/>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b="0" dirty="0">
              <a:solidFill>
                <a:srgbClr val="00006F"/>
              </a:solidFill>
            </a:endParaRPr>
          </a:p>
          <a:p>
            <a:pPr marL="266700" indent="-266700">
              <a:spcBef>
                <a:spcPts val="450"/>
              </a:spcBef>
              <a:buClr>
                <a:srgbClr val="FF6600"/>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0" dirty="0" err="1">
                <a:solidFill>
                  <a:srgbClr val="FF6600"/>
                </a:solidFill>
              </a:rPr>
              <a:t>NearRule</a:t>
            </a:r>
            <a:r>
              <a:rPr lang="en-US" sz="1800" b="0" dirty="0" err="1">
                <a:solidFill>
                  <a:srgbClr val="FF6600"/>
                </a:solidFill>
              </a:rPr>
              <a:t>、</a:t>
            </a:r>
            <a:r>
              <a:rPr lang="en-US" altLang="zh-CN" sz="1800" b="0" dirty="0" err="1">
                <a:solidFill>
                  <a:srgbClr val="FF6600"/>
                </a:solidFill>
              </a:rPr>
              <a:t>ExpNearRule</a:t>
            </a:r>
            <a:r>
              <a:rPr lang="en-US" sz="1800" b="0" dirty="0" err="1">
                <a:solidFill>
                  <a:srgbClr val="FF6600"/>
                </a:solidFill>
              </a:rPr>
              <a:t>中若有单个</a:t>
            </a:r>
            <a:r>
              <a:rPr lang="en-US" altLang="zh-CN" sz="1800" b="0" dirty="0">
                <a:solidFill>
                  <a:srgbClr val="FF6600"/>
                </a:solidFill>
              </a:rPr>
              <a:t>\</a:t>
            </a:r>
            <a:r>
              <a:rPr lang="en-US" sz="1800" b="0" dirty="0" err="1">
                <a:solidFill>
                  <a:srgbClr val="FF6600"/>
                </a:solidFill>
              </a:rPr>
              <a:t>且后面没有</a:t>
            </a:r>
            <a:r>
              <a:rPr lang="en-US" altLang="zh-CN" sz="1800" b="0" dirty="0">
                <a:solidFill>
                  <a:srgbClr val="FF6600"/>
                </a:solidFill>
              </a:rPr>
              <a:t>+</a:t>
            </a:r>
            <a:r>
              <a:rPr lang="en-US" sz="1800" b="0" dirty="0">
                <a:solidFill>
                  <a:srgbClr val="FF6600"/>
                </a:solidFill>
              </a:rPr>
              <a:t>、</a:t>
            </a:r>
            <a:r>
              <a:rPr lang="en-US" altLang="zh-CN" sz="1800" b="0" dirty="0">
                <a:solidFill>
                  <a:srgbClr val="FF6600"/>
                </a:solidFill>
              </a:rPr>
              <a:t>-</a:t>
            </a:r>
            <a:r>
              <a:rPr lang="en-US" sz="1800" b="0" dirty="0">
                <a:solidFill>
                  <a:srgbClr val="FF6600"/>
                </a:solidFill>
              </a:rPr>
              <a:t>或</a:t>
            </a:r>
            <a:r>
              <a:rPr lang="en-US" altLang="zh-CN" sz="1800" b="0" dirty="0">
                <a:solidFill>
                  <a:srgbClr val="FF6600"/>
                </a:solidFill>
              </a:rPr>
              <a:t>()</a:t>
            </a:r>
            <a:r>
              <a:rPr lang="en-US" sz="1800" b="0" dirty="0" err="1">
                <a:solidFill>
                  <a:srgbClr val="FF6600"/>
                </a:solidFill>
              </a:rPr>
              <a:t>等系统保留字符，是错误的定义</a:t>
            </a:r>
            <a:endParaRPr lang="en-US" sz="1800" b="0" dirty="0">
              <a:solidFill>
                <a:srgbClr val="FF66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dirty="0" smtClean="0">
                <a:latin typeface="Arial Unicode MS" pitchFamily="34" charset="-122"/>
                <a:ea typeface="Arial Unicode MS" pitchFamily="34" charset="-122"/>
                <a:cs typeface="Arial Unicode MS" pitchFamily="34" charset="-122"/>
              </a:rPr>
              <a:t>转义</a:t>
            </a:r>
            <a:r>
              <a:rPr lang="zh-CN" altLang="en-US" sz="2400" dirty="0" smtClean="0">
                <a:latin typeface="Arial Unicode MS" pitchFamily="34" charset="-122"/>
                <a:ea typeface="Arial Unicode MS" pitchFamily="34" charset="-122"/>
                <a:cs typeface="Arial Unicode MS" pitchFamily="34" charset="-122"/>
              </a:rPr>
              <a:t>符</a:t>
            </a:r>
            <a:endParaRPr lang="en-US" sz="2400" b="0" dirty="0">
              <a:solidFill>
                <a:srgbClr val="00006F"/>
              </a:solidFill>
              <a:latin typeface="Arial Unicode MS" pitchFamily="34" charset="-122"/>
              <a:ea typeface="Arial Unicode MS" pitchFamily="34" charset="-122"/>
              <a:cs typeface="Arial Unicode MS" pitchFamily="34" charset="-122"/>
            </a:endParaRPr>
          </a:p>
        </p:txBody>
      </p:sp>
      <p:sp>
        <p:nvSpPr>
          <p:cNvPr id="4" name="矩形 3"/>
          <p:cNvSpPr/>
          <p:nvPr/>
        </p:nvSpPr>
        <p:spPr>
          <a:xfrm>
            <a:off x="609600" y="914400"/>
            <a:ext cx="8001000" cy="1834733"/>
          </a:xfrm>
          <a:prstGeom prst="rect">
            <a:avLst/>
          </a:prstGeom>
        </p:spPr>
        <p:txBody>
          <a:bodyPr wrap="square">
            <a:spAutoFit/>
          </a:bodyPr>
          <a:lstStyle/>
          <a:p>
            <a:pPr marL="266700" lvl="1" indent="-266700">
              <a:lnSpc>
                <a:spcPct val="150000"/>
              </a:lnSpc>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dirty="0" err="1" smtClean="0">
                <a:solidFill>
                  <a:srgbClr val="00006F"/>
                </a:solidFill>
                <a:latin typeface="Arial Unicode MS" pitchFamily="34" charset="-122"/>
                <a:ea typeface="Arial Unicode MS" pitchFamily="34" charset="-122"/>
                <a:cs typeface="Arial Unicode MS" pitchFamily="34" charset="-122"/>
              </a:rPr>
              <a:t>转义符适用于</a:t>
            </a:r>
            <a:r>
              <a:rPr lang="en-US" altLang="zh-CN" dirty="0" err="1" smtClean="0">
                <a:solidFill>
                  <a:srgbClr val="00006F"/>
                </a:solidFill>
                <a:latin typeface="Arial Unicode MS" pitchFamily="34" charset="-122"/>
                <a:ea typeface="Arial Unicode MS" pitchFamily="34" charset="-122"/>
                <a:cs typeface="Arial Unicode MS" pitchFamily="34" charset="-122"/>
              </a:rPr>
              <a:t>Keyword, NearRule, ExpNearRule, ExpWord</a:t>
            </a:r>
            <a:r>
              <a:rPr lang="zh-CN" altLang="en-US" dirty="0" err="1" smtClean="0">
                <a:solidFill>
                  <a:srgbClr val="00006F"/>
                </a:solidFill>
                <a:latin typeface="Arial Unicode MS" pitchFamily="34" charset="-122"/>
                <a:ea typeface="Arial Unicode MS" pitchFamily="34" charset="-122"/>
                <a:cs typeface="Arial Unicode MS" pitchFamily="34" charset="-122"/>
              </a:rPr>
              <a:t>， 要用 </a:t>
            </a:r>
            <a:r>
              <a:rPr lang="en-US" altLang="zh-CN" dirty="0" smtClean="0">
                <a:solidFill>
                  <a:srgbClr val="00006F"/>
                </a:solidFill>
                <a:latin typeface="Arial Unicode MS" pitchFamily="34" charset="-122"/>
                <a:ea typeface="Arial Unicode MS" pitchFamily="34" charset="-122"/>
                <a:cs typeface="Arial Unicode MS" pitchFamily="34" charset="-122"/>
              </a:rPr>
              <a:t>\</a:t>
            </a:r>
            <a:r>
              <a:rPr lang="zh-CN" altLang="en-US" dirty="0" smtClean="0">
                <a:solidFill>
                  <a:srgbClr val="00006F"/>
                </a:solidFill>
                <a:latin typeface="Arial Unicode MS" pitchFamily="34" charset="-122"/>
                <a:ea typeface="Arial Unicode MS" pitchFamily="34" charset="-122"/>
                <a:cs typeface="Arial Unicode MS" pitchFamily="34" charset="-122"/>
              </a:rPr>
              <a:t> </a:t>
            </a:r>
            <a:r>
              <a:rPr lang="zh-CN" altLang="en-US" dirty="0" smtClean="0">
                <a:solidFill>
                  <a:srgbClr val="00006F"/>
                </a:solidFill>
                <a:latin typeface="Arial Unicode MS" pitchFamily="34" charset="-122"/>
                <a:ea typeface="Arial Unicode MS" pitchFamily="34" charset="-122"/>
                <a:cs typeface="Arial Unicode MS" pitchFamily="34" charset="-122"/>
              </a:rPr>
              <a:t>转义</a:t>
            </a:r>
            <a:endParaRPr lang="en-US" altLang="zh-CN" dirty="0" smtClean="0">
              <a:solidFill>
                <a:srgbClr val="00006F"/>
              </a:solidFill>
              <a:latin typeface="Arial Unicode MS" pitchFamily="34" charset="-122"/>
              <a:ea typeface="Arial Unicode MS" pitchFamily="34" charset="-122"/>
              <a:cs typeface="Arial Unicode MS" pitchFamily="34" charset="-122"/>
            </a:endParaRPr>
          </a:p>
          <a:p>
            <a:pPr marL="266700" lvl="1" indent="-266700">
              <a:lnSpc>
                <a:spcPct val="150000"/>
              </a:lnSpc>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dirty="0" smtClean="0">
                <a:solidFill>
                  <a:srgbClr val="00006F"/>
                </a:solidFill>
                <a:latin typeface="Arial Unicode MS" pitchFamily="34" charset="-122"/>
                <a:ea typeface="Arial Unicode MS" pitchFamily="34" charset="-122"/>
                <a:cs typeface="Arial Unicode MS" pitchFamily="34" charset="-122"/>
              </a:rPr>
              <a:t>常见</a:t>
            </a:r>
            <a:r>
              <a:rPr lang="zh-CN" altLang="en-US" dirty="0" smtClean="0">
                <a:solidFill>
                  <a:srgbClr val="00006F"/>
                </a:solidFill>
                <a:latin typeface="Arial Unicode MS" pitchFamily="34" charset="-122"/>
                <a:ea typeface="Arial Unicode MS" pitchFamily="34" charset="-122"/>
                <a:cs typeface="Arial Unicode MS" pitchFamily="34" charset="-122"/>
              </a:rPr>
              <a:t>需要转义的系统保留字有 </a:t>
            </a:r>
            <a:r>
              <a:rPr lang="en-US" altLang="zh-CN" dirty="0" smtClean="0">
                <a:solidFill>
                  <a:srgbClr val="00006F"/>
                </a:solidFill>
                <a:latin typeface="Arial Unicode MS" pitchFamily="34" charset="-122"/>
                <a:ea typeface="Arial Unicode MS" pitchFamily="34" charset="-122"/>
                <a:cs typeface="Arial Unicode MS" pitchFamily="34" charset="-122"/>
              </a:rPr>
              <a:t>+ , - , ( , ) ,</a:t>
            </a:r>
            <a:r>
              <a:rPr lang="zh-CN" altLang="en-US" dirty="0" smtClean="0">
                <a:solidFill>
                  <a:srgbClr val="00006F"/>
                </a:solidFill>
                <a:latin typeface="Arial Unicode MS" pitchFamily="34" charset="-122"/>
                <a:ea typeface="Arial Unicode MS" pitchFamily="34" charset="-122"/>
                <a:cs typeface="Arial Unicode MS" pitchFamily="34" charset="-122"/>
              </a:rPr>
              <a:t> </a:t>
            </a:r>
            <a:r>
              <a:rPr lang="en-US" altLang="zh-CN" dirty="0" smtClean="0">
                <a:solidFill>
                  <a:srgbClr val="00006F"/>
                </a:solidFill>
                <a:latin typeface="Arial Unicode MS" pitchFamily="34" charset="-122"/>
                <a:ea typeface="Arial Unicode MS" pitchFamily="34" charset="-122"/>
                <a:cs typeface="Arial Unicode MS" pitchFamily="34" charset="-122"/>
              </a:rPr>
              <a:t>, ^ , $ ,  \ , </a:t>
            </a:r>
            <a:r>
              <a:rPr lang="zh-CN" altLang="en-US" dirty="0" smtClean="0">
                <a:solidFill>
                  <a:srgbClr val="00006F"/>
                </a:solidFill>
                <a:latin typeface="Arial Unicode MS" pitchFamily="34" charset="-122"/>
                <a:ea typeface="Arial Unicode MS" pitchFamily="34" charset="-122"/>
                <a:cs typeface="Arial Unicode MS" pitchFamily="34" charset="-122"/>
              </a:rPr>
              <a:t>‘ </a:t>
            </a:r>
            <a:r>
              <a:rPr lang="en-US" altLang="zh-CN" dirty="0" smtClean="0">
                <a:solidFill>
                  <a:srgbClr val="00006F"/>
                </a:solidFill>
                <a:latin typeface="Arial Unicode MS" pitchFamily="34" charset="-122"/>
                <a:ea typeface="Arial Unicode MS" pitchFamily="34" charset="-122"/>
                <a:cs typeface="Arial Unicode MS" pitchFamily="34" charset="-122"/>
              </a:rPr>
              <a:t>, [ , </a:t>
            </a:r>
            <a:r>
              <a:rPr lang="en-US" altLang="zh-CN" dirty="0" smtClean="0">
                <a:solidFill>
                  <a:srgbClr val="00006F"/>
                </a:solidFill>
                <a:latin typeface="Arial Unicode MS" pitchFamily="34" charset="-122"/>
                <a:ea typeface="Arial Unicode MS" pitchFamily="34" charset="-122"/>
                <a:cs typeface="Arial Unicode MS" pitchFamily="34" charset="-122"/>
              </a:rPr>
              <a:t>]</a:t>
            </a:r>
          </a:p>
          <a:p>
            <a:pPr marL="266700" lvl="1" indent="-266700">
              <a:lnSpc>
                <a:spcPct val="150000"/>
              </a:lnSpc>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dirty="0" smtClean="0">
                <a:solidFill>
                  <a:srgbClr val="00006F"/>
                </a:solidFill>
                <a:latin typeface="Arial Unicode MS" pitchFamily="34" charset="-122"/>
                <a:ea typeface="Arial Unicode MS" pitchFamily="34" charset="-122"/>
                <a:cs typeface="Arial Unicode MS" pitchFamily="34" charset="-122"/>
              </a:rPr>
              <a:t>若</a:t>
            </a:r>
            <a:r>
              <a:rPr lang="zh-CN" altLang="en-US" dirty="0" smtClean="0">
                <a:solidFill>
                  <a:srgbClr val="00006F"/>
                </a:solidFill>
                <a:latin typeface="Arial Unicode MS" pitchFamily="34" charset="-122"/>
                <a:ea typeface="Arial Unicode MS" pitchFamily="34" charset="-122"/>
                <a:cs typeface="Arial Unicode MS" pitchFamily="34" charset="-122"/>
              </a:rPr>
              <a:t>有单个 </a:t>
            </a:r>
            <a:r>
              <a:rPr lang="en-US" altLang="zh-CN" dirty="0" smtClean="0">
                <a:solidFill>
                  <a:srgbClr val="00006F"/>
                </a:solidFill>
                <a:latin typeface="Arial Unicode MS" pitchFamily="34" charset="-122"/>
                <a:ea typeface="Arial Unicode MS" pitchFamily="34" charset="-122"/>
                <a:cs typeface="Arial Unicode MS" pitchFamily="34" charset="-122"/>
              </a:rPr>
              <a:t>\</a:t>
            </a:r>
            <a:r>
              <a:rPr lang="zh-CN" altLang="en-US" dirty="0" smtClean="0">
                <a:solidFill>
                  <a:srgbClr val="00006F"/>
                </a:solidFill>
                <a:latin typeface="Arial Unicode MS" pitchFamily="34" charset="-122"/>
                <a:ea typeface="Arial Unicode MS" pitchFamily="34" charset="-122"/>
                <a:cs typeface="Arial Unicode MS" pitchFamily="34" charset="-122"/>
              </a:rPr>
              <a:t> 且后面没有</a:t>
            </a:r>
            <a:r>
              <a:rPr lang="en-US" altLang="zh-CN" dirty="0" smtClean="0">
                <a:solidFill>
                  <a:srgbClr val="00006F"/>
                </a:solidFill>
                <a:latin typeface="Arial Unicode MS" pitchFamily="34" charset="-122"/>
                <a:ea typeface="Arial Unicode MS" pitchFamily="34" charset="-122"/>
                <a:cs typeface="Arial Unicode MS" pitchFamily="34" charset="-122"/>
              </a:rPr>
              <a:t>+,-</a:t>
            </a:r>
            <a:r>
              <a:rPr lang="zh-CN" altLang="en-US" dirty="0" smtClean="0">
                <a:solidFill>
                  <a:srgbClr val="00006F"/>
                </a:solidFill>
                <a:latin typeface="Arial Unicode MS" pitchFamily="34" charset="-122"/>
                <a:ea typeface="Arial Unicode MS" pitchFamily="34" charset="-122"/>
                <a:cs typeface="Arial Unicode MS" pitchFamily="34" charset="-122"/>
              </a:rPr>
              <a:t>，</a:t>
            </a:r>
            <a:r>
              <a:rPr lang="en-US" altLang="zh-CN" dirty="0" smtClean="0">
                <a:solidFill>
                  <a:srgbClr val="00006F"/>
                </a:solidFill>
                <a:latin typeface="Arial Unicode MS" pitchFamily="34" charset="-122"/>
                <a:ea typeface="Arial Unicode MS" pitchFamily="34" charset="-122"/>
                <a:cs typeface="Arial Unicode MS" pitchFamily="34" charset="-122"/>
              </a:rPr>
              <a:t>()</a:t>
            </a:r>
            <a:r>
              <a:rPr lang="zh-CN" altLang="en-US" dirty="0" smtClean="0">
                <a:solidFill>
                  <a:srgbClr val="00006F"/>
                </a:solidFill>
                <a:latin typeface="Arial Unicode MS" pitchFamily="34" charset="-122"/>
                <a:ea typeface="Arial Unicode MS" pitchFamily="34" charset="-122"/>
                <a:cs typeface="Arial Unicode MS" pitchFamily="34" charset="-122"/>
              </a:rPr>
              <a:t>等系统保留字，是错误定义</a:t>
            </a:r>
          </a:p>
          <a:p>
            <a:pPr marL="0" lvl="1">
              <a:lnSpc>
                <a:spcPct val="150000"/>
              </a:lnSpc>
              <a:defRPr/>
            </a:pPr>
            <a:r>
              <a:rPr lang="zh-CN" altLang="en-US" dirty="0" smtClean="0">
                <a:latin typeface="Arial Unicode MS" pitchFamily="34" charset="-122"/>
                <a:ea typeface="Arial Unicode MS" pitchFamily="34" charset="-122"/>
                <a:cs typeface="Arial Unicode MS" pitchFamily="34" charset="-122"/>
              </a:rPr>
              <a:t>示例</a:t>
            </a:r>
            <a:endParaRPr lang="zh-CN" altLang="en-US" dirty="0">
              <a:latin typeface="Arial Unicode MS" pitchFamily="34" charset="-122"/>
              <a:ea typeface="Arial Unicode MS" pitchFamily="34" charset="-122"/>
              <a:cs typeface="Arial Unicode MS" pitchFamily="34" charset="-122"/>
            </a:endParaRPr>
          </a:p>
        </p:txBody>
      </p:sp>
      <p:graphicFrame>
        <p:nvGraphicFramePr>
          <p:cNvPr id="5" name="表格 4"/>
          <p:cNvGraphicFramePr>
            <a:graphicFrameLocks noGrp="1"/>
          </p:cNvGraphicFramePr>
          <p:nvPr/>
        </p:nvGraphicFramePr>
        <p:xfrm>
          <a:off x="762000" y="2840032"/>
          <a:ext cx="7848600" cy="2951168"/>
        </p:xfrm>
        <a:graphic>
          <a:graphicData uri="http://schemas.openxmlformats.org/drawingml/2006/table">
            <a:tbl>
              <a:tblPr/>
              <a:tblGrid>
                <a:gridCol w="696458"/>
                <a:gridCol w="695005"/>
                <a:gridCol w="965444"/>
                <a:gridCol w="777880"/>
                <a:gridCol w="732808"/>
                <a:gridCol w="687735"/>
                <a:gridCol w="754616"/>
                <a:gridCol w="1043960"/>
                <a:gridCol w="1494694"/>
              </a:tblGrid>
              <a:tr h="268288">
                <a:tc rowSpan="2">
                  <a:txBody>
                    <a:bodyPr/>
                    <a:lstStyle/>
                    <a:p>
                      <a:pPr marL="0" marR="0" lvl="0" indent="0" algn="ctr" defTabSz="1165225" rtl="0" eaLnBrk="1" fontAlgn="b"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FFFF"/>
                          </a:solidFill>
                          <a:effectLst/>
                          <a:latin typeface="Arial Unicode MS" pitchFamily="34" charset="-122"/>
                          <a:ea typeface="Arial Unicode MS" pitchFamily="34" charset="-122"/>
                          <a:cs typeface="Arial Unicode MS" pitchFamily="34" charset="-122"/>
                        </a:rPr>
                        <a:t>字符</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solidFill>
                      <a:srgbClr val="000000"/>
                    </a:solidFill>
                  </a:tcPr>
                </a:tc>
                <a:tc rowSpan="2">
                  <a:txBody>
                    <a:bodyPr/>
                    <a:lstStyle/>
                    <a:p>
                      <a:pPr marL="0" marR="0" lvl="0" indent="0" algn="ctr" defTabSz="1165225" rtl="0" eaLnBrk="1" fontAlgn="b"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默认含义</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solidFill>
                      <a:srgbClr val="000000"/>
                    </a:solidFill>
                  </a:tcPr>
                </a:tc>
                <a:tc rowSpan="2">
                  <a:txBody>
                    <a:bodyPr/>
                    <a:lstStyle/>
                    <a:p>
                      <a:pPr marL="0" marR="0" lvl="0" indent="0" algn="ctr" defTabSz="1165225" rtl="0" eaLnBrk="1" fontAlgn="b"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例子</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solidFill>
                      <a:srgbClr val="000000"/>
                    </a:solidFill>
                  </a:tcPr>
                </a:tc>
                <a:tc gridSpan="5">
                  <a:txBody>
                    <a:bodyPr/>
                    <a:lstStyle/>
                    <a:p>
                      <a:pPr marL="0" marR="0" lvl="0" indent="0" algn="ctr" defTabSz="1165225" rtl="0" eaLnBrk="1" fontAlgn="b"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FFFF"/>
                          </a:solidFill>
                          <a:effectLst/>
                          <a:latin typeface="Arial Unicode MS" pitchFamily="34" charset="-122"/>
                          <a:ea typeface="Arial Unicode MS" pitchFamily="34" charset="-122"/>
                          <a:cs typeface="Arial Unicode MS" pitchFamily="34" charset="-122"/>
                        </a:rPr>
                        <a:t>是否需要转义</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solidFill>
                      <a:srgbClr val="000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1165225" rtl="0" eaLnBrk="1" fontAlgn="b"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转义示例</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solidFill>
                      <a:srgbClr val="000000"/>
                    </a:solidFill>
                  </a:tcPr>
                </a:tc>
              </a:tr>
              <a:tr h="26828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1165225"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MetaRule</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solidFill>
                      <a:srgbClr val="000000"/>
                    </a:solidFill>
                  </a:tcPr>
                </a:tc>
                <a:tc>
                  <a:txBody>
                    <a:bodyPr/>
                    <a:lstStyle/>
                    <a:p>
                      <a:pPr marL="0" marR="0" lvl="0" indent="0" algn="ctr" defTabSz="1165225"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KeyWord</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solidFill>
                      <a:srgbClr val="000000"/>
                    </a:solidFill>
                  </a:tcPr>
                </a:tc>
                <a:tc>
                  <a:txBody>
                    <a:bodyPr/>
                    <a:lstStyle/>
                    <a:p>
                      <a:pPr marL="0" marR="0" lvl="0" indent="0" algn="ctr" defTabSz="1165225"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dirty="0" err="1" smtClean="0">
                          <a:ln>
                            <a:noFill/>
                          </a:ln>
                          <a:solidFill>
                            <a:srgbClr val="FFFFFF"/>
                          </a:solidFill>
                          <a:effectLst/>
                          <a:latin typeface="Arial Unicode MS" pitchFamily="34" charset="-122"/>
                          <a:ea typeface="Arial Unicode MS" pitchFamily="34" charset="-122"/>
                          <a:cs typeface="Arial Unicode MS" pitchFamily="34" charset="-122"/>
                        </a:rPr>
                        <a:t>ExpWord</a:t>
                      </a:r>
                      <a:endParaRPr kumimoji="0" lang="en-US" altLang="zh-CN" sz="1200" b="1" i="0" u="none" strike="noStrike" cap="none" normalizeH="0" baseline="0" dirty="0" smtClean="0">
                        <a:ln>
                          <a:noFill/>
                        </a:ln>
                        <a:solidFill>
                          <a:srgbClr val="FFFFFF"/>
                        </a:solidFill>
                        <a:effectLst/>
                        <a:latin typeface="Arial Unicode MS" pitchFamily="34" charset="-122"/>
                        <a:ea typeface="Arial Unicode MS" pitchFamily="34" charset="-122"/>
                        <a:cs typeface="Arial Unicode MS" pitchFamily="34" charset="-122"/>
                      </a:endParaRP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solidFill>
                      <a:srgbClr val="000000"/>
                    </a:solidFill>
                  </a:tcPr>
                </a:tc>
                <a:tc>
                  <a:txBody>
                    <a:bodyPr/>
                    <a:lstStyle/>
                    <a:p>
                      <a:pPr marL="0" marR="0" lvl="0" indent="0" algn="ctr" defTabSz="1165225"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NearRule</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solidFill>
                      <a:srgbClr val="000000"/>
                    </a:solidFill>
                  </a:tcPr>
                </a:tc>
                <a:tc>
                  <a:txBody>
                    <a:bodyPr/>
                    <a:lstStyle/>
                    <a:p>
                      <a:pPr marL="0" marR="0" lvl="0" indent="0" algn="ctr" defTabSz="1165225"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ExpNearRule</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solidFill>
                      <a:srgbClr val="000000"/>
                    </a:solidFill>
                  </a:tcPr>
                </a:tc>
                <a:tc vMerge="1">
                  <a:txBody>
                    <a:bodyPr/>
                    <a:lstStyle/>
                    <a:p>
                      <a:endParaRPr lang="zh-CN" altLang="en-US"/>
                    </a:p>
                  </a:txBody>
                  <a:tcPr/>
                </a:tc>
              </a:tr>
              <a:tr h="268288">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　</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1010FF"/>
                          </a:solidFill>
                          <a:effectLst/>
                          <a:latin typeface="Arial Unicode MS" pitchFamily="34" charset="-122"/>
                          <a:ea typeface="Arial Unicode MS" pitchFamily="34" charset="-122"/>
                          <a:cs typeface="Arial Unicode MS" pitchFamily="34" charset="-122"/>
                        </a:rPr>
                        <a:t>安婴儿</a:t>
                      </a:r>
                      <a:r>
                        <a:rPr kumimoji="0" lang="en-US" altLang="zh-CN" sz="1200" b="0" i="0" u="none" strike="noStrike" cap="none" normalizeH="0" baseline="0" dirty="0" smtClean="0">
                          <a:ln>
                            <a:noFill/>
                          </a:ln>
                          <a:solidFill>
                            <a:srgbClr val="1010FF"/>
                          </a:solidFill>
                          <a:effectLst/>
                          <a:latin typeface="Arial Unicode MS" pitchFamily="34" charset="-122"/>
                          <a:ea typeface="Arial Unicode MS" pitchFamily="34" charset="-122"/>
                          <a:cs typeface="Arial Unicode MS" pitchFamily="34" charset="-122"/>
                        </a:rPr>
                        <a:t>A+</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安婴儿</a:t>
                      </a: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A\+</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r>
              <a:tr h="268288">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　</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Benz C-Class</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Benz C\-Class</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r>
              <a:tr h="268288">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_</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　</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和悦</a:t>
                      </a: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_RS</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　</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r>
              <a:tr h="268288">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333333"/>
                          </a:solidFill>
                          <a:effectLst/>
                          <a:latin typeface="Arial Unicode MS" pitchFamily="34" charset="-122"/>
                          <a:ea typeface="Arial Unicode MS" pitchFamily="34" charset="-122"/>
                          <a:cs typeface="Arial Unicode MS" pitchFamily="34" charset="-122"/>
                        </a:rPr>
                        <a:t>*</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333333"/>
                          </a:solidFill>
                          <a:effectLst/>
                          <a:latin typeface="Arial Unicode MS" pitchFamily="34" charset="-122"/>
                          <a:ea typeface="Arial Unicode MS" pitchFamily="34" charset="-122"/>
                          <a:cs typeface="Arial Unicode MS" pitchFamily="34" charset="-122"/>
                        </a:rPr>
                        <a:t>　</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333333"/>
                          </a:solidFill>
                          <a:effectLst/>
                          <a:latin typeface="Arial Unicode MS" pitchFamily="34" charset="-122"/>
                          <a:ea typeface="Arial Unicode MS" pitchFamily="34" charset="-122"/>
                          <a:cs typeface="Arial Unicode MS" pitchFamily="34" charset="-122"/>
                        </a:rPr>
                        <a:t>阿斯顿*马丁</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rgbClr val="333333"/>
                        </a:solidFill>
                        <a:effectLst/>
                        <a:latin typeface="Arial Unicode MS" pitchFamily="34" charset="-122"/>
                        <a:ea typeface="Arial Unicode MS" pitchFamily="34" charset="-122"/>
                        <a:cs typeface="Arial Unicode MS" pitchFamily="34" charset="-122"/>
                      </a:endParaRP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r>
              <a:tr h="268288">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　</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M.A.C</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　</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r>
              <a:tr h="268288">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　</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阿斯顿</a:t>
                      </a: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a:t>
                      </a:r>
                      <a:r>
                        <a:rPr kumimoji="0" lang="zh-CN" altLang="en-US"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马丁</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　</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r>
              <a:tr h="268288">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　</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%BB</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Unicode MS" pitchFamily="34" charset="-122"/>
                          <a:ea typeface="Arial Unicode MS" pitchFamily="34" charset="-122"/>
                          <a:cs typeface="Arial Unicode MS" pitchFamily="34" charset="-122"/>
                        </a:rPr>
                        <a:t>N</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Unicode MS" pitchFamily="34" charset="-122"/>
                          <a:ea typeface="Arial Unicode MS" pitchFamily="34" charset="-122"/>
                          <a:cs typeface="Arial Unicode MS" pitchFamily="34" charset="-122"/>
                        </a:rPr>
                        <a:t>　</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r>
              <a:tr h="268288">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1010FF"/>
                          </a:solidFill>
                          <a:effectLst/>
                          <a:latin typeface="Arial Unicode MS" pitchFamily="34" charset="-122"/>
                          <a:ea typeface="Arial Unicode MS" pitchFamily="34" charset="-122"/>
                          <a:cs typeface="Arial Unicode MS" pitchFamily="34" charset="-122"/>
                        </a:rPr>
                        <a:t>‘</a:t>
                      </a:r>
                      <a:endParaRPr kumimoji="0" lang="zh-CN" altLang="en-US" sz="1200" b="0" i="0" u="none" strike="noStrike" cap="none" normalizeH="0" baseline="0" dirty="0" smtClean="0">
                        <a:ln>
                          <a:noFill/>
                        </a:ln>
                        <a:solidFill>
                          <a:srgbClr val="1010FF"/>
                        </a:solidFill>
                        <a:effectLst/>
                        <a:latin typeface="Arial Unicode MS" pitchFamily="34" charset="-122"/>
                        <a:ea typeface="Arial Unicode MS" pitchFamily="34" charset="-122"/>
                        <a:cs typeface="Arial Unicode MS" pitchFamily="34" charset="-122"/>
                      </a:endParaRP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　</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L'oreal</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L\'oreal</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lnTlToBr>
                      <a:noFill/>
                    </a:lnTlToBr>
                    <a:lnBlToTr>
                      <a:noFill/>
                    </a:lnBlToTr>
                    <a:noFill/>
                  </a:tcPr>
                </a:tc>
              </a:tr>
              <a:tr h="268288">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　</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宝</a:t>
                      </a: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a:t>
                      </a:r>
                      <a:r>
                        <a:rPr kumimoji="0" lang="zh-CN" altLang="en-US"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马</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1010FF"/>
                          </a:solidFill>
                          <a:effectLst/>
                          <a:latin typeface="Arial Unicode MS" pitchFamily="34" charset="-122"/>
                          <a:ea typeface="Arial Unicode MS" pitchFamily="34" charset="-122"/>
                          <a:cs typeface="Arial Unicode MS" pitchFamily="34" charset="-122"/>
                        </a:rPr>
                        <a:t>Y</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1165225" rtl="0" eaLnBrk="1" fontAlgn="b"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1010FF"/>
                          </a:solidFill>
                          <a:effectLst/>
                          <a:latin typeface="Arial Unicode MS" pitchFamily="34" charset="-122"/>
                          <a:ea typeface="Arial Unicode MS" pitchFamily="34" charset="-122"/>
                          <a:cs typeface="Arial Unicode MS" pitchFamily="34" charset="-122"/>
                        </a:rPr>
                        <a:t>宝</a:t>
                      </a:r>
                      <a:r>
                        <a:rPr kumimoji="0" lang="en-US" altLang="zh-CN" sz="1200" b="0" i="0" u="none" strike="noStrike" cap="none" normalizeH="0" baseline="0" dirty="0" smtClean="0">
                          <a:ln>
                            <a:noFill/>
                          </a:ln>
                          <a:solidFill>
                            <a:srgbClr val="1010FF"/>
                          </a:solidFill>
                          <a:effectLst/>
                          <a:latin typeface="Arial Unicode MS" pitchFamily="34" charset="-122"/>
                          <a:ea typeface="Arial Unicode MS" pitchFamily="34" charset="-122"/>
                          <a:cs typeface="Arial Unicode MS" pitchFamily="34" charset="-122"/>
                        </a:rPr>
                        <a:t>\^</a:t>
                      </a:r>
                      <a:r>
                        <a:rPr kumimoji="0" lang="zh-CN" altLang="en-US" sz="1200" b="0" i="0" u="none" strike="noStrike" cap="none" normalizeH="0" baseline="0" dirty="0" smtClean="0">
                          <a:ln>
                            <a:noFill/>
                          </a:ln>
                          <a:solidFill>
                            <a:srgbClr val="1010FF"/>
                          </a:solidFill>
                          <a:effectLst/>
                          <a:latin typeface="Arial Unicode MS" pitchFamily="34" charset="-122"/>
                          <a:ea typeface="Arial Unicode MS" pitchFamily="34" charset="-122"/>
                          <a:cs typeface="Arial Unicode MS" pitchFamily="34" charset="-122"/>
                        </a:rPr>
                        <a:t>马</a:t>
                      </a:r>
                    </a:p>
                  </a:txBody>
                  <a:tcPr marL="9525" marR="9525" marT="9525" marB="0" anchor="b" horzOverflow="overflow">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Common Sentiment</a:t>
            </a:r>
          </a:p>
        </p:txBody>
      </p:sp>
      <p:sp>
        <p:nvSpPr>
          <p:cNvPr id="30723" name="Text Box 2"/>
          <p:cNvSpPr txBox="1">
            <a:spLocks noChangeArrowheads="1"/>
          </p:cNvSpPr>
          <p:nvPr/>
        </p:nvSpPr>
        <p:spPr bwMode="auto">
          <a:xfrm>
            <a:off x="468313" y="1196975"/>
            <a:ext cx="8229600" cy="4897438"/>
          </a:xfrm>
          <a:prstGeom prst="rect">
            <a:avLst/>
          </a:prstGeom>
          <a:noFill/>
          <a:ln w="9525">
            <a:noFill/>
            <a:round/>
            <a:headEnd/>
            <a:tailEnd/>
          </a:ln>
        </p:spPr>
        <p:txBody>
          <a:bodyPr/>
          <a:lstStyle/>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dirty="0" err="1">
                <a:solidFill>
                  <a:srgbClr val="00006F"/>
                </a:solidFill>
              </a:rPr>
              <a:t>由于情感词的公用性，</a:t>
            </a:r>
            <a:r>
              <a:rPr lang="en-US" sz="1800" b="0" dirty="0" err="1" smtClean="0">
                <a:solidFill>
                  <a:srgbClr val="00006F"/>
                </a:solidFill>
              </a:rPr>
              <a:t>为了减少大家的重复劳动</a:t>
            </a:r>
            <a:r>
              <a:rPr lang="en-US" sz="1800" b="0" dirty="0" err="1">
                <a:solidFill>
                  <a:srgbClr val="00006F"/>
                </a:solidFill>
              </a:rPr>
              <a:t>，在</a:t>
            </a:r>
            <a:r>
              <a:rPr lang="en-US" altLang="zh-CN" sz="1800" b="0" dirty="0" err="1">
                <a:solidFill>
                  <a:srgbClr val="00006F"/>
                </a:solidFill>
              </a:rPr>
              <a:t>Rules</a:t>
            </a:r>
            <a:r>
              <a:rPr lang="en-US" altLang="zh-CN" sz="1800" b="0" dirty="0">
                <a:solidFill>
                  <a:srgbClr val="00006F"/>
                </a:solidFill>
              </a:rPr>
              <a:t> </a:t>
            </a:r>
            <a:r>
              <a:rPr lang="en-US" altLang="zh-CN" sz="1800" b="0" dirty="0" err="1">
                <a:solidFill>
                  <a:srgbClr val="00006F"/>
                </a:solidFill>
              </a:rPr>
              <a:t>Engine</a:t>
            </a:r>
            <a:r>
              <a:rPr lang="en-US" sz="1800" b="0" dirty="0" err="1">
                <a:solidFill>
                  <a:srgbClr val="00006F"/>
                </a:solidFill>
              </a:rPr>
              <a:t>当中设定了一部分</a:t>
            </a:r>
            <a:r>
              <a:rPr lang="en-US" altLang="zh-CN" sz="1800" b="0" dirty="0" err="1">
                <a:solidFill>
                  <a:srgbClr val="00006F"/>
                </a:solidFill>
              </a:rPr>
              <a:t>common</a:t>
            </a:r>
            <a:r>
              <a:rPr lang="en-US" altLang="zh-CN" sz="1800" b="0" dirty="0">
                <a:solidFill>
                  <a:srgbClr val="00006F"/>
                </a:solidFill>
              </a:rPr>
              <a:t> sentiment </a:t>
            </a:r>
            <a:r>
              <a:rPr lang="en-US" altLang="zh-CN" sz="1800" b="0" dirty="0" err="1">
                <a:solidFill>
                  <a:srgbClr val="00006F"/>
                </a:solidFill>
              </a:rPr>
              <a:t>keyword</a:t>
            </a:r>
            <a:r>
              <a:rPr lang="en-US" sz="1800" b="0" dirty="0" err="1">
                <a:solidFill>
                  <a:srgbClr val="00006F"/>
                </a:solidFill>
              </a:rPr>
              <a:t>，包括：酷，赞，垃圾，个性</a:t>
            </a:r>
            <a:r>
              <a:rPr lang="en-US" altLang="zh-CN" sz="1800" b="0" dirty="0">
                <a:solidFill>
                  <a:srgbClr val="00006F"/>
                </a:solidFill>
              </a:rPr>
              <a:t>…… Common </a:t>
            </a:r>
            <a:r>
              <a:rPr lang="en-US" altLang="zh-CN" sz="1800" b="0" dirty="0" err="1">
                <a:solidFill>
                  <a:srgbClr val="00006F"/>
                </a:solidFill>
              </a:rPr>
              <a:t>sentiment</a:t>
            </a:r>
            <a:r>
              <a:rPr lang="en-US" sz="1800" b="0" dirty="0" err="1">
                <a:solidFill>
                  <a:srgbClr val="00006F"/>
                </a:solidFill>
              </a:rPr>
              <a:t>中定义的</a:t>
            </a:r>
            <a:r>
              <a:rPr lang="en-US" altLang="zh-CN" sz="1800" b="0" dirty="0" err="1">
                <a:solidFill>
                  <a:srgbClr val="00006F"/>
                </a:solidFill>
              </a:rPr>
              <a:t>keyword</a:t>
            </a:r>
            <a:r>
              <a:rPr lang="en-US" sz="1800" b="0" dirty="0" err="1">
                <a:solidFill>
                  <a:srgbClr val="00006F"/>
                </a:solidFill>
              </a:rPr>
              <a:t>在</a:t>
            </a:r>
            <a:r>
              <a:rPr lang="en-US" altLang="zh-CN" sz="1800" b="0" dirty="0" err="1">
                <a:solidFill>
                  <a:srgbClr val="009900"/>
                </a:solidFill>
                <a:hlinkClick r:id="rId3"/>
              </a:rPr>
              <a:t>WIKI</a:t>
            </a:r>
            <a:r>
              <a:rPr lang="en-US" sz="1800" b="0" dirty="0" err="1">
                <a:solidFill>
                  <a:srgbClr val="00006F"/>
                </a:solidFill>
              </a:rPr>
              <a:t>中可以查看</a:t>
            </a:r>
            <a:r>
              <a:rPr lang="en-US" sz="1800" b="0" dirty="0">
                <a:solidFill>
                  <a:srgbClr val="00006F"/>
                </a:solidFill>
              </a:rPr>
              <a:t>。</a:t>
            </a:r>
            <a:r>
              <a:rPr lang="en-US" sz="1800" b="0" dirty="0" err="1">
                <a:solidFill>
                  <a:srgbClr val="00006F"/>
                </a:solidFill>
              </a:rPr>
              <a:t>在提交</a:t>
            </a:r>
            <a:r>
              <a:rPr lang="en-US" altLang="zh-CN" sz="1800" b="0" dirty="0" err="1">
                <a:solidFill>
                  <a:srgbClr val="00006F"/>
                </a:solidFill>
              </a:rPr>
              <a:t>RE</a:t>
            </a:r>
            <a:r>
              <a:rPr lang="en-US" altLang="zh-CN" sz="1800" b="0" dirty="0">
                <a:solidFill>
                  <a:srgbClr val="00006F"/>
                </a:solidFill>
              </a:rPr>
              <a:t> </a:t>
            </a:r>
            <a:r>
              <a:rPr lang="en-US" altLang="zh-CN" sz="1800" b="0" dirty="0" err="1">
                <a:solidFill>
                  <a:srgbClr val="00006F"/>
                </a:solidFill>
              </a:rPr>
              <a:t>request</a:t>
            </a:r>
            <a:r>
              <a:rPr lang="en-US" sz="1800" b="0" dirty="0" err="1">
                <a:solidFill>
                  <a:srgbClr val="00006F"/>
                </a:solidFill>
              </a:rPr>
              <a:t>的时候，每个项目都可以选择使用或不使用</a:t>
            </a:r>
            <a:r>
              <a:rPr lang="en-US" altLang="zh-CN" sz="1800" b="0" dirty="0" err="1">
                <a:solidFill>
                  <a:srgbClr val="00006F"/>
                </a:solidFill>
              </a:rPr>
              <a:t>common</a:t>
            </a:r>
            <a:r>
              <a:rPr lang="en-US" altLang="zh-CN" sz="1800" b="0" dirty="0">
                <a:solidFill>
                  <a:srgbClr val="00006F"/>
                </a:solidFill>
              </a:rPr>
              <a:t> sentiment</a:t>
            </a:r>
            <a:r>
              <a:rPr lang="en-US" sz="1800" b="0" dirty="0">
                <a:solidFill>
                  <a:srgbClr val="00006F"/>
                </a:solidFill>
              </a:rPr>
              <a:t>。</a:t>
            </a:r>
          </a:p>
          <a:p>
            <a:pPr marL="266700" indent="-266700">
              <a:spcBef>
                <a:spcPts val="450"/>
              </a:spcBef>
              <a:buClr>
                <a:srgbClr val="00006F"/>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dirty="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dirty="0" err="1">
                <a:solidFill>
                  <a:srgbClr val="00006F"/>
                </a:solidFill>
              </a:rPr>
              <a:t>实际使用中，并不是所有的</a:t>
            </a:r>
            <a:r>
              <a:rPr lang="en-US" altLang="zh-CN" sz="1800" b="0" dirty="0" err="1">
                <a:solidFill>
                  <a:srgbClr val="00006F"/>
                </a:solidFill>
              </a:rPr>
              <a:t>common</a:t>
            </a:r>
            <a:r>
              <a:rPr lang="en-US" altLang="zh-CN" sz="1800" b="0" dirty="0">
                <a:solidFill>
                  <a:srgbClr val="00006F"/>
                </a:solidFill>
              </a:rPr>
              <a:t> </a:t>
            </a:r>
            <a:r>
              <a:rPr lang="en-US" altLang="zh-CN" sz="1800" b="0" dirty="0" err="1">
                <a:solidFill>
                  <a:srgbClr val="00006F"/>
                </a:solidFill>
              </a:rPr>
              <a:t>sentiment</a:t>
            </a:r>
            <a:r>
              <a:rPr lang="en-US" sz="1800" b="0" dirty="0" err="1">
                <a:solidFill>
                  <a:srgbClr val="00006F"/>
                </a:solidFill>
              </a:rPr>
              <a:t>都是“</a:t>
            </a:r>
            <a:r>
              <a:rPr lang="en-US" altLang="zh-CN" sz="1800" b="0" dirty="0" err="1">
                <a:solidFill>
                  <a:srgbClr val="00006F"/>
                </a:solidFill>
              </a:rPr>
              <a:t>common”</a:t>
            </a:r>
            <a:r>
              <a:rPr lang="en-US" sz="1800" b="0" dirty="0" err="1">
                <a:solidFill>
                  <a:srgbClr val="00006F"/>
                </a:solidFill>
              </a:rPr>
              <a:t>的，比如：</a:t>
            </a:r>
            <a:r>
              <a:rPr lang="en-US" altLang="zh-CN" sz="1800" b="0" dirty="0" err="1">
                <a:solidFill>
                  <a:srgbClr val="00006F"/>
                </a:solidFill>
              </a:rPr>
              <a:t>common</a:t>
            </a:r>
            <a:r>
              <a:rPr lang="en-US" altLang="zh-CN" sz="1800" b="0" dirty="0">
                <a:solidFill>
                  <a:srgbClr val="00006F"/>
                </a:solidFill>
              </a:rPr>
              <a:t> </a:t>
            </a:r>
            <a:r>
              <a:rPr lang="en-US" altLang="zh-CN" sz="1800" b="0" dirty="0" err="1">
                <a:solidFill>
                  <a:srgbClr val="00006F"/>
                </a:solidFill>
              </a:rPr>
              <a:t>sentiment</a:t>
            </a:r>
            <a:r>
              <a:rPr lang="en-US" sz="1800" b="0" dirty="0" err="1">
                <a:solidFill>
                  <a:srgbClr val="00006F"/>
                </a:solidFill>
              </a:rPr>
              <a:t>中</a:t>
            </a:r>
            <a:r>
              <a:rPr lang="en-US" altLang="zh-CN" sz="1800" b="0" dirty="0" err="1">
                <a:solidFill>
                  <a:srgbClr val="00006F"/>
                </a:solidFill>
              </a:rPr>
              <a:t>Positive</a:t>
            </a:r>
            <a:r>
              <a:rPr lang="en-US" altLang="zh-CN" sz="1800" b="0" dirty="0">
                <a:solidFill>
                  <a:srgbClr val="00006F"/>
                </a:solidFill>
              </a:rPr>
              <a:t> </a:t>
            </a:r>
            <a:r>
              <a:rPr lang="en-US" altLang="zh-CN" sz="1800" b="0" dirty="0" err="1">
                <a:solidFill>
                  <a:srgbClr val="00006F"/>
                </a:solidFill>
              </a:rPr>
              <a:t>Keyword</a:t>
            </a:r>
            <a:r>
              <a:rPr lang="en-US" sz="1800" b="0" dirty="0" err="1">
                <a:solidFill>
                  <a:srgbClr val="00006F"/>
                </a:solidFill>
              </a:rPr>
              <a:t>包括的“豪华</a:t>
            </a:r>
            <a:r>
              <a:rPr lang="en-US" sz="1800" b="0" dirty="0">
                <a:solidFill>
                  <a:srgbClr val="00006F"/>
                </a:solidFill>
              </a:rPr>
              <a:t>”，“</a:t>
            </a:r>
            <a:r>
              <a:rPr lang="en-US" sz="1800" b="0" dirty="0" err="1">
                <a:solidFill>
                  <a:srgbClr val="00006F"/>
                </a:solidFill>
              </a:rPr>
              <a:t>前卫”等关键字，在某些情况下就不是情感词</a:t>
            </a:r>
            <a:r>
              <a:rPr lang="en-US" altLang="zh-CN" sz="1800" b="0" dirty="0">
                <a:solidFill>
                  <a:srgbClr val="00006F"/>
                </a:solidFill>
              </a:rPr>
              <a:t>(</a:t>
            </a:r>
            <a:r>
              <a:rPr lang="en-US" sz="1800" b="0" dirty="0" err="1">
                <a:solidFill>
                  <a:srgbClr val="00006F"/>
                </a:solidFill>
              </a:rPr>
              <a:t>比如：我买的是豪华版蓝瑟；他踢得是中前卫</a:t>
            </a:r>
            <a:r>
              <a:rPr lang="en-US" altLang="zh-CN" sz="1800" b="0" dirty="0">
                <a:solidFill>
                  <a:srgbClr val="00006F"/>
                </a:solidFill>
              </a:rPr>
              <a:t>)</a:t>
            </a:r>
            <a:r>
              <a:rPr lang="en-US" sz="1800" b="0" dirty="0">
                <a:solidFill>
                  <a:srgbClr val="00006F"/>
                </a:solidFill>
              </a:rPr>
              <a:t>。</a:t>
            </a:r>
          </a:p>
          <a:p>
            <a:pPr marL="266700" indent="-266700">
              <a:spcBef>
                <a:spcPts val="450"/>
              </a:spcBef>
              <a:buClr>
                <a:srgbClr val="00006F"/>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dirty="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dirty="0" err="1">
                <a:solidFill>
                  <a:srgbClr val="00006F"/>
                </a:solidFill>
              </a:rPr>
              <a:t>由于</a:t>
            </a:r>
            <a:r>
              <a:rPr lang="en-US" altLang="zh-CN" sz="1800" b="0" dirty="0" err="1">
                <a:solidFill>
                  <a:srgbClr val="00006F"/>
                </a:solidFill>
              </a:rPr>
              <a:t>Common</a:t>
            </a:r>
            <a:r>
              <a:rPr lang="en-US" altLang="zh-CN" sz="1800" b="0" dirty="0">
                <a:solidFill>
                  <a:srgbClr val="00006F"/>
                </a:solidFill>
              </a:rPr>
              <a:t> </a:t>
            </a:r>
            <a:r>
              <a:rPr lang="en-US" altLang="zh-CN" sz="1800" b="0" dirty="0" err="1">
                <a:solidFill>
                  <a:srgbClr val="00006F"/>
                </a:solidFill>
              </a:rPr>
              <a:t>sentiment</a:t>
            </a:r>
            <a:r>
              <a:rPr lang="en-US" sz="1800" b="0" dirty="0" err="1">
                <a:solidFill>
                  <a:srgbClr val="00006F"/>
                </a:solidFill>
              </a:rPr>
              <a:t>不能通过在</a:t>
            </a:r>
            <a:r>
              <a:rPr lang="en-US" altLang="zh-CN" sz="1800" b="0" dirty="0" err="1">
                <a:solidFill>
                  <a:srgbClr val="00006F"/>
                </a:solidFill>
              </a:rPr>
              <a:t>ruleset</a:t>
            </a:r>
            <a:r>
              <a:rPr lang="en-US" sz="1800" b="0" dirty="0" err="1">
                <a:solidFill>
                  <a:srgbClr val="00006F"/>
                </a:solidFill>
              </a:rPr>
              <a:t>中定义</a:t>
            </a:r>
            <a:r>
              <a:rPr lang="en-US" altLang="zh-CN" sz="1800" b="0" dirty="0" err="1">
                <a:solidFill>
                  <a:srgbClr val="00006F"/>
                </a:solidFill>
              </a:rPr>
              <a:t>exception</a:t>
            </a:r>
            <a:r>
              <a:rPr lang="en-US" altLang="zh-CN" sz="1800" b="0" dirty="0">
                <a:solidFill>
                  <a:srgbClr val="00006F"/>
                </a:solidFill>
              </a:rPr>
              <a:t> </a:t>
            </a:r>
            <a:r>
              <a:rPr lang="en-US" altLang="zh-CN" sz="1800" b="0" dirty="0" err="1">
                <a:solidFill>
                  <a:srgbClr val="00006F"/>
                </a:solidFill>
              </a:rPr>
              <a:t>keyword</a:t>
            </a:r>
            <a:r>
              <a:rPr lang="en-US" sz="1800" b="0" dirty="0" err="1">
                <a:solidFill>
                  <a:srgbClr val="00006F"/>
                </a:solidFill>
              </a:rPr>
              <a:t>排除，所以如果发现</a:t>
            </a:r>
            <a:r>
              <a:rPr lang="en-US" altLang="zh-CN" sz="1800" b="0" dirty="0" err="1">
                <a:solidFill>
                  <a:srgbClr val="00006F"/>
                </a:solidFill>
              </a:rPr>
              <a:t>common</a:t>
            </a:r>
            <a:r>
              <a:rPr lang="en-US" altLang="zh-CN" sz="1800" b="0" dirty="0">
                <a:solidFill>
                  <a:srgbClr val="00006F"/>
                </a:solidFill>
              </a:rPr>
              <a:t> </a:t>
            </a:r>
            <a:r>
              <a:rPr lang="en-US" altLang="zh-CN" sz="1800" b="0" dirty="0" err="1">
                <a:solidFill>
                  <a:srgbClr val="00006F"/>
                </a:solidFill>
              </a:rPr>
              <a:t>sentiment</a:t>
            </a:r>
            <a:r>
              <a:rPr lang="en-US" sz="1800" b="0" dirty="0" err="1">
                <a:solidFill>
                  <a:srgbClr val="00006F"/>
                </a:solidFill>
              </a:rPr>
              <a:t>中定义的某些关键字在某些情况下存在问题，可以把</a:t>
            </a:r>
            <a:r>
              <a:rPr lang="en-US" altLang="zh-CN" sz="1800" b="0" dirty="0" err="1">
                <a:solidFill>
                  <a:srgbClr val="00006F"/>
                </a:solidFill>
              </a:rPr>
              <a:t>common</a:t>
            </a:r>
            <a:r>
              <a:rPr lang="en-US" altLang="zh-CN" sz="1800" b="0" dirty="0">
                <a:solidFill>
                  <a:srgbClr val="00006F"/>
                </a:solidFill>
              </a:rPr>
              <a:t> </a:t>
            </a:r>
            <a:r>
              <a:rPr lang="en-US" altLang="zh-CN" sz="1800" b="0" dirty="0" err="1">
                <a:solidFill>
                  <a:srgbClr val="00006F"/>
                </a:solidFill>
              </a:rPr>
              <a:t>sentiment</a:t>
            </a:r>
            <a:r>
              <a:rPr lang="en-US" sz="1800" b="0" dirty="0" err="1">
                <a:solidFill>
                  <a:srgbClr val="00006F"/>
                </a:solidFill>
              </a:rPr>
              <a:t>中需要的关键字加到</a:t>
            </a:r>
            <a:r>
              <a:rPr lang="en-US" altLang="zh-CN" sz="1800" b="0" dirty="0" err="1">
                <a:solidFill>
                  <a:srgbClr val="00006F"/>
                </a:solidFill>
              </a:rPr>
              <a:t>global</a:t>
            </a:r>
            <a:r>
              <a:rPr lang="en-US" altLang="zh-CN" sz="1800" b="0" dirty="0">
                <a:solidFill>
                  <a:srgbClr val="00006F"/>
                </a:solidFill>
              </a:rPr>
              <a:t> </a:t>
            </a:r>
            <a:r>
              <a:rPr lang="en-US" altLang="zh-CN" sz="1800" b="0" dirty="0" err="1">
                <a:solidFill>
                  <a:srgbClr val="00006F"/>
                </a:solidFill>
              </a:rPr>
              <a:t>sentiment</a:t>
            </a:r>
            <a:r>
              <a:rPr lang="en-US" sz="1800" b="0" dirty="0" err="1">
                <a:solidFill>
                  <a:srgbClr val="00006F"/>
                </a:solidFill>
              </a:rPr>
              <a:t>当中，并在提交</a:t>
            </a:r>
            <a:r>
              <a:rPr lang="en-US" altLang="zh-CN" sz="1800" b="0" dirty="0" err="1">
                <a:solidFill>
                  <a:srgbClr val="00006F"/>
                </a:solidFill>
              </a:rPr>
              <a:t>RE</a:t>
            </a:r>
            <a:r>
              <a:rPr lang="en-US" altLang="zh-CN" sz="1800" b="0" dirty="0">
                <a:solidFill>
                  <a:srgbClr val="00006F"/>
                </a:solidFill>
              </a:rPr>
              <a:t> </a:t>
            </a:r>
            <a:r>
              <a:rPr lang="en-US" altLang="zh-CN" sz="1800" b="0" dirty="0" err="1">
                <a:solidFill>
                  <a:srgbClr val="00006F"/>
                </a:solidFill>
              </a:rPr>
              <a:t>request</a:t>
            </a:r>
            <a:r>
              <a:rPr lang="en-US" sz="1800" b="0" dirty="0" err="1">
                <a:solidFill>
                  <a:srgbClr val="00006F"/>
                </a:solidFill>
              </a:rPr>
              <a:t>的时候不勾选</a:t>
            </a:r>
            <a:r>
              <a:rPr lang="en-US" altLang="zh-CN" sz="1800" b="0" dirty="0" err="1">
                <a:solidFill>
                  <a:srgbClr val="00006F"/>
                </a:solidFill>
              </a:rPr>
              <a:t>Use</a:t>
            </a:r>
            <a:r>
              <a:rPr lang="en-US" altLang="zh-CN" sz="1800" b="0" dirty="0">
                <a:solidFill>
                  <a:srgbClr val="00006F"/>
                </a:solidFill>
              </a:rPr>
              <a:t> Common Sentiment</a:t>
            </a:r>
            <a:r>
              <a:rPr lang="en-US" sz="1800" b="0" dirty="0">
                <a:solidFill>
                  <a:srgbClr val="00006F"/>
                </a:solidFil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771775" y="1449388"/>
            <a:ext cx="3316288" cy="3419475"/>
            <a:chOff x="1746" y="913"/>
            <a:chExt cx="2089" cy="2154"/>
          </a:xfrm>
        </p:grpSpPr>
        <p:sp>
          <p:nvSpPr>
            <p:cNvPr id="6156" name="Text Box 2"/>
            <p:cNvSpPr txBox="1">
              <a:spLocks noChangeArrowheads="1"/>
            </p:cNvSpPr>
            <p:nvPr/>
          </p:nvSpPr>
          <p:spPr bwMode="auto">
            <a:xfrm>
              <a:off x="2426" y="2817"/>
              <a:ext cx="1315" cy="251"/>
            </a:xfrm>
            <a:prstGeom prst="rect">
              <a:avLst/>
            </a:prstGeom>
            <a:noFill/>
            <a:ln w="9525">
              <a:noFill/>
              <a:round/>
              <a:headEnd/>
              <a:tailEnd/>
            </a:ln>
          </p:spPr>
          <p:txBody>
            <a:bodyPr lIns="90000" tIns="46800" rIns="90000" bIns="46800">
              <a:spAutoFit/>
            </a:bodyPr>
            <a:lstStyle/>
            <a:p>
              <a:pPr algn="ctr">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6F"/>
                  </a:solidFill>
                </a:rPr>
                <a:t>Rules Engine</a:t>
              </a:r>
            </a:p>
          </p:txBody>
        </p:sp>
        <p:grpSp>
          <p:nvGrpSpPr>
            <p:cNvPr id="3" name="Group 3"/>
            <p:cNvGrpSpPr>
              <a:grpSpLocks/>
            </p:cNvGrpSpPr>
            <p:nvPr/>
          </p:nvGrpSpPr>
          <p:grpSpPr bwMode="auto">
            <a:xfrm>
              <a:off x="1746" y="913"/>
              <a:ext cx="2089" cy="1904"/>
              <a:chOff x="1746" y="913"/>
              <a:chExt cx="2089" cy="1904"/>
            </a:xfrm>
          </p:grpSpPr>
          <p:pic>
            <p:nvPicPr>
              <p:cNvPr id="6158" name="Picture 4"/>
              <p:cNvPicPr>
                <a:picLocks noChangeAspect="1" noChangeArrowheads="1"/>
              </p:cNvPicPr>
              <p:nvPr/>
            </p:nvPicPr>
            <p:blipFill>
              <a:blip r:embed="rId3" cstate="print"/>
              <a:srcRect/>
              <a:stretch>
                <a:fillRect/>
              </a:stretch>
            </p:blipFill>
            <p:spPr bwMode="auto">
              <a:xfrm>
                <a:off x="1746" y="913"/>
                <a:ext cx="1409" cy="1413"/>
              </a:xfrm>
              <a:prstGeom prst="rect">
                <a:avLst/>
              </a:prstGeom>
              <a:noFill/>
              <a:ln w="9525">
                <a:noFill/>
                <a:round/>
                <a:headEnd/>
                <a:tailEnd/>
              </a:ln>
            </p:spPr>
          </p:pic>
          <p:grpSp>
            <p:nvGrpSpPr>
              <p:cNvPr id="4" name="Group 5"/>
              <p:cNvGrpSpPr>
                <a:grpSpLocks/>
              </p:cNvGrpSpPr>
              <p:nvPr/>
            </p:nvGrpSpPr>
            <p:grpSpPr bwMode="auto">
              <a:xfrm>
                <a:off x="2249" y="1546"/>
                <a:ext cx="1586" cy="1271"/>
                <a:chOff x="2249" y="1546"/>
                <a:chExt cx="1586" cy="1271"/>
              </a:xfrm>
            </p:grpSpPr>
            <p:pic>
              <p:nvPicPr>
                <p:cNvPr id="6160" name="Picture 6"/>
                <p:cNvPicPr>
                  <a:picLocks noChangeAspect="1" noChangeArrowheads="1"/>
                </p:cNvPicPr>
                <p:nvPr/>
              </p:nvPicPr>
              <p:blipFill>
                <a:blip r:embed="rId4" cstate="print"/>
                <a:srcRect/>
                <a:stretch>
                  <a:fillRect/>
                </a:stretch>
              </p:blipFill>
              <p:spPr bwMode="auto">
                <a:xfrm>
                  <a:off x="2249" y="1546"/>
                  <a:ext cx="1587" cy="1272"/>
                </a:xfrm>
                <a:prstGeom prst="rect">
                  <a:avLst/>
                </a:prstGeom>
                <a:noFill/>
                <a:ln w="9525">
                  <a:noFill/>
                  <a:round/>
                  <a:headEnd/>
                  <a:tailEnd/>
                </a:ln>
              </p:spPr>
            </p:pic>
            <p:pic>
              <p:nvPicPr>
                <p:cNvPr id="6161" name="Picture 7"/>
                <p:cNvPicPr>
                  <a:picLocks noChangeAspect="1" noChangeArrowheads="1"/>
                </p:cNvPicPr>
                <p:nvPr/>
              </p:nvPicPr>
              <p:blipFill>
                <a:blip r:embed="rId5" cstate="print"/>
                <a:srcRect/>
                <a:stretch>
                  <a:fillRect/>
                </a:stretch>
              </p:blipFill>
              <p:spPr bwMode="auto">
                <a:xfrm>
                  <a:off x="2702" y="2487"/>
                  <a:ext cx="227" cy="176"/>
                </a:xfrm>
                <a:prstGeom prst="rect">
                  <a:avLst/>
                </a:prstGeom>
                <a:noFill/>
                <a:ln w="9525">
                  <a:noFill/>
                  <a:round/>
                  <a:headEnd/>
                  <a:tailEnd/>
                </a:ln>
              </p:spPr>
            </p:pic>
          </p:grpSp>
        </p:grpSp>
      </p:grpSp>
      <p:sp>
        <p:nvSpPr>
          <p:cNvPr id="6147" name="AutoShape 8"/>
          <p:cNvSpPr>
            <a:spLocks noChangeArrowheads="1"/>
          </p:cNvSpPr>
          <p:nvPr/>
        </p:nvSpPr>
        <p:spPr bwMode="auto">
          <a:xfrm>
            <a:off x="395288" y="2852738"/>
            <a:ext cx="2339975" cy="1081087"/>
          </a:xfrm>
          <a:prstGeom prst="rightArrow">
            <a:avLst>
              <a:gd name="adj1" fmla="val 50000"/>
              <a:gd name="adj2" fmla="val 54112"/>
            </a:avLst>
          </a:prstGeom>
          <a:noFill/>
          <a:ln w="9360">
            <a:solidFill>
              <a:srgbClr val="00006F"/>
            </a:solidFill>
            <a:miter lim="800000"/>
            <a:headEnd/>
            <a:tailEnd/>
          </a:ln>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6F"/>
                </a:solidFill>
              </a:rPr>
              <a:t>超近距离看见我们</a:t>
            </a:r>
            <a:r>
              <a:rPr lang="en-US" altLang="zh-CN" sz="1400">
                <a:solidFill>
                  <a:srgbClr val="00006F"/>
                </a:solidFill>
              </a:rPr>
              <a:t>...</a:t>
            </a:r>
            <a:r>
              <a:rPr lang="en-US" sz="1400">
                <a:solidFill>
                  <a:srgbClr val="00006F"/>
                </a:solidFill>
              </a:rPr>
              <a:t>裤子粉有型</a:t>
            </a:r>
            <a:r>
              <a:rPr lang="en-US" altLang="zh-CN" sz="1400">
                <a:solidFill>
                  <a:srgbClr val="00006F"/>
                </a:solidFill>
              </a:rPr>
              <a:t>...</a:t>
            </a:r>
          </a:p>
        </p:txBody>
      </p:sp>
      <p:sp>
        <p:nvSpPr>
          <p:cNvPr id="6148" name="AutoShape 9"/>
          <p:cNvSpPr>
            <a:spLocks noChangeArrowheads="1"/>
          </p:cNvSpPr>
          <p:nvPr/>
        </p:nvSpPr>
        <p:spPr bwMode="auto">
          <a:xfrm>
            <a:off x="4859338" y="357188"/>
            <a:ext cx="1079500" cy="1943100"/>
          </a:xfrm>
          <a:prstGeom prst="downArrow">
            <a:avLst>
              <a:gd name="adj1" fmla="val 50000"/>
              <a:gd name="adj2" fmla="val 45000"/>
            </a:avLst>
          </a:prstGeom>
          <a:noFill/>
          <a:ln w="9360">
            <a:solidFill>
              <a:srgbClr val="00006F"/>
            </a:solidFill>
            <a:miter lim="800000"/>
            <a:headEnd/>
            <a:tailEnd/>
          </a:ln>
        </p:spPr>
        <p:txBody>
          <a:bodyPr vert="eaVert"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6F"/>
                </a:solidFill>
              </a:rPr>
              <a:t>Intel/Itanium 2/9040</a:t>
            </a:r>
          </a:p>
        </p:txBody>
      </p:sp>
      <p:sp>
        <p:nvSpPr>
          <p:cNvPr id="6149" name="AutoShape 10"/>
          <p:cNvSpPr>
            <a:spLocks noChangeArrowheads="1"/>
          </p:cNvSpPr>
          <p:nvPr/>
        </p:nvSpPr>
        <p:spPr bwMode="auto">
          <a:xfrm>
            <a:off x="6372225" y="2854325"/>
            <a:ext cx="2339975" cy="1079500"/>
          </a:xfrm>
          <a:prstGeom prst="rightArrow">
            <a:avLst>
              <a:gd name="adj1" fmla="val 50000"/>
              <a:gd name="adj2" fmla="val 54191"/>
            </a:avLst>
          </a:prstGeom>
          <a:noFill/>
          <a:ln w="9360">
            <a:solidFill>
              <a:srgbClr val="00006F"/>
            </a:solidFill>
            <a:miter lim="800000"/>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6F"/>
                </a:solidFill>
              </a:rPr>
              <a:t>Mined Result</a:t>
            </a:r>
          </a:p>
        </p:txBody>
      </p:sp>
      <p:sp>
        <p:nvSpPr>
          <p:cNvPr id="6150" name="Rectangle 11"/>
          <p:cNvSpPr>
            <a:spLocks noChangeArrowheads="1"/>
          </p:cNvSpPr>
          <p:nvPr/>
        </p:nvSpPr>
        <p:spPr bwMode="auto">
          <a:xfrm>
            <a:off x="1588" y="1701800"/>
            <a:ext cx="365125" cy="3598863"/>
          </a:xfrm>
          <a:prstGeom prst="rect">
            <a:avLst/>
          </a:prstGeom>
          <a:solidFill>
            <a:srgbClr val="FF6600"/>
          </a:solidFill>
          <a:ln w="9360">
            <a:solidFill>
              <a:srgbClr val="FF6600"/>
            </a:solidFill>
            <a:miter lim="800000"/>
            <a:headEnd/>
            <a:tailEnd/>
          </a:ln>
        </p:spPr>
        <p:txBody>
          <a:bodyPr vert="eaVert"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FFFFFF"/>
                </a:solidFill>
              </a:rPr>
              <a:t>Data Collection</a:t>
            </a:r>
          </a:p>
        </p:txBody>
      </p:sp>
      <p:sp>
        <p:nvSpPr>
          <p:cNvPr id="6151" name="Rectangle 12"/>
          <p:cNvSpPr>
            <a:spLocks noChangeArrowheads="1"/>
          </p:cNvSpPr>
          <p:nvPr/>
        </p:nvSpPr>
        <p:spPr bwMode="auto">
          <a:xfrm>
            <a:off x="3851275" y="0"/>
            <a:ext cx="3311525" cy="365125"/>
          </a:xfrm>
          <a:prstGeom prst="rect">
            <a:avLst/>
          </a:prstGeom>
          <a:solidFill>
            <a:srgbClr val="FF6600"/>
          </a:solidFill>
          <a:ln w="9360">
            <a:solidFill>
              <a:srgbClr val="FF6600"/>
            </a:solidFill>
            <a:miter lim="800000"/>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FFFFFF"/>
                </a:solidFill>
              </a:rPr>
              <a:t>Analysts</a:t>
            </a:r>
          </a:p>
        </p:txBody>
      </p:sp>
      <p:sp>
        <p:nvSpPr>
          <p:cNvPr id="6152" name="Rectangle 13"/>
          <p:cNvSpPr>
            <a:spLocks noChangeArrowheads="1"/>
          </p:cNvSpPr>
          <p:nvPr/>
        </p:nvSpPr>
        <p:spPr bwMode="auto">
          <a:xfrm>
            <a:off x="8766175" y="1701800"/>
            <a:ext cx="365125" cy="3598863"/>
          </a:xfrm>
          <a:prstGeom prst="rect">
            <a:avLst/>
          </a:prstGeom>
          <a:solidFill>
            <a:srgbClr val="FF6600"/>
          </a:solidFill>
          <a:ln w="9360">
            <a:solidFill>
              <a:srgbClr val="FF6600"/>
            </a:solidFill>
            <a:miter lim="800000"/>
            <a:headEnd/>
            <a:tailEnd/>
          </a:ln>
        </p:spPr>
        <p:txBody>
          <a:bodyPr vert="eaVert"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FFFFFF"/>
                </a:solidFill>
              </a:rPr>
              <a:t>Analysis Tools (Leo/IWM)</a:t>
            </a:r>
          </a:p>
        </p:txBody>
      </p:sp>
      <p:sp>
        <p:nvSpPr>
          <p:cNvPr id="6153" name="Text Box 14"/>
          <p:cNvSpPr txBox="1">
            <a:spLocks noChangeArrowheads="1"/>
          </p:cNvSpPr>
          <p:nvPr/>
        </p:nvSpPr>
        <p:spPr bwMode="auto">
          <a:xfrm>
            <a:off x="684213" y="5157788"/>
            <a:ext cx="7704137" cy="1333500"/>
          </a:xfrm>
          <a:prstGeom prst="rect">
            <a:avLst/>
          </a:prstGeom>
          <a:noFill/>
          <a:ln w="9525">
            <a:noFill/>
            <a:round/>
            <a:headEnd/>
            <a:tailEnd/>
          </a:ln>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solidFill>
                  <a:srgbClr val="00006F"/>
                </a:solidFill>
              </a:rPr>
              <a:t>Rules Engine (</a:t>
            </a:r>
            <a:r>
              <a:rPr lang="zh-CN" altLang="en-GB" sz="1800" dirty="0">
                <a:solidFill>
                  <a:srgbClr val="00006F"/>
                </a:solidFill>
              </a:rPr>
              <a:t>简称</a:t>
            </a:r>
            <a:r>
              <a:rPr lang="en-GB" altLang="zh-CN" sz="1800" dirty="0">
                <a:solidFill>
                  <a:srgbClr val="00006F"/>
                </a:solidFill>
              </a:rPr>
              <a:t>RE)</a:t>
            </a:r>
            <a:r>
              <a:rPr lang="zh-CN" altLang="en-GB" sz="1800" dirty="0">
                <a:solidFill>
                  <a:srgbClr val="00006F"/>
                </a:solidFill>
              </a:rPr>
              <a:t>是一个根据预设的规则</a:t>
            </a:r>
            <a:r>
              <a:rPr lang="en-GB" altLang="zh-CN" sz="1800" dirty="0">
                <a:solidFill>
                  <a:srgbClr val="00006F"/>
                </a:solidFill>
              </a:rPr>
              <a:t>(Rules)</a:t>
            </a:r>
            <a:r>
              <a:rPr lang="zh-CN" altLang="en-GB" sz="1800" dirty="0">
                <a:solidFill>
                  <a:srgbClr val="00006F"/>
                </a:solidFill>
              </a:rPr>
              <a:t>，对文档</a:t>
            </a:r>
            <a:r>
              <a:rPr lang="en-GB" altLang="zh-CN" sz="1800" dirty="0">
                <a:solidFill>
                  <a:srgbClr val="00006F"/>
                </a:solidFill>
              </a:rPr>
              <a:t>(Items)</a:t>
            </a:r>
            <a:r>
              <a:rPr lang="zh-CN" altLang="en-GB" sz="1800" dirty="0">
                <a:solidFill>
                  <a:srgbClr val="00006F"/>
                </a:solidFill>
              </a:rPr>
              <a:t>自动进行类别标示</a:t>
            </a:r>
            <a:r>
              <a:rPr lang="en-GB" altLang="zh-CN" sz="1800" dirty="0">
                <a:solidFill>
                  <a:srgbClr val="00006F"/>
                </a:solidFill>
              </a:rPr>
              <a:t>(Category Annotation)</a:t>
            </a:r>
            <a:r>
              <a:rPr lang="zh-CN" altLang="en-GB" sz="1800" dirty="0">
                <a:solidFill>
                  <a:srgbClr val="00006F"/>
                </a:solidFill>
              </a:rPr>
              <a:t>和关联</a:t>
            </a:r>
            <a:r>
              <a:rPr lang="en-GB" altLang="zh-CN" sz="1800" dirty="0">
                <a:solidFill>
                  <a:srgbClr val="00006F"/>
                </a:solidFill>
              </a:rPr>
              <a:t>(Association)</a:t>
            </a:r>
            <a:r>
              <a:rPr lang="zh-CN" altLang="en-GB" sz="1800" dirty="0">
                <a:solidFill>
                  <a:srgbClr val="00006F"/>
                </a:solidFill>
              </a:rPr>
              <a:t>的软件系统</a:t>
            </a:r>
            <a:r>
              <a:rPr lang="en-GB" altLang="zh-CN" sz="1800" dirty="0">
                <a:solidFill>
                  <a:srgbClr val="00006F"/>
                </a:solidFill>
              </a:rPr>
              <a:t>.</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dirty="0">
                <a:solidFill>
                  <a:srgbClr val="FF6600"/>
                </a:solidFill>
              </a:rPr>
              <a:t>Rules Engine is CIC tech patent pending technology.</a:t>
            </a:r>
          </a:p>
        </p:txBody>
      </p:sp>
      <p:sp>
        <p:nvSpPr>
          <p:cNvPr id="6154" name="Text Box 15"/>
          <p:cNvSpPr txBox="1">
            <a:spLocks noChangeArrowheads="1"/>
          </p:cNvSpPr>
          <p:nvPr/>
        </p:nvSpPr>
        <p:spPr bwMode="auto">
          <a:xfrm>
            <a:off x="1042988" y="2708275"/>
            <a:ext cx="720725" cy="340735"/>
          </a:xfrm>
          <a:prstGeom prst="rect">
            <a:avLst/>
          </a:prstGeom>
          <a:noFill/>
          <a:ln w="9525">
            <a:noFill/>
            <a:round/>
            <a:headEnd/>
            <a:tailEnd/>
          </a:ln>
        </p:spPr>
        <p:txBody>
          <a:bodyPr lIns="90000" tIns="46800" rIns="90000" bIns="46800">
            <a:spAutoFit/>
          </a:bodyPr>
          <a:lstStyle/>
          <a:p>
            <a:pPr algn="ctr">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00006F"/>
                </a:solidFill>
              </a:rPr>
              <a:t>Items</a:t>
            </a:r>
          </a:p>
        </p:txBody>
      </p:sp>
      <p:sp>
        <p:nvSpPr>
          <p:cNvPr id="6155" name="Text Box 16"/>
          <p:cNvSpPr txBox="1">
            <a:spLocks noChangeArrowheads="1"/>
          </p:cNvSpPr>
          <p:nvPr/>
        </p:nvSpPr>
        <p:spPr bwMode="auto">
          <a:xfrm>
            <a:off x="5748338" y="342900"/>
            <a:ext cx="336550" cy="1585913"/>
          </a:xfrm>
          <a:prstGeom prst="rect">
            <a:avLst/>
          </a:prstGeom>
          <a:noFill/>
          <a:ln w="9525">
            <a:noFill/>
            <a:round/>
            <a:headEnd/>
            <a:tailEnd/>
          </a:ln>
        </p:spPr>
        <p:txBody>
          <a:bodyPr lIns="90000" tIns="46800" rIns="90000" bIns="46800">
            <a:spAutoFit/>
          </a:bodyPr>
          <a:lstStyle/>
          <a:p>
            <a:pPr>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dirty="0">
                <a:solidFill>
                  <a:srgbClr val="00006F"/>
                </a:solidFill>
              </a:rPr>
              <a:t>Category Tree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dirty="0">
                <a:solidFill>
                  <a:srgbClr val="00006F"/>
                </a:solidFill>
              </a:rPr>
              <a:t>全角字符半角化</a:t>
            </a:r>
          </a:p>
        </p:txBody>
      </p:sp>
      <p:sp>
        <p:nvSpPr>
          <p:cNvPr id="31747" name="Text Box 2"/>
          <p:cNvSpPr txBox="1">
            <a:spLocks noChangeArrowheads="1"/>
          </p:cNvSpPr>
          <p:nvPr/>
        </p:nvSpPr>
        <p:spPr bwMode="auto">
          <a:xfrm>
            <a:off x="468313" y="1196975"/>
            <a:ext cx="8229600" cy="4897438"/>
          </a:xfrm>
          <a:prstGeom prst="rect">
            <a:avLst/>
          </a:prstGeom>
          <a:noFill/>
          <a:ln w="9525">
            <a:noFill/>
            <a:round/>
            <a:headEnd/>
            <a:tailEnd/>
          </a:ln>
        </p:spPr>
        <p:txBody>
          <a:bodyPr/>
          <a:lstStyle/>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dirty="0" err="1">
                <a:solidFill>
                  <a:srgbClr val="00006F"/>
                </a:solidFill>
              </a:rPr>
              <a:t>全角关键字：</a:t>
            </a:r>
            <a:r>
              <a:rPr lang="en-US" altLang="zh-CN" sz="1800" b="0" dirty="0" err="1">
                <a:solidFill>
                  <a:srgbClr val="00006F"/>
                </a:solidFill>
              </a:rPr>
              <a:t>RE</a:t>
            </a:r>
            <a:r>
              <a:rPr lang="en-US" sz="1800" b="0" dirty="0" err="1">
                <a:solidFill>
                  <a:srgbClr val="00006F"/>
                </a:solidFill>
              </a:rPr>
              <a:t>会对所有的英文关键字</a:t>
            </a:r>
            <a:r>
              <a:rPr lang="en-US" altLang="zh-CN" sz="1800" b="0" dirty="0">
                <a:solidFill>
                  <a:srgbClr val="00006F"/>
                </a:solidFill>
              </a:rPr>
              <a:t>(</a:t>
            </a:r>
            <a:r>
              <a:rPr lang="en-US" sz="1800" b="0" dirty="0" err="1">
                <a:solidFill>
                  <a:srgbClr val="00006F"/>
                </a:solidFill>
              </a:rPr>
              <a:t>包括标点符号</a:t>
            </a:r>
            <a:r>
              <a:rPr lang="en-US" altLang="zh-CN" sz="1800" b="0" dirty="0">
                <a:solidFill>
                  <a:srgbClr val="00006F"/>
                </a:solidFill>
              </a:rPr>
              <a:t>)</a:t>
            </a:r>
            <a:r>
              <a:rPr lang="en-US" sz="1800" b="0" dirty="0" err="1">
                <a:solidFill>
                  <a:srgbClr val="00006F"/>
                </a:solidFill>
              </a:rPr>
              <a:t>自动进行半角化处理，即不需要再为</a:t>
            </a:r>
            <a:r>
              <a:rPr lang="en-US" altLang="zh-CN" sz="1800" b="0" dirty="0" err="1">
                <a:solidFill>
                  <a:srgbClr val="00006F"/>
                </a:solidFill>
              </a:rPr>
              <a:t>Rule</a:t>
            </a:r>
            <a:r>
              <a:rPr lang="en-US" altLang="zh-CN" sz="1800" b="0" dirty="0">
                <a:solidFill>
                  <a:srgbClr val="00006F"/>
                </a:solidFill>
              </a:rPr>
              <a:t> </a:t>
            </a:r>
            <a:r>
              <a:rPr lang="en-US" altLang="zh-CN" sz="1800" b="0" dirty="0" err="1">
                <a:solidFill>
                  <a:srgbClr val="00006F"/>
                </a:solidFill>
              </a:rPr>
              <a:t>Set</a:t>
            </a:r>
            <a:r>
              <a:rPr lang="en-US" sz="1800" b="0" dirty="0" err="1">
                <a:solidFill>
                  <a:srgbClr val="00006F"/>
                </a:solidFill>
              </a:rPr>
              <a:t>指定全角的关键字</a:t>
            </a:r>
            <a:r>
              <a:rPr lang="en-US" altLang="zh-CN" sz="1800" b="0" dirty="0">
                <a:solidFill>
                  <a:srgbClr val="00006F"/>
                </a:solidFill>
              </a:rPr>
              <a:t>(</a:t>
            </a:r>
            <a:r>
              <a:rPr lang="en-US" sz="1800" b="0" dirty="0" err="1">
                <a:solidFill>
                  <a:srgbClr val="00006F"/>
                </a:solidFill>
              </a:rPr>
              <a:t>包括</a:t>
            </a:r>
            <a:r>
              <a:rPr lang="en-US" altLang="zh-CN" sz="1800" b="0" dirty="0" err="1">
                <a:solidFill>
                  <a:srgbClr val="00006F"/>
                </a:solidFill>
              </a:rPr>
              <a:t>Keyword</a:t>
            </a:r>
            <a:r>
              <a:rPr lang="en-US" sz="1800" b="0" dirty="0" err="1">
                <a:solidFill>
                  <a:srgbClr val="00006F"/>
                </a:solidFill>
              </a:rPr>
              <a:t>，</a:t>
            </a:r>
            <a:r>
              <a:rPr lang="en-US" altLang="zh-CN" sz="1800" b="0" dirty="0" err="1">
                <a:solidFill>
                  <a:srgbClr val="00006F"/>
                </a:solidFill>
              </a:rPr>
              <a:t>NearRule</a:t>
            </a:r>
            <a:r>
              <a:rPr lang="en-US" sz="1800" b="0" dirty="0" err="1">
                <a:solidFill>
                  <a:srgbClr val="00006F"/>
                </a:solidFill>
              </a:rPr>
              <a:t>以及</a:t>
            </a:r>
            <a:r>
              <a:rPr lang="en-US" altLang="zh-CN" sz="1800" b="0" dirty="0" err="1">
                <a:solidFill>
                  <a:srgbClr val="00006F"/>
                </a:solidFill>
              </a:rPr>
              <a:t>ExpNearRule</a:t>
            </a:r>
            <a:r>
              <a:rPr lang="en-US" altLang="zh-CN" sz="1800" b="0" dirty="0">
                <a:solidFill>
                  <a:srgbClr val="00006F"/>
                </a:solidFil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err="1">
                <a:solidFill>
                  <a:srgbClr val="00006F"/>
                </a:solidFill>
              </a:rPr>
              <a:t>部分同义词去重</a:t>
            </a:r>
            <a:endParaRPr lang="en-US" sz="2400" b="1" dirty="0">
              <a:solidFill>
                <a:srgbClr val="00006F"/>
              </a:solidFill>
            </a:endParaRPr>
          </a:p>
        </p:txBody>
      </p:sp>
      <p:sp>
        <p:nvSpPr>
          <p:cNvPr id="32771" name="Text Box 2"/>
          <p:cNvSpPr txBox="1">
            <a:spLocks noChangeArrowheads="1"/>
          </p:cNvSpPr>
          <p:nvPr/>
        </p:nvSpPr>
        <p:spPr bwMode="auto">
          <a:xfrm>
            <a:off x="468313" y="1196975"/>
            <a:ext cx="8229600" cy="4897438"/>
          </a:xfrm>
          <a:prstGeom prst="rect">
            <a:avLst/>
          </a:prstGeom>
          <a:noFill/>
          <a:ln w="9525">
            <a:noFill/>
            <a:round/>
            <a:headEnd/>
            <a:tailEnd/>
          </a:ln>
        </p:spPr>
        <p:txBody>
          <a:bodyPr/>
          <a:lstStyle/>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dirty="0" err="1">
                <a:solidFill>
                  <a:srgbClr val="00006F"/>
                </a:solidFill>
              </a:rPr>
              <a:t>例如摩托罗拉这个类别有两个关键字</a:t>
            </a:r>
            <a:r>
              <a:rPr lang="en-US" sz="1800" b="0" dirty="0">
                <a:solidFill>
                  <a:srgbClr val="00006F"/>
                </a:solidFill>
              </a:rPr>
              <a:t> </a:t>
            </a:r>
            <a:r>
              <a:rPr lang="en-US" sz="1800" b="0" dirty="0" err="1">
                <a:solidFill>
                  <a:srgbClr val="1C69FC"/>
                </a:solidFill>
              </a:rPr>
              <a:t>摩托</a:t>
            </a:r>
            <a:r>
              <a:rPr lang="en-US" sz="1800" b="0" dirty="0">
                <a:solidFill>
                  <a:srgbClr val="00006F"/>
                </a:solidFill>
              </a:rPr>
              <a:t> 和 </a:t>
            </a:r>
            <a:r>
              <a:rPr lang="en-US" sz="1800" b="0" dirty="0" err="1">
                <a:solidFill>
                  <a:srgbClr val="009900"/>
                </a:solidFill>
              </a:rPr>
              <a:t>摩托罗拉</a:t>
            </a:r>
            <a:r>
              <a:rPr lang="en-US" sz="1800" b="0" dirty="0" err="1">
                <a:solidFill>
                  <a:srgbClr val="00006F"/>
                </a:solidFill>
              </a:rPr>
              <a:t>，当发现字符串</a:t>
            </a:r>
            <a:r>
              <a:rPr lang="en-US" sz="1800" b="0" dirty="0">
                <a:solidFill>
                  <a:srgbClr val="00006F"/>
                </a:solidFill>
              </a:rPr>
              <a:t> </a:t>
            </a:r>
            <a:r>
              <a:rPr lang="en-US" sz="1800" b="0" dirty="0" err="1">
                <a:solidFill>
                  <a:srgbClr val="00006F"/>
                </a:solidFill>
              </a:rPr>
              <a:t>摩托罗拉</a:t>
            </a:r>
            <a:r>
              <a:rPr lang="en-US" sz="1800" b="0" dirty="0">
                <a:solidFill>
                  <a:srgbClr val="00006F"/>
                </a:solidFill>
              </a:rPr>
              <a:t> </a:t>
            </a:r>
            <a:r>
              <a:rPr lang="en-US" sz="1800" b="0" dirty="0" err="1">
                <a:solidFill>
                  <a:srgbClr val="00006F"/>
                </a:solidFill>
              </a:rPr>
              <a:t>时，标识的关键字信息只会记录</a:t>
            </a:r>
            <a:r>
              <a:rPr lang="en-US" sz="1800" b="0" dirty="0" err="1">
                <a:solidFill>
                  <a:srgbClr val="009900"/>
                </a:solidFill>
              </a:rPr>
              <a:t>摩托罗拉</a:t>
            </a:r>
            <a:endParaRPr lang="en-US" sz="1800" b="0" dirty="0">
              <a:solidFill>
                <a:srgbClr val="0099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常见错误示例</a:t>
            </a:r>
            <a:endParaRPr lang="zh-CN" altLang="en-US" dirty="0"/>
          </a:p>
        </p:txBody>
      </p:sp>
      <p:sp>
        <p:nvSpPr>
          <p:cNvPr id="3" name="内容占位符 2"/>
          <p:cNvSpPr>
            <a:spLocks noGrp="1"/>
          </p:cNvSpPr>
          <p:nvPr>
            <p:ph idx="1"/>
          </p:nvPr>
        </p:nvSpPr>
        <p:spPr/>
        <p:txBody>
          <a:bodyPr/>
          <a:lstStyle/>
          <a:p>
            <a:pPr>
              <a:buNone/>
            </a:pPr>
            <a:r>
              <a:rPr lang="zh-CN" altLang="en-US" dirty="0" smtClean="0"/>
              <a:t>示例</a:t>
            </a:r>
            <a:r>
              <a:rPr lang="en-US" altLang="zh-CN" dirty="0" smtClean="0"/>
              <a:t>1</a:t>
            </a:r>
            <a:r>
              <a:rPr lang="zh-CN" altLang="en-US" dirty="0" smtClean="0"/>
              <a:t>：在设置关键字关键字本身有空格</a:t>
            </a:r>
            <a:endParaRPr lang="en-US" altLang="zh-CN" dirty="0" smtClean="0"/>
          </a:p>
          <a:p>
            <a:pPr>
              <a:buNone/>
            </a:pPr>
            <a:r>
              <a:rPr lang="en-US" dirty="0" smtClean="0"/>
              <a:t>           L20R20(</a:t>
            </a:r>
            <a:r>
              <a:rPr lang="en-US" dirty="0" err="1" smtClean="0"/>
              <a:t>The_body_shop</a:t>
            </a:r>
            <a:r>
              <a:rPr lang="en-US" dirty="0" smtClean="0"/>
              <a:t> TBS)</a:t>
            </a:r>
          </a:p>
          <a:p>
            <a:pPr>
              <a:buNone/>
            </a:pPr>
            <a:endParaRPr lang="en-US" dirty="0" smtClean="0"/>
          </a:p>
          <a:p>
            <a:pPr>
              <a:buNone/>
            </a:pPr>
            <a:r>
              <a:rPr lang="en-US" dirty="0" smtClean="0"/>
              <a:t>          (L20R20(body)+L20R20(shop))  L20R20(TBS) </a:t>
            </a:r>
          </a:p>
          <a:p>
            <a:pPr>
              <a:buNone/>
            </a:pPr>
            <a:endParaRPr lang="en-US" dirty="0" smtClean="0"/>
          </a:p>
          <a:p>
            <a:pPr>
              <a:buNone/>
            </a:pPr>
            <a:r>
              <a:rPr lang="zh-CN" altLang="en-US" dirty="0" smtClean="0"/>
              <a:t>示例</a:t>
            </a:r>
            <a:r>
              <a:rPr lang="en-US" altLang="zh-CN" dirty="0" smtClean="0"/>
              <a:t>2</a:t>
            </a:r>
            <a:r>
              <a:rPr lang="zh-CN" altLang="en-US" dirty="0" smtClean="0"/>
              <a:t>：</a:t>
            </a:r>
            <a:r>
              <a:rPr lang="en-US" altLang="zh-CN" dirty="0" smtClean="0"/>
              <a:t>near rule</a:t>
            </a:r>
            <a:r>
              <a:rPr lang="zh-CN" altLang="en-US" dirty="0" smtClean="0"/>
              <a:t>中关键字长度超过了</a:t>
            </a:r>
            <a:r>
              <a:rPr lang="en-US" altLang="zh-CN" dirty="0" smtClean="0"/>
              <a:t>rule</a:t>
            </a:r>
            <a:r>
              <a:rPr lang="zh-CN" altLang="en-US" dirty="0" smtClean="0"/>
              <a:t>设置的距离</a:t>
            </a:r>
            <a:endParaRPr lang="en-US" altLang="zh-CN" dirty="0" smtClean="0"/>
          </a:p>
          <a:p>
            <a:pPr>
              <a:buNone/>
            </a:pPr>
            <a:r>
              <a:rPr lang="en-US" altLang="zh-CN" dirty="0" smtClean="0"/>
              <a:t>             L5R5(</a:t>
            </a:r>
            <a:r>
              <a:rPr lang="zh-CN" altLang="en-US" dirty="0" smtClean="0"/>
              <a:t>今天大家来上课</a:t>
            </a:r>
            <a:r>
              <a:rPr lang="en-US" altLang="zh-CN" dirty="0" smtClean="0"/>
              <a:t>)</a:t>
            </a:r>
          </a:p>
          <a:p>
            <a:pPr>
              <a:buNone/>
            </a:pPr>
            <a:endParaRPr lang="en-US" altLang="zh-CN" dirty="0" smtClean="0"/>
          </a:p>
          <a:p>
            <a:pPr>
              <a:buNone/>
            </a:pPr>
            <a:r>
              <a:rPr lang="en-US" dirty="0" smtClean="0"/>
              <a:t>             L10R10</a:t>
            </a:r>
            <a:r>
              <a:rPr lang="zh-CN" altLang="en-US" dirty="0" smtClean="0"/>
              <a:t>（今天大家来上课）</a:t>
            </a:r>
            <a:endParaRPr lang="en-US" altLang="zh-CN" dirty="0" smtClean="0"/>
          </a:p>
          <a:p>
            <a:pPr>
              <a:buNone/>
            </a:pPr>
            <a:endParaRPr lang="en-US" dirty="0" smtClean="0"/>
          </a:p>
          <a:p>
            <a:pPr>
              <a:buNone/>
            </a:pPr>
            <a:r>
              <a:rPr lang="zh-CN" altLang="en-US" dirty="0" smtClean="0"/>
              <a:t>示例</a:t>
            </a:r>
            <a:r>
              <a:rPr lang="en-US" altLang="zh-CN" dirty="0" smtClean="0"/>
              <a:t>3:</a:t>
            </a:r>
            <a:r>
              <a:rPr lang="zh-CN" altLang="en-US" dirty="0" smtClean="0"/>
              <a:t>在沿用其他项目的</a:t>
            </a:r>
            <a:r>
              <a:rPr lang="en-US" altLang="zh-CN" dirty="0" smtClean="0"/>
              <a:t>tree</a:t>
            </a:r>
            <a:r>
              <a:rPr lang="zh-CN" altLang="en-US" dirty="0" smtClean="0"/>
              <a:t>时一并使用了</a:t>
            </a:r>
            <a:r>
              <a:rPr lang="en-US" altLang="zh-CN" dirty="0" smtClean="0"/>
              <a:t>meta rule</a:t>
            </a:r>
            <a:r>
              <a:rPr lang="zh-CN" altLang="en-US" dirty="0" smtClean="0"/>
              <a:t>中对</a:t>
            </a:r>
            <a:r>
              <a:rPr lang="en-US" altLang="zh-CN" dirty="0" smtClean="0"/>
              <a:t>site</a:t>
            </a:r>
            <a:r>
              <a:rPr lang="zh-CN" altLang="en-US" dirty="0" smtClean="0"/>
              <a:t>的指定导致</a:t>
            </a:r>
            <a:r>
              <a:rPr lang="en-US" altLang="zh-CN" dirty="0" smtClean="0"/>
              <a:t>mining</a:t>
            </a:r>
            <a:r>
              <a:rPr lang="zh-CN" altLang="en-US" dirty="0" smtClean="0"/>
              <a:t>没有结果（例如</a:t>
            </a:r>
            <a:r>
              <a:rPr lang="en-US" altLang="zh-CN" dirty="0" smtClean="0"/>
              <a:t>309</a:t>
            </a:r>
            <a:r>
              <a:rPr lang="zh-CN" altLang="en-US" dirty="0" smtClean="0"/>
              <a:t>项目）</a:t>
            </a:r>
            <a:endParaRPr lang="en-US" dirty="0" smtClean="0"/>
          </a:p>
          <a:p>
            <a:pPr>
              <a:buNone/>
            </a:pPr>
            <a:endParaRPr lang="en-US" altLang="zh-CN" dirty="0" smtClean="0"/>
          </a:p>
          <a:p>
            <a:pPr>
              <a:buNone/>
            </a:pPr>
            <a:r>
              <a:rPr lang="en-US" altLang="zh-CN" dirty="0" smtClean="0"/>
              <a:t>  </a:t>
            </a:r>
            <a:endParaRPr lang="zh-CN" altLang="en-US" dirty="0"/>
          </a:p>
        </p:txBody>
      </p:sp>
      <p:sp>
        <p:nvSpPr>
          <p:cNvPr id="4" name="下箭头 3"/>
          <p:cNvSpPr/>
          <p:nvPr/>
        </p:nvSpPr>
        <p:spPr>
          <a:xfrm>
            <a:off x="2971800" y="19812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下箭头 4"/>
          <p:cNvSpPr/>
          <p:nvPr/>
        </p:nvSpPr>
        <p:spPr>
          <a:xfrm>
            <a:off x="2590800" y="36576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乘号 5"/>
          <p:cNvSpPr/>
          <p:nvPr/>
        </p:nvSpPr>
        <p:spPr>
          <a:xfrm>
            <a:off x="457200" y="3276600"/>
            <a:ext cx="762000" cy="533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乘号 6"/>
          <p:cNvSpPr/>
          <p:nvPr/>
        </p:nvSpPr>
        <p:spPr>
          <a:xfrm>
            <a:off x="457200" y="1600200"/>
            <a:ext cx="762000" cy="533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2843213" y="4491038"/>
            <a:ext cx="3206750" cy="460375"/>
          </a:xfrm>
          <a:prstGeom prst="rect">
            <a:avLst/>
          </a:prstGeom>
          <a:noFill/>
          <a:ln w="9525">
            <a:noFill/>
            <a:round/>
            <a:headEnd/>
            <a:tailEnd/>
          </a:ln>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b="1" dirty="0">
                <a:solidFill>
                  <a:srgbClr val="00006F"/>
                </a:solidFill>
              </a:rPr>
              <a:t>Association</a:t>
            </a:r>
          </a:p>
        </p:txBody>
      </p:sp>
      <p:pic>
        <p:nvPicPr>
          <p:cNvPr id="33795" name="Picture 2"/>
          <p:cNvPicPr>
            <a:picLocks noChangeAspect="1" noChangeArrowheads="1"/>
          </p:cNvPicPr>
          <p:nvPr/>
        </p:nvPicPr>
        <p:blipFill>
          <a:blip r:embed="rId3" cstate="print"/>
          <a:srcRect/>
          <a:stretch>
            <a:fillRect/>
          </a:stretch>
        </p:blipFill>
        <p:spPr bwMode="auto">
          <a:xfrm>
            <a:off x="3059113" y="1628775"/>
            <a:ext cx="2846387" cy="281622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err="1">
                <a:solidFill>
                  <a:srgbClr val="00006F"/>
                </a:solidFill>
              </a:rPr>
              <a:t>关联</a:t>
            </a:r>
            <a:r>
              <a:rPr lang="en-US" sz="2400" b="1" dirty="0">
                <a:solidFill>
                  <a:srgbClr val="00006F"/>
                </a:solidFill>
              </a:rPr>
              <a:t> </a:t>
            </a:r>
            <a:r>
              <a:rPr lang="en-US" altLang="zh-CN" sz="2400" b="1" dirty="0">
                <a:solidFill>
                  <a:srgbClr val="00006F"/>
                </a:solidFill>
              </a:rPr>
              <a:t>(</a:t>
            </a:r>
            <a:r>
              <a:rPr lang="en-GB" altLang="zh-CN" sz="2400" b="1" dirty="0">
                <a:solidFill>
                  <a:srgbClr val="00006F"/>
                </a:solidFill>
              </a:rPr>
              <a:t>Association</a:t>
            </a:r>
            <a:r>
              <a:rPr lang="en-US" altLang="zh-CN" sz="2400" b="1" dirty="0">
                <a:solidFill>
                  <a:srgbClr val="00006F"/>
                </a:solidFill>
              </a:rPr>
              <a:t>)</a:t>
            </a:r>
          </a:p>
        </p:txBody>
      </p:sp>
      <p:sp>
        <p:nvSpPr>
          <p:cNvPr id="34819" name="Text Box 2"/>
          <p:cNvSpPr txBox="1">
            <a:spLocks noChangeArrowheads="1"/>
          </p:cNvSpPr>
          <p:nvPr/>
        </p:nvSpPr>
        <p:spPr bwMode="auto">
          <a:xfrm>
            <a:off x="468313" y="1196975"/>
            <a:ext cx="8229600" cy="4897438"/>
          </a:xfrm>
          <a:prstGeom prst="rect">
            <a:avLst/>
          </a:prstGeom>
          <a:noFill/>
          <a:ln w="9525">
            <a:noFill/>
            <a:round/>
            <a:headEnd/>
            <a:tailEnd/>
          </a:ln>
        </p:spPr>
        <p:txBody>
          <a:bodyPr/>
          <a:lstStyle/>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a:solidFill>
                  <a:srgbClr val="00006F"/>
                </a:solidFill>
              </a:rPr>
              <a:t>当一篇文档中既含有产品标识</a:t>
            </a:r>
            <a:r>
              <a:rPr lang="en-US" altLang="zh-CN" sz="1800" b="0">
                <a:solidFill>
                  <a:srgbClr val="00006F"/>
                </a:solidFill>
              </a:rPr>
              <a:t>(Product Annotation)</a:t>
            </a:r>
            <a:r>
              <a:rPr lang="en-US" sz="1800" b="0">
                <a:solidFill>
                  <a:srgbClr val="00006F"/>
                </a:solidFill>
              </a:rPr>
              <a:t>，又有属性标识</a:t>
            </a:r>
            <a:r>
              <a:rPr lang="en-US" altLang="zh-CN" sz="1800" b="0">
                <a:solidFill>
                  <a:srgbClr val="00006F"/>
                </a:solidFill>
              </a:rPr>
              <a:t>(Driver Annotation)</a:t>
            </a:r>
            <a:r>
              <a:rPr lang="en-US" sz="1800" b="0">
                <a:solidFill>
                  <a:srgbClr val="00006F"/>
                </a:solidFill>
              </a:rPr>
              <a:t>或者评价标识</a:t>
            </a:r>
            <a:r>
              <a:rPr lang="en-US" altLang="zh-CN" sz="1800" b="0">
                <a:solidFill>
                  <a:srgbClr val="00006F"/>
                </a:solidFill>
              </a:rPr>
              <a:t>(Sentiment Annotation)</a:t>
            </a:r>
            <a:r>
              <a:rPr lang="en-US" sz="1800" b="0">
                <a:solidFill>
                  <a:srgbClr val="00006F"/>
                </a:solidFill>
              </a:rPr>
              <a:t>时，我们可以去判断他们是否具上述一种或者多种关联</a:t>
            </a:r>
            <a:r>
              <a:rPr lang="en-US" altLang="zh-CN" sz="1800" b="0">
                <a:solidFill>
                  <a:srgbClr val="00006F"/>
                </a:solidFill>
              </a:rPr>
              <a:t>, </a:t>
            </a:r>
            <a:r>
              <a:rPr lang="en-US" sz="1800" b="0">
                <a:solidFill>
                  <a:srgbClr val="00006F"/>
                </a:solidFill>
              </a:rPr>
              <a:t>判断依据称为关联规则。</a:t>
            </a:r>
          </a:p>
          <a:p>
            <a:pPr marL="266700" indent="-266700">
              <a:spcBef>
                <a:spcPts val="450"/>
              </a:spcBef>
              <a:buClr>
                <a:srgbClr val="00006F"/>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a:solidFill>
                  <a:srgbClr val="00006F"/>
                </a:solidFill>
              </a:rPr>
              <a:t>关联规则基于这样一种语言局部性假设</a:t>
            </a:r>
            <a:r>
              <a:rPr lang="en-US" altLang="zh-CN" sz="1800" b="0">
                <a:solidFill>
                  <a:srgbClr val="00006F"/>
                </a:solidFill>
              </a:rPr>
              <a:t>(Local dependencies)</a:t>
            </a:r>
            <a:r>
              <a:rPr lang="en-US" sz="1800" b="0">
                <a:solidFill>
                  <a:srgbClr val="00006F"/>
                </a:solidFill>
              </a:rPr>
              <a:t>，即会话人在论及某个主体，譬如说产品，以及该产品的属性，并对其作出情感评价时，三个谈论目标即产品、属性和评价被分别论及的时间间隔较短，反映到文本上，即三者在文本中出现的位置相隔较近。</a:t>
            </a:r>
          </a:p>
          <a:p>
            <a:pPr marL="266700" indent="-266700">
              <a:spcBef>
                <a:spcPts val="450"/>
              </a:spcBef>
              <a:buClr>
                <a:srgbClr val="00006F"/>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a:solidFill>
                  <a:srgbClr val="00006F"/>
                </a:solidFill>
              </a:rPr>
              <a:t>基于上述假设，我们可以根据三种标识的位置信息来判它们是否彼此相关联。我们规定了关联区间。关联区间表示为以</a:t>
            </a:r>
            <a:r>
              <a:rPr lang="en-US" altLang="zh-CN" sz="1800" b="0">
                <a:solidFill>
                  <a:srgbClr val="00006F"/>
                </a:solidFill>
              </a:rPr>
              <a:t>A</a:t>
            </a:r>
            <a:r>
              <a:rPr lang="en-US" sz="1800" b="0">
                <a:solidFill>
                  <a:srgbClr val="00006F"/>
                </a:solidFill>
              </a:rPr>
              <a:t>为中心，一定的字符范围区间，或者是相邻几句话的区间。如果在一个产品标识的关联区间内出现了属性标识或者评价标识时，我们可以认为属性或评价和该产品相关联。</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err="1">
                <a:solidFill>
                  <a:srgbClr val="00006F"/>
                </a:solidFill>
              </a:rPr>
              <a:t>关联的种类</a:t>
            </a:r>
            <a:endParaRPr lang="en-US" sz="2400" b="1" dirty="0">
              <a:solidFill>
                <a:srgbClr val="00006F"/>
              </a:solidFill>
            </a:endParaRPr>
          </a:p>
        </p:txBody>
      </p:sp>
      <p:sp>
        <p:nvSpPr>
          <p:cNvPr id="36866" name="Oval 2"/>
          <p:cNvSpPr>
            <a:spLocks noChangeArrowheads="1"/>
          </p:cNvSpPr>
          <p:nvPr/>
        </p:nvSpPr>
        <p:spPr bwMode="auto">
          <a:xfrm>
            <a:off x="1116013" y="1916113"/>
            <a:ext cx="1152525" cy="792162"/>
          </a:xfrm>
          <a:prstGeom prst="ellipse">
            <a:avLst/>
          </a:prstGeom>
          <a:solidFill>
            <a:srgbClr val="FF6600"/>
          </a:solidFill>
          <a:ln w="9525">
            <a:noFill/>
            <a:round/>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FFFFFF"/>
                </a:solidFill>
              </a:rPr>
              <a:t>Product</a:t>
            </a:r>
          </a:p>
        </p:txBody>
      </p:sp>
      <p:sp>
        <p:nvSpPr>
          <p:cNvPr id="36867" name="Oval 3"/>
          <p:cNvSpPr>
            <a:spLocks noChangeArrowheads="1"/>
          </p:cNvSpPr>
          <p:nvPr/>
        </p:nvSpPr>
        <p:spPr bwMode="auto">
          <a:xfrm>
            <a:off x="3205163" y="1916113"/>
            <a:ext cx="1152525" cy="792162"/>
          </a:xfrm>
          <a:prstGeom prst="ellipse">
            <a:avLst/>
          </a:prstGeom>
          <a:solidFill>
            <a:srgbClr val="FF6600"/>
          </a:solidFill>
          <a:ln w="9525">
            <a:noFill/>
            <a:round/>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FFFFFF"/>
                </a:solidFill>
              </a:rPr>
              <a:t>Sentiment</a:t>
            </a:r>
          </a:p>
        </p:txBody>
      </p:sp>
      <p:sp>
        <p:nvSpPr>
          <p:cNvPr id="36868" name="Oval 4"/>
          <p:cNvSpPr>
            <a:spLocks noChangeArrowheads="1"/>
          </p:cNvSpPr>
          <p:nvPr/>
        </p:nvSpPr>
        <p:spPr bwMode="auto">
          <a:xfrm>
            <a:off x="3205163" y="3644900"/>
            <a:ext cx="1152525" cy="792163"/>
          </a:xfrm>
          <a:prstGeom prst="ellipse">
            <a:avLst/>
          </a:prstGeom>
          <a:solidFill>
            <a:srgbClr val="FF6600"/>
          </a:solidFill>
          <a:ln w="9525">
            <a:noFill/>
            <a:round/>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FFFFFF"/>
                </a:solidFill>
              </a:rPr>
              <a:t>Driver</a:t>
            </a:r>
          </a:p>
        </p:txBody>
      </p:sp>
      <p:sp>
        <p:nvSpPr>
          <p:cNvPr id="36869" name="AutoShape 5"/>
          <p:cNvSpPr>
            <a:spLocks noChangeArrowheads="1"/>
          </p:cNvSpPr>
          <p:nvPr/>
        </p:nvSpPr>
        <p:spPr bwMode="auto">
          <a:xfrm>
            <a:off x="2339975" y="2205038"/>
            <a:ext cx="720725" cy="215900"/>
          </a:xfrm>
          <a:prstGeom prst="leftArrow">
            <a:avLst>
              <a:gd name="adj1" fmla="val 50000"/>
              <a:gd name="adj2" fmla="val 83456"/>
            </a:avLst>
          </a:prstGeom>
          <a:solidFill>
            <a:srgbClr val="858585"/>
          </a:solidFill>
          <a:ln w="9525">
            <a:noFill/>
            <a:round/>
            <a:headEnd/>
            <a:tailEnd/>
          </a:ln>
        </p:spPr>
        <p:txBody>
          <a:bodyPr wrap="none" anchor="ctr"/>
          <a:lstStyle/>
          <a:p>
            <a:endParaRPr lang="zh-CN" altLang="en-US"/>
          </a:p>
        </p:txBody>
      </p:sp>
      <p:sp>
        <p:nvSpPr>
          <p:cNvPr id="36870" name="Oval 6"/>
          <p:cNvSpPr>
            <a:spLocks noChangeArrowheads="1"/>
          </p:cNvSpPr>
          <p:nvPr/>
        </p:nvSpPr>
        <p:spPr bwMode="auto">
          <a:xfrm>
            <a:off x="1116013" y="3644900"/>
            <a:ext cx="1152525" cy="792163"/>
          </a:xfrm>
          <a:prstGeom prst="ellipse">
            <a:avLst/>
          </a:prstGeom>
          <a:solidFill>
            <a:srgbClr val="FF6600"/>
          </a:solidFill>
          <a:ln w="9525">
            <a:noFill/>
            <a:round/>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FFFFFF"/>
                </a:solidFill>
              </a:rPr>
              <a:t>Product</a:t>
            </a:r>
          </a:p>
        </p:txBody>
      </p:sp>
      <p:sp>
        <p:nvSpPr>
          <p:cNvPr id="36871" name="AutoShape 7"/>
          <p:cNvSpPr>
            <a:spLocks noChangeArrowheads="1"/>
          </p:cNvSpPr>
          <p:nvPr/>
        </p:nvSpPr>
        <p:spPr bwMode="auto">
          <a:xfrm>
            <a:off x="2339975" y="3932238"/>
            <a:ext cx="720725" cy="215900"/>
          </a:xfrm>
          <a:prstGeom prst="leftArrow">
            <a:avLst>
              <a:gd name="adj1" fmla="val 50000"/>
              <a:gd name="adj2" fmla="val 83456"/>
            </a:avLst>
          </a:prstGeom>
          <a:solidFill>
            <a:srgbClr val="858585"/>
          </a:solidFill>
          <a:ln w="9525">
            <a:noFill/>
            <a:round/>
            <a:headEnd/>
            <a:tailEnd/>
          </a:ln>
        </p:spPr>
        <p:txBody>
          <a:bodyPr wrap="none" anchor="ctr"/>
          <a:lstStyle/>
          <a:p>
            <a:endParaRPr lang="zh-CN" altLang="en-US"/>
          </a:p>
        </p:txBody>
      </p:sp>
      <p:sp>
        <p:nvSpPr>
          <p:cNvPr id="36872" name="Oval 8"/>
          <p:cNvSpPr>
            <a:spLocks noChangeArrowheads="1"/>
          </p:cNvSpPr>
          <p:nvPr/>
        </p:nvSpPr>
        <p:spPr bwMode="auto">
          <a:xfrm>
            <a:off x="3203575" y="5445125"/>
            <a:ext cx="1152525" cy="792163"/>
          </a:xfrm>
          <a:prstGeom prst="ellipse">
            <a:avLst/>
          </a:prstGeom>
          <a:solidFill>
            <a:srgbClr val="FF6600"/>
          </a:solidFill>
          <a:ln w="9525">
            <a:noFill/>
            <a:round/>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FFFFFF"/>
                </a:solidFill>
              </a:rPr>
              <a:t>Driver</a:t>
            </a:r>
          </a:p>
        </p:txBody>
      </p:sp>
      <p:sp>
        <p:nvSpPr>
          <p:cNvPr id="36873" name="Oval 9"/>
          <p:cNvSpPr>
            <a:spLocks noChangeArrowheads="1"/>
          </p:cNvSpPr>
          <p:nvPr/>
        </p:nvSpPr>
        <p:spPr bwMode="auto">
          <a:xfrm>
            <a:off x="1114425" y="5445125"/>
            <a:ext cx="1152525" cy="792163"/>
          </a:xfrm>
          <a:prstGeom prst="ellipse">
            <a:avLst/>
          </a:prstGeom>
          <a:solidFill>
            <a:srgbClr val="FF6600"/>
          </a:solidFill>
          <a:ln w="9525">
            <a:noFill/>
            <a:round/>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FFFFFF"/>
                </a:solidFill>
              </a:rPr>
              <a:t>Product</a:t>
            </a:r>
          </a:p>
        </p:txBody>
      </p:sp>
      <p:sp>
        <p:nvSpPr>
          <p:cNvPr id="36874" name="AutoShape 10"/>
          <p:cNvSpPr>
            <a:spLocks noChangeArrowheads="1"/>
          </p:cNvSpPr>
          <p:nvPr/>
        </p:nvSpPr>
        <p:spPr bwMode="auto">
          <a:xfrm>
            <a:off x="2338388" y="5732463"/>
            <a:ext cx="720725" cy="215900"/>
          </a:xfrm>
          <a:prstGeom prst="leftArrow">
            <a:avLst>
              <a:gd name="adj1" fmla="val 50000"/>
              <a:gd name="adj2" fmla="val 83456"/>
            </a:avLst>
          </a:prstGeom>
          <a:solidFill>
            <a:srgbClr val="858585"/>
          </a:solidFill>
          <a:ln w="9525">
            <a:noFill/>
            <a:round/>
            <a:headEnd/>
            <a:tailEnd/>
          </a:ln>
        </p:spPr>
        <p:txBody>
          <a:bodyPr wrap="none" anchor="ctr"/>
          <a:lstStyle/>
          <a:p>
            <a:endParaRPr lang="zh-CN" altLang="en-US"/>
          </a:p>
        </p:txBody>
      </p:sp>
      <p:sp>
        <p:nvSpPr>
          <p:cNvPr id="36875" name="Oval 11"/>
          <p:cNvSpPr>
            <a:spLocks noChangeArrowheads="1"/>
          </p:cNvSpPr>
          <p:nvPr/>
        </p:nvSpPr>
        <p:spPr bwMode="auto">
          <a:xfrm>
            <a:off x="5364163" y="5445125"/>
            <a:ext cx="1152525" cy="792163"/>
          </a:xfrm>
          <a:prstGeom prst="ellipse">
            <a:avLst/>
          </a:prstGeom>
          <a:solidFill>
            <a:srgbClr val="FF6600"/>
          </a:solidFill>
          <a:ln w="9525">
            <a:noFill/>
            <a:round/>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FFFFFF"/>
                </a:solidFill>
              </a:rPr>
              <a:t>Sentiment</a:t>
            </a:r>
          </a:p>
        </p:txBody>
      </p:sp>
      <p:sp>
        <p:nvSpPr>
          <p:cNvPr id="36876" name="AutoShape 12"/>
          <p:cNvSpPr>
            <a:spLocks noChangeArrowheads="1"/>
          </p:cNvSpPr>
          <p:nvPr/>
        </p:nvSpPr>
        <p:spPr bwMode="auto">
          <a:xfrm>
            <a:off x="4498975" y="5732463"/>
            <a:ext cx="720725" cy="215900"/>
          </a:xfrm>
          <a:prstGeom prst="leftArrow">
            <a:avLst>
              <a:gd name="adj1" fmla="val 50000"/>
              <a:gd name="adj2" fmla="val 83456"/>
            </a:avLst>
          </a:prstGeom>
          <a:solidFill>
            <a:srgbClr val="858585"/>
          </a:solidFill>
          <a:ln w="9525">
            <a:noFill/>
            <a:round/>
            <a:headEnd/>
            <a:tailEnd/>
          </a:ln>
        </p:spPr>
        <p:txBody>
          <a:bodyPr wrap="none" anchor="ctr"/>
          <a:lstStyle/>
          <a:p>
            <a:endParaRPr lang="zh-CN" altLang="en-US"/>
          </a:p>
        </p:txBody>
      </p:sp>
      <p:sp>
        <p:nvSpPr>
          <p:cNvPr id="36877" name="Text Box 13"/>
          <p:cNvSpPr txBox="1">
            <a:spLocks noChangeArrowheads="1"/>
          </p:cNvSpPr>
          <p:nvPr/>
        </p:nvSpPr>
        <p:spPr bwMode="auto">
          <a:xfrm>
            <a:off x="539750" y="1125538"/>
            <a:ext cx="8424863" cy="874712"/>
          </a:xfrm>
          <a:prstGeom prst="rect">
            <a:avLst/>
          </a:prstGeom>
          <a:noFill/>
          <a:ln w="9525">
            <a:noFill/>
            <a:round/>
            <a:headEnd/>
            <a:tailEnd/>
          </a:ln>
        </p:spPr>
        <p:txBody>
          <a:bodyPr lIns="90000" tIns="46800" rIns="90000" bIns="46800">
            <a:spAutoFit/>
          </a:bodyPr>
          <a:lstStyle/>
          <a:p>
            <a:pPr>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Product / Driver – Sentiment Association</a:t>
            </a:r>
          </a:p>
          <a:p>
            <a:pPr>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6F"/>
                </a:solidFill>
              </a:rPr>
              <a:t>Example: </a:t>
            </a:r>
            <a:r>
              <a:rPr lang="en-US" sz="1400">
                <a:solidFill>
                  <a:srgbClr val="00006F"/>
                </a:solidFill>
              </a:rPr>
              <a:t>我觉得</a:t>
            </a:r>
            <a:r>
              <a:rPr lang="en-US" altLang="zh-CN" sz="1400">
                <a:solidFill>
                  <a:srgbClr val="00006F"/>
                </a:solidFill>
              </a:rPr>
              <a:t>N70</a:t>
            </a:r>
            <a:r>
              <a:rPr lang="en-US" sz="1400">
                <a:solidFill>
                  <a:srgbClr val="00006F"/>
                </a:solidFill>
              </a:rPr>
              <a:t>很好  </a:t>
            </a:r>
            <a:r>
              <a:rPr lang="en-US" altLang="zh-CN" sz="1400">
                <a:solidFill>
                  <a:srgbClr val="00006F"/>
                </a:solidFill>
              </a:rPr>
              <a:t>(N70 - Positive)                         </a:t>
            </a:r>
            <a:r>
              <a:rPr lang="en-US" sz="1400">
                <a:solidFill>
                  <a:srgbClr val="00006F"/>
                </a:solidFill>
              </a:rPr>
              <a:t>我觉得这个洗发水的味道好闻 </a:t>
            </a:r>
            <a:r>
              <a:rPr lang="en-US" altLang="zh-CN" sz="1400">
                <a:solidFill>
                  <a:srgbClr val="00006F"/>
                </a:solidFill>
              </a:rPr>
              <a:t>(</a:t>
            </a:r>
            <a:r>
              <a:rPr lang="en-US" sz="1400">
                <a:solidFill>
                  <a:srgbClr val="00006F"/>
                </a:solidFill>
              </a:rPr>
              <a:t>味道 </a:t>
            </a:r>
            <a:r>
              <a:rPr lang="en-US" altLang="zh-CN" sz="1400">
                <a:solidFill>
                  <a:srgbClr val="00006F"/>
                </a:solidFill>
              </a:rPr>
              <a:t>- Positive)</a:t>
            </a:r>
          </a:p>
        </p:txBody>
      </p:sp>
      <p:sp>
        <p:nvSpPr>
          <p:cNvPr id="36878" name="Text Box 14"/>
          <p:cNvSpPr txBox="1">
            <a:spLocks noChangeArrowheads="1"/>
          </p:cNvSpPr>
          <p:nvPr/>
        </p:nvSpPr>
        <p:spPr bwMode="auto">
          <a:xfrm>
            <a:off x="539750" y="2852738"/>
            <a:ext cx="6192838" cy="661987"/>
          </a:xfrm>
          <a:prstGeom prst="rect">
            <a:avLst/>
          </a:prstGeom>
          <a:noFill/>
          <a:ln w="9525">
            <a:noFill/>
            <a:round/>
            <a:headEnd/>
            <a:tailEnd/>
          </a:ln>
        </p:spPr>
        <p:txBody>
          <a:bodyPr lIns="90000" tIns="46800" rIns="90000" bIns="46800">
            <a:spAutoFit/>
          </a:bodyPr>
          <a:lstStyle/>
          <a:p>
            <a:pPr>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Product – Driver Association</a:t>
            </a:r>
          </a:p>
          <a:p>
            <a:pPr>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6F"/>
                </a:solidFill>
              </a:rPr>
              <a:t>Example: </a:t>
            </a:r>
            <a:r>
              <a:rPr lang="en-US" sz="1400">
                <a:solidFill>
                  <a:srgbClr val="00006F"/>
                </a:solidFill>
              </a:rPr>
              <a:t>我想知道骐达车的油耗是多少 </a:t>
            </a:r>
            <a:r>
              <a:rPr lang="en-US" altLang="zh-CN" sz="1400">
                <a:solidFill>
                  <a:srgbClr val="00006F"/>
                </a:solidFill>
              </a:rPr>
              <a:t>(</a:t>
            </a:r>
            <a:r>
              <a:rPr lang="en-US" sz="1400">
                <a:solidFill>
                  <a:srgbClr val="00006F"/>
                </a:solidFill>
              </a:rPr>
              <a:t>骐达 </a:t>
            </a:r>
            <a:r>
              <a:rPr lang="en-US" altLang="zh-CN" sz="1400">
                <a:solidFill>
                  <a:srgbClr val="00006F"/>
                </a:solidFill>
              </a:rPr>
              <a:t>- </a:t>
            </a:r>
            <a:r>
              <a:rPr lang="en-US" sz="1400">
                <a:solidFill>
                  <a:srgbClr val="00006F"/>
                </a:solidFill>
              </a:rPr>
              <a:t>油耗</a:t>
            </a:r>
            <a:r>
              <a:rPr lang="en-US" altLang="zh-CN" sz="1400">
                <a:solidFill>
                  <a:srgbClr val="00006F"/>
                </a:solidFill>
              </a:rPr>
              <a:t>)</a:t>
            </a:r>
          </a:p>
        </p:txBody>
      </p:sp>
      <p:sp>
        <p:nvSpPr>
          <p:cNvPr id="36879" name="Text Box 15"/>
          <p:cNvSpPr txBox="1">
            <a:spLocks noChangeArrowheads="1"/>
          </p:cNvSpPr>
          <p:nvPr/>
        </p:nvSpPr>
        <p:spPr bwMode="auto">
          <a:xfrm>
            <a:off x="539750" y="4652963"/>
            <a:ext cx="6192838" cy="661987"/>
          </a:xfrm>
          <a:prstGeom prst="rect">
            <a:avLst/>
          </a:prstGeom>
          <a:noFill/>
          <a:ln w="9525">
            <a:noFill/>
            <a:round/>
            <a:headEnd/>
            <a:tailEnd/>
          </a:ln>
        </p:spPr>
        <p:txBody>
          <a:bodyPr lIns="90000" tIns="46800" rIns="90000" bIns="46800">
            <a:spAutoFit/>
          </a:bodyPr>
          <a:lstStyle/>
          <a:p>
            <a:pPr>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Product – Driver - Sentiment Association</a:t>
            </a:r>
          </a:p>
          <a:p>
            <a:pPr>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6F"/>
                </a:solidFill>
              </a:rPr>
              <a:t>Example: </a:t>
            </a:r>
            <a:r>
              <a:rPr lang="en-US" sz="1400">
                <a:solidFill>
                  <a:srgbClr val="00006F"/>
                </a:solidFill>
              </a:rPr>
              <a:t>骐达车的油耗很高 </a:t>
            </a:r>
            <a:r>
              <a:rPr lang="en-US" altLang="zh-CN" sz="1400">
                <a:solidFill>
                  <a:srgbClr val="00006F"/>
                </a:solidFill>
              </a:rPr>
              <a:t>(</a:t>
            </a:r>
            <a:r>
              <a:rPr lang="en-US" sz="1400">
                <a:solidFill>
                  <a:srgbClr val="00006F"/>
                </a:solidFill>
              </a:rPr>
              <a:t>骐达 </a:t>
            </a:r>
            <a:r>
              <a:rPr lang="en-US" altLang="zh-CN" sz="1400">
                <a:solidFill>
                  <a:srgbClr val="00006F"/>
                </a:solidFill>
              </a:rPr>
              <a:t>- </a:t>
            </a:r>
            <a:r>
              <a:rPr lang="en-US" sz="1400">
                <a:solidFill>
                  <a:srgbClr val="00006F"/>
                </a:solidFill>
              </a:rPr>
              <a:t>油耗 </a:t>
            </a:r>
            <a:r>
              <a:rPr lang="en-US" altLang="zh-CN" sz="1400">
                <a:solidFill>
                  <a:srgbClr val="00006F"/>
                </a:solidFill>
              </a:rPr>
              <a:t>- Negative)</a:t>
            </a:r>
          </a:p>
        </p:txBody>
      </p:sp>
      <p:sp>
        <p:nvSpPr>
          <p:cNvPr id="36880" name="Oval 16"/>
          <p:cNvSpPr>
            <a:spLocks noChangeArrowheads="1"/>
          </p:cNvSpPr>
          <p:nvPr/>
        </p:nvSpPr>
        <p:spPr bwMode="auto">
          <a:xfrm>
            <a:off x="5291138" y="1916113"/>
            <a:ext cx="1152525" cy="792162"/>
          </a:xfrm>
          <a:prstGeom prst="ellipse">
            <a:avLst/>
          </a:prstGeom>
          <a:solidFill>
            <a:srgbClr val="FF6600"/>
          </a:solidFill>
          <a:ln w="9525">
            <a:noFill/>
            <a:round/>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FFFFFF"/>
                </a:solidFill>
              </a:rPr>
              <a:t>Driver</a:t>
            </a:r>
          </a:p>
        </p:txBody>
      </p:sp>
      <p:sp>
        <p:nvSpPr>
          <p:cNvPr id="36881" name="Oval 17"/>
          <p:cNvSpPr>
            <a:spLocks noChangeArrowheads="1"/>
          </p:cNvSpPr>
          <p:nvPr/>
        </p:nvSpPr>
        <p:spPr bwMode="auto">
          <a:xfrm>
            <a:off x="7380288" y="1916113"/>
            <a:ext cx="1152525" cy="792162"/>
          </a:xfrm>
          <a:prstGeom prst="ellipse">
            <a:avLst/>
          </a:prstGeom>
          <a:solidFill>
            <a:srgbClr val="FF6600"/>
          </a:solidFill>
          <a:ln w="9525">
            <a:noFill/>
            <a:round/>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FFFFFF"/>
                </a:solidFill>
              </a:rPr>
              <a:t>Sentiment</a:t>
            </a:r>
          </a:p>
        </p:txBody>
      </p:sp>
      <p:sp>
        <p:nvSpPr>
          <p:cNvPr id="36882" name="AutoShape 18"/>
          <p:cNvSpPr>
            <a:spLocks noChangeArrowheads="1"/>
          </p:cNvSpPr>
          <p:nvPr/>
        </p:nvSpPr>
        <p:spPr bwMode="auto">
          <a:xfrm>
            <a:off x="6515100" y="2205038"/>
            <a:ext cx="720725" cy="215900"/>
          </a:xfrm>
          <a:prstGeom prst="leftArrow">
            <a:avLst>
              <a:gd name="adj1" fmla="val 50000"/>
              <a:gd name="adj2" fmla="val 83456"/>
            </a:avLst>
          </a:prstGeom>
          <a:solidFill>
            <a:srgbClr val="858585"/>
          </a:solidFill>
          <a:ln w="9525">
            <a:noFill/>
            <a:round/>
            <a:headEnd/>
            <a:tailEnd/>
          </a:ln>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additive="repl">
                                        <p:cTn id="6" dur="1" fill="hold">
                                          <p:stCondLst>
                                            <p:cond delay="0"/>
                                          </p:stCondLst>
                                        </p:cTn>
                                        <p:tgtEl>
                                          <p:spTgt spid="36866"/>
                                        </p:tgtEl>
                                        <p:attrNameLst>
                                          <p:attrName>style.visibility</p:attrName>
                                        </p:attrNameLst>
                                      </p:cBhvr>
                                      <p:to>
                                        <p:strVal val="visible"/>
                                      </p:to>
                                    </p:set>
                                    <p:animEffect transition="in" filter="dissolve">
                                      <p:cBhvr additive="repl">
                                        <p:cTn id="7" dur="500"/>
                                        <p:tgtEl>
                                          <p:spTgt spid="36866"/>
                                        </p:tgtEl>
                                      </p:cBhvr>
                                    </p:animEffect>
                                  </p:childTnLst>
                                </p:cTn>
                              </p:par>
                              <p:par>
                                <p:cTn id="8" presetID="9" presetClass="entr" fill="hold" nodeType="withEffect">
                                  <p:stCondLst>
                                    <p:cond delay="0"/>
                                  </p:stCondLst>
                                  <p:childTnLst>
                                    <p:set>
                                      <p:cBhvr additive="repl">
                                        <p:cTn id="9" dur="1" fill="hold">
                                          <p:stCondLst>
                                            <p:cond delay="0"/>
                                          </p:stCondLst>
                                        </p:cTn>
                                        <p:tgtEl>
                                          <p:spTgt spid="36867"/>
                                        </p:tgtEl>
                                        <p:attrNameLst>
                                          <p:attrName>style.visibility</p:attrName>
                                        </p:attrNameLst>
                                      </p:cBhvr>
                                      <p:to>
                                        <p:strVal val="visible"/>
                                      </p:to>
                                    </p:set>
                                    <p:animEffect transition="in" filter="dissolve">
                                      <p:cBhvr additive="repl">
                                        <p:cTn id="10" dur="500"/>
                                        <p:tgtEl>
                                          <p:spTgt spid="36867"/>
                                        </p:tgtEl>
                                      </p:cBhvr>
                                    </p:animEffect>
                                  </p:childTnLst>
                                </p:cTn>
                              </p:par>
                              <p:par>
                                <p:cTn id="11" presetID="9" presetClass="entr" fill="hold" grpId="0" nodeType="withEffect">
                                  <p:stCondLst>
                                    <p:cond delay="0"/>
                                  </p:stCondLst>
                                  <p:childTnLst>
                                    <p:set>
                                      <p:cBhvr additive="repl">
                                        <p:cTn id="12" dur="1" fill="hold">
                                          <p:stCondLst>
                                            <p:cond delay="0"/>
                                          </p:stCondLst>
                                        </p:cTn>
                                        <p:tgtEl>
                                          <p:spTgt spid="36869"/>
                                        </p:tgtEl>
                                        <p:attrNameLst>
                                          <p:attrName>style.visibility</p:attrName>
                                        </p:attrNameLst>
                                      </p:cBhvr>
                                      <p:to>
                                        <p:strVal val="visible"/>
                                      </p:to>
                                    </p:set>
                                    <p:animEffect transition="in" filter="dissolve">
                                      <p:cBhvr additive="repl">
                                        <p:cTn id="13" dur="500"/>
                                        <p:tgtEl>
                                          <p:spTgt spid="36869"/>
                                        </p:tgtEl>
                                      </p:cBhvr>
                                    </p:animEffect>
                                  </p:childTnLst>
                                </p:cTn>
                              </p:par>
                              <p:par>
                                <p:cTn id="14" presetID="9" presetClass="entr" fill="hold" nodeType="withEffect">
                                  <p:stCondLst>
                                    <p:cond delay="0"/>
                                  </p:stCondLst>
                                  <p:childTnLst>
                                    <p:set>
                                      <p:cBhvr additive="repl">
                                        <p:cTn id="15" dur="1" fill="hold">
                                          <p:stCondLst>
                                            <p:cond delay="0"/>
                                          </p:stCondLst>
                                        </p:cTn>
                                        <p:tgtEl>
                                          <p:spTgt spid="36877"/>
                                        </p:tgtEl>
                                        <p:attrNameLst>
                                          <p:attrName>style.visibility</p:attrName>
                                        </p:attrNameLst>
                                      </p:cBhvr>
                                      <p:to>
                                        <p:strVal val="visible"/>
                                      </p:to>
                                    </p:set>
                                    <p:animEffect transition="in" filter="dissolve">
                                      <p:cBhvr additive="repl">
                                        <p:cTn id="16" dur="500"/>
                                        <p:tgtEl>
                                          <p:spTgt spid="36877"/>
                                        </p:tgtEl>
                                      </p:cBhvr>
                                    </p:animEffect>
                                  </p:childTnLst>
                                </p:cTn>
                              </p:par>
                              <p:par>
                                <p:cTn id="17" presetID="9" presetClass="entr" fill="hold" nodeType="withEffect">
                                  <p:stCondLst>
                                    <p:cond delay="0"/>
                                  </p:stCondLst>
                                  <p:childTnLst>
                                    <p:set>
                                      <p:cBhvr additive="repl">
                                        <p:cTn id="18" dur="1" fill="hold">
                                          <p:stCondLst>
                                            <p:cond delay="0"/>
                                          </p:stCondLst>
                                        </p:cTn>
                                        <p:tgtEl>
                                          <p:spTgt spid="36880"/>
                                        </p:tgtEl>
                                        <p:attrNameLst>
                                          <p:attrName>style.visibility</p:attrName>
                                        </p:attrNameLst>
                                      </p:cBhvr>
                                      <p:to>
                                        <p:strVal val="visible"/>
                                      </p:to>
                                    </p:set>
                                    <p:animEffect transition="in" filter="dissolve">
                                      <p:cBhvr additive="repl">
                                        <p:cTn id="19" dur="500"/>
                                        <p:tgtEl>
                                          <p:spTgt spid="36880"/>
                                        </p:tgtEl>
                                      </p:cBhvr>
                                    </p:animEffect>
                                  </p:childTnLst>
                                </p:cTn>
                              </p:par>
                              <p:par>
                                <p:cTn id="20" presetID="9" presetClass="entr" fill="hold" nodeType="withEffect">
                                  <p:stCondLst>
                                    <p:cond delay="0"/>
                                  </p:stCondLst>
                                  <p:childTnLst>
                                    <p:set>
                                      <p:cBhvr additive="repl">
                                        <p:cTn id="21" dur="1" fill="hold">
                                          <p:stCondLst>
                                            <p:cond delay="0"/>
                                          </p:stCondLst>
                                        </p:cTn>
                                        <p:tgtEl>
                                          <p:spTgt spid="36881"/>
                                        </p:tgtEl>
                                        <p:attrNameLst>
                                          <p:attrName>style.visibility</p:attrName>
                                        </p:attrNameLst>
                                      </p:cBhvr>
                                      <p:to>
                                        <p:strVal val="visible"/>
                                      </p:to>
                                    </p:set>
                                    <p:animEffect transition="in" filter="dissolve">
                                      <p:cBhvr additive="repl">
                                        <p:cTn id="22" dur="500"/>
                                        <p:tgtEl>
                                          <p:spTgt spid="36881"/>
                                        </p:tgtEl>
                                      </p:cBhvr>
                                    </p:animEffect>
                                  </p:childTnLst>
                                </p:cTn>
                              </p:par>
                              <p:par>
                                <p:cTn id="23" presetID="9" presetClass="entr" fill="hold" grpId="0" nodeType="withEffect">
                                  <p:stCondLst>
                                    <p:cond delay="0"/>
                                  </p:stCondLst>
                                  <p:childTnLst>
                                    <p:set>
                                      <p:cBhvr additive="repl">
                                        <p:cTn id="24" dur="1" fill="hold">
                                          <p:stCondLst>
                                            <p:cond delay="0"/>
                                          </p:stCondLst>
                                        </p:cTn>
                                        <p:tgtEl>
                                          <p:spTgt spid="36882"/>
                                        </p:tgtEl>
                                        <p:attrNameLst>
                                          <p:attrName>style.visibility</p:attrName>
                                        </p:attrNameLst>
                                      </p:cBhvr>
                                      <p:to>
                                        <p:strVal val="visible"/>
                                      </p:to>
                                    </p:set>
                                    <p:animEffect transition="in" filter="dissolve">
                                      <p:cBhvr additive="repl">
                                        <p:cTn id="25" dur="500"/>
                                        <p:tgtEl>
                                          <p:spTgt spid="3688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fill="hold" nodeType="clickEffect">
                                  <p:stCondLst>
                                    <p:cond delay="0"/>
                                  </p:stCondLst>
                                  <p:childTnLst>
                                    <p:set>
                                      <p:cBhvr additive="repl">
                                        <p:cTn id="29" dur="1" fill="hold">
                                          <p:stCondLst>
                                            <p:cond delay="0"/>
                                          </p:stCondLst>
                                        </p:cTn>
                                        <p:tgtEl>
                                          <p:spTgt spid="36868"/>
                                        </p:tgtEl>
                                        <p:attrNameLst>
                                          <p:attrName>style.visibility</p:attrName>
                                        </p:attrNameLst>
                                      </p:cBhvr>
                                      <p:to>
                                        <p:strVal val="visible"/>
                                      </p:to>
                                    </p:set>
                                    <p:animEffect transition="in" filter="dissolve">
                                      <p:cBhvr additive="repl">
                                        <p:cTn id="30" dur="500"/>
                                        <p:tgtEl>
                                          <p:spTgt spid="36868"/>
                                        </p:tgtEl>
                                      </p:cBhvr>
                                    </p:animEffect>
                                  </p:childTnLst>
                                </p:cTn>
                              </p:par>
                              <p:par>
                                <p:cTn id="31" presetID="9" presetClass="entr" fill="hold" nodeType="withEffect">
                                  <p:stCondLst>
                                    <p:cond delay="0"/>
                                  </p:stCondLst>
                                  <p:childTnLst>
                                    <p:set>
                                      <p:cBhvr additive="repl">
                                        <p:cTn id="32" dur="1" fill="hold">
                                          <p:stCondLst>
                                            <p:cond delay="0"/>
                                          </p:stCondLst>
                                        </p:cTn>
                                        <p:tgtEl>
                                          <p:spTgt spid="36870"/>
                                        </p:tgtEl>
                                        <p:attrNameLst>
                                          <p:attrName>style.visibility</p:attrName>
                                        </p:attrNameLst>
                                      </p:cBhvr>
                                      <p:to>
                                        <p:strVal val="visible"/>
                                      </p:to>
                                    </p:set>
                                    <p:animEffect transition="in" filter="dissolve">
                                      <p:cBhvr additive="repl">
                                        <p:cTn id="33" dur="500"/>
                                        <p:tgtEl>
                                          <p:spTgt spid="36870"/>
                                        </p:tgtEl>
                                      </p:cBhvr>
                                    </p:animEffect>
                                  </p:childTnLst>
                                </p:cTn>
                              </p:par>
                              <p:par>
                                <p:cTn id="34" presetID="9" presetClass="entr" fill="hold" grpId="0" nodeType="withEffect">
                                  <p:stCondLst>
                                    <p:cond delay="0"/>
                                  </p:stCondLst>
                                  <p:childTnLst>
                                    <p:set>
                                      <p:cBhvr additive="repl">
                                        <p:cTn id="35" dur="1" fill="hold">
                                          <p:stCondLst>
                                            <p:cond delay="0"/>
                                          </p:stCondLst>
                                        </p:cTn>
                                        <p:tgtEl>
                                          <p:spTgt spid="36871"/>
                                        </p:tgtEl>
                                        <p:attrNameLst>
                                          <p:attrName>style.visibility</p:attrName>
                                        </p:attrNameLst>
                                      </p:cBhvr>
                                      <p:to>
                                        <p:strVal val="visible"/>
                                      </p:to>
                                    </p:set>
                                    <p:animEffect transition="in" filter="dissolve">
                                      <p:cBhvr additive="repl">
                                        <p:cTn id="36" dur="500"/>
                                        <p:tgtEl>
                                          <p:spTgt spid="36871"/>
                                        </p:tgtEl>
                                      </p:cBhvr>
                                    </p:animEffect>
                                  </p:childTnLst>
                                </p:cTn>
                              </p:par>
                              <p:par>
                                <p:cTn id="37" presetID="9" presetClass="entr" fill="hold" nodeType="withEffect">
                                  <p:stCondLst>
                                    <p:cond delay="0"/>
                                  </p:stCondLst>
                                  <p:childTnLst>
                                    <p:set>
                                      <p:cBhvr additive="repl">
                                        <p:cTn id="38" dur="1" fill="hold">
                                          <p:stCondLst>
                                            <p:cond delay="0"/>
                                          </p:stCondLst>
                                        </p:cTn>
                                        <p:tgtEl>
                                          <p:spTgt spid="36878"/>
                                        </p:tgtEl>
                                        <p:attrNameLst>
                                          <p:attrName>style.visibility</p:attrName>
                                        </p:attrNameLst>
                                      </p:cBhvr>
                                      <p:to>
                                        <p:strVal val="visible"/>
                                      </p:to>
                                    </p:set>
                                    <p:animEffect transition="in" filter="dissolve">
                                      <p:cBhvr additive="repl">
                                        <p:cTn id="39" dur="500"/>
                                        <p:tgtEl>
                                          <p:spTgt spid="36878"/>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fill="hold" nodeType="clickEffect">
                                  <p:stCondLst>
                                    <p:cond delay="0"/>
                                  </p:stCondLst>
                                  <p:childTnLst>
                                    <p:set>
                                      <p:cBhvr additive="repl">
                                        <p:cTn id="43" dur="1" fill="hold">
                                          <p:stCondLst>
                                            <p:cond delay="0"/>
                                          </p:stCondLst>
                                        </p:cTn>
                                        <p:tgtEl>
                                          <p:spTgt spid="36872"/>
                                        </p:tgtEl>
                                        <p:attrNameLst>
                                          <p:attrName>style.visibility</p:attrName>
                                        </p:attrNameLst>
                                      </p:cBhvr>
                                      <p:to>
                                        <p:strVal val="visible"/>
                                      </p:to>
                                    </p:set>
                                    <p:animEffect transition="in" filter="dissolve">
                                      <p:cBhvr additive="repl">
                                        <p:cTn id="44" dur="500"/>
                                        <p:tgtEl>
                                          <p:spTgt spid="36872"/>
                                        </p:tgtEl>
                                      </p:cBhvr>
                                    </p:animEffect>
                                  </p:childTnLst>
                                </p:cTn>
                              </p:par>
                              <p:par>
                                <p:cTn id="45" presetID="9" presetClass="entr" fill="hold" nodeType="withEffect">
                                  <p:stCondLst>
                                    <p:cond delay="0"/>
                                  </p:stCondLst>
                                  <p:childTnLst>
                                    <p:set>
                                      <p:cBhvr additive="repl">
                                        <p:cTn id="46" dur="1" fill="hold">
                                          <p:stCondLst>
                                            <p:cond delay="0"/>
                                          </p:stCondLst>
                                        </p:cTn>
                                        <p:tgtEl>
                                          <p:spTgt spid="36873"/>
                                        </p:tgtEl>
                                        <p:attrNameLst>
                                          <p:attrName>style.visibility</p:attrName>
                                        </p:attrNameLst>
                                      </p:cBhvr>
                                      <p:to>
                                        <p:strVal val="visible"/>
                                      </p:to>
                                    </p:set>
                                    <p:animEffect transition="in" filter="dissolve">
                                      <p:cBhvr additive="repl">
                                        <p:cTn id="47" dur="500"/>
                                        <p:tgtEl>
                                          <p:spTgt spid="36873"/>
                                        </p:tgtEl>
                                      </p:cBhvr>
                                    </p:animEffect>
                                  </p:childTnLst>
                                </p:cTn>
                              </p:par>
                              <p:par>
                                <p:cTn id="48" presetID="9" presetClass="entr" fill="hold" grpId="0" nodeType="withEffect">
                                  <p:stCondLst>
                                    <p:cond delay="0"/>
                                  </p:stCondLst>
                                  <p:childTnLst>
                                    <p:set>
                                      <p:cBhvr additive="repl">
                                        <p:cTn id="49" dur="1" fill="hold">
                                          <p:stCondLst>
                                            <p:cond delay="0"/>
                                          </p:stCondLst>
                                        </p:cTn>
                                        <p:tgtEl>
                                          <p:spTgt spid="36874"/>
                                        </p:tgtEl>
                                        <p:attrNameLst>
                                          <p:attrName>style.visibility</p:attrName>
                                        </p:attrNameLst>
                                      </p:cBhvr>
                                      <p:to>
                                        <p:strVal val="visible"/>
                                      </p:to>
                                    </p:set>
                                    <p:animEffect transition="in" filter="dissolve">
                                      <p:cBhvr additive="repl">
                                        <p:cTn id="50" dur="500"/>
                                        <p:tgtEl>
                                          <p:spTgt spid="36874"/>
                                        </p:tgtEl>
                                      </p:cBhvr>
                                    </p:animEffect>
                                  </p:childTnLst>
                                </p:cTn>
                              </p:par>
                              <p:par>
                                <p:cTn id="51" presetID="9" presetClass="entr" fill="hold" nodeType="withEffect">
                                  <p:stCondLst>
                                    <p:cond delay="0"/>
                                  </p:stCondLst>
                                  <p:childTnLst>
                                    <p:set>
                                      <p:cBhvr additive="repl">
                                        <p:cTn id="52" dur="1" fill="hold">
                                          <p:stCondLst>
                                            <p:cond delay="0"/>
                                          </p:stCondLst>
                                        </p:cTn>
                                        <p:tgtEl>
                                          <p:spTgt spid="36875"/>
                                        </p:tgtEl>
                                        <p:attrNameLst>
                                          <p:attrName>style.visibility</p:attrName>
                                        </p:attrNameLst>
                                      </p:cBhvr>
                                      <p:to>
                                        <p:strVal val="visible"/>
                                      </p:to>
                                    </p:set>
                                    <p:animEffect transition="in" filter="dissolve">
                                      <p:cBhvr additive="repl">
                                        <p:cTn id="53" dur="500"/>
                                        <p:tgtEl>
                                          <p:spTgt spid="36875"/>
                                        </p:tgtEl>
                                      </p:cBhvr>
                                    </p:animEffect>
                                  </p:childTnLst>
                                </p:cTn>
                              </p:par>
                              <p:par>
                                <p:cTn id="54" presetID="9" presetClass="entr" fill="hold" grpId="0" nodeType="withEffect">
                                  <p:stCondLst>
                                    <p:cond delay="0"/>
                                  </p:stCondLst>
                                  <p:childTnLst>
                                    <p:set>
                                      <p:cBhvr additive="repl">
                                        <p:cTn id="55" dur="1" fill="hold">
                                          <p:stCondLst>
                                            <p:cond delay="0"/>
                                          </p:stCondLst>
                                        </p:cTn>
                                        <p:tgtEl>
                                          <p:spTgt spid="36876"/>
                                        </p:tgtEl>
                                        <p:attrNameLst>
                                          <p:attrName>style.visibility</p:attrName>
                                        </p:attrNameLst>
                                      </p:cBhvr>
                                      <p:to>
                                        <p:strVal val="visible"/>
                                      </p:to>
                                    </p:set>
                                    <p:animEffect transition="in" filter="dissolve">
                                      <p:cBhvr additive="repl">
                                        <p:cTn id="56" dur="500"/>
                                        <p:tgtEl>
                                          <p:spTgt spid="36876"/>
                                        </p:tgtEl>
                                      </p:cBhvr>
                                    </p:animEffect>
                                  </p:childTnLst>
                                </p:cTn>
                              </p:par>
                              <p:par>
                                <p:cTn id="57" presetID="9" presetClass="entr" fill="hold" nodeType="withEffect">
                                  <p:stCondLst>
                                    <p:cond delay="0"/>
                                  </p:stCondLst>
                                  <p:childTnLst>
                                    <p:set>
                                      <p:cBhvr additive="repl">
                                        <p:cTn id="58" dur="1" fill="hold">
                                          <p:stCondLst>
                                            <p:cond delay="0"/>
                                          </p:stCondLst>
                                        </p:cTn>
                                        <p:tgtEl>
                                          <p:spTgt spid="36879"/>
                                        </p:tgtEl>
                                        <p:attrNameLst>
                                          <p:attrName>style.visibility</p:attrName>
                                        </p:attrNameLst>
                                      </p:cBhvr>
                                      <p:to>
                                        <p:strVal val="visible"/>
                                      </p:to>
                                    </p:set>
                                    <p:animEffect transition="in" filter="dissolve">
                                      <p:cBhvr additive="repl">
                                        <p:cTn id="59" dur="500"/>
                                        <p:tgtEl>
                                          <p:spTgt spid="36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P spid="36871" grpId="0" animBg="1"/>
      <p:bldP spid="36874" grpId="0" animBg="1"/>
      <p:bldP spid="36876" grpId="0" animBg="1"/>
      <p:bldP spid="3688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Product - Sentiment Association</a:t>
            </a:r>
          </a:p>
        </p:txBody>
      </p:sp>
      <p:sp>
        <p:nvSpPr>
          <p:cNvPr id="36867" name="Rectangle 2"/>
          <p:cNvSpPr>
            <a:spLocks noChangeArrowheads="1"/>
          </p:cNvSpPr>
          <p:nvPr/>
        </p:nvSpPr>
        <p:spPr bwMode="auto">
          <a:xfrm>
            <a:off x="1425575" y="2105025"/>
            <a:ext cx="3960813" cy="387350"/>
          </a:xfrm>
          <a:prstGeom prst="rect">
            <a:avLst/>
          </a:prstGeom>
          <a:noFill/>
          <a:ln w="9525">
            <a:noFill/>
            <a:round/>
            <a:headEnd/>
            <a:tailEnd/>
          </a:ln>
        </p:spPr>
        <p:txBody>
          <a:bodyPr lIns="90000" tIns="46800" rIns="90000" bIns="46800"/>
          <a:lstStyle/>
          <a:p>
            <a:pPr>
              <a:spcBef>
                <a:spcPts val="450"/>
              </a:spcBef>
              <a:tabLst>
                <a:tab pos="268288" algn="l"/>
                <a:tab pos="1182688" algn="l"/>
                <a:tab pos="2097088" algn="l"/>
                <a:tab pos="3011488" algn="l"/>
                <a:tab pos="3925888" algn="l"/>
                <a:tab pos="4840288" algn="l"/>
                <a:tab pos="5754688" algn="l"/>
                <a:tab pos="6669088" algn="l"/>
                <a:tab pos="7583488" algn="l"/>
                <a:tab pos="8497888" algn="l"/>
                <a:tab pos="9412288" algn="l"/>
                <a:tab pos="10326688" algn="l"/>
              </a:tabLst>
            </a:pPr>
            <a:r>
              <a:rPr lang="en-US" altLang="zh-CN" sz="1800">
                <a:solidFill>
                  <a:srgbClr val="00006F"/>
                </a:solidFill>
              </a:rPr>
              <a:t>Nokia </a:t>
            </a:r>
            <a:r>
              <a:rPr lang="en-US" altLang="zh-CN" sz="1800">
                <a:solidFill>
                  <a:srgbClr val="009900"/>
                </a:solidFill>
              </a:rPr>
              <a:t>n70</a:t>
            </a:r>
            <a:r>
              <a:rPr lang="en-US" sz="1800">
                <a:solidFill>
                  <a:srgbClr val="00006F"/>
                </a:solidFill>
              </a:rPr>
              <a:t>手机很</a:t>
            </a:r>
            <a:r>
              <a:rPr lang="en-US" sz="1800">
                <a:solidFill>
                  <a:srgbClr val="FF6600"/>
                </a:solidFill>
              </a:rPr>
              <a:t>贵</a:t>
            </a:r>
            <a:r>
              <a:rPr lang="en-US" sz="1800">
                <a:solidFill>
                  <a:srgbClr val="00006F"/>
                </a:solidFill>
              </a:rPr>
              <a:t>， 而且很</a:t>
            </a:r>
            <a:r>
              <a:rPr lang="en-US" sz="1800">
                <a:solidFill>
                  <a:srgbClr val="FF6600"/>
                </a:solidFill>
              </a:rPr>
              <a:t>烂</a:t>
            </a:r>
          </a:p>
        </p:txBody>
      </p:sp>
      <p:sp>
        <p:nvSpPr>
          <p:cNvPr id="37891" name="Freeform 3"/>
          <p:cNvSpPr>
            <a:spLocks/>
          </p:cNvSpPr>
          <p:nvPr/>
        </p:nvSpPr>
        <p:spPr bwMode="auto">
          <a:xfrm>
            <a:off x="2339975" y="2433638"/>
            <a:ext cx="1079500" cy="207962"/>
          </a:xfrm>
          <a:custGeom>
            <a:avLst/>
            <a:gdLst>
              <a:gd name="T0" fmla="*/ 2147483647 w 680"/>
              <a:gd name="T1" fmla="*/ 0 h 131"/>
              <a:gd name="T2" fmla="*/ 2147483647 w 680"/>
              <a:gd name="T3" fmla="*/ 2147483647 h 131"/>
              <a:gd name="T4" fmla="*/ 2147483647 w 680"/>
              <a:gd name="T5" fmla="*/ 2147483647 h 131"/>
              <a:gd name="T6" fmla="*/ 0 w 680"/>
              <a:gd name="T7" fmla="*/ 2147483647 h 131"/>
              <a:gd name="T8" fmla="*/ 0 60000 65536"/>
              <a:gd name="T9" fmla="*/ 0 60000 65536"/>
              <a:gd name="T10" fmla="*/ 0 60000 65536"/>
              <a:gd name="T11" fmla="*/ 0 60000 65536"/>
              <a:gd name="T12" fmla="*/ 0 w 680"/>
              <a:gd name="T13" fmla="*/ 0 h 131"/>
              <a:gd name="T14" fmla="*/ 680 w 680"/>
              <a:gd name="T15" fmla="*/ 131 h 131"/>
            </a:gdLst>
            <a:ahLst/>
            <a:cxnLst>
              <a:cxn ang="T8">
                <a:pos x="T0" y="T1"/>
              </a:cxn>
              <a:cxn ang="T9">
                <a:pos x="T2" y="T3"/>
              </a:cxn>
              <a:cxn ang="T10">
                <a:pos x="T4" y="T5"/>
              </a:cxn>
              <a:cxn ang="T11">
                <a:pos x="T6" y="T7"/>
              </a:cxn>
            </a:cxnLst>
            <a:rect l="T12" t="T13" r="T14" b="T15"/>
            <a:pathLst>
              <a:path w="680" h="131">
                <a:moveTo>
                  <a:pt x="680" y="0"/>
                </a:moveTo>
                <a:lnTo>
                  <a:pt x="587" y="131"/>
                </a:lnTo>
                <a:lnTo>
                  <a:pt x="139" y="131"/>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37892" name="Freeform 4"/>
          <p:cNvSpPr>
            <a:spLocks/>
          </p:cNvSpPr>
          <p:nvPr/>
        </p:nvSpPr>
        <p:spPr bwMode="auto">
          <a:xfrm>
            <a:off x="2266950" y="2433638"/>
            <a:ext cx="2378075" cy="576262"/>
          </a:xfrm>
          <a:custGeom>
            <a:avLst/>
            <a:gdLst>
              <a:gd name="T0" fmla="*/ 2147483647 w 1451"/>
              <a:gd name="T1" fmla="*/ 0 h 603"/>
              <a:gd name="T2" fmla="*/ 2147483647 w 1451"/>
              <a:gd name="T3" fmla="*/ 2147483647 h 603"/>
              <a:gd name="T4" fmla="*/ 2147483647 w 1451"/>
              <a:gd name="T5" fmla="*/ 2147483647 h 603"/>
              <a:gd name="T6" fmla="*/ 0 w 1451"/>
              <a:gd name="T7" fmla="*/ 873097978 h 603"/>
              <a:gd name="T8" fmla="*/ 0 60000 65536"/>
              <a:gd name="T9" fmla="*/ 0 60000 65536"/>
              <a:gd name="T10" fmla="*/ 0 60000 65536"/>
              <a:gd name="T11" fmla="*/ 0 60000 65536"/>
              <a:gd name="T12" fmla="*/ 0 w 1451"/>
              <a:gd name="T13" fmla="*/ 0 h 603"/>
              <a:gd name="T14" fmla="*/ 1451 w 1451"/>
              <a:gd name="T15" fmla="*/ 603 h 603"/>
            </a:gdLst>
            <a:ahLst/>
            <a:cxnLst>
              <a:cxn ang="T8">
                <a:pos x="T0" y="T1"/>
              </a:cxn>
              <a:cxn ang="T9">
                <a:pos x="T2" y="T3"/>
              </a:cxn>
              <a:cxn ang="T10">
                <a:pos x="T4" y="T5"/>
              </a:cxn>
              <a:cxn ang="T11">
                <a:pos x="T6" y="T7"/>
              </a:cxn>
            </a:cxnLst>
            <a:rect l="T12" t="T13" r="T14" b="T15"/>
            <a:pathLst>
              <a:path w="1451" h="603">
                <a:moveTo>
                  <a:pt x="1451" y="0"/>
                </a:moveTo>
                <a:lnTo>
                  <a:pt x="1274" y="603"/>
                </a:lnTo>
                <a:lnTo>
                  <a:pt x="210" y="603"/>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37893" name="Text Box 5"/>
          <p:cNvSpPr txBox="1">
            <a:spLocks noChangeArrowheads="1"/>
          </p:cNvSpPr>
          <p:nvPr/>
        </p:nvSpPr>
        <p:spPr bwMode="auto">
          <a:xfrm>
            <a:off x="2555875" y="3009900"/>
            <a:ext cx="1728788" cy="276225"/>
          </a:xfrm>
          <a:prstGeom prst="rect">
            <a:avLst/>
          </a:prstGeom>
          <a:noFill/>
          <a:ln w="9525">
            <a:noFill/>
            <a:round/>
            <a:headEnd/>
            <a:tailEnd/>
          </a:ln>
        </p:spPr>
        <p:txBody>
          <a:bodyPr lIns="90000" tIns="46800" rIns="90000" bIns="46800">
            <a:spAutoFit/>
          </a:bodyPr>
          <a:lstStyle/>
          <a:p>
            <a:pPr algn="ct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a:solidFill>
                  <a:srgbClr val="00006F"/>
                </a:solidFill>
              </a:rPr>
              <a:t>NegNearRule: L0R10</a:t>
            </a:r>
          </a:p>
        </p:txBody>
      </p:sp>
      <p:sp>
        <p:nvSpPr>
          <p:cNvPr id="37894" name="Text Box 6"/>
          <p:cNvSpPr txBox="1">
            <a:spLocks noChangeArrowheads="1"/>
          </p:cNvSpPr>
          <p:nvPr/>
        </p:nvSpPr>
        <p:spPr bwMode="auto">
          <a:xfrm>
            <a:off x="2411413" y="2649538"/>
            <a:ext cx="1728787" cy="276225"/>
          </a:xfrm>
          <a:prstGeom prst="rect">
            <a:avLst/>
          </a:prstGeom>
          <a:noFill/>
          <a:ln w="9525">
            <a:noFill/>
            <a:round/>
            <a:headEnd/>
            <a:tailEnd/>
          </a:ln>
        </p:spPr>
        <p:txBody>
          <a:bodyPr lIns="90000" tIns="46800" rIns="90000" bIns="46800">
            <a:spAutoFit/>
          </a:bodyPr>
          <a:lstStyle/>
          <a:p>
            <a:pPr algn="ct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a:solidFill>
                  <a:srgbClr val="00006F"/>
                </a:solidFill>
              </a:rPr>
              <a:t>NegNearRule: Empty</a:t>
            </a:r>
          </a:p>
        </p:txBody>
      </p:sp>
      <p:sp>
        <p:nvSpPr>
          <p:cNvPr id="36872" name="Text Box 7"/>
          <p:cNvSpPr txBox="1">
            <a:spLocks noChangeArrowheads="1"/>
          </p:cNvSpPr>
          <p:nvPr/>
        </p:nvSpPr>
        <p:spPr bwMode="auto">
          <a:xfrm>
            <a:off x="468313" y="1196975"/>
            <a:ext cx="8054975" cy="396875"/>
          </a:xfrm>
          <a:prstGeom prst="rect">
            <a:avLst/>
          </a:prstGeom>
          <a:noFill/>
          <a:ln w="9525">
            <a:noFill/>
            <a:round/>
            <a:headEnd/>
            <a:tailEnd/>
          </a:ln>
        </p:spPr>
        <p:txBody>
          <a:bodyPr lIns="90000" tIns="46800" rIns="90000" bIns="46800"/>
          <a:lstStyle/>
          <a:p>
            <a:pPr>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6F"/>
                </a:solidFill>
              </a:rPr>
              <a:t>Case One: Sentence Association V.S. NearRule Association </a:t>
            </a:r>
          </a:p>
        </p:txBody>
      </p:sp>
      <p:sp>
        <p:nvSpPr>
          <p:cNvPr id="37896" name="Line 8"/>
          <p:cNvSpPr>
            <a:spLocks noChangeShapeType="1"/>
          </p:cNvSpPr>
          <p:nvPr/>
        </p:nvSpPr>
        <p:spPr bwMode="auto">
          <a:xfrm flipV="1">
            <a:off x="2555875" y="1987550"/>
            <a:ext cx="1588" cy="147638"/>
          </a:xfrm>
          <a:prstGeom prst="line">
            <a:avLst/>
          </a:prstGeom>
          <a:noFill/>
          <a:ln w="9360">
            <a:solidFill>
              <a:srgbClr val="00006F"/>
            </a:solidFill>
            <a:miter lim="800000"/>
            <a:headEnd/>
            <a:tailEnd/>
          </a:ln>
        </p:spPr>
        <p:txBody>
          <a:bodyPr/>
          <a:lstStyle/>
          <a:p>
            <a:endParaRPr lang="zh-CN" altLang="en-US"/>
          </a:p>
        </p:txBody>
      </p:sp>
      <p:sp>
        <p:nvSpPr>
          <p:cNvPr id="37897" name="Line 9"/>
          <p:cNvSpPr>
            <a:spLocks noChangeShapeType="1"/>
          </p:cNvSpPr>
          <p:nvPr/>
        </p:nvSpPr>
        <p:spPr bwMode="auto">
          <a:xfrm>
            <a:off x="2555875" y="1989138"/>
            <a:ext cx="2232025" cy="1587"/>
          </a:xfrm>
          <a:prstGeom prst="line">
            <a:avLst/>
          </a:prstGeom>
          <a:noFill/>
          <a:ln w="9360">
            <a:solidFill>
              <a:srgbClr val="00006F"/>
            </a:solidFill>
            <a:miter lim="800000"/>
            <a:headEnd/>
            <a:tailEnd/>
          </a:ln>
        </p:spPr>
        <p:txBody>
          <a:bodyPr/>
          <a:lstStyle/>
          <a:p>
            <a:endParaRPr lang="zh-CN" altLang="en-US"/>
          </a:p>
        </p:txBody>
      </p:sp>
      <p:grpSp>
        <p:nvGrpSpPr>
          <p:cNvPr id="2" name="Group 10"/>
          <p:cNvGrpSpPr>
            <a:grpSpLocks/>
          </p:cNvGrpSpPr>
          <p:nvPr/>
        </p:nvGrpSpPr>
        <p:grpSpPr bwMode="auto">
          <a:xfrm>
            <a:off x="2098675" y="1989138"/>
            <a:ext cx="69850" cy="142875"/>
            <a:chOff x="1322" y="1253"/>
            <a:chExt cx="44" cy="90"/>
          </a:xfrm>
        </p:grpSpPr>
        <p:sp>
          <p:nvSpPr>
            <p:cNvPr id="36879" name="Line 11"/>
            <p:cNvSpPr>
              <a:spLocks noChangeShapeType="1"/>
            </p:cNvSpPr>
            <p:nvPr/>
          </p:nvSpPr>
          <p:spPr bwMode="auto">
            <a:xfrm flipV="1">
              <a:off x="1367" y="1252"/>
              <a:ext cx="1" cy="93"/>
            </a:xfrm>
            <a:prstGeom prst="line">
              <a:avLst/>
            </a:prstGeom>
            <a:noFill/>
            <a:ln w="9360">
              <a:solidFill>
                <a:srgbClr val="00006F"/>
              </a:solidFill>
              <a:miter lim="800000"/>
              <a:headEnd/>
              <a:tailEnd/>
            </a:ln>
          </p:spPr>
          <p:txBody>
            <a:bodyPr/>
            <a:lstStyle/>
            <a:p>
              <a:endParaRPr lang="zh-CN" altLang="en-US"/>
            </a:p>
          </p:txBody>
        </p:sp>
        <p:sp>
          <p:nvSpPr>
            <p:cNvPr id="36880" name="Line 12"/>
            <p:cNvSpPr>
              <a:spLocks noChangeShapeType="1"/>
            </p:cNvSpPr>
            <p:nvPr/>
          </p:nvSpPr>
          <p:spPr bwMode="auto">
            <a:xfrm flipH="1">
              <a:off x="1321" y="1253"/>
              <a:ext cx="47" cy="1"/>
            </a:xfrm>
            <a:prstGeom prst="line">
              <a:avLst/>
            </a:prstGeom>
            <a:noFill/>
            <a:ln w="9360">
              <a:solidFill>
                <a:srgbClr val="00006F"/>
              </a:solidFill>
              <a:miter lim="800000"/>
              <a:headEnd/>
              <a:tailEnd/>
            </a:ln>
          </p:spPr>
          <p:txBody>
            <a:bodyPr/>
            <a:lstStyle/>
            <a:p>
              <a:endParaRPr lang="zh-CN" altLang="en-US"/>
            </a:p>
          </p:txBody>
        </p:sp>
        <p:sp>
          <p:nvSpPr>
            <p:cNvPr id="36881" name="Line 13"/>
            <p:cNvSpPr>
              <a:spLocks noChangeShapeType="1"/>
            </p:cNvSpPr>
            <p:nvPr/>
          </p:nvSpPr>
          <p:spPr bwMode="auto">
            <a:xfrm flipV="1">
              <a:off x="1322" y="1252"/>
              <a:ext cx="1" cy="93"/>
            </a:xfrm>
            <a:prstGeom prst="line">
              <a:avLst/>
            </a:prstGeom>
            <a:noFill/>
            <a:ln w="9360">
              <a:solidFill>
                <a:srgbClr val="00006F"/>
              </a:solidFill>
              <a:miter lim="800000"/>
              <a:headEnd/>
              <a:tailEnd/>
            </a:ln>
          </p:spPr>
          <p:txBody>
            <a:bodyPr/>
            <a:lstStyle/>
            <a:p>
              <a:endParaRPr lang="zh-CN" altLang="en-US"/>
            </a:p>
          </p:txBody>
        </p:sp>
      </p:grpSp>
      <p:sp>
        <p:nvSpPr>
          <p:cNvPr id="37902" name="Text Box 14"/>
          <p:cNvSpPr txBox="1">
            <a:spLocks noChangeArrowheads="1"/>
          </p:cNvSpPr>
          <p:nvPr/>
        </p:nvSpPr>
        <p:spPr bwMode="auto">
          <a:xfrm>
            <a:off x="2555875" y="1701800"/>
            <a:ext cx="1728788" cy="276225"/>
          </a:xfrm>
          <a:prstGeom prst="rect">
            <a:avLst/>
          </a:prstGeom>
          <a:noFill/>
          <a:ln w="9525">
            <a:noFill/>
            <a:round/>
            <a:headEnd/>
            <a:tailEnd/>
          </a:ln>
        </p:spPr>
        <p:txBody>
          <a:bodyPr lIns="90000" tIns="46800" rIns="90000" bIns="46800">
            <a:spAutoFit/>
          </a:bodyPr>
          <a:lstStyle/>
          <a:p>
            <a:pPr algn="ct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a:solidFill>
                  <a:srgbClr val="00006F"/>
                </a:solidFill>
              </a:rPr>
              <a:t>R10</a:t>
            </a:r>
          </a:p>
        </p:txBody>
      </p:sp>
      <p:sp>
        <p:nvSpPr>
          <p:cNvPr id="37903" name="Text Box 15"/>
          <p:cNvSpPr txBox="1">
            <a:spLocks noChangeArrowheads="1"/>
          </p:cNvSpPr>
          <p:nvPr/>
        </p:nvSpPr>
        <p:spPr bwMode="auto">
          <a:xfrm>
            <a:off x="1957388" y="1701800"/>
            <a:ext cx="360362" cy="276225"/>
          </a:xfrm>
          <a:prstGeom prst="rect">
            <a:avLst/>
          </a:prstGeom>
          <a:noFill/>
          <a:ln w="9525">
            <a:noFill/>
            <a:round/>
            <a:headEnd/>
            <a:tailEnd/>
          </a:ln>
        </p:spPr>
        <p:txBody>
          <a:bodyPr lIns="90000" tIns="46800" rIns="90000" bIns="46800">
            <a:spAutoFit/>
          </a:bodyPr>
          <a:lstStyle/>
          <a:p>
            <a:pPr algn="ct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a:solidFill>
                  <a:srgbClr val="00006F"/>
                </a:solidFill>
              </a:rPr>
              <a:t>L0</a:t>
            </a:r>
          </a:p>
        </p:txBody>
      </p:sp>
      <p:sp>
        <p:nvSpPr>
          <p:cNvPr id="37904" name="Text Box 16"/>
          <p:cNvSpPr txBox="1">
            <a:spLocks noChangeArrowheads="1"/>
          </p:cNvSpPr>
          <p:nvPr/>
        </p:nvSpPr>
        <p:spPr bwMode="auto">
          <a:xfrm>
            <a:off x="539750" y="3644900"/>
            <a:ext cx="8054975" cy="1054100"/>
          </a:xfrm>
          <a:prstGeom prst="rect">
            <a:avLst/>
          </a:prstGeom>
          <a:noFill/>
          <a:ln w="9525">
            <a:noFill/>
            <a:round/>
            <a:headEnd/>
            <a:tailEnd/>
          </a:ln>
        </p:spPr>
        <p:txBody>
          <a:bodyPr lIns="90000" tIns="46800" rIns="90000" bIns="46800"/>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NegNearRule</a:t>
            </a:r>
            <a:r>
              <a:rPr lang="en-US" sz="1800">
                <a:solidFill>
                  <a:srgbClr val="00006F"/>
                </a:solidFill>
              </a:rPr>
              <a:t>为空的情况，基于句子关联：</a:t>
            </a:r>
            <a:r>
              <a:rPr lang="en-US" altLang="zh-CN" sz="1800">
                <a:solidFill>
                  <a:srgbClr val="00006F"/>
                </a:solidFill>
              </a:rPr>
              <a:t>N70 – Negative </a:t>
            </a:r>
            <a:r>
              <a:rPr lang="en-US" sz="1800">
                <a:solidFill>
                  <a:srgbClr val="00006F"/>
                </a:solidFill>
              </a:rPr>
              <a:t>贵</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NegNearRule</a:t>
            </a:r>
            <a:r>
              <a:rPr lang="en-US" sz="1800">
                <a:solidFill>
                  <a:srgbClr val="00006F"/>
                </a:solidFill>
              </a:rPr>
              <a:t>为</a:t>
            </a:r>
            <a:r>
              <a:rPr lang="en-US" altLang="zh-CN" sz="1800">
                <a:solidFill>
                  <a:srgbClr val="00006F"/>
                </a:solidFill>
              </a:rPr>
              <a:t>L0R10</a:t>
            </a:r>
            <a:r>
              <a:rPr lang="en-US" sz="1800">
                <a:solidFill>
                  <a:srgbClr val="00006F"/>
                </a:solidFill>
              </a:rPr>
              <a:t>的情况：</a:t>
            </a:r>
            <a:r>
              <a:rPr lang="en-US" altLang="zh-CN" sz="1800">
                <a:solidFill>
                  <a:srgbClr val="00006F"/>
                </a:solidFill>
              </a:rPr>
              <a:t>N70 – Negative </a:t>
            </a:r>
            <a:r>
              <a:rPr lang="en-US" sz="1800">
                <a:solidFill>
                  <a:srgbClr val="00006F"/>
                </a:solidFill>
              </a:rPr>
              <a:t>贵 烂</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additive="repl">
                                        <p:cTn id="6" dur="1" fill="hold">
                                          <p:stCondLst>
                                            <p:cond delay="0"/>
                                          </p:stCondLst>
                                        </p:cTn>
                                        <p:tgtEl>
                                          <p:spTgt spid="37894"/>
                                        </p:tgtEl>
                                        <p:attrNameLst>
                                          <p:attrName>style.visibility</p:attrName>
                                        </p:attrNameLst>
                                      </p:cBhvr>
                                      <p:to>
                                        <p:strVal val="visible"/>
                                      </p:to>
                                    </p:set>
                                    <p:animEffect transition="in" filter="dissolve">
                                      <p:cBhvr additive="repl">
                                        <p:cTn id="7" dur="500"/>
                                        <p:tgtEl>
                                          <p:spTgt spid="37894"/>
                                        </p:tgtEl>
                                      </p:cBhvr>
                                    </p:animEffect>
                                  </p:childTnLst>
                                </p:cTn>
                              </p:par>
                              <p:par>
                                <p:cTn id="8" presetID="9" presetClass="entr" fill="hold" grpId="0" nodeType="withEffect">
                                  <p:stCondLst>
                                    <p:cond delay="0"/>
                                  </p:stCondLst>
                                  <p:childTnLst>
                                    <p:set>
                                      <p:cBhvr additive="repl">
                                        <p:cTn id="9" dur="1" fill="hold">
                                          <p:stCondLst>
                                            <p:cond delay="0"/>
                                          </p:stCondLst>
                                        </p:cTn>
                                        <p:tgtEl>
                                          <p:spTgt spid="37891"/>
                                        </p:tgtEl>
                                        <p:attrNameLst>
                                          <p:attrName>style.visibility</p:attrName>
                                        </p:attrNameLst>
                                      </p:cBhvr>
                                      <p:to>
                                        <p:strVal val="visible"/>
                                      </p:to>
                                    </p:set>
                                    <p:animEffect transition="in" filter="dissolve">
                                      <p:cBhvr additive="repl">
                                        <p:cTn id="10" dur="500"/>
                                        <p:tgtEl>
                                          <p:spTgt spid="37891"/>
                                        </p:tgtEl>
                                      </p:cBhvr>
                                    </p:animEffect>
                                  </p:childTnLst>
                                </p:cTn>
                              </p:par>
                              <p:par>
                                <p:cTn id="11" presetID="9" presetClass="entr" fill="hold" nodeType="withEffect">
                                  <p:stCondLst>
                                    <p:cond delay="0"/>
                                  </p:stCondLst>
                                  <p:childTnLst>
                                    <p:set>
                                      <p:cBhvr additive="repl">
                                        <p:cTn id="12" dur="1" fill="hold">
                                          <p:stCondLst>
                                            <p:cond delay="0"/>
                                          </p:stCondLst>
                                        </p:cTn>
                                        <p:tgtEl>
                                          <p:spTgt spid="37904">
                                            <p:txEl>
                                              <p:pRg st="0" end="0"/>
                                            </p:txEl>
                                          </p:spTgt>
                                        </p:tgtEl>
                                        <p:attrNameLst>
                                          <p:attrName>style.visibility</p:attrName>
                                        </p:attrNameLst>
                                      </p:cBhvr>
                                      <p:to>
                                        <p:strVal val="visible"/>
                                      </p:to>
                                    </p:set>
                                    <p:animEffect transition="in" filter="dissolve">
                                      <p:cBhvr additive="repl">
                                        <p:cTn id="13" dur="500"/>
                                        <p:tgtEl>
                                          <p:spTgt spid="3790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fill="hold" nodeType="clickEffect">
                                  <p:stCondLst>
                                    <p:cond delay="0"/>
                                  </p:stCondLst>
                                  <p:childTnLst>
                                    <p:set>
                                      <p:cBhvr additive="repl">
                                        <p:cTn id="17" dur="1" fill="hold">
                                          <p:stCondLst>
                                            <p:cond delay="0"/>
                                          </p:stCondLst>
                                        </p:cTn>
                                        <p:tgtEl>
                                          <p:spTgt spid="37893"/>
                                        </p:tgtEl>
                                        <p:attrNameLst>
                                          <p:attrName>style.visibility</p:attrName>
                                        </p:attrNameLst>
                                      </p:cBhvr>
                                      <p:to>
                                        <p:strVal val="visible"/>
                                      </p:to>
                                    </p:set>
                                    <p:animEffect transition="in" filter="dissolve">
                                      <p:cBhvr additive="repl">
                                        <p:cTn id="18" dur="500"/>
                                        <p:tgtEl>
                                          <p:spTgt spid="37893"/>
                                        </p:tgtEl>
                                      </p:cBhvr>
                                    </p:animEffect>
                                  </p:childTnLst>
                                </p:cTn>
                              </p:par>
                              <p:par>
                                <p:cTn id="19" presetID="9" presetClass="entr" fill="hold" grpId="0" nodeType="withEffect">
                                  <p:stCondLst>
                                    <p:cond delay="0"/>
                                  </p:stCondLst>
                                  <p:childTnLst>
                                    <p:set>
                                      <p:cBhvr additive="repl">
                                        <p:cTn id="20" dur="1" fill="hold">
                                          <p:stCondLst>
                                            <p:cond delay="0"/>
                                          </p:stCondLst>
                                        </p:cTn>
                                        <p:tgtEl>
                                          <p:spTgt spid="37892"/>
                                        </p:tgtEl>
                                        <p:attrNameLst>
                                          <p:attrName>style.visibility</p:attrName>
                                        </p:attrNameLst>
                                      </p:cBhvr>
                                      <p:to>
                                        <p:strVal val="visible"/>
                                      </p:to>
                                    </p:set>
                                    <p:animEffect transition="in" filter="dissolve">
                                      <p:cBhvr additive="repl">
                                        <p:cTn id="21" dur="500"/>
                                        <p:tgtEl>
                                          <p:spTgt spid="37892"/>
                                        </p:tgtEl>
                                      </p:cBhvr>
                                    </p:animEffect>
                                  </p:childTnLst>
                                </p:cTn>
                              </p:par>
                              <p:par>
                                <p:cTn id="22" presetID="9" presetClass="entr" fill="hold" nodeType="withEffect">
                                  <p:stCondLst>
                                    <p:cond delay="0"/>
                                  </p:stCondLst>
                                  <p:childTnLst>
                                    <p:set>
                                      <p:cBhvr additive="repl">
                                        <p:cTn id="23" dur="1" fill="hold">
                                          <p:stCondLst>
                                            <p:cond delay="0"/>
                                          </p:stCondLst>
                                        </p:cTn>
                                        <p:tgtEl>
                                          <p:spTgt spid="37902"/>
                                        </p:tgtEl>
                                        <p:attrNameLst>
                                          <p:attrName>style.visibility</p:attrName>
                                        </p:attrNameLst>
                                      </p:cBhvr>
                                      <p:to>
                                        <p:strVal val="visible"/>
                                      </p:to>
                                    </p:set>
                                    <p:animEffect transition="in" filter="dissolve">
                                      <p:cBhvr additive="repl">
                                        <p:cTn id="24" dur="500"/>
                                        <p:tgtEl>
                                          <p:spTgt spid="37902"/>
                                        </p:tgtEl>
                                      </p:cBhvr>
                                    </p:animEffect>
                                  </p:childTnLst>
                                </p:cTn>
                              </p:par>
                              <p:par>
                                <p:cTn id="25" presetID="9" presetClass="entr" fill="hold" grpId="0" nodeType="withEffect">
                                  <p:stCondLst>
                                    <p:cond delay="0"/>
                                  </p:stCondLst>
                                  <p:childTnLst>
                                    <p:set>
                                      <p:cBhvr additive="repl">
                                        <p:cTn id="26" dur="1" fill="hold">
                                          <p:stCondLst>
                                            <p:cond delay="0"/>
                                          </p:stCondLst>
                                        </p:cTn>
                                        <p:tgtEl>
                                          <p:spTgt spid="37897"/>
                                        </p:tgtEl>
                                        <p:attrNameLst>
                                          <p:attrName>style.visibility</p:attrName>
                                        </p:attrNameLst>
                                      </p:cBhvr>
                                      <p:to>
                                        <p:strVal val="visible"/>
                                      </p:to>
                                    </p:set>
                                    <p:animEffect transition="in" filter="dissolve">
                                      <p:cBhvr additive="repl">
                                        <p:cTn id="27" dur="500"/>
                                        <p:tgtEl>
                                          <p:spTgt spid="37897"/>
                                        </p:tgtEl>
                                      </p:cBhvr>
                                    </p:animEffect>
                                  </p:childTnLst>
                                </p:cTn>
                              </p:par>
                              <p:par>
                                <p:cTn id="28" presetID="9" presetClass="entr" fill="hold" grpId="0" nodeType="withEffect">
                                  <p:stCondLst>
                                    <p:cond delay="0"/>
                                  </p:stCondLst>
                                  <p:childTnLst>
                                    <p:set>
                                      <p:cBhvr additive="repl">
                                        <p:cTn id="29" dur="1" fill="hold">
                                          <p:stCondLst>
                                            <p:cond delay="0"/>
                                          </p:stCondLst>
                                        </p:cTn>
                                        <p:tgtEl>
                                          <p:spTgt spid="37896"/>
                                        </p:tgtEl>
                                        <p:attrNameLst>
                                          <p:attrName>style.visibility</p:attrName>
                                        </p:attrNameLst>
                                      </p:cBhvr>
                                      <p:to>
                                        <p:strVal val="visible"/>
                                      </p:to>
                                    </p:set>
                                    <p:animEffect transition="in" filter="dissolve">
                                      <p:cBhvr additive="repl">
                                        <p:cTn id="30" dur="500"/>
                                        <p:tgtEl>
                                          <p:spTgt spid="37896"/>
                                        </p:tgtEl>
                                      </p:cBhvr>
                                    </p:animEffect>
                                  </p:childTnLst>
                                </p:cTn>
                              </p:par>
                              <p:par>
                                <p:cTn id="31" presetID="9" presetClass="entr" fill="hold" nodeType="withEffect">
                                  <p:stCondLst>
                                    <p:cond delay="0"/>
                                  </p:stCondLst>
                                  <p:childTnLst>
                                    <p:set>
                                      <p:cBhvr additive="repl">
                                        <p:cTn id="32" dur="1" fill="hold">
                                          <p:stCondLst>
                                            <p:cond delay="0"/>
                                          </p:stCondLst>
                                        </p:cTn>
                                        <p:tgtEl>
                                          <p:spTgt spid="2"/>
                                        </p:tgtEl>
                                        <p:attrNameLst>
                                          <p:attrName>style.visibility</p:attrName>
                                        </p:attrNameLst>
                                      </p:cBhvr>
                                      <p:to>
                                        <p:strVal val="visible"/>
                                      </p:to>
                                    </p:set>
                                    <p:animEffect transition="in" filter="dissolve">
                                      <p:cBhvr additive="repl">
                                        <p:cTn id="33" dur="500"/>
                                        <p:tgtEl>
                                          <p:spTgt spid="2"/>
                                        </p:tgtEl>
                                      </p:cBhvr>
                                    </p:animEffect>
                                  </p:childTnLst>
                                </p:cTn>
                              </p:par>
                              <p:par>
                                <p:cTn id="34" presetID="9" presetClass="entr" fill="hold" nodeType="withEffect">
                                  <p:stCondLst>
                                    <p:cond delay="0"/>
                                  </p:stCondLst>
                                  <p:childTnLst>
                                    <p:set>
                                      <p:cBhvr additive="repl">
                                        <p:cTn id="35" dur="1" fill="hold">
                                          <p:stCondLst>
                                            <p:cond delay="0"/>
                                          </p:stCondLst>
                                        </p:cTn>
                                        <p:tgtEl>
                                          <p:spTgt spid="37903"/>
                                        </p:tgtEl>
                                        <p:attrNameLst>
                                          <p:attrName>style.visibility</p:attrName>
                                        </p:attrNameLst>
                                      </p:cBhvr>
                                      <p:to>
                                        <p:strVal val="visible"/>
                                      </p:to>
                                    </p:set>
                                    <p:animEffect transition="in" filter="dissolve">
                                      <p:cBhvr additive="repl">
                                        <p:cTn id="36" dur="500"/>
                                        <p:tgtEl>
                                          <p:spTgt spid="37903"/>
                                        </p:tgtEl>
                                      </p:cBhvr>
                                    </p:animEffect>
                                  </p:childTnLst>
                                </p:cTn>
                              </p:par>
                              <p:par>
                                <p:cTn id="37" presetID="9" presetClass="entr" fill="hold" nodeType="withEffect">
                                  <p:stCondLst>
                                    <p:cond delay="0"/>
                                  </p:stCondLst>
                                  <p:childTnLst>
                                    <p:set>
                                      <p:cBhvr additive="repl">
                                        <p:cTn id="38" dur="1" fill="hold">
                                          <p:stCondLst>
                                            <p:cond delay="0"/>
                                          </p:stCondLst>
                                        </p:cTn>
                                        <p:tgtEl>
                                          <p:spTgt spid="37904">
                                            <p:txEl>
                                              <p:pRg st="1" end="1"/>
                                            </p:txEl>
                                          </p:spTgt>
                                        </p:tgtEl>
                                        <p:attrNameLst>
                                          <p:attrName>style.visibility</p:attrName>
                                        </p:attrNameLst>
                                      </p:cBhvr>
                                      <p:to>
                                        <p:strVal val="visible"/>
                                      </p:to>
                                    </p:set>
                                    <p:animEffect transition="in" filter="dissolve">
                                      <p:cBhvr additive="repl">
                                        <p:cTn id="39" dur="500"/>
                                        <p:tgtEl>
                                          <p:spTgt spid="379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nimBg="1"/>
      <p:bldP spid="37892" grpId="0" animBg="1"/>
      <p:bldP spid="37896" grpId="0" animBg="1"/>
      <p:bldP spid="3789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Product - Sentiment Association</a:t>
            </a:r>
          </a:p>
        </p:txBody>
      </p:sp>
      <p:sp>
        <p:nvSpPr>
          <p:cNvPr id="38914" name="Text Box 2"/>
          <p:cNvSpPr txBox="1">
            <a:spLocks noChangeArrowheads="1"/>
          </p:cNvSpPr>
          <p:nvPr/>
        </p:nvSpPr>
        <p:spPr bwMode="auto">
          <a:xfrm>
            <a:off x="539750" y="3644900"/>
            <a:ext cx="8054975" cy="1054100"/>
          </a:xfrm>
          <a:prstGeom prst="rect">
            <a:avLst/>
          </a:prstGeom>
          <a:noFill/>
          <a:ln w="9525">
            <a:noFill/>
            <a:round/>
            <a:headEnd/>
            <a:tailEnd/>
          </a:ln>
        </p:spPr>
        <p:txBody>
          <a:bodyPr lIns="90000" tIns="46800" rIns="90000" bIns="46800"/>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N72 – Positive </a:t>
            </a:r>
            <a:r>
              <a:rPr lang="en-US" sz="1800">
                <a:solidFill>
                  <a:srgbClr val="00006F"/>
                </a:solidFill>
              </a:rPr>
              <a:t>灵</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N70 – Positive </a:t>
            </a:r>
            <a:r>
              <a:rPr lang="en-US" sz="1800">
                <a:solidFill>
                  <a:srgbClr val="00006F"/>
                </a:solidFill>
              </a:rPr>
              <a:t>灵</a:t>
            </a:r>
          </a:p>
        </p:txBody>
      </p:sp>
      <p:sp>
        <p:nvSpPr>
          <p:cNvPr id="37892" name="Rectangle 3"/>
          <p:cNvSpPr>
            <a:spLocks noChangeArrowheads="1"/>
          </p:cNvSpPr>
          <p:nvPr/>
        </p:nvSpPr>
        <p:spPr bwMode="auto">
          <a:xfrm>
            <a:off x="2124075" y="1955800"/>
            <a:ext cx="2160588" cy="360363"/>
          </a:xfrm>
          <a:prstGeom prst="rect">
            <a:avLst/>
          </a:prstGeom>
          <a:noFill/>
          <a:ln w="9525">
            <a:noFill/>
            <a:round/>
            <a:headEnd/>
            <a:tailEnd/>
          </a:ln>
        </p:spPr>
        <p:txBody>
          <a:bodyPr lIns="90000" tIns="46800" rIns="90000" bIns="46800"/>
          <a:lstStyle/>
          <a:p>
            <a:pPr>
              <a:lnSpc>
                <a:spcPct val="90000"/>
              </a:lnSpc>
              <a:spcBef>
                <a:spcPts val="450"/>
              </a:spcBef>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lang="en-GB" altLang="zh-CN" sz="1800">
                <a:solidFill>
                  <a:srgbClr val="009900"/>
                </a:solidFill>
              </a:rPr>
              <a:t>n70</a:t>
            </a:r>
            <a:r>
              <a:rPr lang="zh-CN" altLang="en-GB" sz="1800">
                <a:solidFill>
                  <a:srgbClr val="00006F"/>
                </a:solidFill>
              </a:rPr>
              <a:t>和</a:t>
            </a:r>
            <a:r>
              <a:rPr lang="en-GB" altLang="zh-CN" sz="1800">
                <a:solidFill>
                  <a:srgbClr val="009900"/>
                </a:solidFill>
              </a:rPr>
              <a:t>n72</a:t>
            </a:r>
            <a:r>
              <a:rPr lang="zh-CN" altLang="en-GB" sz="1800">
                <a:solidFill>
                  <a:srgbClr val="00006F"/>
                </a:solidFill>
              </a:rPr>
              <a:t>都很</a:t>
            </a:r>
            <a:r>
              <a:rPr lang="zh-CN" altLang="en-GB" sz="1800">
                <a:solidFill>
                  <a:srgbClr val="FF6600"/>
                </a:solidFill>
              </a:rPr>
              <a:t>灵</a:t>
            </a:r>
          </a:p>
        </p:txBody>
      </p:sp>
      <p:sp>
        <p:nvSpPr>
          <p:cNvPr id="38916" name="Freeform 4"/>
          <p:cNvSpPr>
            <a:spLocks/>
          </p:cNvSpPr>
          <p:nvPr/>
        </p:nvSpPr>
        <p:spPr bwMode="auto">
          <a:xfrm>
            <a:off x="3063875" y="2316163"/>
            <a:ext cx="719138" cy="393700"/>
          </a:xfrm>
          <a:custGeom>
            <a:avLst/>
            <a:gdLst>
              <a:gd name="T0" fmla="*/ 2147483647 w 680"/>
              <a:gd name="T1" fmla="*/ 0 h 131"/>
              <a:gd name="T2" fmla="*/ 2147483647 w 680"/>
              <a:gd name="T3" fmla="*/ 2147483647 h 131"/>
              <a:gd name="T4" fmla="*/ 2147483647 w 680"/>
              <a:gd name="T5" fmla="*/ 2147483647 h 131"/>
              <a:gd name="T6" fmla="*/ 0 w 680"/>
              <a:gd name="T7" fmla="*/ 2147483647 h 131"/>
              <a:gd name="T8" fmla="*/ 0 60000 65536"/>
              <a:gd name="T9" fmla="*/ 0 60000 65536"/>
              <a:gd name="T10" fmla="*/ 0 60000 65536"/>
              <a:gd name="T11" fmla="*/ 0 60000 65536"/>
              <a:gd name="T12" fmla="*/ 0 w 680"/>
              <a:gd name="T13" fmla="*/ 0 h 131"/>
              <a:gd name="T14" fmla="*/ 680 w 680"/>
              <a:gd name="T15" fmla="*/ 131 h 131"/>
            </a:gdLst>
            <a:ahLst/>
            <a:cxnLst>
              <a:cxn ang="T8">
                <a:pos x="T0" y="T1"/>
              </a:cxn>
              <a:cxn ang="T9">
                <a:pos x="T2" y="T3"/>
              </a:cxn>
              <a:cxn ang="T10">
                <a:pos x="T4" y="T5"/>
              </a:cxn>
              <a:cxn ang="T11">
                <a:pos x="T6" y="T7"/>
              </a:cxn>
            </a:cxnLst>
            <a:rect l="T12" t="T13" r="T14" b="T15"/>
            <a:pathLst>
              <a:path w="680" h="131">
                <a:moveTo>
                  <a:pt x="680" y="0"/>
                </a:moveTo>
                <a:lnTo>
                  <a:pt x="587" y="131"/>
                </a:lnTo>
                <a:lnTo>
                  <a:pt x="139" y="131"/>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38917" name="Freeform 5"/>
          <p:cNvSpPr>
            <a:spLocks/>
          </p:cNvSpPr>
          <p:nvPr/>
        </p:nvSpPr>
        <p:spPr bwMode="auto">
          <a:xfrm>
            <a:off x="2341563" y="2316163"/>
            <a:ext cx="1512887" cy="896937"/>
          </a:xfrm>
          <a:custGeom>
            <a:avLst/>
            <a:gdLst>
              <a:gd name="T0" fmla="*/ 2147483647 w 1451"/>
              <a:gd name="T1" fmla="*/ 0 h 603"/>
              <a:gd name="T2" fmla="*/ 2147483647 w 1451"/>
              <a:gd name="T3" fmla="*/ 2147483647 h 603"/>
              <a:gd name="T4" fmla="*/ 2147483647 w 1451"/>
              <a:gd name="T5" fmla="*/ 2147483647 h 603"/>
              <a:gd name="T6" fmla="*/ 0 w 1451"/>
              <a:gd name="T7" fmla="*/ 2147483647 h 603"/>
              <a:gd name="T8" fmla="*/ 0 60000 65536"/>
              <a:gd name="T9" fmla="*/ 0 60000 65536"/>
              <a:gd name="T10" fmla="*/ 0 60000 65536"/>
              <a:gd name="T11" fmla="*/ 0 60000 65536"/>
              <a:gd name="T12" fmla="*/ 0 w 1451"/>
              <a:gd name="T13" fmla="*/ 0 h 603"/>
              <a:gd name="T14" fmla="*/ 1451 w 1451"/>
              <a:gd name="T15" fmla="*/ 603 h 603"/>
            </a:gdLst>
            <a:ahLst/>
            <a:cxnLst>
              <a:cxn ang="T8">
                <a:pos x="T0" y="T1"/>
              </a:cxn>
              <a:cxn ang="T9">
                <a:pos x="T2" y="T3"/>
              </a:cxn>
              <a:cxn ang="T10">
                <a:pos x="T4" y="T5"/>
              </a:cxn>
              <a:cxn ang="T11">
                <a:pos x="T6" y="T7"/>
              </a:cxn>
            </a:cxnLst>
            <a:rect l="T12" t="T13" r="T14" b="T15"/>
            <a:pathLst>
              <a:path w="1451" h="603">
                <a:moveTo>
                  <a:pt x="1451" y="0"/>
                </a:moveTo>
                <a:lnTo>
                  <a:pt x="1274" y="603"/>
                </a:lnTo>
                <a:lnTo>
                  <a:pt x="210" y="603"/>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37895" name="Text Box 6"/>
          <p:cNvSpPr txBox="1">
            <a:spLocks noChangeArrowheads="1"/>
          </p:cNvSpPr>
          <p:nvPr/>
        </p:nvSpPr>
        <p:spPr bwMode="auto">
          <a:xfrm>
            <a:off x="468313" y="1196975"/>
            <a:ext cx="8280400" cy="398463"/>
          </a:xfrm>
          <a:prstGeom prst="rect">
            <a:avLst/>
          </a:prstGeom>
          <a:noFill/>
          <a:ln w="9525">
            <a:noFill/>
            <a:round/>
            <a:headEnd/>
            <a:tailEnd/>
          </a:ln>
        </p:spPr>
        <p:txBody>
          <a:bodyPr lIns="90000" tIns="46800" rIns="90000" bIns="46800">
            <a:spAutoFit/>
          </a:bodyPr>
          <a:lstStyle/>
          <a:p>
            <a:pPr>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6F"/>
                </a:solidFill>
              </a:rPr>
              <a:t>Case Two: n Sentiment associated to n Categories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childTnLst>
                                    <p:set>
                                      <p:cBhvr additive="repl">
                                        <p:cTn id="6" dur="1" fill="hold">
                                          <p:stCondLst>
                                            <p:cond delay="0"/>
                                          </p:stCondLst>
                                        </p:cTn>
                                        <p:tgtEl>
                                          <p:spTgt spid="38916"/>
                                        </p:tgtEl>
                                        <p:attrNameLst>
                                          <p:attrName>style.visibility</p:attrName>
                                        </p:attrNameLst>
                                      </p:cBhvr>
                                      <p:to>
                                        <p:strVal val="visible"/>
                                      </p:to>
                                    </p:set>
                                    <p:animEffect transition="in" filter="dissolve">
                                      <p:cBhvr additive="repl">
                                        <p:cTn id="7" dur="500"/>
                                        <p:tgtEl>
                                          <p:spTgt spid="38916"/>
                                        </p:tgtEl>
                                      </p:cBhvr>
                                    </p:animEffect>
                                  </p:childTnLst>
                                </p:cTn>
                              </p:par>
                              <p:par>
                                <p:cTn id="8" presetID="9" presetClass="entr" fill="hold" nodeType="withEffect">
                                  <p:stCondLst>
                                    <p:cond delay="0"/>
                                  </p:stCondLst>
                                  <p:childTnLst>
                                    <p:set>
                                      <p:cBhvr additive="repl">
                                        <p:cTn id="9" dur="1" fill="hold">
                                          <p:stCondLst>
                                            <p:cond delay="0"/>
                                          </p:stCondLst>
                                        </p:cTn>
                                        <p:tgtEl>
                                          <p:spTgt spid="38914">
                                            <p:txEl>
                                              <p:pRg st="0" end="0"/>
                                            </p:txEl>
                                          </p:spTgt>
                                        </p:tgtEl>
                                        <p:attrNameLst>
                                          <p:attrName>style.visibility</p:attrName>
                                        </p:attrNameLst>
                                      </p:cBhvr>
                                      <p:to>
                                        <p:strVal val="visible"/>
                                      </p:to>
                                    </p:set>
                                    <p:animEffect transition="in" filter="dissolve">
                                      <p:cBhvr additive="repl">
                                        <p:cTn id="10" dur="500"/>
                                        <p:tgtEl>
                                          <p:spTgt spid="3891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fill="hold" grpId="0" nodeType="clickEffect">
                                  <p:stCondLst>
                                    <p:cond delay="0"/>
                                  </p:stCondLst>
                                  <p:childTnLst>
                                    <p:set>
                                      <p:cBhvr additive="repl">
                                        <p:cTn id="14" dur="1" fill="hold">
                                          <p:stCondLst>
                                            <p:cond delay="0"/>
                                          </p:stCondLst>
                                        </p:cTn>
                                        <p:tgtEl>
                                          <p:spTgt spid="38917"/>
                                        </p:tgtEl>
                                        <p:attrNameLst>
                                          <p:attrName>style.visibility</p:attrName>
                                        </p:attrNameLst>
                                      </p:cBhvr>
                                      <p:to>
                                        <p:strVal val="visible"/>
                                      </p:to>
                                    </p:set>
                                    <p:animEffect transition="in" filter="dissolve">
                                      <p:cBhvr additive="repl">
                                        <p:cTn id="15" dur="500"/>
                                        <p:tgtEl>
                                          <p:spTgt spid="38917"/>
                                        </p:tgtEl>
                                      </p:cBhvr>
                                    </p:animEffect>
                                  </p:childTnLst>
                                </p:cTn>
                              </p:par>
                              <p:par>
                                <p:cTn id="16" presetID="9" presetClass="entr" fill="hold" nodeType="withEffect">
                                  <p:stCondLst>
                                    <p:cond delay="0"/>
                                  </p:stCondLst>
                                  <p:childTnLst>
                                    <p:set>
                                      <p:cBhvr additive="repl">
                                        <p:cTn id="17" dur="1" fill="hold">
                                          <p:stCondLst>
                                            <p:cond delay="0"/>
                                          </p:stCondLst>
                                        </p:cTn>
                                        <p:tgtEl>
                                          <p:spTgt spid="38914">
                                            <p:txEl>
                                              <p:pRg st="1" end="1"/>
                                            </p:txEl>
                                          </p:spTgt>
                                        </p:tgtEl>
                                        <p:attrNameLst>
                                          <p:attrName>style.visibility</p:attrName>
                                        </p:attrNameLst>
                                      </p:cBhvr>
                                      <p:to>
                                        <p:strVal val="visible"/>
                                      </p:to>
                                    </p:set>
                                    <p:animEffect transition="in" filter="dissolve">
                                      <p:cBhvr additive="repl">
                                        <p:cTn id="18" dur="500"/>
                                        <p:tgtEl>
                                          <p:spTgt spid="389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p:bldP spid="389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Product - Sentiment Association</a:t>
            </a:r>
          </a:p>
        </p:txBody>
      </p:sp>
      <p:sp>
        <p:nvSpPr>
          <p:cNvPr id="38915" name="Rectangle 2"/>
          <p:cNvSpPr>
            <a:spLocks noChangeArrowheads="1"/>
          </p:cNvSpPr>
          <p:nvPr/>
        </p:nvSpPr>
        <p:spPr bwMode="auto">
          <a:xfrm>
            <a:off x="2266950" y="2314575"/>
            <a:ext cx="2160588" cy="360363"/>
          </a:xfrm>
          <a:prstGeom prst="rect">
            <a:avLst/>
          </a:prstGeom>
          <a:noFill/>
          <a:ln w="9525">
            <a:noFill/>
            <a:round/>
            <a:headEnd/>
            <a:tailEnd/>
          </a:ln>
        </p:spPr>
        <p:txBody>
          <a:bodyPr lIns="90000" tIns="46800" rIns="90000" bIns="46800"/>
          <a:lstStyle/>
          <a:p>
            <a:pPr>
              <a:lnSpc>
                <a:spcPct val="90000"/>
              </a:lnSpc>
              <a:spcBef>
                <a:spcPts val="450"/>
              </a:spcBef>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lang="en-GB" altLang="zh-CN" sz="1800">
                <a:solidFill>
                  <a:srgbClr val="009900"/>
                </a:solidFill>
              </a:rPr>
              <a:t>n70</a:t>
            </a:r>
            <a:r>
              <a:rPr lang="zh-CN" altLang="en-GB" sz="1800">
                <a:solidFill>
                  <a:srgbClr val="00006F"/>
                </a:solidFill>
              </a:rPr>
              <a:t>比</a:t>
            </a:r>
            <a:r>
              <a:rPr lang="en-GB" altLang="zh-CN" sz="1800">
                <a:solidFill>
                  <a:srgbClr val="009900"/>
                </a:solidFill>
              </a:rPr>
              <a:t>n72</a:t>
            </a:r>
            <a:r>
              <a:rPr lang="zh-CN" altLang="en-GB" sz="1800">
                <a:solidFill>
                  <a:srgbClr val="00006F"/>
                </a:solidFill>
              </a:rPr>
              <a:t>要</a:t>
            </a:r>
            <a:r>
              <a:rPr lang="zh-CN" altLang="en-GB" sz="1800">
                <a:solidFill>
                  <a:srgbClr val="FF6600"/>
                </a:solidFill>
              </a:rPr>
              <a:t>好</a:t>
            </a:r>
          </a:p>
        </p:txBody>
      </p:sp>
      <p:sp>
        <p:nvSpPr>
          <p:cNvPr id="39939" name="Freeform 3"/>
          <p:cNvSpPr>
            <a:spLocks/>
          </p:cNvSpPr>
          <p:nvPr/>
        </p:nvSpPr>
        <p:spPr bwMode="auto">
          <a:xfrm>
            <a:off x="3130550" y="2674938"/>
            <a:ext cx="574675" cy="177800"/>
          </a:xfrm>
          <a:custGeom>
            <a:avLst/>
            <a:gdLst>
              <a:gd name="T0" fmla="*/ 2147483647 w 680"/>
              <a:gd name="T1" fmla="*/ 0 h 131"/>
              <a:gd name="T2" fmla="*/ 2147483647 w 680"/>
              <a:gd name="T3" fmla="*/ 2147483647 h 131"/>
              <a:gd name="T4" fmla="*/ 2147483647 w 680"/>
              <a:gd name="T5" fmla="*/ 2147483647 h 131"/>
              <a:gd name="T6" fmla="*/ 0 w 680"/>
              <a:gd name="T7" fmla="*/ 2147483647 h 131"/>
              <a:gd name="T8" fmla="*/ 0 60000 65536"/>
              <a:gd name="T9" fmla="*/ 0 60000 65536"/>
              <a:gd name="T10" fmla="*/ 0 60000 65536"/>
              <a:gd name="T11" fmla="*/ 0 60000 65536"/>
              <a:gd name="T12" fmla="*/ 0 w 680"/>
              <a:gd name="T13" fmla="*/ 0 h 131"/>
              <a:gd name="T14" fmla="*/ 680 w 680"/>
              <a:gd name="T15" fmla="*/ 131 h 131"/>
            </a:gdLst>
            <a:ahLst/>
            <a:cxnLst>
              <a:cxn ang="T8">
                <a:pos x="T0" y="T1"/>
              </a:cxn>
              <a:cxn ang="T9">
                <a:pos x="T2" y="T3"/>
              </a:cxn>
              <a:cxn ang="T10">
                <a:pos x="T4" y="T5"/>
              </a:cxn>
              <a:cxn ang="T11">
                <a:pos x="T6" y="T7"/>
              </a:cxn>
            </a:cxnLst>
            <a:rect l="T12" t="T13" r="T14" b="T15"/>
            <a:pathLst>
              <a:path w="680" h="131">
                <a:moveTo>
                  <a:pt x="680" y="0"/>
                </a:moveTo>
                <a:lnTo>
                  <a:pt x="587" y="131"/>
                </a:lnTo>
                <a:lnTo>
                  <a:pt x="139" y="131"/>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39940" name="Freeform 4"/>
          <p:cNvSpPr>
            <a:spLocks/>
          </p:cNvSpPr>
          <p:nvPr/>
        </p:nvSpPr>
        <p:spPr bwMode="auto">
          <a:xfrm>
            <a:off x="2409825" y="2709863"/>
            <a:ext cx="1368425" cy="719137"/>
          </a:xfrm>
          <a:custGeom>
            <a:avLst/>
            <a:gdLst>
              <a:gd name="T0" fmla="*/ 2147483647 w 1451"/>
              <a:gd name="T1" fmla="*/ 0 h 603"/>
              <a:gd name="T2" fmla="*/ 2147483647 w 1451"/>
              <a:gd name="T3" fmla="*/ 2147483647 h 603"/>
              <a:gd name="T4" fmla="*/ 2147483647 w 1451"/>
              <a:gd name="T5" fmla="*/ 2147483647 h 603"/>
              <a:gd name="T6" fmla="*/ 0 w 1451"/>
              <a:gd name="T7" fmla="*/ 1696793524 h 603"/>
              <a:gd name="T8" fmla="*/ 0 60000 65536"/>
              <a:gd name="T9" fmla="*/ 0 60000 65536"/>
              <a:gd name="T10" fmla="*/ 0 60000 65536"/>
              <a:gd name="T11" fmla="*/ 0 60000 65536"/>
              <a:gd name="T12" fmla="*/ 0 w 1451"/>
              <a:gd name="T13" fmla="*/ 0 h 603"/>
              <a:gd name="T14" fmla="*/ 1451 w 1451"/>
              <a:gd name="T15" fmla="*/ 603 h 603"/>
            </a:gdLst>
            <a:ahLst/>
            <a:cxnLst>
              <a:cxn ang="T8">
                <a:pos x="T0" y="T1"/>
              </a:cxn>
              <a:cxn ang="T9">
                <a:pos x="T2" y="T3"/>
              </a:cxn>
              <a:cxn ang="T10">
                <a:pos x="T4" y="T5"/>
              </a:cxn>
              <a:cxn ang="T11">
                <a:pos x="T6" y="T7"/>
              </a:cxn>
            </a:cxnLst>
            <a:rect l="T12" t="T13" r="T14" b="T15"/>
            <a:pathLst>
              <a:path w="1451" h="603">
                <a:moveTo>
                  <a:pt x="1451" y="0"/>
                </a:moveTo>
                <a:lnTo>
                  <a:pt x="1274" y="603"/>
                </a:lnTo>
                <a:lnTo>
                  <a:pt x="210" y="603"/>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39941" name="Text Box 5"/>
          <p:cNvSpPr txBox="1">
            <a:spLocks noChangeArrowheads="1"/>
          </p:cNvSpPr>
          <p:nvPr/>
        </p:nvSpPr>
        <p:spPr bwMode="auto">
          <a:xfrm>
            <a:off x="2770188" y="2836863"/>
            <a:ext cx="1079500" cy="306387"/>
          </a:xfrm>
          <a:prstGeom prst="rect">
            <a:avLst/>
          </a:prstGeom>
          <a:noFill/>
          <a:ln w="9525">
            <a:noFill/>
            <a:round/>
            <a:headEnd/>
            <a:tailEnd/>
          </a:ln>
        </p:spPr>
        <p:txBody>
          <a:bodyPr lIns="90000" tIns="46800" rIns="90000" bIns="46800">
            <a:spAutoFit/>
          </a:bodyPr>
          <a:lstStyle/>
          <a:p>
            <a:pPr>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6F"/>
                </a:solidFill>
              </a:rPr>
              <a:t>Reversed</a:t>
            </a:r>
          </a:p>
        </p:txBody>
      </p:sp>
      <p:sp>
        <p:nvSpPr>
          <p:cNvPr id="39942" name="AutoShape 6"/>
          <p:cNvSpPr>
            <a:spLocks/>
          </p:cNvSpPr>
          <p:nvPr/>
        </p:nvSpPr>
        <p:spPr bwMode="auto">
          <a:xfrm>
            <a:off x="3279775" y="1803400"/>
            <a:ext cx="1363663" cy="330200"/>
          </a:xfrm>
          <a:prstGeom prst="borderCallout2">
            <a:avLst>
              <a:gd name="adj1" fmla="val 34616"/>
              <a:gd name="adj2" fmla="val -5588"/>
              <a:gd name="adj3" fmla="val 34616"/>
              <a:gd name="adj4" fmla="val -17111"/>
              <a:gd name="adj5" fmla="val 132213"/>
              <a:gd name="adj6" fmla="val -29222"/>
            </a:avLst>
          </a:prstGeom>
          <a:solidFill>
            <a:srgbClr val="CCFFFF"/>
          </a:solidFill>
          <a:ln w="9360">
            <a:solidFill>
              <a:srgbClr val="00006F"/>
            </a:solidFill>
            <a:miter lim="800000"/>
            <a:headEnd/>
            <a:tailEnd/>
          </a:ln>
        </p:spPr>
        <p:txBody>
          <a:bodyPr lIns="90000" tIns="46800" rIns="90000" bIns="468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6F"/>
                </a:solidFill>
              </a:rPr>
              <a:t>比较关键字</a:t>
            </a:r>
          </a:p>
        </p:txBody>
      </p:sp>
      <p:sp>
        <p:nvSpPr>
          <p:cNvPr id="38920" name="Text Box 7"/>
          <p:cNvSpPr txBox="1">
            <a:spLocks noChangeArrowheads="1"/>
          </p:cNvSpPr>
          <p:nvPr/>
        </p:nvSpPr>
        <p:spPr bwMode="auto">
          <a:xfrm>
            <a:off x="468313" y="1196975"/>
            <a:ext cx="8054975" cy="396875"/>
          </a:xfrm>
          <a:prstGeom prst="rect">
            <a:avLst/>
          </a:prstGeom>
          <a:noFill/>
          <a:ln w="9525">
            <a:noFill/>
            <a:round/>
            <a:headEnd/>
            <a:tailEnd/>
          </a:ln>
        </p:spPr>
        <p:txBody>
          <a:bodyPr lIns="90000" tIns="46800" rIns="90000" bIns="46800"/>
          <a:lstStyle/>
          <a:p>
            <a:pPr>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dirty="0">
                <a:solidFill>
                  <a:srgbClr val="00006F"/>
                </a:solidFill>
              </a:rPr>
              <a:t>Case Three: Compare </a:t>
            </a:r>
          </a:p>
        </p:txBody>
      </p:sp>
      <p:sp>
        <p:nvSpPr>
          <p:cNvPr id="39944" name="Text Box 8"/>
          <p:cNvSpPr txBox="1">
            <a:spLocks noChangeArrowheads="1"/>
          </p:cNvSpPr>
          <p:nvPr/>
        </p:nvSpPr>
        <p:spPr bwMode="auto">
          <a:xfrm>
            <a:off x="539750" y="3644900"/>
            <a:ext cx="8054975" cy="1054100"/>
          </a:xfrm>
          <a:prstGeom prst="rect">
            <a:avLst/>
          </a:prstGeom>
          <a:noFill/>
          <a:ln w="9525">
            <a:noFill/>
            <a:round/>
            <a:headEnd/>
            <a:tailEnd/>
          </a:ln>
        </p:spPr>
        <p:txBody>
          <a:bodyPr lIns="90000" tIns="46800" rIns="90000" bIns="46800"/>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dirty="0" err="1">
                <a:solidFill>
                  <a:srgbClr val="00006F"/>
                </a:solidFill>
              </a:rPr>
              <a:t>N70</a:t>
            </a:r>
            <a:r>
              <a:rPr lang="en-US" altLang="zh-CN" sz="1800" dirty="0">
                <a:solidFill>
                  <a:srgbClr val="00006F"/>
                </a:solidFill>
              </a:rPr>
              <a:t> – Positive</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dirty="0" err="1">
                <a:solidFill>
                  <a:srgbClr val="00006F"/>
                </a:solidFill>
              </a:rPr>
              <a:t>N72</a:t>
            </a:r>
            <a:r>
              <a:rPr lang="en-US" altLang="zh-CN" sz="1800" dirty="0">
                <a:solidFill>
                  <a:srgbClr val="00006F"/>
                </a:solidFill>
              </a:rPr>
              <a:t> – Negative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childTnLst>
                                    <p:set>
                                      <p:cBhvr additive="repl">
                                        <p:cTn id="6" dur="1" fill="hold">
                                          <p:stCondLst>
                                            <p:cond delay="0"/>
                                          </p:stCondLst>
                                        </p:cTn>
                                        <p:tgtEl>
                                          <p:spTgt spid="39940"/>
                                        </p:tgtEl>
                                        <p:attrNameLst>
                                          <p:attrName>style.visibility</p:attrName>
                                        </p:attrNameLst>
                                      </p:cBhvr>
                                      <p:to>
                                        <p:strVal val="visible"/>
                                      </p:to>
                                    </p:set>
                                    <p:animEffect transition="in" filter="dissolve">
                                      <p:cBhvr additive="repl">
                                        <p:cTn id="7" dur="500"/>
                                        <p:tgtEl>
                                          <p:spTgt spid="39940"/>
                                        </p:tgtEl>
                                      </p:cBhvr>
                                    </p:animEffect>
                                  </p:childTnLst>
                                </p:cTn>
                              </p:par>
                              <p:par>
                                <p:cTn id="8" presetID="9" presetClass="entr" fill="hold" nodeType="withEffect">
                                  <p:stCondLst>
                                    <p:cond delay="0"/>
                                  </p:stCondLst>
                                  <p:childTnLst>
                                    <p:set>
                                      <p:cBhvr additive="repl">
                                        <p:cTn id="9" dur="1" fill="hold">
                                          <p:stCondLst>
                                            <p:cond delay="0"/>
                                          </p:stCondLst>
                                        </p:cTn>
                                        <p:tgtEl>
                                          <p:spTgt spid="39944">
                                            <p:txEl>
                                              <p:pRg st="0" end="0"/>
                                            </p:txEl>
                                          </p:spTgt>
                                        </p:tgtEl>
                                        <p:attrNameLst>
                                          <p:attrName>style.visibility</p:attrName>
                                        </p:attrNameLst>
                                      </p:cBhvr>
                                      <p:to>
                                        <p:strVal val="visible"/>
                                      </p:to>
                                    </p:set>
                                    <p:animEffect transition="in" filter="dissolve">
                                      <p:cBhvr additive="repl">
                                        <p:cTn id="10" dur="500"/>
                                        <p:tgtEl>
                                          <p:spTgt spid="3994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fill="hold" nodeType="clickEffect">
                                  <p:stCondLst>
                                    <p:cond delay="0"/>
                                  </p:stCondLst>
                                  <p:childTnLst>
                                    <p:set>
                                      <p:cBhvr additive="repl">
                                        <p:cTn id="14" dur="1" fill="hold">
                                          <p:stCondLst>
                                            <p:cond delay="0"/>
                                          </p:stCondLst>
                                        </p:cTn>
                                        <p:tgtEl>
                                          <p:spTgt spid="39941"/>
                                        </p:tgtEl>
                                        <p:attrNameLst>
                                          <p:attrName>style.visibility</p:attrName>
                                        </p:attrNameLst>
                                      </p:cBhvr>
                                      <p:to>
                                        <p:strVal val="visible"/>
                                      </p:to>
                                    </p:set>
                                    <p:animEffect transition="in" filter="dissolve">
                                      <p:cBhvr additive="repl">
                                        <p:cTn id="15" dur="500"/>
                                        <p:tgtEl>
                                          <p:spTgt spid="39941"/>
                                        </p:tgtEl>
                                      </p:cBhvr>
                                    </p:animEffect>
                                  </p:childTnLst>
                                </p:cTn>
                              </p:par>
                              <p:par>
                                <p:cTn id="16" presetID="9" presetClass="entr" fill="hold" grpId="0" nodeType="withEffect">
                                  <p:stCondLst>
                                    <p:cond delay="0"/>
                                  </p:stCondLst>
                                  <p:childTnLst>
                                    <p:set>
                                      <p:cBhvr additive="repl">
                                        <p:cTn id="17" dur="1" fill="hold">
                                          <p:stCondLst>
                                            <p:cond delay="0"/>
                                          </p:stCondLst>
                                        </p:cTn>
                                        <p:tgtEl>
                                          <p:spTgt spid="39939"/>
                                        </p:tgtEl>
                                        <p:attrNameLst>
                                          <p:attrName>style.visibility</p:attrName>
                                        </p:attrNameLst>
                                      </p:cBhvr>
                                      <p:to>
                                        <p:strVal val="visible"/>
                                      </p:to>
                                    </p:set>
                                    <p:animEffect transition="in" filter="dissolve">
                                      <p:cBhvr additive="repl">
                                        <p:cTn id="18" dur="500"/>
                                        <p:tgtEl>
                                          <p:spTgt spid="39939"/>
                                        </p:tgtEl>
                                      </p:cBhvr>
                                    </p:animEffect>
                                  </p:childTnLst>
                                </p:cTn>
                              </p:par>
                              <p:par>
                                <p:cTn id="19" presetID="9" presetClass="entr" fill="hold" nodeType="withEffect">
                                  <p:stCondLst>
                                    <p:cond delay="0"/>
                                  </p:stCondLst>
                                  <p:childTnLst>
                                    <p:set>
                                      <p:cBhvr additive="repl">
                                        <p:cTn id="20" dur="1" fill="hold">
                                          <p:stCondLst>
                                            <p:cond delay="0"/>
                                          </p:stCondLst>
                                        </p:cTn>
                                        <p:tgtEl>
                                          <p:spTgt spid="39942"/>
                                        </p:tgtEl>
                                        <p:attrNameLst>
                                          <p:attrName>style.visibility</p:attrName>
                                        </p:attrNameLst>
                                      </p:cBhvr>
                                      <p:to>
                                        <p:strVal val="visible"/>
                                      </p:to>
                                    </p:set>
                                    <p:animEffect transition="in" filter="dissolve">
                                      <p:cBhvr additive="repl">
                                        <p:cTn id="21" dur="500"/>
                                        <p:tgtEl>
                                          <p:spTgt spid="39942"/>
                                        </p:tgtEl>
                                      </p:cBhvr>
                                    </p:animEffect>
                                  </p:childTnLst>
                                </p:cTn>
                              </p:par>
                              <p:par>
                                <p:cTn id="22" presetID="9" presetClass="entr" fill="hold" nodeType="withEffect">
                                  <p:stCondLst>
                                    <p:cond delay="0"/>
                                  </p:stCondLst>
                                  <p:childTnLst>
                                    <p:set>
                                      <p:cBhvr additive="repl">
                                        <p:cTn id="23" dur="1" fill="hold">
                                          <p:stCondLst>
                                            <p:cond delay="0"/>
                                          </p:stCondLst>
                                        </p:cTn>
                                        <p:tgtEl>
                                          <p:spTgt spid="39944">
                                            <p:txEl>
                                              <p:pRg st="1" end="1"/>
                                            </p:txEl>
                                          </p:spTgt>
                                        </p:tgtEl>
                                        <p:attrNameLst>
                                          <p:attrName>style.visibility</p:attrName>
                                        </p:attrNameLst>
                                      </p:cBhvr>
                                      <p:to>
                                        <p:strVal val="visible"/>
                                      </p:to>
                                    </p:set>
                                    <p:animEffect transition="in" filter="dissolve">
                                      <p:cBhvr additive="repl">
                                        <p:cTn id="24" dur="500"/>
                                        <p:tgtEl>
                                          <p:spTgt spid="399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nimBg="1"/>
      <p:bldP spid="3994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idx="1"/>
          </p:nvPr>
        </p:nvSpPr>
        <p:spPr>
          <a:xfrm>
            <a:off x="457200" y="1066800"/>
            <a:ext cx="8229600" cy="4765675"/>
          </a:xfrm>
        </p:spPr>
        <p:txBody>
          <a:bodyPr lIns="0" tIns="0" rIns="0" bIns="0" anchor="ctr"/>
          <a:lstStyle/>
          <a:p>
            <a:pPr marL="0" indent="0">
              <a:spcBef>
                <a:spcPts val="1125"/>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0" kern="1200" dirty="0" err="1" smtClean="0">
                <a:latin typeface="Arial" charset="0"/>
                <a:ea typeface="宋体" charset="-122"/>
              </a:rPr>
              <a:t>当我们在一句话中标识出了Product</a:t>
            </a:r>
            <a:r>
              <a:rPr lang="en-US" altLang="zh-CN" b="0" kern="1200" dirty="0" smtClean="0">
                <a:latin typeface="Arial" charset="0"/>
                <a:ea typeface="宋体" charset="-122"/>
              </a:rPr>
              <a:t> 和 </a:t>
            </a:r>
            <a:r>
              <a:rPr lang="en-US" altLang="zh-CN" b="0" kern="1200" dirty="0" err="1" smtClean="0">
                <a:latin typeface="Arial" charset="0"/>
                <a:ea typeface="宋体" charset="-122"/>
              </a:rPr>
              <a:t>Driver，根据什么依据判断Driver是谈及Product的</a:t>
            </a:r>
            <a:r>
              <a:rPr lang="en-US" altLang="zh-CN" b="0" kern="1200" dirty="0" smtClean="0">
                <a:latin typeface="Arial" charset="0"/>
                <a:ea typeface="宋体" charset="-122"/>
              </a:rPr>
              <a:t>？ </a:t>
            </a:r>
          </a:p>
          <a:p>
            <a:pPr marL="0" indent="0">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b="0" kern="1200" dirty="0" smtClean="0">
              <a:latin typeface="Arial" charset="0"/>
              <a:ea typeface="宋体" charset="-122"/>
            </a:endParaRPr>
          </a:p>
          <a:p>
            <a:pPr marL="0" indent="0">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0" kern="1200" dirty="0" err="1" smtClean="0">
                <a:latin typeface="Arial" charset="0"/>
                <a:ea typeface="宋体" charset="-122"/>
              </a:rPr>
              <a:t>参数</a:t>
            </a:r>
            <a:r>
              <a:rPr lang="en-US" altLang="zh-CN" b="0" kern="1200" dirty="0" smtClean="0">
                <a:latin typeface="Arial" charset="0"/>
                <a:ea typeface="宋体" charset="-122"/>
              </a:rPr>
              <a:t>: Sentence Distance， </a:t>
            </a:r>
            <a:r>
              <a:rPr lang="en-US" altLang="zh-CN" b="0" kern="1200" dirty="0" err="1" smtClean="0">
                <a:latin typeface="Arial" charset="0"/>
                <a:ea typeface="宋体" charset="-122"/>
              </a:rPr>
              <a:t>定义特定Product</a:t>
            </a:r>
            <a:r>
              <a:rPr lang="en-US" altLang="zh-CN" b="0" kern="1200" dirty="0" smtClean="0">
                <a:latin typeface="Arial" charset="0"/>
                <a:ea typeface="宋体" charset="-122"/>
              </a:rPr>
              <a:t> 所在短句的后续（包括本句，但是不包括前面的句子）多少短句（空格，逗号，句号，分号，问号等任何标点符号分隔）之内，出现的Driver </a:t>
            </a:r>
            <a:r>
              <a:rPr lang="en-US" altLang="zh-CN" b="0" kern="1200" dirty="0" err="1" smtClean="0">
                <a:latin typeface="Arial" charset="0"/>
                <a:ea typeface="宋体" charset="-122"/>
              </a:rPr>
              <a:t>能够关联到这一Product</a:t>
            </a:r>
            <a:r>
              <a:rPr lang="en-US" altLang="zh-CN" b="0" kern="1200" dirty="0" smtClean="0">
                <a:latin typeface="Arial" charset="0"/>
                <a:ea typeface="宋体" charset="-122"/>
              </a:rPr>
              <a:t> 上。</a:t>
            </a:r>
          </a:p>
          <a:p>
            <a:pPr marL="0" indent="0">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b="0" kern="1200" dirty="0" smtClean="0">
              <a:latin typeface="Arial" charset="0"/>
              <a:ea typeface="宋体" charset="-122"/>
            </a:endParaRPr>
          </a:p>
          <a:p>
            <a:pPr marL="0" indent="0">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0" kern="1200" dirty="0" err="1" smtClean="0">
                <a:latin typeface="Arial" charset="0"/>
                <a:ea typeface="宋体" charset="-122"/>
              </a:rPr>
              <a:t>特例</a:t>
            </a:r>
            <a:r>
              <a:rPr lang="en-US" altLang="zh-CN" b="0" kern="1200" dirty="0" smtClean="0">
                <a:latin typeface="Arial" charset="0"/>
                <a:ea typeface="宋体" charset="-122"/>
              </a:rPr>
              <a:t>：</a:t>
            </a:r>
          </a:p>
          <a:p>
            <a:pPr marL="0" indent="0">
              <a:spcBef>
                <a:spcPts val="1125"/>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0" kern="1200" dirty="0" smtClean="0">
                <a:latin typeface="Arial" charset="0"/>
                <a:ea typeface="宋体" charset="-122"/>
              </a:rPr>
              <a:t>	1. </a:t>
            </a:r>
            <a:r>
              <a:rPr lang="en-US" altLang="zh-CN" b="0" kern="1200" dirty="0" err="1" smtClean="0">
                <a:latin typeface="Arial" charset="0"/>
                <a:ea typeface="宋体" charset="-122"/>
              </a:rPr>
              <a:t>当Sentence</a:t>
            </a:r>
            <a:r>
              <a:rPr lang="en-US" altLang="zh-CN" b="0" kern="1200" dirty="0" smtClean="0">
                <a:latin typeface="Arial" charset="0"/>
                <a:ea typeface="宋体" charset="-122"/>
              </a:rPr>
              <a:t> Distance 为0时，相当于Product </a:t>
            </a:r>
            <a:r>
              <a:rPr lang="en-US" altLang="zh-CN" b="0" kern="1200" dirty="0" err="1" smtClean="0">
                <a:latin typeface="Arial" charset="0"/>
                <a:ea typeface="宋体" charset="-122"/>
              </a:rPr>
              <a:t>所在短句之后的全部文章</a:t>
            </a:r>
            <a:r>
              <a:rPr lang="en-US" altLang="zh-CN" b="0" kern="1200" dirty="0" smtClean="0">
                <a:latin typeface="Arial" charset="0"/>
                <a:ea typeface="宋体" charset="-122"/>
              </a:rPr>
              <a:t>；</a:t>
            </a:r>
          </a:p>
          <a:p>
            <a:pPr marL="0" indent="0">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b="0" kern="1200" dirty="0" smtClean="0">
              <a:latin typeface="Arial" charset="0"/>
              <a:ea typeface="宋体" charset="-122"/>
            </a:endParaRPr>
          </a:p>
          <a:p>
            <a:pPr marL="0" indent="0">
              <a:spcBef>
                <a:spcPts val="1125"/>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0" kern="1200" dirty="0" smtClean="0">
                <a:latin typeface="Arial" charset="0"/>
                <a:ea typeface="宋体" charset="-122"/>
              </a:rPr>
              <a:t>2. </a:t>
            </a:r>
            <a:r>
              <a:rPr lang="en-US" altLang="zh-CN" b="0" kern="1200" dirty="0" err="1" smtClean="0">
                <a:latin typeface="Arial" charset="0"/>
                <a:ea typeface="宋体" charset="-122"/>
              </a:rPr>
              <a:t>当假设Setence</a:t>
            </a:r>
            <a:r>
              <a:rPr lang="en-US" altLang="zh-CN" b="0" kern="1200" dirty="0" smtClean="0">
                <a:latin typeface="Arial" charset="0"/>
                <a:ea typeface="宋体" charset="-122"/>
              </a:rPr>
              <a:t> Distance = N,  Product A </a:t>
            </a:r>
            <a:r>
              <a:rPr lang="en-US" altLang="zh-CN" b="0" kern="1200" dirty="0" err="1" smtClean="0">
                <a:latin typeface="Arial" charset="0"/>
                <a:ea typeface="宋体" charset="-122"/>
              </a:rPr>
              <a:t>后续N个短句中间出现了可被标识的Product</a:t>
            </a:r>
            <a:r>
              <a:rPr lang="en-US" altLang="zh-CN" b="0" kern="1200" dirty="0" smtClean="0">
                <a:latin typeface="Arial" charset="0"/>
                <a:ea typeface="宋体" charset="-122"/>
              </a:rPr>
              <a:t> </a:t>
            </a:r>
            <a:r>
              <a:rPr lang="en-US" altLang="zh-CN" b="0" kern="1200" dirty="0" err="1" smtClean="0">
                <a:latin typeface="Arial" charset="0"/>
                <a:ea typeface="宋体" charset="-122"/>
              </a:rPr>
              <a:t>B，则凡是处在Product</a:t>
            </a:r>
            <a:r>
              <a:rPr lang="en-US" altLang="zh-CN" b="0" kern="1200" dirty="0" smtClean="0">
                <a:latin typeface="Arial" charset="0"/>
                <a:ea typeface="宋体" charset="-122"/>
              </a:rPr>
              <a:t> </a:t>
            </a:r>
            <a:r>
              <a:rPr lang="en-US" altLang="zh-CN" b="0" kern="1200" dirty="0" err="1" smtClean="0">
                <a:latin typeface="Arial" charset="0"/>
                <a:ea typeface="宋体" charset="-122"/>
              </a:rPr>
              <a:t>B之后的所有Driver，都不会被关联到Product</a:t>
            </a:r>
            <a:r>
              <a:rPr lang="en-US" altLang="zh-CN" b="0" kern="1200" dirty="0" smtClean="0">
                <a:latin typeface="Arial" charset="0"/>
                <a:ea typeface="宋体" charset="-122"/>
              </a:rPr>
              <a:t> </a:t>
            </a:r>
            <a:r>
              <a:rPr lang="en-US" altLang="zh-CN" b="0" kern="1200" dirty="0" err="1" smtClean="0">
                <a:latin typeface="Arial" charset="0"/>
                <a:ea typeface="宋体" charset="-122"/>
              </a:rPr>
              <a:t>A上</a:t>
            </a:r>
            <a:r>
              <a:rPr lang="en-US" altLang="zh-CN" b="0" kern="1200" dirty="0" smtClean="0">
                <a:latin typeface="Arial" charset="0"/>
                <a:ea typeface="宋体" charset="-122"/>
              </a:rPr>
              <a:t>。</a:t>
            </a:r>
          </a:p>
          <a:p>
            <a:pPr marL="0" inden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dirty="0" smtClean="0"/>
          </a:p>
        </p:txBody>
      </p:sp>
      <p:sp>
        <p:nvSpPr>
          <p:cNvPr id="39939" name="Text Box 2"/>
          <p:cNvSpPr txBox="1">
            <a:spLocks noChangeArrowheads="1"/>
          </p:cNvSpPr>
          <p:nvPr/>
        </p:nvSpPr>
        <p:spPr bwMode="auto">
          <a:xfrm>
            <a:off x="381000" y="457200"/>
            <a:ext cx="8054975" cy="396875"/>
          </a:xfrm>
          <a:prstGeom prst="rect">
            <a:avLst/>
          </a:prstGeom>
          <a:noFill/>
          <a:ln w="9525">
            <a:noFill/>
            <a:round/>
            <a:headEnd/>
            <a:tailEnd/>
          </a:ln>
        </p:spPr>
        <p:txBody>
          <a:bodyPr lIns="90000" tIns="46800" rIns="90000" bIns="46800"/>
          <a:lstStyle/>
          <a:p>
            <a:pPr>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Sentence Distance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466725" y="836613"/>
            <a:ext cx="8229600" cy="5224462"/>
          </a:xfrm>
          <a:prstGeom prst="rect">
            <a:avLst/>
          </a:prstGeom>
          <a:noFill/>
          <a:ln w="9525">
            <a:noFill/>
            <a:round/>
            <a:headEnd/>
            <a:tailEnd/>
          </a:ln>
        </p:spPr>
        <p:txBody>
          <a:bodyPr anchor="ctr"/>
          <a:lstStyle/>
          <a:p>
            <a:pPr algn="ctr">
              <a:spcBef>
                <a:spcPts val="1000"/>
              </a:spcBef>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4000" b="0" dirty="0" err="1">
                <a:solidFill>
                  <a:srgbClr val="00006F"/>
                </a:solidFill>
              </a:rPr>
              <a:t>换个角度来说，</a:t>
            </a:r>
            <a:r>
              <a:rPr lang="en-US" altLang="zh-CN" sz="4000" b="0" dirty="0" err="1">
                <a:solidFill>
                  <a:srgbClr val="00006F"/>
                </a:solidFill>
              </a:rPr>
              <a:t>Rules</a:t>
            </a:r>
            <a:r>
              <a:rPr lang="en-US" altLang="zh-CN" sz="4000" b="0" dirty="0">
                <a:solidFill>
                  <a:srgbClr val="00006F"/>
                </a:solidFill>
              </a:rPr>
              <a:t> </a:t>
            </a:r>
            <a:r>
              <a:rPr lang="en-US" altLang="zh-CN" sz="4000" b="0" dirty="0" err="1">
                <a:solidFill>
                  <a:srgbClr val="00006F"/>
                </a:solidFill>
              </a:rPr>
              <a:t>Engine</a:t>
            </a:r>
            <a:r>
              <a:rPr lang="en-US" sz="4000" b="0" dirty="0" err="1">
                <a:solidFill>
                  <a:srgbClr val="00006F"/>
                </a:solidFill>
              </a:rPr>
              <a:t>可以根据给定的规则，将原本杂乱无序的网络讨论进行归类和关联，从而便于人去分析，发现其中的规律</a:t>
            </a:r>
            <a:endParaRPr lang="en-US" sz="4000" b="0" dirty="0">
              <a:solidFill>
                <a:srgbClr val="00006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err="1">
                <a:solidFill>
                  <a:srgbClr val="00006F"/>
                </a:solidFill>
              </a:rPr>
              <a:t>分句符号</a:t>
            </a:r>
            <a:endParaRPr lang="en-US" sz="2400" b="1" dirty="0">
              <a:solidFill>
                <a:srgbClr val="00006F"/>
              </a:solidFill>
            </a:endParaRPr>
          </a:p>
        </p:txBody>
      </p:sp>
      <p:sp>
        <p:nvSpPr>
          <p:cNvPr id="47107" name="Text Box 2"/>
          <p:cNvSpPr txBox="1">
            <a:spLocks noChangeArrowheads="1"/>
          </p:cNvSpPr>
          <p:nvPr/>
        </p:nvSpPr>
        <p:spPr bwMode="auto">
          <a:xfrm>
            <a:off x="468313" y="1196975"/>
            <a:ext cx="8229600" cy="4897438"/>
          </a:xfrm>
          <a:prstGeom prst="rect">
            <a:avLst/>
          </a:prstGeom>
          <a:noFill/>
          <a:ln w="9525">
            <a:noFill/>
            <a:round/>
            <a:headEnd/>
            <a:tailEnd/>
          </a:ln>
        </p:spPr>
        <p:txBody>
          <a:bodyPr/>
          <a:lstStyle/>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dirty="0" err="1">
                <a:solidFill>
                  <a:srgbClr val="00006F"/>
                </a:solidFill>
              </a:rPr>
              <a:t>一般分句符包括</a:t>
            </a:r>
            <a:r>
              <a:rPr lang="en-US" sz="1800" b="0" dirty="0">
                <a:solidFill>
                  <a:srgbClr val="00006F"/>
                </a:solidFill>
              </a:rPr>
              <a:t>：</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a:solidFill>
                  <a:srgbClr val="00006F"/>
                </a:solidFill>
              </a:rPr>
              <a:t>换行</a:t>
            </a:r>
            <a:r>
              <a:rPr lang="en-US" sz="1600" dirty="0">
                <a:solidFill>
                  <a:srgbClr val="00006F"/>
                </a:solidFill>
              </a:rPr>
              <a:t>， </a:t>
            </a:r>
            <a:r>
              <a:rPr lang="en-US" sz="1600" dirty="0" err="1">
                <a:solidFill>
                  <a:srgbClr val="00006F"/>
                </a:solidFill>
              </a:rPr>
              <a:t>回车</a:t>
            </a:r>
            <a:r>
              <a:rPr lang="en-US" sz="1600" dirty="0">
                <a:solidFill>
                  <a:srgbClr val="00006F"/>
                </a:solidFill>
              </a:rPr>
              <a:t>， </a:t>
            </a:r>
            <a:r>
              <a:rPr lang="en-US" sz="1600" dirty="0" err="1">
                <a:solidFill>
                  <a:srgbClr val="00006F"/>
                </a:solidFill>
              </a:rPr>
              <a:t>空格</a:t>
            </a:r>
            <a:r>
              <a:rPr lang="en-US" sz="1600" dirty="0">
                <a:solidFill>
                  <a:srgbClr val="00006F"/>
                </a:solidFill>
              </a:rPr>
              <a:t>， </a:t>
            </a:r>
            <a:r>
              <a:rPr lang="en-US" sz="1600" dirty="0" err="1">
                <a:solidFill>
                  <a:srgbClr val="00006F"/>
                </a:solidFill>
              </a:rPr>
              <a:t>逗号</a:t>
            </a:r>
            <a:r>
              <a:rPr lang="en-US" sz="1600" dirty="0">
                <a:solidFill>
                  <a:srgbClr val="00006F"/>
                </a:solidFill>
              </a:rPr>
              <a:t>， </a:t>
            </a:r>
            <a:r>
              <a:rPr lang="en-US" sz="1600" dirty="0" err="1">
                <a:solidFill>
                  <a:srgbClr val="00006F"/>
                </a:solidFill>
              </a:rPr>
              <a:t>句号</a:t>
            </a:r>
            <a:r>
              <a:rPr lang="en-US" sz="1600" dirty="0">
                <a:solidFill>
                  <a:srgbClr val="00006F"/>
                </a:solidFill>
              </a:rPr>
              <a:t>， </a:t>
            </a:r>
            <a:r>
              <a:rPr lang="en-US" sz="1600" dirty="0" err="1">
                <a:solidFill>
                  <a:srgbClr val="00006F"/>
                </a:solidFill>
              </a:rPr>
              <a:t>感叹号</a:t>
            </a:r>
            <a:r>
              <a:rPr lang="en-US" sz="1600" dirty="0">
                <a:solidFill>
                  <a:srgbClr val="00006F"/>
                </a:solidFill>
              </a:rPr>
              <a:t>， </a:t>
            </a:r>
            <a:r>
              <a:rPr lang="en-US" sz="1600" dirty="0" err="1">
                <a:solidFill>
                  <a:srgbClr val="00006F"/>
                </a:solidFill>
              </a:rPr>
              <a:t>问号，分号</a:t>
            </a:r>
            <a:r>
              <a:rPr lang="en-US" sz="1600" dirty="0">
                <a:solidFill>
                  <a:srgbClr val="00006F"/>
                </a:solidFill>
              </a:rPr>
              <a:t>， </a:t>
            </a:r>
            <a:r>
              <a:rPr lang="en-US" sz="1600" dirty="0" err="1">
                <a:solidFill>
                  <a:srgbClr val="00006F"/>
                </a:solidFill>
              </a:rPr>
              <a:t>冒号</a:t>
            </a:r>
            <a:r>
              <a:rPr lang="en-US" sz="1600" dirty="0">
                <a:solidFill>
                  <a:srgbClr val="00006F"/>
                </a:solidFill>
              </a:rPr>
              <a:t>， </a:t>
            </a:r>
            <a:r>
              <a:rPr lang="en-US" sz="1600" dirty="0" err="1">
                <a:solidFill>
                  <a:srgbClr val="00006F"/>
                </a:solidFill>
              </a:rPr>
              <a:t>单引号</a:t>
            </a:r>
            <a:r>
              <a:rPr lang="en-US" sz="1600" dirty="0">
                <a:solidFill>
                  <a:srgbClr val="00006F"/>
                </a:solidFill>
              </a:rPr>
              <a:t>， ～</a:t>
            </a:r>
          </a:p>
          <a:p>
            <a:pPr marL="266700" indent="-266700">
              <a:spcBef>
                <a:spcPts val="450"/>
              </a:spcBef>
              <a:buClr>
                <a:srgbClr val="00006F"/>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dirty="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dirty="0" err="1">
                <a:solidFill>
                  <a:srgbClr val="00006F"/>
                </a:solidFill>
              </a:rPr>
              <a:t>空格分句符</a:t>
            </a:r>
            <a:r>
              <a:rPr lang="en-US" sz="1800" b="0" dirty="0">
                <a:solidFill>
                  <a:srgbClr val="00006F"/>
                </a:solidFill>
              </a:rPr>
              <a:t>：</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a:solidFill>
                  <a:srgbClr val="00006F"/>
                </a:solidFill>
              </a:rPr>
              <a:t>所有的空格都是被作为断句符处理的，也就是说，一个字符串被一个空格分开的时候，是被作为两句来处理的</a:t>
            </a:r>
            <a:endParaRPr lang="en-US" sz="1600" dirty="0">
              <a:solidFill>
                <a:srgbClr val="00006F"/>
              </a:solidFill>
            </a:endParaRP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a:solidFill>
                  <a:srgbClr val="00006F"/>
                </a:solidFill>
              </a:rPr>
              <a:t>当空格出现在由数字或者字母组合成的字符串两侧时，此规则无效</a:t>
            </a:r>
            <a:r>
              <a:rPr lang="en-US" sz="1600" dirty="0">
                <a:solidFill>
                  <a:srgbClr val="00006F"/>
                </a:solidFill>
              </a:rPr>
              <a:t>：</a:t>
            </a:r>
          </a:p>
          <a:p>
            <a:pPr marL="1168400" lvl="2" indent="-254000">
              <a:spcBef>
                <a:spcPts val="350"/>
              </a:spcBef>
              <a:buClr>
                <a:srgbClr val="00006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err="1">
                <a:solidFill>
                  <a:srgbClr val="00006F"/>
                </a:solidFill>
              </a:rPr>
              <a:t>当空格和数字或者字母在一起的时候，</a:t>
            </a:r>
            <a:r>
              <a:rPr lang="en-US" altLang="zh-CN" sz="1400" dirty="0" err="1">
                <a:solidFill>
                  <a:srgbClr val="00006F"/>
                </a:solidFill>
              </a:rPr>
              <a:t>Rules</a:t>
            </a:r>
            <a:r>
              <a:rPr lang="en-US" altLang="zh-CN" sz="1400" dirty="0">
                <a:solidFill>
                  <a:srgbClr val="00006F"/>
                </a:solidFill>
              </a:rPr>
              <a:t> </a:t>
            </a:r>
            <a:r>
              <a:rPr lang="en-US" altLang="zh-CN" sz="1400" dirty="0" err="1">
                <a:solidFill>
                  <a:srgbClr val="00006F"/>
                </a:solidFill>
              </a:rPr>
              <a:t>Engine</a:t>
            </a:r>
            <a:r>
              <a:rPr lang="en-US" sz="1400" dirty="0" err="1">
                <a:solidFill>
                  <a:srgbClr val="00006F"/>
                </a:solidFill>
              </a:rPr>
              <a:t>会消除掉空格</a:t>
            </a:r>
            <a:endParaRPr lang="en-US" sz="1400" dirty="0">
              <a:solidFill>
                <a:srgbClr val="00006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Product - Driver Association</a:t>
            </a:r>
          </a:p>
        </p:txBody>
      </p:sp>
      <p:sp>
        <p:nvSpPr>
          <p:cNvPr id="40963" name="Text Box 2"/>
          <p:cNvSpPr txBox="1">
            <a:spLocks noChangeArrowheads="1"/>
          </p:cNvSpPr>
          <p:nvPr/>
        </p:nvSpPr>
        <p:spPr bwMode="auto">
          <a:xfrm>
            <a:off x="468313" y="1196975"/>
            <a:ext cx="8054975" cy="396875"/>
          </a:xfrm>
          <a:prstGeom prst="rect">
            <a:avLst/>
          </a:prstGeom>
          <a:noFill/>
          <a:ln w="9525">
            <a:noFill/>
            <a:round/>
            <a:headEnd/>
            <a:tailEnd/>
          </a:ln>
        </p:spPr>
        <p:txBody>
          <a:bodyPr lIns="90000" tIns="46800" rIns="90000" bIns="46800"/>
          <a:lstStyle/>
          <a:p>
            <a:pPr>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6F"/>
                </a:solidFill>
              </a:rPr>
              <a:t>Case One: Sentence Based Association</a:t>
            </a:r>
          </a:p>
        </p:txBody>
      </p:sp>
      <p:sp>
        <p:nvSpPr>
          <p:cNvPr id="40964" name="Rectangle 3"/>
          <p:cNvSpPr>
            <a:spLocks noChangeArrowheads="1"/>
          </p:cNvSpPr>
          <p:nvPr/>
        </p:nvSpPr>
        <p:spPr bwMode="auto">
          <a:xfrm>
            <a:off x="519113" y="2128838"/>
            <a:ext cx="8229600" cy="431800"/>
          </a:xfrm>
          <a:prstGeom prst="rect">
            <a:avLst/>
          </a:prstGeom>
          <a:noFill/>
          <a:ln w="9525">
            <a:noFill/>
            <a:round/>
            <a:headEnd/>
            <a:tailEnd/>
          </a:ln>
        </p:spPr>
        <p:txBody>
          <a:bodyPr lIns="90000" tIns="46800" rIns="90000" bIns="46800"/>
          <a:lstStyle/>
          <a:p>
            <a:pPr>
              <a:spcBef>
                <a:spcPts val="450"/>
              </a:spcBef>
              <a:tabLst>
                <a:tab pos="268288" algn="l"/>
                <a:tab pos="1182688" algn="l"/>
                <a:tab pos="2097088" algn="l"/>
                <a:tab pos="3011488" algn="l"/>
                <a:tab pos="3925888" algn="l"/>
                <a:tab pos="4840288" algn="l"/>
                <a:tab pos="5754688" algn="l"/>
                <a:tab pos="6669088" algn="l"/>
                <a:tab pos="7583488" algn="l"/>
                <a:tab pos="8497888" algn="l"/>
                <a:tab pos="9412288" algn="l"/>
                <a:tab pos="10326688" algn="l"/>
              </a:tabLst>
            </a:pPr>
            <a:r>
              <a:rPr lang="en-US" sz="1800">
                <a:solidFill>
                  <a:srgbClr val="00006F"/>
                </a:solidFill>
              </a:rPr>
              <a:t>我买了一个</a:t>
            </a:r>
            <a:r>
              <a:rPr lang="en-US" altLang="zh-CN" sz="1800">
                <a:solidFill>
                  <a:srgbClr val="00006F"/>
                </a:solidFill>
              </a:rPr>
              <a:t>nokia </a:t>
            </a:r>
            <a:r>
              <a:rPr lang="en-US" altLang="zh-CN" sz="1800">
                <a:solidFill>
                  <a:srgbClr val="009900"/>
                </a:solidFill>
              </a:rPr>
              <a:t>n70</a:t>
            </a:r>
            <a:r>
              <a:rPr lang="en-US" sz="1800">
                <a:solidFill>
                  <a:srgbClr val="00006F"/>
                </a:solidFill>
              </a:rPr>
              <a:t>手机， </a:t>
            </a:r>
            <a:r>
              <a:rPr lang="en-US" sz="1800">
                <a:solidFill>
                  <a:srgbClr val="FF6600"/>
                </a:solidFill>
              </a:rPr>
              <a:t>价格</a:t>
            </a:r>
            <a:r>
              <a:rPr lang="en-US" sz="1800">
                <a:solidFill>
                  <a:srgbClr val="00006F"/>
                </a:solidFill>
              </a:rPr>
              <a:t>有点贵， </a:t>
            </a:r>
            <a:r>
              <a:rPr lang="en-US" sz="1800">
                <a:solidFill>
                  <a:srgbClr val="FF6600"/>
                </a:solidFill>
              </a:rPr>
              <a:t>电池</a:t>
            </a:r>
            <a:r>
              <a:rPr lang="en-US" sz="1800">
                <a:solidFill>
                  <a:srgbClr val="00006F"/>
                </a:solidFill>
              </a:rPr>
              <a:t>很耐用， </a:t>
            </a:r>
            <a:r>
              <a:rPr lang="en-US" sz="1800">
                <a:solidFill>
                  <a:srgbClr val="FF6600"/>
                </a:solidFill>
              </a:rPr>
              <a:t>信号</a:t>
            </a:r>
            <a:r>
              <a:rPr lang="en-US" sz="1800">
                <a:solidFill>
                  <a:srgbClr val="00006F"/>
                </a:solidFill>
              </a:rPr>
              <a:t>很强， 我原来的</a:t>
            </a:r>
          </a:p>
        </p:txBody>
      </p:sp>
      <p:sp>
        <p:nvSpPr>
          <p:cNvPr id="40965" name="Rectangle 4"/>
          <p:cNvSpPr>
            <a:spLocks noChangeArrowheads="1"/>
          </p:cNvSpPr>
          <p:nvPr/>
        </p:nvSpPr>
        <p:spPr bwMode="auto">
          <a:xfrm>
            <a:off x="590550" y="3425825"/>
            <a:ext cx="8229600" cy="431800"/>
          </a:xfrm>
          <a:prstGeom prst="rect">
            <a:avLst/>
          </a:prstGeom>
          <a:noFill/>
          <a:ln w="9525">
            <a:noFill/>
            <a:round/>
            <a:headEnd/>
            <a:tailEnd/>
          </a:ln>
        </p:spPr>
        <p:txBody>
          <a:bodyPr lIns="90000" tIns="46800" rIns="90000" bIns="46800"/>
          <a:lstStyle/>
          <a:p>
            <a:pPr>
              <a:spcBef>
                <a:spcPts val="450"/>
              </a:spcBef>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lang="en-US" sz="1800">
                <a:solidFill>
                  <a:srgbClr val="00006F"/>
                </a:solidFill>
              </a:rPr>
              <a:t>那个</a:t>
            </a:r>
            <a:r>
              <a:rPr lang="en-US" altLang="zh-CN" sz="1800">
                <a:solidFill>
                  <a:srgbClr val="00006F"/>
                </a:solidFill>
              </a:rPr>
              <a:t>nokia</a:t>
            </a:r>
            <a:r>
              <a:rPr lang="en-US" altLang="zh-CN" sz="1800">
                <a:solidFill>
                  <a:srgbClr val="009900"/>
                </a:solidFill>
              </a:rPr>
              <a:t>3360</a:t>
            </a:r>
            <a:r>
              <a:rPr lang="en-US" sz="1800">
                <a:solidFill>
                  <a:srgbClr val="00006F"/>
                </a:solidFill>
              </a:rPr>
              <a:t>手机， </a:t>
            </a:r>
            <a:r>
              <a:rPr lang="en-US" sz="1800">
                <a:solidFill>
                  <a:srgbClr val="FF6600"/>
                </a:solidFill>
              </a:rPr>
              <a:t>电池</a:t>
            </a:r>
            <a:r>
              <a:rPr lang="en-US" sz="1800">
                <a:solidFill>
                  <a:srgbClr val="00006F"/>
                </a:solidFill>
              </a:rPr>
              <a:t>不大好， 而且</a:t>
            </a:r>
            <a:r>
              <a:rPr lang="en-US" sz="1800">
                <a:solidFill>
                  <a:srgbClr val="FF6600"/>
                </a:solidFill>
              </a:rPr>
              <a:t>信号</a:t>
            </a:r>
            <a:r>
              <a:rPr lang="en-US" sz="1800">
                <a:solidFill>
                  <a:srgbClr val="00006F"/>
                </a:solidFill>
              </a:rPr>
              <a:t>很弱</a:t>
            </a:r>
          </a:p>
        </p:txBody>
      </p:sp>
      <p:sp>
        <p:nvSpPr>
          <p:cNvPr id="43013" name="Freeform 5"/>
          <p:cNvSpPr>
            <a:spLocks/>
          </p:cNvSpPr>
          <p:nvPr/>
        </p:nvSpPr>
        <p:spPr bwMode="auto">
          <a:xfrm>
            <a:off x="2752725" y="2489200"/>
            <a:ext cx="1150938" cy="187325"/>
          </a:xfrm>
          <a:custGeom>
            <a:avLst/>
            <a:gdLst>
              <a:gd name="T0" fmla="*/ 2147483647 w 725"/>
              <a:gd name="T1" fmla="*/ 0 h 118"/>
              <a:gd name="T2" fmla="*/ 2147483647 w 725"/>
              <a:gd name="T3" fmla="*/ 2147483647 h 118"/>
              <a:gd name="T4" fmla="*/ 2147483647 w 725"/>
              <a:gd name="T5" fmla="*/ 2147483647 h 118"/>
              <a:gd name="T6" fmla="*/ 0 w 725"/>
              <a:gd name="T7" fmla="*/ 2147483647 h 118"/>
              <a:gd name="T8" fmla="*/ 0 60000 65536"/>
              <a:gd name="T9" fmla="*/ 0 60000 65536"/>
              <a:gd name="T10" fmla="*/ 0 60000 65536"/>
              <a:gd name="T11" fmla="*/ 0 60000 65536"/>
              <a:gd name="T12" fmla="*/ 0 w 725"/>
              <a:gd name="T13" fmla="*/ 0 h 118"/>
              <a:gd name="T14" fmla="*/ 725 w 725"/>
              <a:gd name="T15" fmla="*/ 118 h 118"/>
            </a:gdLst>
            <a:ahLst/>
            <a:cxnLst>
              <a:cxn ang="T8">
                <a:pos x="T0" y="T1"/>
              </a:cxn>
              <a:cxn ang="T9">
                <a:pos x="T2" y="T3"/>
              </a:cxn>
              <a:cxn ang="T10">
                <a:pos x="T4" y="T5"/>
              </a:cxn>
              <a:cxn ang="T11">
                <a:pos x="T6" y="T7"/>
              </a:cxn>
            </a:cxnLst>
            <a:rect l="T12" t="T13" r="T14" b="T15"/>
            <a:pathLst>
              <a:path w="725" h="118">
                <a:moveTo>
                  <a:pt x="725" y="0"/>
                </a:moveTo>
                <a:lnTo>
                  <a:pt x="594" y="118"/>
                </a:lnTo>
                <a:lnTo>
                  <a:pt x="122" y="118"/>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3014" name="Freeform 6"/>
          <p:cNvSpPr>
            <a:spLocks/>
          </p:cNvSpPr>
          <p:nvPr/>
        </p:nvSpPr>
        <p:spPr bwMode="auto">
          <a:xfrm>
            <a:off x="2679700" y="2489200"/>
            <a:ext cx="2592388" cy="377825"/>
          </a:xfrm>
          <a:custGeom>
            <a:avLst/>
            <a:gdLst>
              <a:gd name="T0" fmla="*/ 2147483647 w 1633"/>
              <a:gd name="T1" fmla="*/ 0 h 238"/>
              <a:gd name="T2" fmla="*/ 2147483647 w 1633"/>
              <a:gd name="T3" fmla="*/ 2147483647 h 238"/>
              <a:gd name="T4" fmla="*/ 2147483647 w 1633"/>
              <a:gd name="T5" fmla="*/ 2147483647 h 238"/>
              <a:gd name="T6" fmla="*/ 0 w 1633"/>
              <a:gd name="T7" fmla="*/ 2147483647 h 238"/>
              <a:gd name="T8" fmla="*/ 0 60000 65536"/>
              <a:gd name="T9" fmla="*/ 0 60000 65536"/>
              <a:gd name="T10" fmla="*/ 0 60000 65536"/>
              <a:gd name="T11" fmla="*/ 0 60000 65536"/>
              <a:gd name="T12" fmla="*/ 0 w 1633"/>
              <a:gd name="T13" fmla="*/ 0 h 238"/>
              <a:gd name="T14" fmla="*/ 1633 w 1633"/>
              <a:gd name="T15" fmla="*/ 238 h 238"/>
            </a:gdLst>
            <a:ahLst/>
            <a:cxnLst>
              <a:cxn ang="T8">
                <a:pos x="T0" y="T1"/>
              </a:cxn>
              <a:cxn ang="T9">
                <a:pos x="T2" y="T3"/>
              </a:cxn>
              <a:cxn ang="T10">
                <a:pos x="T4" y="T5"/>
              </a:cxn>
              <a:cxn ang="T11">
                <a:pos x="T6" y="T7"/>
              </a:cxn>
            </a:cxnLst>
            <a:rect l="T12" t="T13" r="T14" b="T15"/>
            <a:pathLst>
              <a:path w="1633" h="238">
                <a:moveTo>
                  <a:pt x="1633" y="0"/>
                </a:moveTo>
                <a:lnTo>
                  <a:pt x="1488" y="238"/>
                </a:lnTo>
                <a:lnTo>
                  <a:pt x="136" y="238"/>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3015" name="Freeform 7"/>
          <p:cNvSpPr>
            <a:spLocks/>
          </p:cNvSpPr>
          <p:nvPr/>
        </p:nvSpPr>
        <p:spPr bwMode="auto">
          <a:xfrm>
            <a:off x="2608263" y="2489200"/>
            <a:ext cx="4103687" cy="593725"/>
          </a:xfrm>
          <a:custGeom>
            <a:avLst/>
            <a:gdLst>
              <a:gd name="T0" fmla="*/ 2147483647 w 2585"/>
              <a:gd name="T1" fmla="*/ 0 h 374"/>
              <a:gd name="T2" fmla="*/ 2147483647 w 2585"/>
              <a:gd name="T3" fmla="*/ 2147483647 h 374"/>
              <a:gd name="T4" fmla="*/ 2147483647 w 2585"/>
              <a:gd name="T5" fmla="*/ 2147483647 h 374"/>
              <a:gd name="T6" fmla="*/ 0 w 2585"/>
              <a:gd name="T7" fmla="*/ 2147483647 h 374"/>
              <a:gd name="T8" fmla="*/ 0 60000 65536"/>
              <a:gd name="T9" fmla="*/ 0 60000 65536"/>
              <a:gd name="T10" fmla="*/ 0 60000 65536"/>
              <a:gd name="T11" fmla="*/ 0 60000 65536"/>
              <a:gd name="T12" fmla="*/ 0 w 2585"/>
              <a:gd name="T13" fmla="*/ 0 h 374"/>
              <a:gd name="T14" fmla="*/ 2585 w 2585"/>
              <a:gd name="T15" fmla="*/ 374 h 374"/>
            </a:gdLst>
            <a:ahLst/>
            <a:cxnLst>
              <a:cxn ang="T8">
                <a:pos x="T0" y="T1"/>
              </a:cxn>
              <a:cxn ang="T9">
                <a:pos x="T2" y="T3"/>
              </a:cxn>
              <a:cxn ang="T10">
                <a:pos x="T4" y="T5"/>
              </a:cxn>
              <a:cxn ang="T11">
                <a:pos x="T6" y="T7"/>
              </a:cxn>
            </a:cxnLst>
            <a:rect l="T12" t="T13" r="T14" b="T15"/>
            <a:pathLst>
              <a:path w="2585" h="374">
                <a:moveTo>
                  <a:pt x="2585" y="0"/>
                </a:moveTo>
                <a:lnTo>
                  <a:pt x="2453" y="374"/>
                </a:lnTo>
                <a:lnTo>
                  <a:pt x="93" y="374"/>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3016" name="Freeform 8"/>
          <p:cNvSpPr>
            <a:spLocks/>
          </p:cNvSpPr>
          <p:nvPr/>
        </p:nvSpPr>
        <p:spPr bwMode="auto">
          <a:xfrm>
            <a:off x="2101850" y="3800475"/>
            <a:ext cx="1152525" cy="174625"/>
          </a:xfrm>
          <a:custGeom>
            <a:avLst/>
            <a:gdLst>
              <a:gd name="T0" fmla="*/ 2147483647 w 726"/>
              <a:gd name="T1" fmla="*/ 0 h 110"/>
              <a:gd name="T2" fmla="*/ 2147483647 w 726"/>
              <a:gd name="T3" fmla="*/ 2147483647 h 110"/>
              <a:gd name="T4" fmla="*/ 2147483647 w 726"/>
              <a:gd name="T5" fmla="*/ 2147483647 h 110"/>
              <a:gd name="T6" fmla="*/ 0 w 726"/>
              <a:gd name="T7" fmla="*/ 2147483647 h 110"/>
              <a:gd name="T8" fmla="*/ 0 60000 65536"/>
              <a:gd name="T9" fmla="*/ 0 60000 65536"/>
              <a:gd name="T10" fmla="*/ 0 60000 65536"/>
              <a:gd name="T11" fmla="*/ 0 60000 65536"/>
              <a:gd name="T12" fmla="*/ 0 w 726"/>
              <a:gd name="T13" fmla="*/ 0 h 110"/>
              <a:gd name="T14" fmla="*/ 726 w 726"/>
              <a:gd name="T15" fmla="*/ 110 h 110"/>
            </a:gdLst>
            <a:ahLst/>
            <a:cxnLst>
              <a:cxn ang="T8">
                <a:pos x="T0" y="T1"/>
              </a:cxn>
              <a:cxn ang="T9">
                <a:pos x="T2" y="T3"/>
              </a:cxn>
              <a:cxn ang="T10">
                <a:pos x="T4" y="T5"/>
              </a:cxn>
              <a:cxn ang="T11">
                <a:pos x="T6" y="T7"/>
              </a:cxn>
            </a:cxnLst>
            <a:rect l="T12" t="T13" r="T14" b="T15"/>
            <a:pathLst>
              <a:path w="726" h="110">
                <a:moveTo>
                  <a:pt x="726" y="0"/>
                </a:moveTo>
                <a:lnTo>
                  <a:pt x="588" y="110"/>
                </a:lnTo>
                <a:lnTo>
                  <a:pt x="132" y="110"/>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3017" name="Freeform 9"/>
          <p:cNvSpPr>
            <a:spLocks/>
          </p:cNvSpPr>
          <p:nvPr/>
        </p:nvSpPr>
        <p:spPr bwMode="auto">
          <a:xfrm>
            <a:off x="1958975" y="3800475"/>
            <a:ext cx="3168650" cy="415925"/>
          </a:xfrm>
          <a:custGeom>
            <a:avLst/>
            <a:gdLst>
              <a:gd name="T0" fmla="*/ 2147483647 w 1996"/>
              <a:gd name="T1" fmla="*/ 0 h 262"/>
              <a:gd name="T2" fmla="*/ 2147483647 w 1996"/>
              <a:gd name="T3" fmla="*/ 2147483647 h 262"/>
              <a:gd name="T4" fmla="*/ 2147483647 w 1996"/>
              <a:gd name="T5" fmla="*/ 2147483647 h 262"/>
              <a:gd name="T6" fmla="*/ 0 w 1996"/>
              <a:gd name="T7" fmla="*/ 2147483647 h 262"/>
              <a:gd name="T8" fmla="*/ 0 60000 65536"/>
              <a:gd name="T9" fmla="*/ 0 60000 65536"/>
              <a:gd name="T10" fmla="*/ 0 60000 65536"/>
              <a:gd name="T11" fmla="*/ 0 60000 65536"/>
              <a:gd name="T12" fmla="*/ 0 w 1996"/>
              <a:gd name="T13" fmla="*/ 0 h 262"/>
              <a:gd name="T14" fmla="*/ 1996 w 1996"/>
              <a:gd name="T15" fmla="*/ 262 h 262"/>
            </a:gdLst>
            <a:ahLst/>
            <a:cxnLst>
              <a:cxn ang="T8">
                <a:pos x="T0" y="T1"/>
              </a:cxn>
              <a:cxn ang="T9">
                <a:pos x="T2" y="T3"/>
              </a:cxn>
              <a:cxn ang="T10">
                <a:pos x="T4" y="T5"/>
              </a:cxn>
              <a:cxn ang="T11">
                <a:pos x="T6" y="T7"/>
              </a:cxn>
            </a:cxnLst>
            <a:rect l="T12" t="T13" r="T14" b="T15"/>
            <a:pathLst>
              <a:path w="1996" h="262">
                <a:moveTo>
                  <a:pt x="1996" y="0"/>
                </a:moveTo>
                <a:lnTo>
                  <a:pt x="1854" y="262"/>
                </a:lnTo>
                <a:lnTo>
                  <a:pt x="134" y="262"/>
                </a:lnTo>
                <a:lnTo>
                  <a:pt x="0" y="1"/>
                </a:lnTo>
              </a:path>
            </a:pathLst>
          </a:custGeom>
          <a:noFill/>
          <a:ln w="9360">
            <a:solidFill>
              <a:srgbClr val="00006F"/>
            </a:solidFill>
            <a:round/>
            <a:headEnd/>
            <a:tailEnd type="triangle" w="med" len="med"/>
          </a:ln>
        </p:spPr>
        <p:txBody>
          <a:bodyPr wrap="none" anchor="ctr"/>
          <a:lstStyle/>
          <a:p>
            <a:endParaRPr lang="zh-CN" altLang="en-US"/>
          </a:p>
        </p:txBody>
      </p:sp>
      <p:grpSp>
        <p:nvGrpSpPr>
          <p:cNvPr id="2" name="Group 10"/>
          <p:cNvGrpSpPr>
            <a:grpSpLocks/>
          </p:cNvGrpSpPr>
          <p:nvPr/>
        </p:nvGrpSpPr>
        <p:grpSpPr bwMode="auto">
          <a:xfrm>
            <a:off x="590550" y="2057400"/>
            <a:ext cx="6910388" cy="69850"/>
            <a:chOff x="372" y="1296"/>
            <a:chExt cx="4353" cy="44"/>
          </a:xfrm>
        </p:grpSpPr>
        <p:sp>
          <p:nvSpPr>
            <p:cNvPr id="40982" name="Line 11"/>
            <p:cNvSpPr>
              <a:spLocks noChangeShapeType="1"/>
            </p:cNvSpPr>
            <p:nvPr/>
          </p:nvSpPr>
          <p:spPr bwMode="auto">
            <a:xfrm flipV="1">
              <a:off x="372" y="1295"/>
              <a:ext cx="1" cy="47"/>
            </a:xfrm>
            <a:prstGeom prst="line">
              <a:avLst/>
            </a:prstGeom>
            <a:noFill/>
            <a:ln w="9360">
              <a:solidFill>
                <a:srgbClr val="00006F"/>
              </a:solidFill>
              <a:miter lim="800000"/>
              <a:headEnd/>
              <a:tailEnd/>
            </a:ln>
          </p:spPr>
          <p:txBody>
            <a:bodyPr/>
            <a:lstStyle/>
            <a:p>
              <a:endParaRPr lang="zh-CN" altLang="en-US"/>
            </a:p>
          </p:txBody>
        </p:sp>
        <p:sp>
          <p:nvSpPr>
            <p:cNvPr id="40983" name="Line 12"/>
            <p:cNvSpPr>
              <a:spLocks noChangeShapeType="1"/>
            </p:cNvSpPr>
            <p:nvPr/>
          </p:nvSpPr>
          <p:spPr bwMode="auto">
            <a:xfrm>
              <a:off x="372" y="1296"/>
              <a:ext cx="4354" cy="1"/>
            </a:xfrm>
            <a:prstGeom prst="line">
              <a:avLst/>
            </a:prstGeom>
            <a:noFill/>
            <a:ln w="9360">
              <a:solidFill>
                <a:srgbClr val="00006F"/>
              </a:solidFill>
              <a:miter lim="800000"/>
              <a:headEnd/>
              <a:tailEnd/>
            </a:ln>
          </p:spPr>
          <p:txBody>
            <a:bodyPr/>
            <a:lstStyle/>
            <a:p>
              <a:endParaRPr lang="zh-CN" altLang="en-US"/>
            </a:p>
          </p:txBody>
        </p:sp>
        <p:sp>
          <p:nvSpPr>
            <p:cNvPr id="40984" name="Line 13"/>
            <p:cNvSpPr>
              <a:spLocks noChangeShapeType="1"/>
            </p:cNvSpPr>
            <p:nvPr/>
          </p:nvSpPr>
          <p:spPr bwMode="auto">
            <a:xfrm>
              <a:off x="4725" y="1296"/>
              <a:ext cx="1" cy="45"/>
            </a:xfrm>
            <a:prstGeom prst="line">
              <a:avLst/>
            </a:prstGeom>
            <a:noFill/>
            <a:ln w="9360">
              <a:solidFill>
                <a:srgbClr val="00006F"/>
              </a:solidFill>
              <a:miter lim="800000"/>
              <a:headEnd/>
              <a:tailEnd/>
            </a:ln>
          </p:spPr>
          <p:txBody>
            <a:bodyPr/>
            <a:lstStyle/>
            <a:p>
              <a:endParaRPr lang="zh-CN" altLang="en-US"/>
            </a:p>
          </p:txBody>
        </p:sp>
      </p:grpSp>
      <p:grpSp>
        <p:nvGrpSpPr>
          <p:cNvPr id="3" name="Group 14"/>
          <p:cNvGrpSpPr>
            <a:grpSpLocks/>
          </p:cNvGrpSpPr>
          <p:nvPr/>
        </p:nvGrpSpPr>
        <p:grpSpPr bwMode="auto">
          <a:xfrm>
            <a:off x="7718425" y="2057400"/>
            <a:ext cx="863600" cy="69850"/>
            <a:chOff x="4862" y="1296"/>
            <a:chExt cx="544" cy="44"/>
          </a:xfrm>
        </p:grpSpPr>
        <p:sp>
          <p:nvSpPr>
            <p:cNvPr id="40980" name="Line 15"/>
            <p:cNvSpPr>
              <a:spLocks noChangeShapeType="1"/>
            </p:cNvSpPr>
            <p:nvPr/>
          </p:nvSpPr>
          <p:spPr bwMode="auto">
            <a:xfrm flipV="1">
              <a:off x="4862" y="1295"/>
              <a:ext cx="1" cy="47"/>
            </a:xfrm>
            <a:prstGeom prst="line">
              <a:avLst/>
            </a:prstGeom>
            <a:noFill/>
            <a:ln w="9360">
              <a:solidFill>
                <a:srgbClr val="00006F"/>
              </a:solidFill>
              <a:miter lim="800000"/>
              <a:headEnd/>
              <a:tailEnd/>
            </a:ln>
          </p:spPr>
          <p:txBody>
            <a:bodyPr/>
            <a:lstStyle/>
            <a:p>
              <a:endParaRPr lang="zh-CN" altLang="en-US"/>
            </a:p>
          </p:txBody>
        </p:sp>
        <p:sp>
          <p:nvSpPr>
            <p:cNvPr id="40981" name="Line 16"/>
            <p:cNvSpPr>
              <a:spLocks noChangeShapeType="1"/>
            </p:cNvSpPr>
            <p:nvPr/>
          </p:nvSpPr>
          <p:spPr bwMode="auto">
            <a:xfrm>
              <a:off x="4862" y="1296"/>
              <a:ext cx="545" cy="1"/>
            </a:xfrm>
            <a:prstGeom prst="line">
              <a:avLst/>
            </a:prstGeom>
            <a:noFill/>
            <a:ln w="9360">
              <a:solidFill>
                <a:srgbClr val="00006F"/>
              </a:solidFill>
              <a:miter lim="800000"/>
              <a:headEnd/>
              <a:tailEnd/>
            </a:ln>
          </p:spPr>
          <p:txBody>
            <a:bodyPr/>
            <a:lstStyle/>
            <a:p>
              <a:endParaRPr lang="zh-CN" altLang="en-US"/>
            </a:p>
          </p:txBody>
        </p:sp>
      </p:grpSp>
      <p:grpSp>
        <p:nvGrpSpPr>
          <p:cNvPr id="4" name="Group 17"/>
          <p:cNvGrpSpPr>
            <a:grpSpLocks/>
          </p:cNvGrpSpPr>
          <p:nvPr/>
        </p:nvGrpSpPr>
        <p:grpSpPr bwMode="auto">
          <a:xfrm>
            <a:off x="735013" y="3424238"/>
            <a:ext cx="5110162" cy="69850"/>
            <a:chOff x="463" y="2157"/>
            <a:chExt cx="3219" cy="44"/>
          </a:xfrm>
        </p:grpSpPr>
        <p:sp>
          <p:nvSpPr>
            <p:cNvPr id="40978" name="Line 18"/>
            <p:cNvSpPr>
              <a:spLocks noChangeShapeType="1"/>
            </p:cNvSpPr>
            <p:nvPr/>
          </p:nvSpPr>
          <p:spPr bwMode="auto">
            <a:xfrm>
              <a:off x="463" y="2157"/>
              <a:ext cx="3220" cy="1"/>
            </a:xfrm>
            <a:prstGeom prst="line">
              <a:avLst/>
            </a:prstGeom>
            <a:noFill/>
            <a:ln w="9360">
              <a:solidFill>
                <a:srgbClr val="00006F"/>
              </a:solidFill>
              <a:miter lim="800000"/>
              <a:headEnd/>
              <a:tailEnd/>
            </a:ln>
          </p:spPr>
          <p:txBody>
            <a:bodyPr/>
            <a:lstStyle/>
            <a:p>
              <a:endParaRPr lang="zh-CN" altLang="en-US"/>
            </a:p>
          </p:txBody>
        </p:sp>
        <p:sp>
          <p:nvSpPr>
            <p:cNvPr id="40979" name="Line 19"/>
            <p:cNvSpPr>
              <a:spLocks noChangeShapeType="1"/>
            </p:cNvSpPr>
            <p:nvPr/>
          </p:nvSpPr>
          <p:spPr bwMode="auto">
            <a:xfrm>
              <a:off x="3683" y="2157"/>
              <a:ext cx="1" cy="45"/>
            </a:xfrm>
            <a:prstGeom prst="line">
              <a:avLst/>
            </a:prstGeom>
            <a:noFill/>
            <a:ln w="9360">
              <a:solidFill>
                <a:srgbClr val="00006F"/>
              </a:solidFill>
              <a:miter lim="800000"/>
              <a:headEnd/>
              <a:tailEnd/>
            </a:ln>
          </p:spPr>
          <p:txBody>
            <a:bodyPr/>
            <a:lstStyle/>
            <a:p>
              <a:endParaRPr lang="zh-CN" altLang="en-US"/>
            </a:p>
          </p:txBody>
        </p:sp>
      </p:grpSp>
      <p:sp>
        <p:nvSpPr>
          <p:cNvPr id="43028" name="Text Box 20"/>
          <p:cNvSpPr txBox="1">
            <a:spLocks noChangeArrowheads="1"/>
          </p:cNvSpPr>
          <p:nvPr/>
        </p:nvSpPr>
        <p:spPr bwMode="auto">
          <a:xfrm>
            <a:off x="2173288" y="1773238"/>
            <a:ext cx="2447925" cy="336550"/>
          </a:xfrm>
          <a:prstGeom prst="rect">
            <a:avLst/>
          </a:prstGeom>
          <a:noFill/>
          <a:ln w="9525">
            <a:noFill/>
            <a:round/>
            <a:headEnd/>
            <a:tailEnd/>
          </a:ln>
        </p:spPr>
        <p:txBody>
          <a:bodyPr lIns="90000" tIns="46800" rIns="90000" bIns="46800">
            <a:spAutoFit/>
          </a:bodyPr>
          <a:lstStyle/>
          <a:p>
            <a:pPr algn="ctr">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Sentence Distance: 4</a:t>
            </a:r>
          </a:p>
        </p:txBody>
      </p:sp>
      <p:sp>
        <p:nvSpPr>
          <p:cNvPr id="43029" name="Text Box 21"/>
          <p:cNvSpPr txBox="1">
            <a:spLocks noChangeArrowheads="1"/>
          </p:cNvSpPr>
          <p:nvPr/>
        </p:nvSpPr>
        <p:spPr bwMode="auto">
          <a:xfrm>
            <a:off x="446088" y="3087688"/>
            <a:ext cx="2447925" cy="336550"/>
          </a:xfrm>
          <a:prstGeom prst="rect">
            <a:avLst/>
          </a:prstGeom>
          <a:noFill/>
          <a:ln w="9525">
            <a:noFill/>
            <a:round/>
            <a:headEnd/>
            <a:tailEnd/>
          </a:ln>
        </p:spPr>
        <p:txBody>
          <a:bodyPr lIns="90000" tIns="46800" rIns="90000" bIns="46800">
            <a:spAutoFit/>
          </a:bodyPr>
          <a:lstStyle/>
          <a:p>
            <a:pPr algn="ctr">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Sentence Distance: 3</a:t>
            </a:r>
          </a:p>
        </p:txBody>
      </p:sp>
      <p:sp>
        <p:nvSpPr>
          <p:cNvPr id="43030" name="Text Box 22"/>
          <p:cNvSpPr txBox="1">
            <a:spLocks noChangeArrowheads="1"/>
          </p:cNvSpPr>
          <p:nvPr/>
        </p:nvSpPr>
        <p:spPr bwMode="auto">
          <a:xfrm>
            <a:off x="684213" y="4435475"/>
            <a:ext cx="2303462" cy="2035175"/>
          </a:xfrm>
          <a:prstGeom prst="rect">
            <a:avLst/>
          </a:prstGeom>
          <a:noFill/>
          <a:ln w="9525">
            <a:noFill/>
            <a:round/>
            <a:headEnd/>
            <a:tailEnd/>
          </a:ln>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N70 – </a:t>
            </a:r>
            <a:r>
              <a:rPr lang="en-US" sz="1800">
                <a:solidFill>
                  <a:srgbClr val="00006F"/>
                </a:solidFill>
              </a:rPr>
              <a:t>价格</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N70 – </a:t>
            </a:r>
            <a:r>
              <a:rPr lang="en-US" sz="1800">
                <a:solidFill>
                  <a:srgbClr val="00006F"/>
                </a:solidFill>
              </a:rPr>
              <a:t>电池</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N70 – </a:t>
            </a:r>
            <a:r>
              <a:rPr lang="en-US" sz="1800">
                <a:solidFill>
                  <a:srgbClr val="00006F"/>
                </a:solidFill>
              </a:rPr>
              <a:t>信号</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3360 – </a:t>
            </a:r>
            <a:r>
              <a:rPr lang="en-US" sz="1800">
                <a:solidFill>
                  <a:srgbClr val="00006F"/>
                </a:solidFill>
              </a:rPr>
              <a:t>电池</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3360 – </a:t>
            </a:r>
            <a:r>
              <a:rPr lang="en-US" sz="1800">
                <a:solidFill>
                  <a:srgbClr val="00006F"/>
                </a:solidFill>
              </a:rPr>
              <a:t>信号</a:t>
            </a:r>
          </a:p>
        </p:txBody>
      </p:sp>
      <p:sp>
        <p:nvSpPr>
          <p:cNvPr id="43031" name="Text Box 23"/>
          <p:cNvSpPr txBox="1">
            <a:spLocks noChangeArrowheads="1"/>
          </p:cNvSpPr>
          <p:nvPr/>
        </p:nvSpPr>
        <p:spPr bwMode="auto">
          <a:xfrm>
            <a:off x="5292725" y="4652963"/>
            <a:ext cx="3384550" cy="1555750"/>
          </a:xfrm>
          <a:prstGeom prst="rect">
            <a:avLst/>
          </a:prstGeom>
          <a:noFill/>
          <a:ln w="9525">
            <a:noFill/>
            <a:round/>
            <a:headEnd/>
            <a:tailEnd/>
          </a:ln>
        </p:spPr>
        <p:txBody>
          <a:bodyPr lIns="90000" tIns="46800" rIns="90000" bIns="46800">
            <a:spAutoFit/>
          </a:bodyPr>
          <a:lstStyle/>
          <a:p>
            <a:pPr>
              <a:spcBef>
                <a:spcPts val="2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a:solidFill>
                  <a:srgbClr val="FF9900"/>
                </a:solidFill>
              </a:rPr>
              <a:t>Sentence Distance Can be Limited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childTnLst>
                                    <p:set>
                                      <p:cBhvr additive="repl">
                                        <p:cTn id="6" dur="1" fill="hold">
                                          <p:stCondLst>
                                            <p:cond delay="0"/>
                                          </p:stCondLst>
                                        </p:cTn>
                                        <p:tgtEl>
                                          <p:spTgt spid="43013"/>
                                        </p:tgtEl>
                                        <p:attrNameLst>
                                          <p:attrName>style.visibility</p:attrName>
                                        </p:attrNameLst>
                                      </p:cBhvr>
                                      <p:to>
                                        <p:strVal val="visible"/>
                                      </p:to>
                                    </p:set>
                                    <p:animEffect transition="in" filter="dissolve">
                                      <p:cBhvr additive="repl">
                                        <p:cTn id="7" dur="500"/>
                                        <p:tgtEl>
                                          <p:spTgt spid="43013"/>
                                        </p:tgtEl>
                                      </p:cBhvr>
                                    </p:animEffect>
                                  </p:childTnLst>
                                </p:cTn>
                              </p:par>
                              <p:par>
                                <p:cTn id="8" presetID="9" presetClass="entr" fill="hold" nodeType="withEffect">
                                  <p:stCondLst>
                                    <p:cond delay="0"/>
                                  </p:stCondLst>
                                  <p:childTnLst>
                                    <p:set>
                                      <p:cBhvr additive="repl">
                                        <p:cTn id="9" dur="1" fill="hold">
                                          <p:stCondLst>
                                            <p:cond delay="0"/>
                                          </p:stCondLst>
                                        </p:cTn>
                                        <p:tgtEl>
                                          <p:spTgt spid="43030">
                                            <p:txEl>
                                              <p:pRg st="0" end="0"/>
                                            </p:txEl>
                                          </p:spTgt>
                                        </p:tgtEl>
                                        <p:attrNameLst>
                                          <p:attrName>style.visibility</p:attrName>
                                        </p:attrNameLst>
                                      </p:cBhvr>
                                      <p:to>
                                        <p:strVal val="visible"/>
                                      </p:to>
                                    </p:set>
                                    <p:animEffect transition="in" filter="dissolve">
                                      <p:cBhvr additive="repl">
                                        <p:cTn id="10" dur="500"/>
                                        <p:tgtEl>
                                          <p:spTgt spid="4303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fill="hold" grpId="0" nodeType="clickEffect">
                                  <p:stCondLst>
                                    <p:cond delay="0"/>
                                  </p:stCondLst>
                                  <p:childTnLst>
                                    <p:set>
                                      <p:cBhvr additive="repl">
                                        <p:cTn id="14" dur="1" fill="hold">
                                          <p:stCondLst>
                                            <p:cond delay="0"/>
                                          </p:stCondLst>
                                        </p:cTn>
                                        <p:tgtEl>
                                          <p:spTgt spid="43014"/>
                                        </p:tgtEl>
                                        <p:attrNameLst>
                                          <p:attrName>style.visibility</p:attrName>
                                        </p:attrNameLst>
                                      </p:cBhvr>
                                      <p:to>
                                        <p:strVal val="visible"/>
                                      </p:to>
                                    </p:set>
                                    <p:animEffect transition="in" filter="dissolve">
                                      <p:cBhvr additive="repl">
                                        <p:cTn id="15" dur="500"/>
                                        <p:tgtEl>
                                          <p:spTgt spid="43014"/>
                                        </p:tgtEl>
                                      </p:cBhvr>
                                    </p:animEffect>
                                  </p:childTnLst>
                                </p:cTn>
                              </p:par>
                              <p:par>
                                <p:cTn id="16" presetID="9" presetClass="entr" fill="hold" nodeType="withEffect">
                                  <p:stCondLst>
                                    <p:cond delay="0"/>
                                  </p:stCondLst>
                                  <p:childTnLst>
                                    <p:set>
                                      <p:cBhvr additive="repl">
                                        <p:cTn id="17" dur="1" fill="hold">
                                          <p:stCondLst>
                                            <p:cond delay="0"/>
                                          </p:stCondLst>
                                        </p:cTn>
                                        <p:tgtEl>
                                          <p:spTgt spid="43030">
                                            <p:txEl>
                                              <p:pRg st="1" end="1"/>
                                            </p:txEl>
                                          </p:spTgt>
                                        </p:tgtEl>
                                        <p:attrNameLst>
                                          <p:attrName>style.visibility</p:attrName>
                                        </p:attrNameLst>
                                      </p:cBhvr>
                                      <p:to>
                                        <p:strVal val="visible"/>
                                      </p:to>
                                    </p:set>
                                    <p:animEffect transition="in" filter="dissolve">
                                      <p:cBhvr additive="repl">
                                        <p:cTn id="18" dur="500"/>
                                        <p:tgtEl>
                                          <p:spTgt spid="4303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fill="hold" grpId="0" nodeType="clickEffect">
                                  <p:stCondLst>
                                    <p:cond delay="0"/>
                                  </p:stCondLst>
                                  <p:childTnLst>
                                    <p:set>
                                      <p:cBhvr additive="repl">
                                        <p:cTn id="22" dur="1" fill="hold">
                                          <p:stCondLst>
                                            <p:cond delay="0"/>
                                          </p:stCondLst>
                                        </p:cTn>
                                        <p:tgtEl>
                                          <p:spTgt spid="43015"/>
                                        </p:tgtEl>
                                        <p:attrNameLst>
                                          <p:attrName>style.visibility</p:attrName>
                                        </p:attrNameLst>
                                      </p:cBhvr>
                                      <p:to>
                                        <p:strVal val="visible"/>
                                      </p:to>
                                    </p:set>
                                    <p:animEffect transition="in" filter="dissolve">
                                      <p:cBhvr additive="repl">
                                        <p:cTn id="23" dur="500"/>
                                        <p:tgtEl>
                                          <p:spTgt spid="43015"/>
                                        </p:tgtEl>
                                      </p:cBhvr>
                                    </p:animEffect>
                                  </p:childTnLst>
                                </p:cTn>
                              </p:par>
                              <p:par>
                                <p:cTn id="24" presetID="9" presetClass="entr" fill="hold" nodeType="withEffect">
                                  <p:stCondLst>
                                    <p:cond delay="0"/>
                                  </p:stCondLst>
                                  <p:childTnLst>
                                    <p:set>
                                      <p:cBhvr additive="repl">
                                        <p:cTn id="25" dur="1" fill="hold">
                                          <p:stCondLst>
                                            <p:cond delay="0"/>
                                          </p:stCondLst>
                                        </p:cTn>
                                        <p:tgtEl>
                                          <p:spTgt spid="43030">
                                            <p:txEl>
                                              <p:pRg st="2" end="2"/>
                                            </p:txEl>
                                          </p:spTgt>
                                        </p:tgtEl>
                                        <p:attrNameLst>
                                          <p:attrName>style.visibility</p:attrName>
                                        </p:attrNameLst>
                                      </p:cBhvr>
                                      <p:to>
                                        <p:strVal val="visible"/>
                                      </p:to>
                                    </p:set>
                                    <p:animEffect transition="in" filter="dissolve">
                                      <p:cBhvr additive="repl">
                                        <p:cTn id="26" dur="500"/>
                                        <p:tgtEl>
                                          <p:spTgt spid="43030">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fill="hold" grpId="0" nodeType="clickEffect">
                                  <p:stCondLst>
                                    <p:cond delay="0"/>
                                  </p:stCondLst>
                                  <p:childTnLst>
                                    <p:set>
                                      <p:cBhvr additive="repl">
                                        <p:cTn id="30" dur="1" fill="hold">
                                          <p:stCondLst>
                                            <p:cond delay="0"/>
                                          </p:stCondLst>
                                        </p:cTn>
                                        <p:tgtEl>
                                          <p:spTgt spid="43016"/>
                                        </p:tgtEl>
                                        <p:attrNameLst>
                                          <p:attrName>style.visibility</p:attrName>
                                        </p:attrNameLst>
                                      </p:cBhvr>
                                      <p:to>
                                        <p:strVal val="visible"/>
                                      </p:to>
                                    </p:set>
                                    <p:animEffect transition="in" filter="dissolve">
                                      <p:cBhvr additive="repl">
                                        <p:cTn id="31" dur="500"/>
                                        <p:tgtEl>
                                          <p:spTgt spid="43016"/>
                                        </p:tgtEl>
                                      </p:cBhvr>
                                    </p:animEffect>
                                  </p:childTnLst>
                                </p:cTn>
                              </p:par>
                              <p:par>
                                <p:cTn id="32" presetID="9" presetClass="entr" fill="hold" nodeType="withEffect">
                                  <p:stCondLst>
                                    <p:cond delay="0"/>
                                  </p:stCondLst>
                                  <p:childTnLst>
                                    <p:set>
                                      <p:cBhvr additive="repl">
                                        <p:cTn id="33" dur="1" fill="hold">
                                          <p:stCondLst>
                                            <p:cond delay="0"/>
                                          </p:stCondLst>
                                        </p:cTn>
                                        <p:tgtEl>
                                          <p:spTgt spid="43030">
                                            <p:txEl>
                                              <p:pRg st="3" end="3"/>
                                            </p:txEl>
                                          </p:spTgt>
                                        </p:tgtEl>
                                        <p:attrNameLst>
                                          <p:attrName>style.visibility</p:attrName>
                                        </p:attrNameLst>
                                      </p:cBhvr>
                                      <p:to>
                                        <p:strVal val="visible"/>
                                      </p:to>
                                    </p:set>
                                    <p:animEffect transition="in" filter="dissolve">
                                      <p:cBhvr additive="repl">
                                        <p:cTn id="34" dur="500"/>
                                        <p:tgtEl>
                                          <p:spTgt spid="43030">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fill="hold" grpId="0" nodeType="clickEffect">
                                  <p:stCondLst>
                                    <p:cond delay="0"/>
                                  </p:stCondLst>
                                  <p:childTnLst>
                                    <p:set>
                                      <p:cBhvr additive="repl">
                                        <p:cTn id="38" dur="1" fill="hold">
                                          <p:stCondLst>
                                            <p:cond delay="0"/>
                                          </p:stCondLst>
                                        </p:cTn>
                                        <p:tgtEl>
                                          <p:spTgt spid="43017"/>
                                        </p:tgtEl>
                                        <p:attrNameLst>
                                          <p:attrName>style.visibility</p:attrName>
                                        </p:attrNameLst>
                                      </p:cBhvr>
                                      <p:to>
                                        <p:strVal val="visible"/>
                                      </p:to>
                                    </p:set>
                                    <p:animEffect transition="in" filter="dissolve">
                                      <p:cBhvr additive="repl">
                                        <p:cTn id="39" dur="500"/>
                                        <p:tgtEl>
                                          <p:spTgt spid="43017"/>
                                        </p:tgtEl>
                                      </p:cBhvr>
                                    </p:animEffect>
                                  </p:childTnLst>
                                </p:cTn>
                              </p:par>
                              <p:par>
                                <p:cTn id="40" presetID="9" presetClass="entr" fill="hold" nodeType="withEffect">
                                  <p:stCondLst>
                                    <p:cond delay="0"/>
                                  </p:stCondLst>
                                  <p:childTnLst>
                                    <p:set>
                                      <p:cBhvr additive="repl">
                                        <p:cTn id="41" dur="1" fill="hold">
                                          <p:stCondLst>
                                            <p:cond delay="0"/>
                                          </p:stCondLst>
                                        </p:cTn>
                                        <p:tgtEl>
                                          <p:spTgt spid="43030">
                                            <p:txEl>
                                              <p:pRg st="4" end="4"/>
                                            </p:txEl>
                                          </p:spTgt>
                                        </p:tgtEl>
                                        <p:attrNameLst>
                                          <p:attrName>style.visibility</p:attrName>
                                        </p:attrNameLst>
                                      </p:cBhvr>
                                      <p:to>
                                        <p:strVal val="visible"/>
                                      </p:to>
                                    </p:set>
                                    <p:animEffect transition="in" filter="dissolve">
                                      <p:cBhvr additive="repl">
                                        <p:cTn id="42" dur="500"/>
                                        <p:tgtEl>
                                          <p:spTgt spid="43030">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fill="hold" nodeType="clickEffect">
                                  <p:stCondLst>
                                    <p:cond delay="0"/>
                                  </p:stCondLst>
                                  <p:childTnLst>
                                    <p:set>
                                      <p:cBhvr additive="repl">
                                        <p:cTn id="46" dur="1" fill="hold">
                                          <p:stCondLst>
                                            <p:cond delay="0"/>
                                          </p:stCondLst>
                                        </p:cTn>
                                        <p:tgtEl>
                                          <p:spTgt spid="43028"/>
                                        </p:tgtEl>
                                        <p:attrNameLst>
                                          <p:attrName>style.visibility</p:attrName>
                                        </p:attrNameLst>
                                      </p:cBhvr>
                                      <p:to>
                                        <p:strVal val="visible"/>
                                      </p:to>
                                    </p:set>
                                    <p:animEffect transition="in" filter="dissolve">
                                      <p:cBhvr additive="repl">
                                        <p:cTn id="47" dur="500"/>
                                        <p:tgtEl>
                                          <p:spTgt spid="43028"/>
                                        </p:tgtEl>
                                      </p:cBhvr>
                                    </p:animEffect>
                                  </p:childTnLst>
                                </p:cTn>
                              </p:par>
                              <p:par>
                                <p:cTn id="48" presetID="9" presetClass="entr" fill="hold" nodeType="withEffect">
                                  <p:stCondLst>
                                    <p:cond delay="0"/>
                                  </p:stCondLst>
                                  <p:childTnLst>
                                    <p:set>
                                      <p:cBhvr additive="repl">
                                        <p:cTn id="49" dur="1" fill="hold">
                                          <p:stCondLst>
                                            <p:cond delay="0"/>
                                          </p:stCondLst>
                                        </p:cTn>
                                        <p:tgtEl>
                                          <p:spTgt spid="2"/>
                                        </p:tgtEl>
                                        <p:attrNameLst>
                                          <p:attrName>style.visibility</p:attrName>
                                        </p:attrNameLst>
                                      </p:cBhvr>
                                      <p:to>
                                        <p:strVal val="visible"/>
                                      </p:to>
                                    </p:set>
                                    <p:animEffect transition="in" filter="dissolve">
                                      <p:cBhvr additive="repl">
                                        <p:cTn id="50" dur="500"/>
                                        <p:tgtEl>
                                          <p:spTgt spid="2"/>
                                        </p:tgtEl>
                                      </p:cBhvr>
                                    </p:animEffect>
                                  </p:childTnLst>
                                </p:cTn>
                              </p:par>
                              <p:par>
                                <p:cTn id="51" presetID="9" presetClass="entr" fill="hold" nodeType="withEffect">
                                  <p:stCondLst>
                                    <p:cond delay="0"/>
                                  </p:stCondLst>
                                  <p:childTnLst>
                                    <p:set>
                                      <p:cBhvr additive="repl">
                                        <p:cTn id="52" dur="1" fill="hold">
                                          <p:stCondLst>
                                            <p:cond delay="0"/>
                                          </p:stCondLst>
                                        </p:cTn>
                                        <p:tgtEl>
                                          <p:spTgt spid="3"/>
                                        </p:tgtEl>
                                        <p:attrNameLst>
                                          <p:attrName>style.visibility</p:attrName>
                                        </p:attrNameLst>
                                      </p:cBhvr>
                                      <p:to>
                                        <p:strVal val="visible"/>
                                      </p:to>
                                    </p:set>
                                    <p:animEffect transition="in" filter="dissolve">
                                      <p:cBhvr additive="repl">
                                        <p:cTn id="53" dur="500"/>
                                        <p:tgtEl>
                                          <p:spTgt spid="3"/>
                                        </p:tgtEl>
                                      </p:cBhvr>
                                    </p:animEffect>
                                  </p:childTnLst>
                                </p:cTn>
                              </p:par>
                              <p:par>
                                <p:cTn id="54" presetID="9" presetClass="entr" fill="hold" nodeType="withEffect">
                                  <p:stCondLst>
                                    <p:cond delay="0"/>
                                  </p:stCondLst>
                                  <p:childTnLst>
                                    <p:set>
                                      <p:cBhvr additive="repl">
                                        <p:cTn id="55" dur="1" fill="hold">
                                          <p:stCondLst>
                                            <p:cond delay="0"/>
                                          </p:stCondLst>
                                        </p:cTn>
                                        <p:tgtEl>
                                          <p:spTgt spid="4"/>
                                        </p:tgtEl>
                                        <p:attrNameLst>
                                          <p:attrName>style.visibility</p:attrName>
                                        </p:attrNameLst>
                                      </p:cBhvr>
                                      <p:to>
                                        <p:strVal val="visible"/>
                                      </p:to>
                                    </p:set>
                                    <p:animEffect transition="in" filter="dissolve">
                                      <p:cBhvr additive="repl">
                                        <p:cTn id="56" dur="500"/>
                                        <p:tgtEl>
                                          <p:spTgt spid="4"/>
                                        </p:tgtEl>
                                      </p:cBhvr>
                                    </p:animEffect>
                                  </p:childTnLst>
                                </p:cTn>
                              </p:par>
                              <p:par>
                                <p:cTn id="57" presetID="9" presetClass="entr" fill="hold" nodeType="withEffect">
                                  <p:stCondLst>
                                    <p:cond delay="0"/>
                                  </p:stCondLst>
                                  <p:childTnLst>
                                    <p:set>
                                      <p:cBhvr additive="repl">
                                        <p:cTn id="58" dur="1" fill="hold">
                                          <p:stCondLst>
                                            <p:cond delay="0"/>
                                          </p:stCondLst>
                                        </p:cTn>
                                        <p:tgtEl>
                                          <p:spTgt spid="43029"/>
                                        </p:tgtEl>
                                        <p:attrNameLst>
                                          <p:attrName>style.visibility</p:attrName>
                                        </p:attrNameLst>
                                      </p:cBhvr>
                                      <p:to>
                                        <p:strVal val="visible"/>
                                      </p:to>
                                    </p:set>
                                    <p:animEffect transition="in" filter="dissolve">
                                      <p:cBhvr additive="repl">
                                        <p:cTn id="59" dur="500"/>
                                        <p:tgtEl>
                                          <p:spTgt spid="4302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fill="hold" nodeType="clickEffect">
                                  <p:stCondLst>
                                    <p:cond delay="0"/>
                                  </p:stCondLst>
                                  <p:childTnLst>
                                    <p:set>
                                      <p:cBhvr additive="repl">
                                        <p:cTn id="63" dur="1" fill="hold">
                                          <p:stCondLst>
                                            <p:cond delay="0"/>
                                          </p:stCondLst>
                                        </p:cTn>
                                        <p:tgtEl>
                                          <p:spTgt spid="43031"/>
                                        </p:tgtEl>
                                        <p:attrNameLst>
                                          <p:attrName>style.visibility</p:attrName>
                                        </p:attrNameLst>
                                      </p:cBhvr>
                                      <p:to>
                                        <p:strVal val="visible"/>
                                      </p:to>
                                    </p:set>
                                    <p:animEffect transition="in" filter="dissolve">
                                      <p:cBhvr additive="repl">
                                        <p:cTn id="64" dur="500"/>
                                        <p:tgtEl>
                                          <p:spTgt spid="43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nimBg="1"/>
      <p:bldP spid="43014" grpId="0" animBg="1"/>
      <p:bldP spid="43015" grpId="0" animBg="1"/>
      <p:bldP spid="43016" grpId="0" animBg="1"/>
      <p:bldP spid="430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Product - Driver Association</a:t>
            </a:r>
          </a:p>
        </p:txBody>
      </p:sp>
      <p:sp>
        <p:nvSpPr>
          <p:cNvPr id="41987" name="Text Box 2"/>
          <p:cNvSpPr txBox="1">
            <a:spLocks noChangeArrowheads="1"/>
          </p:cNvSpPr>
          <p:nvPr/>
        </p:nvSpPr>
        <p:spPr bwMode="auto">
          <a:xfrm>
            <a:off x="468313" y="1196975"/>
            <a:ext cx="8054975" cy="396875"/>
          </a:xfrm>
          <a:prstGeom prst="rect">
            <a:avLst/>
          </a:prstGeom>
          <a:noFill/>
          <a:ln w="9525">
            <a:noFill/>
            <a:round/>
            <a:headEnd/>
            <a:tailEnd/>
          </a:ln>
        </p:spPr>
        <p:txBody>
          <a:bodyPr lIns="90000" tIns="46800" rIns="90000" bIns="46800"/>
          <a:lstStyle/>
          <a:p>
            <a:pPr>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6F"/>
                </a:solidFill>
              </a:rPr>
              <a:t>Case Two: </a:t>
            </a:r>
            <a:r>
              <a:rPr lang="en-GB" altLang="zh-CN" sz="2000">
                <a:solidFill>
                  <a:srgbClr val="00006F"/>
                </a:solidFill>
              </a:rPr>
              <a:t>n Drivers can be associated to n Products</a:t>
            </a:r>
          </a:p>
        </p:txBody>
      </p:sp>
      <p:sp>
        <p:nvSpPr>
          <p:cNvPr id="41988" name="Rectangle 3"/>
          <p:cNvSpPr>
            <a:spLocks noChangeArrowheads="1"/>
          </p:cNvSpPr>
          <p:nvPr/>
        </p:nvSpPr>
        <p:spPr bwMode="auto">
          <a:xfrm>
            <a:off x="539750" y="2366963"/>
            <a:ext cx="3455988" cy="431800"/>
          </a:xfrm>
          <a:prstGeom prst="rect">
            <a:avLst/>
          </a:prstGeom>
          <a:noFill/>
          <a:ln w="9525">
            <a:noFill/>
            <a:round/>
            <a:headEnd/>
            <a:tailEnd/>
          </a:ln>
        </p:spPr>
        <p:txBody>
          <a:bodyPr lIns="90000" tIns="46800" rIns="90000" bIns="46800"/>
          <a:lstStyle/>
          <a:p>
            <a:pPr>
              <a:spcBef>
                <a:spcPts val="450"/>
              </a:spcBef>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lang="en-GB" altLang="zh-CN" sz="1800">
                <a:solidFill>
                  <a:srgbClr val="009900"/>
                </a:solidFill>
              </a:rPr>
              <a:t>N70</a:t>
            </a:r>
            <a:r>
              <a:rPr lang="zh-CN" altLang="en-GB" sz="1800">
                <a:solidFill>
                  <a:srgbClr val="00006F"/>
                </a:solidFill>
              </a:rPr>
              <a:t>和</a:t>
            </a:r>
            <a:r>
              <a:rPr lang="en-GB" altLang="zh-CN" sz="1800">
                <a:solidFill>
                  <a:srgbClr val="009900"/>
                </a:solidFill>
              </a:rPr>
              <a:t>N72</a:t>
            </a:r>
            <a:r>
              <a:rPr lang="zh-CN" altLang="en-GB" sz="1800">
                <a:solidFill>
                  <a:srgbClr val="00006F"/>
                </a:solidFill>
              </a:rPr>
              <a:t>手机的</a:t>
            </a:r>
            <a:r>
              <a:rPr lang="zh-CN" altLang="en-GB" sz="1800">
                <a:solidFill>
                  <a:srgbClr val="FF6600"/>
                </a:solidFill>
              </a:rPr>
              <a:t>性能</a:t>
            </a:r>
            <a:r>
              <a:rPr lang="zh-CN" altLang="en-GB" sz="1800">
                <a:solidFill>
                  <a:srgbClr val="00006F"/>
                </a:solidFill>
              </a:rPr>
              <a:t>都很好</a:t>
            </a:r>
          </a:p>
        </p:txBody>
      </p:sp>
      <p:sp>
        <p:nvSpPr>
          <p:cNvPr id="44036" name="Freeform 4"/>
          <p:cNvSpPr>
            <a:spLocks/>
          </p:cNvSpPr>
          <p:nvPr/>
        </p:nvSpPr>
        <p:spPr bwMode="auto">
          <a:xfrm>
            <a:off x="1403350" y="2725738"/>
            <a:ext cx="1150938" cy="187325"/>
          </a:xfrm>
          <a:custGeom>
            <a:avLst/>
            <a:gdLst>
              <a:gd name="T0" fmla="*/ 2147483647 w 725"/>
              <a:gd name="T1" fmla="*/ 0 h 118"/>
              <a:gd name="T2" fmla="*/ 2147483647 w 725"/>
              <a:gd name="T3" fmla="*/ 2147483647 h 118"/>
              <a:gd name="T4" fmla="*/ 2147483647 w 725"/>
              <a:gd name="T5" fmla="*/ 2147483647 h 118"/>
              <a:gd name="T6" fmla="*/ 0 w 725"/>
              <a:gd name="T7" fmla="*/ 2147483647 h 118"/>
              <a:gd name="T8" fmla="*/ 0 60000 65536"/>
              <a:gd name="T9" fmla="*/ 0 60000 65536"/>
              <a:gd name="T10" fmla="*/ 0 60000 65536"/>
              <a:gd name="T11" fmla="*/ 0 60000 65536"/>
              <a:gd name="T12" fmla="*/ 0 w 725"/>
              <a:gd name="T13" fmla="*/ 0 h 118"/>
              <a:gd name="T14" fmla="*/ 725 w 725"/>
              <a:gd name="T15" fmla="*/ 118 h 118"/>
            </a:gdLst>
            <a:ahLst/>
            <a:cxnLst>
              <a:cxn ang="T8">
                <a:pos x="T0" y="T1"/>
              </a:cxn>
              <a:cxn ang="T9">
                <a:pos x="T2" y="T3"/>
              </a:cxn>
              <a:cxn ang="T10">
                <a:pos x="T4" y="T5"/>
              </a:cxn>
              <a:cxn ang="T11">
                <a:pos x="T6" y="T7"/>
              </a:cxn>
            </a:cxnLst>
            <a:rect l="T12" t="T13" r="T14" b="T15"/>
            <a:pathLst>
              <a:path w="725" h="118">
                <a:moveTo>
                  <a:pt x="725" y="0"/>
                </a:moveTo>
                <a:lnTo>
                  <a:pt x="594" y="118"/>
                </a:lnTo>
                <a:lnTo>
                  <a:pt x="122" y="118"/>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4037" name="Freeform 5"/>
          <p:cNvSpPr>
            <a:spLocks/>
          </p:cNvSpPr>
          <p:nvPr/>
        </p:nvSpPr>
        <p:spPr bwMode="auto">
          <a:xfrm>
            <a:off x="682625" y="2725738"/>
            <a:ext cx="2016125" cy="377825"/>
          </a:xfrm>
          <a:custGeom>
            <a:avLst/>
            <a:gdLst>
              <a:gd name="T0" fmla="*/ 2147483647 w 1633"/>
              <a:gd name="T1" fmla="*/ 0 h 238"/>
              <a:gd name="T2" fmla="*/ 2147483647 w 1633"/>
              <a:gd name="T3" fmla="*/ 2147483647 h 238"/>
              <a:gd name="T4" fmla="*/ 2147483647 w 1633"/>
              <a:gd name="T5" fmla="*/ 2147483647 h 238"/>
              <a:gd name="T6" fmla="*/ 0 w 1633"/>
              <a:gd name="T7" fmla="*/ 2147483647 h 238"/>
              <a:gd name="T8" fmla="*/ 0 60000 65536"/>
              <a:gd name="T9" fmla="*/ 0 60000 65536"/>
              <a:gd name="T10" fmla="*/ 0 60000 65536"/>
              <a:gd name="T11" fmla="*/ 0 60000 65536"/>
              <a:gd name="T12" fmla="*/ 0 w 1633"/>
              <a:gd name="T13" fmla="*/ 0 h 238"/>
              <a:gd name="T14" fmla="*/ 1633 w 1633"/>
              <a:gd name="T15" fmla="*/ 238 h 238"/>
            </a:gdLst>
            <a:ahLst/>
            <a:cxnLst>
              <a:cxn ang="T8">
                <a:pos x="T0" y="T1"/>
              </a:cxn>
              <a:cxn ang="T9">
                <a:pos x="T2" y="T3"/>
              </a:cxn>
              <a:cxn ang="T10">
                <a:pos x="T4" y="T5"/>
              </a:cxn>
              <a:cxn ang="T11">
                <a:pos x="T6" y="T7"/>
              </a:cxn>
            </a:cxnLst>
            <a:rect l="T12" t="T13" r="T14" b="T15"/>
            <a:pathLst>
              <a:path w="1633" h="238">
                <a:moveTo>
                  <a:pt x="1633" y="0"/>
                </a:moveTo>
                <a:lnTo>
                  <a:pt x="1488" y="238"/>
                </a:lnTo>
                <a:lnTo>
                  <a:pt x="136" y="238"/>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1991" name="Rectangle 6"/>
          <p:cNvSpPr>
            <a:spLocks noChangeArrowheads="1"/>
          </p:cNvSpPr>
          <p:nvPr/>
        </p:nvSpPr>
        <p:spPr bwMode="auto">
          <a:xfrm>
            <a:off x="4930775" y="2349500"/>
            <a:ext cx="3455988" cy="431800"/>
          </a:xfrm>
          <a:prstGeom prst="rect">
            <a:avLst/>
          </a:prstGeom>
          <a:noFill/>
          <a:ln w="9525">
            <a:noFill/>
            <a:round/>
            <a:headEnd/>
            <a:tailEnd/>
          </a:ln>
        </p:spPr>
        <p:txBody>
          <a:bodyPr lIns="90000" tIns="46800" rIns="90000" bIns="46800"/>
          <a:lstStyle/>
          <a:p>
            <a:pPr>
              <a:spcBef>
                <a:spcPts val="450"/>
              </a:spcBef>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lang="en-GB" altLang="zh-CN" sz="1800">
                <a:solidFill>
                  <a:srgbClr val="009900"/>
                </a:solidFill>
              </a:rPr>
              <a:t>N70</a:t>
            </a:r>
            <a:r>
              <a:rPr lang="zh-CN" altLang="en-GB" sz="1800">
                <a:solidFill>
                  <a:srgbClr val="00006F"/>
                </a:solidFill>
              </a:rPr>
              <a:t>和</a:t>
            </a:r>
            <a:r>
              <a:rPr lang="zh-CN" altLang="en-GB" sz="1800">
                <a:solidFill>
                  <a:srgbClr val="FF6600"/>
                </a:solidFill>
              </a:rPr>
              <a:t>造型</a:t>
            </a:r>
            <a:r>
              <a:rPr lang="zh-CN" altLang="en-GB" sz="1800">
                <a:solidFill>
                  <a:srgbClr val="00006F"/>
                </a:solidFill>
              </a:rPr>
              <a:t>和</a:t>
            </a:r>
            <a:r>
              <a:rPr lang="zh-CN" altLang="en-GB" sz="1800">
                <a:solidFill>
                  <a:srgbClr val="FF6600"/>
                </a:solidFill>
              </a:rPr>
              <a:t>性能</a:t>
            </a:r>
            <a:r>
              <a:rPr lang="zh-CN" altLang="en-GB" sz="1800">
                <a:solidFill>
                  <a:srgbClr val="00006F"/>
                </a:solidFill>
              </a:rPr>
              <a:t>都很灵</a:t>
            </a:r>
          </a:p>
        </p:txBody>
      </p:sp>
      <p:sp>
        <p:nvSpPr>
          <p:cNvPr id="44039" name="Freeform 7"/>
          <p:cNvSpPr>
            <a:spLocks/>
          </p:cNvSpPr>
          <p:nvPr/>
        </p:nvSpPr>
        <p:spPr bwMode="auto">
          <a:xfrm>
            <a:off x="5291138" y="2725738"/>
            <a:ext cx="792162" cy="144462"/>
          </a:xfrm>
          <a:custGeom>
            <a:avLst/>
            <a:gdLst>
              <a:gd name="T0" fmla="*/ 2147483647 w 725"/>
              <a:gd name="T1" fmla="*/ 0 h 118"/>
              <a:gd name="T2" fmla="*/ 2147483647 w 725"/>
              <a:gd name="T3" fmla="*/ 2147483647 h 118"/>
              <a:gd name="T4" fmla="*/ 2147483647 w 725"/>
              <a:gd name="T5" fmla="*/ 2147483647 h 118"/>
              <a:gd name="T6" fmla="*/ 0 w 725"/>
              <a:gd name="T7" fmla="*/ 1834529197 h 118"/>
              <a:gd name="T8" fmla="*/ 0 60000 65536"/>
              <a:gd name="T9" fmla="*/ 0 60000 65536"/>
              <a:gd name="T10" fmla="*/ 0 60000 65536"/>
              <a:gd name="T11" fmla="*/ 0 60000 65536"/>
              <a:gd name="T12" fmla="*/ 0 w 725"/>
              <a:gd name="T13" fmla="*/ 0 h 118"/>
              <a:gd name="T14" fmla="*/ 725 w 725"/>
              <a:gd name="T15" fmla="*/ 118 h 118"/>
            </a:gdLst>
            <a:ahLst/>
            <a:cxnLst>
              <a:cxn ang="T8">
                <a:pos x="T0" y="T1"/>
              </a:cxn>
              <a:cxn ang="T9">
                <a:pos x="T2" y="T3"/>
              </a:cxn>
              <a:cxn ang="T10">
                <a:pos x="T4" y="T5"/>
              </a:cxn>
              <a:cxn ang="T11">
                <a:pos x="T6" y="T7"/>
              </a:cxn>
            </a:cxnLst>
            <a:rect l="T12" t="T13" r="T14" b="T15"/>
            <a:pathLst>
              <a:path w="725" h="118">
                <a:moveTo>
                  <a:pt x="725" y="0"/>
                </a:moveTo>
                <a:lnTo>
                  <a:pt x="594" y="118"/>
                </a:lnTo>
                <a:lnTo>
                  <a:pt x="122" y="118"/>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4040" name="Freeform 8"/>
          <p:cNvSpPr>
            <a:spLocks/>
          </p:cNvSpPr>
          <p:nvPr/>
        </p:nvSpPr>
        <p:spPr bwMode="auto">
          <a:xfrm>
            <a:off x="5148263" y="2708275"/>
            <a:ext cx="1512887" cy="377825"/>
          </a:xfrm>
          <a:custGeom>
            <a:avLst/>
            <a:gdLst>
              <a:gd name="T0" fmla="*/ 2147483647 w 1633"/>
              <a:gd name="T1" fmla="*/ 0 h 238"/>
              <a:gd name="T2" fmla="*/ 2147483647 w 1633"/>
              <a:gd name="T3" fmla="*/ 2147483647 h 238"/>
              <a:gd name="T4" fmla="*/ 2147483647 w 1633"/>
              <a:gd name="T5" fmla="*/ 2147483647 h 238"/>
              <a:gd name="T6" fmla="*/ 0 w 1633"/>
              <a:gd name="T7" fmla="*/ 2147483647 h 238"/>
              <a:gd name="T8" fmla="*/ 0 60000 65536"/>
              <a:gd name="T9" fmla="*/ 0 60000 65536"/>
              <a:gd name="T10" fmla="*/ 0 60000 65536"/>
              <a:gd name="T11" fmla="*/ 0 60000 65536"/>
              <a:gd name="T12" fmla="*/ 0 w 1633"/>
              <a:gd name="T13" fmla="*/ 0 h 238"/>
              <a:gd name="T14" fmla="*/ 1633 w 1633"/>
              <a:gd name="T15" fmla="*/ 238 h 238"/>
            </a:gdLst>
            <a:ahLst/>
            <a:cxnLst>
              <a:cxn ang="T8">
                <a:pos x="T0" y="T1"/>
              </a:cxn>
              <a:cxn ang="T9">
                <a:pos x="T2" y="T3"/>
              </a:cxn>
              <a:cxn ang="T10">
                <a:pos x="T4" y="T5"/>
              </a:cxn>
              <a:cxn ang="T11">
                <a:pos x="T6" y="T7"/>
              </a:cxn>
            </a:cxnLst>
            <a:rect l="T12" t="T13" r="T14" b="T15"/>
            <a:pathLst>
              <a:path w="1633" h="238">
                <a:moveTo>
                  <a:pt x="1633" y="0"/>
                </a:moveTo>
                <a:lnTo>
                  <a:pt x="1488" y="238"/>
                </a:lnTo>
                <a:lnTo>
                  <a:pt x="136" y="238"/>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4041" name="Text Box 9"/>
          <p:cNvSpPr txBox="1">
            <a:spLocks noChangeArrowheads="1"/>
          </p:cNvSpPr>
          <p:nvPr/>
        </p:nvSpPr>
        <p:spPr bwMode="auto">
          <a:xfrm>
            <a:off x="684213" y="4076700"/>
            <a:ext cx="2303462" cy="1619250"/>
          </a:xfrm>
          <a:prstGeom prst="rect">
            <a:avLst/>
          </a:prstGeom>
          <a:noFill/>
          <a:ln w="9525">
            <a:noFill/>
            <a:round/>
            <a:headEnd/>
            <a:tailEnd/>
          </a:ln>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N72 – Performance</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N70 – Performance</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N70 – Style</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N70 – Performance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childTnLst>
                                    <p:set>
                                      <p:cBhvr additive="repl">
                                        <p:cTn id="6" dur="1" fill="hold">
                                          <p:stCondLst>
                                            <p:cond delay="0"/>
                                          </p:stCondLst>
                                        </p:cTn>
                                        <p:tgtEl>
                                          <p:spTgt spid="44036"/>
                                        </p:tgtEl>
                                        <p:attrNameLst>
                                          <p:attrName>style.visibility</p:attrName>
                                        </p:attrNameLst>
                                      </p:cBhvr>
                                      <p:to>
                                        <p:strVal val="visible"/>
                                      </p:to>
                                    </p:set>
                                    <p:animEffect transition="in" filter="dissolve">
                                      <p:cBhvr additive="repl">
                                        <p:cTn id="7" dur="500"/>
                                        <p:tgtEl>
                                          <p:spTgt spid="44036"/>
                                        </p:tgtEl>
                                      </p:cBhvr>
                                    </p:animEffect>
                                  </p:childTnLst>
                                </p:cTn>
                              </p:par>
                              <p:par>
                                <p:cTn id="8" presetID="9" presetClass="entr" fill="hold" nodeType="withEffect">
                                  <p:stCondLst>
                                    <p:cond delay="0"/>
                                  </p:stCondLst>
                                  <p:childTnLst>
                                    <p:set>
                                      <p:cBhvr additive="repl">
                                        <p:cTn id="9" dur="1" fill="hold">
                                          <p:stCondLst>
                                            <p:cond delay="0"/>
                                          </p:stCondLst>
                                        </p:cTn>
                                        <p:tgtEl>
                                          <p:spTgt spid="44041">
                                            <p:txEl>
                                              <p:pRg st="0" end="0"/>
                                            </p:txEl>
                                          </p:spTgt>
                                        </p:tgtEl>
                                        <p:attrNameLst>
                                          <p:attrName>style.visibility</p:attrName>
                                        </p:attrNameLst>
                                      </p:cBhvr>
                                      <p:to>
                                        <p:strVal val="visible"/>
                                      </p:to>
                                    </p:set>
                                    <p:animEffect transition="in" filter="dissolve">
                                      <p:cBhvr additive="repl">
                                        <p:cTn id="10" dur="500"/>
                                        <p:tgtEl>
                                          <p:spTgt spid="4404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fill="hold" grpId="0" nodeType="clickEffect">
                                  <p:stCondLst>
                                    <p:cond delay="0"/>
                                  </p:stCondLst>
                                  <p:childTnLst>
                                    <p:set>
                                      <p:cBhvr additive="repl">
                                        <p:cTn id="14" dur="1" fill="hold">
                                          <p:stCondLst>
                                            <p:cond delay="0"/>
                                          </p:stCondLst>
                                        </p:cTn>
                                        <p:tgtEl>
                                          <p:spTgt spid="44037"/>
                                        </p:tgtEl>
                                        <p:attrNameLst>
                                          <p:attrName>style.visibility</p:attrName>
                                        </p:attrNameLst>
                                      </p:cBhvr>
                                      <p:to>
                                        <p:strVal val="visible"/>
                                      </p:to>
                                    </p:set>
                                    <p:animEffect transition="in" filter="dissolve">
                                      <p:cBhvr additive="repl">
                                        <p:cTn id="15" dur="500"/>
                                        <p:tgtEl>
                                          <p:spTgt spid="44037"/>
                                        </p:tgtEl>
                                      </p:cBhvr>
                                    </p:animEffect>
                                  </p:childTnLst>
                                </p:cTn>
                              </p:par>
                              <p:par>
                                <p:cTn id="16" presetID="9" presetClass="entr" fill="hold" nodeType="withEffect">
                                  <p:stCondLst>
                                    <p:cond delay="0"/>
                                  </p:stCondLst>
                                  <p:childTnLst>
                                    <p:set>
                                      <p:cBhvr additive="repl">
                                        <p:cTn id="17" dur="1" fill="hold">
                                          <p:stCondLst>
                                            <p:cond delay="0"/>
                                          </p:stCondLst>
                                        </p:cTn>
                                        <p:tgtEl>
                                          <p:spTgt spid="44041">
                                            <p:txEl>
                                              <p:pRg st="1" end="1"/>
                                            </p:txEl>
                                          </p:spTgt>
                                        </p:tgtEl>
                                        <p:attrNameLst>
                                          <p:attrName>style.visibility</p:attrName>
                                        </p:attrNameLst>
                                      </p:cBhvr>
                                      <p:to>
                                        <p:strVal val="visible"/>
                                      </p:to>
                                    </p:set>
                                    <p:animEffect transition="in" filter="dissolve">
                                      <p:cBhvr additive="repl">
                                        <p:cTn id="18" dur="500"/>
                                        <p:tgtEl>
                                          <p:spTgt spid="4404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fill="hold" grpId="0" nodeType="clickEffect">
                                  <p:stCondLst>
                                    <p:cond delay="0"/>
                                  </p:stCondLst>
                                  <p:childTnLst>
                                    <p:set>
                                      <p:cBhvr additive="repl">
                                        <p:cTn id="22" dur="1" fill="hold">
                                          <p:stCondLst>
                                            <p:cond delay="0"/>
                                          </p:stCondLst>
                                        </p:cTn>
                                        <p:tgtEl>
                                          <p:spTgt spid="44039"/>
                                        </p:tgtEl>
                                        <p:attrNameLst>
                                          <p:attrName>style.visibility</p:attrName>
                                        </p:attrNameLst>
                                      </p:cBhvr>
                                      <p:to>
                                        <p:strVal val="visible"/>
                                      </p:to>
                                    </p:set>
                                    <p:animEffect transition="in" filter="dissolve">
                                      <p:cBhvr additive="repl">
                                        <p:cTn id="23" dur="500"/>
                                        <p:tgtEl>
                                          <p:spTgt spid="44039"/>
                                        </p:tgtEl>
                                      </p:cBhvr>
                                    </p:animEffect>
                                  </p:childTnLst>
                                </p:cTn>
                              </p:par>
                              <p:par>
                                <p:cTn id="24" presetID="9" presetClass="entr" fill="hold" nodeType="withEffect">
                                  <p:stCondLst>
                                    <p:cond delay="0"/>
                                  </p:stCondLst>
                                  <p:childTnLst>
                                    <p:set>
                                      <p:cBhvr additive="repl">
                                        <p:cTn id="25" dur="1" fill="hold">
                                          <p:stCondLst>
                                            <p:cond delay="0"/>
                                          </p:stCondLst>
                                        </p:cTn>
                                        <p:tgtEl>
                                          <p:spTgt spid="44041">
                                            <p:txEl>
                                              <p:pRg st="2" end="2"/>
                                            </p:txEl>
                                          </p:spTgt>
                                        </p:tgtEl>
                                        <p:attrNameLst>
                                          <p:attrName>style.visibility</p:attrName>
                                        </p:attrNameLst>
                                      </p:cBhvr>
                                      <p:to>
                                        <p:strVal val="visible"/>
                                      </p:to>
                                    </p:set>
                                    <p:animEffect transition="in" filter="dissolve">
                                      <p:cBhvr additive="repl">
                                        <p:cTn id="26" dur="500"/>
                                        <p:tgtEl>
                                          <p:spTgt spid="4404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fill="hold" grpId="0" nodeType="clickEffect">
                                  <p:stCondLst>
                                    <p:cond delay="0"/>
                                  </p:stCondLst>
                                  <p:childTnLst>
                                    <p:set>
                                      <p:cBhvr additive="repl">
                                        <p:cTn id="30" dur="1" fill="hold">
                                          <p:stCondLst>
                                            <p:cond delay="0"/>
                                          </p:stCondLst>
                                        </p:cTn>
                                        <p:tgtEl>
                                          <p:spTgt spid="44040"/>
                                        </p:tgtEl>
                                        <p:attrNameLst>
                                          <p:attrName>style.visibility</p:attrName>
                                        </p:attrNameLst>
                                      </p:cBhvr>
                                      <p:to>
                                        <p:strVal val="visible"/>
                                      </p:to>
                                    </p:set>
                                    <p:animEffect transition="in" filter="dissolve">
                                      <p:cBhvr additive="repl">
                                        <p:cTn id="31" dur="500"/>
                                        <p:tgtEl>
                                          <p:spTgt spid="44040"/>
                                        </p:tgtEl>
                                      </p:cBhvr>
                                    </p:animEffect>
                                  </p:childTnLst>
                                </p:cTn>
                              </p:par>
                              <p:par>
                                <p:cTn id="32" presetID="9" presetClass="entr" fill="hold" nodeType="withEffect">
                                  <p:stCondLst>
                                    <p:cond delay="0"/>
                                  </p:stCondLst>
                                  <p:childTnLst>
                                    <p:set>
                                      <p:cBhvr additive="repl">
                                        <p:cTn id="33" dur="1" fill="hold">
                                          <p:stCondLst>
                                            <p:cond delay="0"/>
                                          </p:stCondLst>
                                        </p:cTn>
                                        <p:tgtEl>
                                          <p:spTgt spid="44041">
                                            <p:txEl>
                                              <p:pRg st="3" end="3"/>
                                            </p:txEl>
                                          </p:spTgt>
                                        </p:tgtEl>
                                        <p:attrNameLst>
                                          <p:attrName>style.visibility</p:attrName>
                                        </p:attrNameLst>
                                      </p:cBhvr>
                                      <p:to>
                                        <p:strVal val="visible"/>
                                      </p:to>
                                    </p:set>
                                    <p:animEffect transition="in" filter="dissolve">
                                      <p:cBhvr additive="repl">
                                        <p:cTn id="34" dur="500"/>
                                        <p:tgtEl>
                                          <p:spTgt spid="440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P spid="44037" grpId="0" animBg="1"/>
      <p:bldP spid="44039" grpId="0" animBg="1"/>
      <p:bldP spid="4404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Product - Driver Association</a:t>
            </a:r>
          </a:p>
        </p:txBody>
      </p:sp>
      <p:sp>
        <p:nvSpPr>
          <p:cNvPr id="43011" name="Text Box 2"/>
          <p:cNvSpPr txBox="1">
            <a:spLocks noChangeArrowheads="1"/>
          </p:cNvSpPr>
          <p:nvPr/>
        </p:nvSpPr>
        <p:spPr bwMode="auto">
          <a:xfrm>
            <a:off x="468313" y="1196975"/>
            <a:ext cx="8054975" cy="396875"/>
          </a:xfrm>
          <a:prstGeom prst="rect">
            <a:avLst/>
          </a:prstGeom>
          <a:noFill/>
          <a:ln w="9525">
            <a:noFill/>
            <a:round/>
            <a:headEnd/>
            <a:tailEnd/>
          </a:ln>
        </p:spPr>
        <p:txBody>
          <a:bodyPr lIns="90000" tIns="46800" rIns="90000" bIns="46800"/>
          <a:lstStyle/>
          <a:p>
            <a:pPr>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6F"/>
                </a:solidFill>
              </a:rPr>
              <a:t>Case Three: </a:t>
            </a:r>
            <a:r>
              <a:rPr lang="en-GB" altLang="zh-CN" sz="2000">
                <a:solidFill>
                  <a:srgbClr val="00006F"/>
                </a:solidFill>
              </a:rPr>
              <a:t>Drivers are only associated to lowest Products in the product tree</a:t>
            </a:r>
          </a:p>
        </p:txBody>
      </p:sp>
      <p:sp>
        <p:nvSpPr>
          <p:cNvPr id="43012" name="Rectangle 3"/>
          <p:cNvSpPr>
            <a:spLocks noChangeArrowheads="1"/>
          </p:cNvSpPr>
          <p:nvPr/>
        </p:nvSpPr>
        <p:spPr bwMode="auto">
          <a:xfrm>
            <a:off x="4572000" y="2368550"/>
            <a:ext cx="3455988" cy="431800"/>
          </a:xfrm>
          <a:prstGeom prst="rect">
            <a:avLst/>
          </a:prstGeom>
          <a:noFill/>
          <a:ln w="9525">
            <a:noFill/>
            <a:round/>
            <a:headEnd/>
            <a:tailEnd/>
          </a:ln>
        </p:spPr>
        <p:txBody>
          <a:bodyPr lIns="90000" tIns="46800" rIns="90000" bIns="46800"/>
          <a:lstStyle/>
          <a:p>
            <a:pPr>
              <a:spcBef>
                <a:spcPts val="450"/>
              </a:spcBef>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lang="zh-CN" altLang="en-GB" sz="1800">
                <a:solidFill>
                  <a:srgbClr val="009900"/>
                </a:solidFill>
              </a:rPr>
              <a:t>诺基亚</a:t>
            </a:r>
            <a:r>
              <a:rPr lang="zh-CN" altLang="en-GB" sz="1800">
                <a:solidFill>
                  <a:srgbClr val="00006F"/>
                </a:solidFill>
              </a:rPr>
              <a:t>的</a:t>
            </a:r>
            <a:r>
              <a:rPr lang="en-GB" altLang="zh-CN" sz="1800">
                <a:solidFill>
                  <a:srgbClr val="009900"/>
                </a:solidFill>
              </a:rPr>
              <a:t>N72</a:t>
            </a:r>
            <a:r>
              <a:rPr lang="zh-CN" altLang="en-GB" sz="1800">
                <a:solidFill>
                  <a:srgbClr val="00006F"/>
                </a:solidFill>
              </a:rPr>
              <a:t>手机的</a:t>
            </a:r>
            <a:r>
              <a:rPr lang="zh-CN" altLang="en-GB" sz="1800">
                <a:solidFill>
                  <a:srgbClr val="FF6600"/>
                </a:solidFill>
              </a:rPr>
              <a:t>性能</a:t>
            </a:r>
            <a:r>
              <a:rPr lang="zh-CN" altLang="en-GB" sz="1800">
                <a:solidFill>
                  <a:srgbClr val="00006F"/>
                </a:solidFill>
              </a:rPr>
              <a:t>很好</a:t>
            </a:r>
          </a:p>
        </p:txBody>
      </p:sp>
      <p:sp>
        <p:nvSpPr>
          <p:cNvPr id="45060" name="Freeform 4"/>
          <p:cNvSpPr>
            <a:spLocks/>
          </p:cNvSpPr>
          <p:nvPr/>
        </p:nvSpPr>
        <p:spPr bwMode="auto">
          <a:xfrm>
            <a:off x="5795963" y="2727325"/>
            <a:ext cx="1150937" cy="187325"/>
          </a:xfrm>
          <a:custGeom>
            <a:avLst/>
            <a:gdLst>
              <a:gd name="T0" fmla="*/ 2147483647 w 725"/>
              <a:gd name="T1" fmla="*/ 0 h 118"/>
              <a:gd name="T2" fmla="*/ 2147483647 w 725"/>
              <a:gd name="T3" fmla="*/ 2147483647 h 118"/>
              <a:gd name="T4" fmla="*/ 2147483647 w 725"/>
              <a:gd name="T5" fmla="*/ 2147483647 h 118"/>
              <a:gd name="T6" fmla="*/ 0 w 725"/>
              <a:gd name="T7" fmla="*/ 2147483647 h 118"/>
              <a:gd name="T8" fmla="*/ 0 60000 65536"/>
              <a:gd name="T9" fmla="*/ 0 60000 65536"/>
              <a:gd name="T10" fmla="*/ 0 60000 65536"/>
              <a:gd name="T11" fmla="*/ 0 60000 65536"/>
              <a:gd name="T12" fmla="*/ 0 w 725"/>
              <a:gd name="T13" fmla="*/ 0 h 118"/>
              <a:gd name="T14" fmla="*/ 725 w 725"/>
              <a:gd name="T15" fmla="*/ 118 h 118"/>
            </a:gdLst>
            <a:ahLst/>
            <a:cxnLst>
              <a:cxn ang="T8">
                <a:pos x="T0" y="T1"/>
              </a:cxn>
              <a:cxn ang="T9">
                <a:pos x="T2" y="T3"/>
              </a:cxn>
              <a:cxn ang="T10">
                <a:pos x="T4" y="T5"/>
              </a:cxn>
              <a:cxn ang="T11">
                <a:pos x="T6" y="T7"/>
              </a:cxn>
            </a:cxnLst>
            <a:rect l="T12" t="T13" r="T14" b="T15"/>
            <a:pathLst>
              <a:path w="725" h="118">
                <a:moveTo>
                  <a:pt x="725" y="0"/>
                </a:moveTo>
                <a:lnTo>
                  <a:pt x="594" y="118"/>
                </a:lnTo>
                <a:lnTo>
                  <a:pt x="122" y="118"/>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5061" name="Freeform 5"/>
          <p:cNvSpPr>
            <a:spLocks/>
          </p:cNvSpPr>
          <p:nvPr/>
        </p:nvSpPr>
        <p:spPr bwMode="auto">
          <a:xfrm>
            <a:off x="5075238" y="2727325"/>
            <a:ext cx="1944687" cy="522288"/>
          </a:xfrm>
          <a:custGeom>
            <a:avLst/>
            <a:gdLst>
              <a:gd name="T0" fmla="*/ 2147483647 w 1633"/>
              <a:gd name="T1" fmla="*/ 0 h 238"/>
              <a:gd name="T2" fmla="*/ 2147483647 w 1633"/>
              <a:gd name="T3" fmla="*/ 2147483647 h 238"/>
              <a:gd name="T4" fmla="*/ 2147483647 w 1633"/>
              <a:gd name="T5" fmla="*/ 2147483647 h 238"/>
              <a:gd name="T6" fmla="*/ 0 w 1633"/>
              <a:gd name="T7" fmla="*/ 2147483647 h 238"/>
              <a:gd name="T8" fmla="*/ 0 60000 65536"/>
              <a:gd name="T9" fmla="*/ 0 60000 65536"/>
              <a:gd name="T10" fmla="*/ 0 60000 65536"/>
              <a:gd name="T11" fmla="*/ 0 60000 65536"/>
              <a:gd name="T12" fmla="*/ 0 w 1633"/>
              <a:gd name="T13" fmla="*/ 0 h 238"/>
              <a:gd name="T14" fmla="*/ 1633 w 1633"/>
              <a:gd name="T15" fmla="*/ 238 h 238"/>
            </a:gdLst>
            <a:ahLst/>
            <a:cxnLst>
              <a:cxn ang="T8">
                <a:pos x="T0" y="T1"/>
              </a:cxn>
              <a:cxn ang="T9">
                <a:pos x="T2" y="T3"/>
              </a:cxn>
              <a:cxn ang="T10">
                <a:pos x="T4" y="T5"/>
              </a:cxn>
              <a:cxn ang="T11">
                <a:pos x="T6" y="T7"/>
              </a:cxn>
            </a:cxnLst>
            <a:rect l="T12" t="T13" r="T14" b="T15"/>
            <a:pathLst>
              <a:path w="1633" h="238">
                <a:moveTo>
                  <a:pt x="1633" y="0"/>
                </a:moveTo>
                <a:lnTo>
                  <a:pt x="1488" y="238"/>
                </a:lnTo>
                <a:lnTo>
                  <a:pt x="136" y="238"/>
                </a:lnTo>
                <a:lnTo>
                  <a:pt x="0" y="1"/>
                </a:lnTo>
              </a:path>
            </a:pathLst>
          </a:custGeom>
          <a:noFill/>
          <a:ln w="9360">
            <a:solidFill>
              <a:srgbClr val="00006F"/>
            </a:solidFill>
            <a:round/>
            <a:headEnd/>
            <a:tailEnd type="triangle" w="med" len="med"/>
          </a:ln>
        </p:spPr>
        <p:txBody>
          <a:bodyPr wrap="none" anchor="ctr"/>
          <a:lstStyle/>
          <a:p>
            <a:endParaRPr lang="zh-CN" altLang="en-US"/>
          </a:p>
        </p:txBody>
      </p:sp>
      <p:grpSp>
        <p:nvGrpSpPr>
          <p:cNvPr id="2" name="Group 6"/>
          <p:cNvGrpSpPr>
            <a:grpSpLocks/>
          </p:cNvGrpSpPr>
          <p:nvPr/>
        </p:nvGrpSpPr>
        <p:grpSpPr bwMode="auto">
          <a:xfrm>
            <a:off x="5867400" y="3105150"/>
            <a:ext cx="214313" cy="214313"/>
            <a:chOff x="3696" y="1956"/>
            <a:chExt cx="135" cy="135"/>
          </a:xfrm>
        </p:grpSpPr>
        <p:sp>
          <p:nvSpPr>
            <p:cNvPr id="43024" name="Line 7"/>
            <p:cNvSpPr>
              <a:spLocks noChangeShapeType="1"/>
            </p:cNvSpPr>
            <p:nvPr/>
          </p:nvSpPr>
          <p:spPr bwMode="auto">
            <a:xfrm>
              <a:off x="3696" y="1956"/>
              <a:ext cx="136" cy="136"/>
            </a:xfrm>
            <a:prstGeom prst="line">
              <a:avLst/>
            </a:prstGeom>
            <a:noFill/>
            <a:ln w="25560">
              <a:solidFill>
                <a:srgbClr val="FF6600"/>
              </a:solidFill>
              <a:miter lim="800000"/>
              <a:headEnd/>
              <a:tailEnd/>
            </a:ln>
          </p:spPr>
          <p:txBody>
            <a:bodyPr/>
            <a:lstStyle/>
            <a:p>
              <a:endParaRPr lang="zh-CN" altLang="en-US"/>
            </a:p>
          </p:txBody>
        </p:sp>
        <p:sp>
          <p:nvSpPr>
            <p:cNvPr id="43025" name="Line 8"/>
            <p:cNvSpPr>
              <a:spLocks noChangeShapeType="1"/>
            </p:cNvSpPr>
            <p:nvPr/>
          </p:nvSpPr>
          <p:spPr bwMode="auto">
            <a:xfrm flipH="1">
              <a:off x="3695" y="1956"/>
              <a:ext cx="138" cy="136"/>
            </a:xfrm>
            <a:prstGeom prst="line">
              <a:avLst/>
            </a:prstGeom>
            <a:noFill/>
            <a:ln w="25560">
              <a:solidFill>
                <a:srgbClr val="FF6600"/>
              </a:solidFill>
              <a:miter lim="800000"/>
              <a:headEnd/>
              <a:tailEnd/>
            </a:ln>
          </p:spPr>
          <p:txBody>
            <a:bodyPr/>
            <a:lstStyle/>
            <a:p>
              <a:endParaRPr lang="zh-CN" altLang="en-US"/>
            </a:p>
          </p:txBody>
        </p:sp>
      </p:grpSp>
      <p:sp>
        <p:nvSpPr>
          <p:cNvPr id="43016" name="Text Box 9"/>
          <p:cNvSpPr txBox="1">
            <a:spLocks noChangeArrowheads="1"/>
          </p:cNvSpPr>
          <p:nvPr/>
        </p:nvSpPr>
        <p:spPr bwMode="auto">
          <a:xfrm>
            <a:off x="755650" y="2224088"/>
            <a:ext cx="1079500" cy="336550"/>
          </a:xfrm>
          <a:prstGeom prst="rect">
            <a:avLst/>
          </a:prstGeom>
          <a:noFill/>
          <a:ln w="9525">
            <a:noFill/>
            <a:round/>
            <a:headEnd/>
            <a:tailEnd/>
          </a:ln>
        </p:spPr>
        <p:txBody>
          <a:bodyPr lIns="90000" tIns="46800" rIns="90000" bIns="46800">
            <a:spAutoFit/>
          </a:bodyPr>
          <a:lstStyle/>
          <a:p>
            <a:pPr>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6F"/>
                </a:solidFill>
              </a:rPr>
              <a:t>诺基亚</a:t>
            </a:r>
          </a:p>
        </p:txBody>
      </p:sp>
      <p:sp>
        <p:nvSpPr>
          <p:cNvPr id="43017" name="Text Box 10"/>
          <p:cNvSpPr txBox="1">
            <a:spLocks noChangeArrowheads="1"/>
          </p:cNvSpPr>
          <p:nvPr/>
        </p:nvSpPr>
        <p:spPr bwMode="auto">
          <a:xfrm>
            <a:off x="1189038" y="2570163"/>
            <a:ext cx="1079500" cy="336550"/>
          </a:xfrm>
          <a:prstGeom prst="rect">
            <a:avLst/>
          </a:prstGeom>
          <a:noFill/>
          <a:ln w="9525">
            <a:noFill/>
            <a:round/>
            <a:headEnd/>
            <a:tailEnd/>
          </a:ln>
        </p:spPr>
        <p:txBody>
          <a:bodyPr lIns="90000" tIns="46800" rIns="90000" bIns="46800">
            <a:spAutoFit/>
          </a:bodyPr>
          <a:lstStyle/>
          <a:p>
            <a:pPr>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N72</a:t>
            </a:r>
          </a:p>
        </p:txBody>
      </p:sp>
      <p:sp>
        <p:nvSpPr>
          <p:cNvPr id="43018" name="Line 11"/>
          <p:cNvSpPr>
            <a:spLocks noChangeShapeType="1"/>
          </p:cNvSpPr>
          <p:nvPr/>
        </p:nvSpPr>
        <p:spPr bwMode="auto">
          <a:xfrm>
            <a:off x="971550" y="2584450"/>
            <a:ext cx="1588" cy="144463"/>
          </a:xfrm>
          <a:prstGeom prst="line">
            <a:avLst/>
          </a:prstGeom>
          <a:noFill/>
          <a:ln w="9360">
            <a:solidFill>
              <a:srgbClr val="00006F"/>
            </a:solidFill>
            <a:miter lim="800000"/>
            <a:headEnd/>
            <a:tailEnd/>
          </a:ln>
        </p:spPr>
        <p:txBody>
          <a:bodyPr/>
          <a:lstStyle/>
          <a:p>
            <a:endParaRPr lang="zh-CN" altLang="en-US"/>
          </a:p>
        </p:txBody>
      </p:sp>
      <p:sp>
        <p:nvSpPr>
          <p:cNvPr id="43019" name="Line 12"/>
          <p:cNvSpPr>
            <a:spLocks noChangeShapeType="1"/>
          </p:cNvSpPr>
          <p:nvPr/>
        </p:nvSpPr>
        <p:spPr bwMode="auto">
          <a:xfrm flipH="1">
            <a:off x="969963" y="2728913"/>
            <a:ext cx="219075" cy="1587"/>
          </a:xfrm>
          <a:prstGeom prst="line">
            <a:avLst/>
          </a:prstGeom>
          <a:noFill/>
          <a:ln w="9360">
            <a:solidFill>
              <a:srgbClr val="00006F"/>
            </a:solidFill>
            <a:miter lim="800000"/>
            <a:headEnd/>
            <a:tailEnd/>
          </a:ln>
        </p:spPr>
        <p:txBody>
          <a:bodyPr/>
          <a:lstStyle/>
          <a:p>
            <a:endParaRPr lang="zh-CN" altLang="en-US"/>
          </a:p>
        </p:txBody>
      </p:sp>
      <p:grpSp>
        <p:nvGrpSpPr>
          <p:cNvPr id="3" name="Group 13"/>
          <p:cNvGrpSpPr>
            <a:grpSpLocks/>
          </p:cNvGrpSpPr>
          <p:nvPr/>
        </p:nvGrpSpPr>
        <p:grpSpPr bwMode="auto">
          <a:xfrm>
            <a:off x="4859338" y="1978025"/>
            <a:ext cx="935037" cy="390525"/>
            <a:chOff x="3061" y="1246"/>
            <a:chExt cx="589" cy="246"/>
          </a:xfrm>
        </p:grpSpPr>
        <p:sp>
          <p:nvSpPr>
            <p:cNvPr id="43022" name="Freeform 14"/>
            <p:cNvSpPr>
              <a:spLocks/>
            </p:cNvSpPr>
            <p:nvPr/>
          </p:nvSpPr>
          <p:spPr bwMode="auto">
            <a:xfrm>
              <a:off x="3061" y="1419"/>
              <a:ext cx="590" cy="74"/>
            </a:xfrm>
            <a:custGeom>
              <a:avLst/>
              <a:gdLst>
                <a:gd name="T0" fmla="*/ 590 w 590"/>
                <a:gd name="T1" fmla="*/ 73 h 74"/>
                <a:gd name="T2" fmla="*/ 467 w 590"/>
                <a:gd name="T3" fmla="*/ 0 h 74"/>
                <a:gd name="T4" fmla="*/ 75 w 590"/>
                <a:gd name="T5" fmla="*/ 0 h 74"/>
                <a:gd name="T6" fmla="*/ 0 w 590"/>
                <a:gd name="T7" fmla="*/ 74 h 74"/>
                <a:gd name="T8" fmla="*/ 0 60000 65536"/>
                <a:gd name="T9" fmla="*/ 0 60000 65536"/>
                <a:gd name="T10" fmla="*/ 0 60000 65536"/>
                <a:gd name="T11" fmla="*/ 0 60000 65536"/>
                <a:gd name="T12" fmla="*/ 0 w 590"/>
                <a:gd name="T13" fmla="*/ 0 h 74"/>
                <a:gd name="T14" fmla="*/ 590 w 590"/>
                <a:gd name="T15" fmla="*/ 74 h 74"/>
              </a:gdLst>
              <a:ahLst/>
              <a:cxnLst>
                <a:cxn ang="T8">
                  <a:pos x="T0" y="T1"/>
                </a:cxn>
                <a:cxn ang="T9">
                  <a:pos x="T2" y="T3"/>
                </a:cxn>
                <a:cxn ang="T10">
                  <a:pos x="T4" y="T5"/>
                </a:cxn>
                <a:cxn ang="T11">
                  <a:pos x="T6" y="T7"/>
                </a:cxn>
              </a:cxnLst>
              <a:rect l="T12" t="T13" r="T14" b="T15"/>
              <a:pathLst>
                <a:path w="590" h="74">
                  <a:moveTo>
                    <a:pt x="590" y="73"/>
                  </a:moveTo>
                  <a:lnTo>
                    <a:pt x="467" y="0"/>
                  </a:lnTo>
                  <a:lnTo>
                    <a:pt x="75" y="0"/>
                  </a:lnTo>
                  <a:lnTo>
                    <a:pt x="0" y="74"/>
                  </a:lnTo>
                </a:path>
              </a:pathLst>
            </a:custGeom>
            <a:noFill/>
            <a:ln w="9360">
              <a:solidFill>
                <a:srgbClr val="00006F"/>
              </a:solidFill>
              <a:round/>
              <a:headEnd/>
              <a:tailEnd type="triangle" w="med" len="med"/>
            </a:ln>
          </p:spPr>
          <p:txBody>
            <a:bodyPr wrap="none" anchor="ctr"/>
            <a:lstStyle/>
            <a:p>
              <a:endParaRPr lang="zh-CN" altLang="en-US"/>
            </a:p>
          </p:txBody>
        </p:sp>
        <p:sp>
          <p:nvSpPr>
            <p:cNvPr id="43023" name="Text Box 15"/>
            <p:cNvSpPr txBox="1">
              <a:spLocks noChangeArrowheads="1"/>
            </p:cNvSpPr>
            <p:nvPr/>
          </p:nvSpPr>
          <p:spPr bwMode="auto">
            <a:xfrm>
              <a:off x="3107" y="1246"/>
              <a:ext cx="499" cy="212"/>
            </a:xfrm>
            <a:prstGeom prst="rect">
              <a:avLst/>
            </a:prstGeom>
            <a:noFill/>
            <a:ln w="9525">
              <a:noFill/>
              <a:round/>
              <a:headEnd/>
              <a:tailEnd/>
            </a:ln>
          </p:spPr>
          <p:txBody>
            <a:bodyPr lIns="90000" tIns="46800" rIns="90000" bIns="46800">
              <a:spAutoFit/>
            </a:bodyPr>
            <a:lstStyle/>
            <a:p>
              <a:pPr>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Under</a:t>
              </a:r>
            </a:p>
          </p:txBody>
        </p:sp>
      </p:grpSp>
      <p:sp>
        <p:nvSpPr>
          <p:cNvPr id="45072" name="Text Box 16"/>
          <p:cNvSpPr txBox="1">
            <a:spLocks noChangeArrowheads="1"/>
          </p:cNvSpPr>
          <p:nvPr/>
        </p:nvSpPr>
        <p:spPr bwMode="auto">
          <a:xfrm>
            <a:off x="4643438" y="4089400"/>
            <a:ext cx="2663825" cy="785813"/>
          </a:xfrm>
          <a:prstGeom prst="rect">
            <a:avLst/>
          </a:prstGeom>
          <a:noFill/>
          <a:ln w="9525">
            <a:noFill/>
            <a:round/>
            <a:headEnd/>
            <a:tailEnd/>
          </a:ln>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N72 – Performance</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Nokia – Performance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childTnLst>
                                    <p:set>
                                      <p:cBhvr additive="repl">
                                        <p:cTn id="6" dur="1" fill="hold">
                                          <p:stCondLst>
                                            <p:cond delay="0"/>
                                          </p:stCondLst>
                                        </p:cTn>
                                        <p:tgtEl>
                                          <p:spTgt spid="45060"/>
                                        </p:tgtEl>
                                        <p:attrNameLst>
                                          <p:attrName>style.visibility</p:attrName>
                                        </p:attrNameLst>
                                      </p:cBhvr>
                                      <p:to>
                                        <p:strVal val="visible"/>
                                      </p:to>
                                    </p:set>
                                    <p:animEffect transition="in" filter="dissolve">
                                      <p:cBhvr additive="repl">
                                        <p:cTn id="7" dur="500"/>
                                        <p:tgtEl>
                                          <p:spTgt spid="45060"/>
                                        </p:tgtEl>
                                      </p:cBhvr>
                                    </p:animEffect>
                                  </p:childTnLst>
                                </p:cTn>
                              </p:par>
                              <p:par>
                                <p:cTn id="8" presetID="9" presetClass="entr" fill="hold" nodeType="withEffect">
                                  <p:stCondLst>
                                    <p:cond delay="0"/>
                                  </p:stCondLst>
                                  <p:childTnLst>
                                    <p:set>
                                      <p:cBhvr additive="repl">
                                        <p:cTn id="9" dur="1" fill="hold">
                                          <p:stCondLst>
                                            <p:cond delay="0"/>
                                          </p:stCondLst>
                                        </p:cTn>
                                        <p:tgtEl>
                                          <p:spTgt spid="45072">
                                            <p:txEl>
                                              <p:pRg st="0" end="0"/>
                                            </p:txEl>
                                          </p:spTgt>
                                        </p:tgtEl>
                                        <p:attrNameLst>
                                          <p:attrName>style.visibility</p:attrName>
                                        </p:attrNameLst>
                                      </p:cBhvr>
                                      <p:to>
                                        <p:strVal val="visible"/>
                                      </p:to>
                                    </p:set>
                                    <p:animEffect transition="in" filter="dissolve">
                                      <p:cBhvr additive="repl">
                                        <p:cTn id="10" dur="500"/>
                                        <p:tgtEl>
                                          <p:spTgt spid="4507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fill="hold" grpId="0" nodeType="clickEffect">
                                  <p:stCondLst>
                                    <p:cond delay="0"/>
                                  </p:stCondLst>
                                  <p:childTnLst>
                                    <p:set>
                                      <p:cBhvr additive="repl">
                                        <p:cTn id="14" dur="1" fill="hold">
                                          <p:stCondLst>
                                            <p:cond delay="0"/>
                                          </p:stCondLst>
                                        </p:cTn>
                                        <p:tgtEl>
                                          <p:spTgt spid="45061"/>
                                        </p:tgtEl>
                                        <p:attrNameLst>
                                          <p:attrName>style.visibility</p:attrName>
                                        </p:attrNameLst>
                                      </p:cBhvr>
                                      <p:to>
                                        <p:strVal val="visible"/>
                                      </p:to>
                                    </p:set>
                                    <p:animEffect transition="in" filter="dissolve">
                                      <p:cBhvr additive="repl">
                                        <p:cTn id="15" dur="500"/>
                                        <p:tgtEl>
                                          <p:spTgt spid="45061"/>
                                        </p:tgtEl>
                                      </p:cBhvr>
                                    </p:animEffect>
                                  </p:childTnLst>
                                </p:cTn>
                              </p:par>
                              <p:par>
                                <p:cTn id="16" presetID="9" presetClass="entr" fill="hold" nodeType="withEffect">
                                  <p:stCondLst>
                                    <p:cond delay="0"/>
                                  </p:stCondLst>
                                  <p:childTnLst>
                                    <p:set>
                                      <p:cBhvr additive="repl">
                                        <p:cTn id="17" dur="1" fill="hold">
                                          <p:stCondLst>
                                            <p:cond delay="0"/>
                                          </p:stCondLst>
                                        </p:cTn>
                                        <p:tgtEl>
                                          <p:spTgt spid="45072">
                                            <p:txEl>
                                              <p:pRg st="1" end="1"/>
                                            </p:txEl>
                                          </p:spTgt>
                                        </p:tgtEl>
                                        <p:attrNameLst>
                                          <p:attrName>style.visibility</p:attrName>
                                        </p:attrNameLst>
                                      </p:cBhvr>
                                      <p:to>
                                        <p:strVal val="visible"/>
                                      </p:to>
                                    </p:set>
                                    <p:animEffect transition="in" filter="dissolve">
                                      <p:cBhvr additive="repl">
                                        <p:cTn id="18" dur="500"/>
                                        <p:tgtEl>
                                          <p:spTgt spid="4507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fill="hold" nodeType="clickEffect">
                                  <p:stCondLst>
                                    <p:cond delay="0"/>
                                  </p:stCondLst>
                                  <p:childTnLst>
                                    <p:set>
                                      <p:cBhvr additive="repl">
                                        <p:cTn id="22" dur="1" fill="hold">
                                          <p:stCondLst>
                                            <p:cond delay="0"/>
                                          </p:stCondLst>
                                        </p:cTn>
                                        <p:tgtEl>
                                          <p:spTgt spid="3"/>
                                        </p:tgtEl>
                                        <p:attrNameLst>
                                          <p:attrName>style.visibility</p:attrName>
                                        </p:attrNameLst>
                                      </p:cBhvr>
                                      <p:to>
                                        <p:strVal val="visible"/>
                                      </p:to>
                                    </p:set>
                                    <p:animEffect transition="in" filter="dissolve">
                                      <p:cBhvr additive="repl">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fill="hold" nodeType="clickEffect">
                                  <p:stCondLst>
                                    <p:cond delay="0"/>
                                  </p:stCondLst>
                                  <p:childTnLst>
                                    <p:set>
                                      <p:cBhvr additive="repl">
                                        <p:cTn id="27" dur="1" fill="hold">
                                          <p:stCondLst>
                                            <p:cond delay="0"/>
                                          </p:stCondLst>
                                        </p:cTn>
                                        <p:tgtEl>
                                          <p:spTgt spid="2"/>
                                        </p:tgtEl>
                                        <p:attrNameLst>
                                          <p:attrName>style.visibility</p:attrName>
                                        </p:attrNameLst>
                                      </p:cBhvr>
                                      <p:to>
                                        <p:strVal val="visible"/>
                                      </p:to>
                                    </p:set>
                                    <p:animEffect transition="in" filter="dissolve">
                                      <p:cBhvr additive="repl">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7" presetClass="exit" presetSubtype="4" fill="hold" nodeType="clickEffect">
                                  <p:stCondLst>
                                    <p:cond delay="0"/>
                                  </p:stCondLst>
                                  <p:childTnLst>
                                    <p:anim calcmode="lin" valueType="num">
                                      <p:cBhvr>
                                        <p:cTn id="32" dur="500" fill="hold"/>
                                        <p:tgtEl>
                                          <p:spTgt spid="45072">
                                            <p:txEl>
                                              <p:pRg st="1" end="1"/>
                                            </p:txEl>
                                          </p:spTgt>
                                        </p:tgtEl>
                                        <p:attrNameLst>
                                          <p:attrName>ppt_x</p:attrName>
                                        </p:attrNameLst>
                                      </p:cBhvr>
                                      <p:tavLst>
                                        <p:tav tm="100000">
                                          <p:val>
                                            <p:strVal val="#ppt_x"/>
                                          </p:val>
                                        </p:tav>
                                        <p:tav>
                                          <p:val>
                                            <p:strVal val="#ppt_x"/>
                                          </p:val>
                                        </p:tav>
                                      </p:tavLst>
                                    </p:anim>
                                    <p:anim calcmode="lin" valueType="num">
                                      <p:cBhvr>
                                        <p:cTn id="33" dur="500" fill="hold"/>
                                        <p:tgtEl>
                                          <p:spTgt spid="45072">
                                            <p:txEl>
                                              <p:pRg st="1" end="1"/>
                                            </p:txEl>
                                          </p:spTgt>
                                        </p:tgtEl>
                                        <p:attrNameLst>
                                          <p:attrName>ppt_y</p:attrName>
                                        </p:attrNameLst>
                                      </p:cBhvr>
                                      <p:tavLst>
                                        <p:tav tm="100000">
                                          <p:val>
                                            <p:strVal val="#ppt_y"/>
                                          </p:val>
                                        </p:tav>
                                        <p:tav>
                                          <p:val>
                                            <p:strVal val="1+#ppt_h/2"/>
                                          </p:val>
                                        </p:tav>
                                      </p:tavLst>
                                    </p:anim>
                                    <p:set>
                                      <p:cBhvr additive="repl">
                                        <p:cTn id="34" dur="1" fill="hold">
                                          <p:stCondLst>
                                            <p:cond delay="0"/>
                                          </p:stCondLst>
                                        </p:cTn>
                                        <p:tgtEl>
                                          <p:spTgt spid="45072">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nimBg="1"/>
      <p:bldP spid="4506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Product - Driver - Sentiment Association</a:t>
            </a:r>
          </a:p>
        </p:txBody>
      </p:sp>
      <p:sp>
        <p:nvSpPr>
          <p:cNvPr id="44035" name="Oval 2"/>
          <p:cNvSpPr>
            <a:spLocks noChangeArrowheads="1"/>
          </p:cNvSpPr>
          <p:nvPr/>
        </p:nvSpPr>
        <p:spPr bwMode="auto">
          <a:xfrm>
            <a:off x="3565525" y="1412875"/>
            <a:ext cx="1152525" cy="792163"/>
          </a:xfrm>
          <a:prstGeom prst="ellipse">
            <a:avLst/>
          </a:prstGeom>
          <a:solidFill>
            <a:srgbClr val="FF6600"/>
          </a:solidFill>
          <a:ln w="9525">
            <a:noFill/>
            <a:round/>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Driver</a:t>
            </a:r>
          </a:p>
        </p:txBody>
      </p:sp>
      <p:sp>
        <p:nvSpPr>
          <p:cNvPr id="44036" name="Oval 3"/>
          <p:cNvSpPr>
            <a:spLocks noChangeArrowheads="1"/>
          </p:cNvSpPr>
          <p:nvPr/>
        </p:nvSpPr>
        <p:spPr bwMode="auto">
          <a:xfrm>
            <a:off x="1476375" y="1412875"/>
            <a:ext cx="1152525" cy="792163"/>
          </a:xfrm>
          <a:prstGeom prst="ellipse">
            <a:avLst/>
          </a:prstGeom>
          <a:solidFill>
            <a:srgbClr val="FF6600"/>
          </a:solidFill>
          <a:ln w="9525">
            <a:noFill/>
            <a:round/>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Product</a:t>
            </a:r>
          </a:p>
        </p:txBody>
      </p:sp>
      <p:sp>
        <p:nvSpPr>
          <p:cNvPr id="44037" name="AutoShape 4"/>
          <p:cNvSpPr>
            <a:spLocks noChangeArrowheads="1"/>
          </p:cNvSpPr>
          <p:nvPr/>
        </p:nvSpPr>
        <p:spPr bwMode="auto">
          <a:xfrm>
            <a:off x="2700338" y="1700213"/>
            <a:ext cx="720725" cy="215900"/>
          </a:xfrm>
          <a:prstGeom prst="leftArrow">
            <a:avLst>
              <a:gd name="adj1" fmla="val 50000"/>
              <a:gd name="adj2" fmla="val 83456"/>
            </a:avLst>
          </a:prstGeom>
          <a:solidFill>
            <a:srgbClr val="858585"/>
          </a:solidFill>
          <a:ln w="9525">
            <a:noFill/>
            <a:round/>
            <a:headEnd/>
            <a:tailEnd/>
          </a:ln>
        </p:spPr>
        <p:txBody>
          <a:bodyPr wrap="none" anchor="ctr"/>
          <a:lstStyle/>
          <a:p>
            <a:endParaRPr lang="zh-CN" altLang="en-US"/>
          </a:p>
        </p:txBody>
      </p:sp>
      <p:sp>
        <p:nvSpPr>
          <p:cNvPr id="44038" name="Oval 5"/>
          <p:cNvSpPr>
            <a:spLocks noChangeArrowheads="1"/>
          </p:cNvSpPr>
          <p:nvPr/>
        </p:nvSpPr>
        <p:spPr bwMode="auto">
          <a:xfrm>
            <a:off x="3565525" y="2709863"/>
            <a:ext cx="1152525" cy="792162"/>
          </a:xfrm>
          <a:prstGeom prst="ellipse">
            <a:avLst/>
          </a:prstGeom>
          <a:solidFill>
            <a:srgbClr val="FF6600"/>
          </a:solidFill>
          <a:ln w="9525">
            <a:noFill/>
            <a:round/>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Driver</a:t>
            </a:r>
          </a:p>
        </p:txBody>
      </p:sp>
      <p:sp>
        <p:nvSpPr>
          <p:cNvPr id="44039" name="Oval 6"/>
          <p:cNvSpPr>
            <a:spLocks noChangeArrowheads="1"/>
          </p:cNvSpPr>
          <p:nvPr/>
        </p:nvSpPr>
        <p:spPr bwMode="auto">
          <a:xfrm>
            <a:off x="5726113" y="2709863"/>
            <a:ext cx="1152525" cy="792162"/>
          </a:xfrm>
          <a:prstGeom prst="ellipse">
            <a:avLst/>
          </a:prstGeom>
          <a:solidFill>
            <a:srgbClr val="FF6600"/>
          </a:solidFill>
          <a:ln w="9525">
            <a:noFill/>
            <a:round/>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Sentiment</a:t>
            </a:r>
          </a:p>
        </p:txBody>
      </p:sp>
      <p:sp>
        <p:nvSpPr>
          <p:cNvPr id="44040" name="AutoShape 7"/>
          <p:cNvSpPr>
            <a:spLocks noChangeArrowheads="1"/>
          </p:cNvSpPr>
          <p:nvPr/>
        </p:nvSpPr>
        <p:spPr bwMode="auto">
          <a:xfrm>
            <a:off x="4860925" y="2997200"/>
            <a:ext cx="720725" cy="215900"/>
          </a:xfrm>
          <a:prstGeom prst="leftArrow">
            <a:avLst>
              <a:gd name="adj1" fmla="val 50000"/>
              <a:gd name="adj2" fmla="val 83456"/>
            </a:avLst>
          </a:prstGeom>
          <a:solidFill>
            <a:srgbClr val="858585"/>
          </a:solidFill>
          <a:ln w="9525">
            <a:noFill/>
            <a:round/>
            <a:headEnd/>
            <a:tailEnd/>
          </a:ln>
        </p:spPr>
        <p:txBody>
          <a:bodyPr wrap="none" anchor="ctr"/>
          <a:lstStyle/>
          <a:p>
            <a:endParaRPr lang="zh-CN" altLang="en-US"/>
          </a:p>
        </p:txBody>
      </p:sp>
      <p:sp>
        <p:nvSpPr>
          <p:cNvPr id="44041" name="Oval 8"/>
          <p:cNvSpPr>
            <a:spLocks noChangeArrowheads="1"/>
          </p:cNvSpPr>
          <p:nvPr/>
        </p:nvSpPr>
        <p:spPr bwMode="auto">
          <a:xfrm>
            <a:off x="1474788" y="5084763"/>
            <a:ext cx="1152525" cy="792162"/>
          </a:xfrm>
          <a:prstGeom prst="ellipse">
            <a:avLst/>
          </a:prstGeom>
          <a:solidFill>
            <a:srgbClr val="FF6600"/>
          </a:solidFill>
          <a:ln w="9525">
            <a:noFill/>
            <a:round/>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Product</a:t>
            </a:r>
          </a:p>
        </p:txBody>
      </p:sp>
      <p:sp>
        <p:nvSpPr>
          <p:cNvPr id="44042" name="AutoShape 9"/>
          <p:cNvSpPr>
            <a:spLocks noChangeArrowheads="1"/>
          </p:cNvSpPr>
          <p:nvPr/>
        </p:nvSpPr>
        <p:spPr bwMode="auto">
          <a:xfrm>
            <a:off x="2698750" y="5372100"/>
            <a:ext cx="720725" cy="215900"/>
          </a:xfrm>
          <a:prstGeom prst="leftArrow">
            <a:avLst>
              <a:gd name="adj1" fmla="val 50000"/>
              <a:gd name="adj2" fmla="val 83456"/>
            </a:avLst>
          </a:prstGeom>
          <a:solidFill>
            <a:srgbClr val="858585"/>
          </a:solidFill>
          <a:ln w="9525">
            <a:noFill/>
            <a:round/>
            <a:headEnd/>
            <a:tailEnd/>
          </a:ln>
        </p:spPr>
        <p:txBody>
          <a:bodyPr wrap="none" anchor="ctr"/>
          <a:lstStyle/>
          <a:p>
            <a:endParaRPr lang="zh-CN" altLang="en-US"/>
          </a:p>
        </p:txBody>
      </p:sp>
      <p:sp>
        <p:nvSpPr>
          <p:cNvPr id="44043" name="Oval 10"/>
          <p:cNvSpPr>
            <a:spLocks noChangeArrowheads="1"/>
          </p:cNvSpPr>
          <p:nvPr/>
        </p:nvSpPr>
        <p:spPr bwMode="auto">
          <a:xfrm>
            <a:off x="3563938" y="5084763"/>
            <a:ext cx="1152525" cy="792162"/>
          </a:xfrm>
          <a:prstGeom prst="ellipse">
            <a:avLst/>
          </a:prstGeom>
          <a:solidFill>
            <a:srgbClr val="FF6600"/>
          </a:solidFill>
          <a:ln w="9525">
            <a:noFill/>
            <a:round/>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Driver</a:t>
            </a:r>
          </a:p>
        </p:txBody>
      </p:sp>
      <p:sp>
        <p:nvSpPr>
          <p:cNvPr id="44044" name="Oval 11"/>
          <p:cNvSpPr>
            <a:spLocks noChangeArrowheads="1"/>
          </p:cNvSpPr>
          <p:nvPr/>
        </p:nvSpPr>
        <p:spPr bwMode="auto">
          <a:xfrm>
            <a:off x="5724525" y="5084763"/>
            <a:ext cx="1152525" cy="792162"/>
          </a:xfrm>
          <a:prstGeom prst="ellipse">
            <a:avLst/>
          </a:prstGeom>
          <a:solidFill>
            <a:srgbClr val="FF6600"/>
          </a:solidFill>
          <a:ln w="9525">
            <a:noFill/>
            <a:round/>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Sentiment</a:t>
            </a:r>
          </a:p>
        </p:txBody>
      </p:sp>
      <p:sp>
        <p:nvSpPr>
          <p:cNvPr id="44045" name="AutoShape 12"/>
          <p:cNvSpPr>
            <a:spLocks noChangeArrowheads="1"/>
          </p:cNvSpPr>
          <p:nvPr/>
        </p:nvSpPr>
        <p:spPr bwMode="auto">
          <a:xfrm>
            <a:off x="4859338" y="5372100"/>
            <a:ext cx="720725" cy="215900"/>
          </a:xfrm>
          <a:prstGeom prst="leftArrow">
            <a:avLst>
              <a:gd name="adj1" fmla="val 50000"/>
              <a:gd name="adj2" fmla="val 83456"/>
            </a:avLst>
          </a:prstGeom>
          <a:solidFill>
            <a:srgbClr val="858585"/>
          </a:solidFill>
          <a:ln w="9525">
            <a:noFill/>
            <a:round/>
            <a:headEnd/>
            <a:tailEnd/>
          </a:ln>
        </p:spPr>
        <p:txBody>
          <a:bodyPr wrap="none" anchor="ctr"/>
          <a:lstStyle/>
          <a:p>
            <a:endParaRPr lang="zh-CN" altLang="en-US"/>
          </a:p>
        </p:txBody>
      </p:sp>
      <p:sp>
        <p:nvSpPr>
          <p:cNvPr id="44046" name="Text Box 13"/>
          <p:cNvSpPr txBox="1">
            <a:spLocks noChangeArrowheads="1"/>
          </p:cNvSpPr>
          <p:nvPr/>
        </p:nvSpPr>
        <p:spPr bwMode="auto">
          <a:xfrm>
            <a:off x="2843213" y="3638550"/>
            <a:ext cx="5400675" cy="368300"/>
          </a:xfrm>
          <a:prstGeom prst="rect">
            <a:avLst/>
          </a:prstGeom>
          <a:noFill/>
          <a:ln w="9525">
            <a:noFill/>
            <a:round/>
            <a:headEnd/>
            <a:tailEnd/>
          </a:ln>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Same Rules as Product – Sentiment Association</a:t>
            </a:r>
          </a:p>
        </p:txBody>
      </p:sp>
      <p:sp>
        <p:nvSpPr>
          <p:cNvPr id="44047" name="AutoShape 14"/>
          <p:cNvSpPr>
            <a:spLocks noChangeArrowheads="1"/>
          </p:cNvSpPr>
          <p:nvPr/>
        </p:nvSpPr>
        <p:spPr bwMode="auto">
          <a:xfrm>
            <a:off x="1835150" y="2492375"/>
            <a:ext cx="503238" cy="2376488"/>
          </a:xfrm>
          <a:prstGeom prst="downArrow">
            <a:avLst>
              <a:gd name="adj1" fmla="val 50000"/>
              <a:gd name="adj2" fmla="val 118060"/>
            </a:avLst>
          </a:prstGeom>
          <a:solidFill>
            <a:srgbClr val="D3D3D3"/>
          </a:solidFill>
          <a:ln w="9525">
            <a:noFill/>
            <a:round/>
            <a:headEnd/>
            <a:tailEnd/>
          </a:ln>
        </p:spPr>
        <p:txBody>
          <a:bodyPr wrap="none" anchor="ctr"/>
          <a:lstStyle/>
          <a:p>
            <a:endParaRPr lang="zh-CN" altLang="en-US"/>
          </a:p>
        </p:txBody>
      </p:sp>
      <p:sp>
        <p:nvSpPr>
          <p:cNvPr id="44048" name="AutoShape 15"/>
          <p:cNvSpPr>
            <a:spLocks noChangeArrowheads="1"/>
          </p:cNvSpPr>
          <p:nvPr/>
        </p:nvSpPr>
        <p:spPr bwMode="auto">
          <a:xfrm>
            <a:off x="3851275" y="4078288"/>
            <a:ext cx="503238" cy="792162"/>
          </a:xfrm>
          <a:prstGeom prst="downArrow">
            <a:avLst>
              <a:gd name="adj1" fmla="val 50000"/>
              <a:gd name="adj2" fmla="val 39353"/>
            </a:avLst>
          </a:prstGeom>
          <a:solidFill>
            <a:srgbClr val="D3D3D3"/>
          </a:solidFill>
          <a:ln w="9525">
            <a:noFill/>
            <a:round/>
            <a:headEnd/>
            <a:tailEnd/>
          </a:ln>
        </p:spPr>
        <p:txBody>
          <a:bodyPr wrap="none" anchor="ctr"/>
          <a:lstStyle/>
          <a:p>
            <a:endParaRPr lang="zh-CN" altLang="en-US"/>
          </a:p>
        </p:txBody>
      </p:sp>
      <p:sp>
        <p:nvSpPr>
          <p:cNvPr id="44049" name="AutoShape 16"/>
          <p:cNvSpPr>
            <a:spLocks noChangeArrowheads="1"/>
          </p:cNvSpPr>
          <p:nvPr/>
        </p:nvSpPr>
        <p:spPr bwMode="auto">
          <a:xfrm>
            <a:off x="6010275" y="4078288"/>
            <a:ext cx="503238" cy="792162"/>
          </a:xfrm>
          <a:prstGeom prst="downArrow">
            <a:avLst>
              <a:gd name="adj1" fmla="val 50000"/>
              <a:gd name="adj2" fmla="val 39353"/>
            </a:avLst>
          </a:prstGeom>
          <a:solidFill>
            <a:srgbClr val="D3D3D3"/>
          </a:solidFill>
          <a:ln w="9525">
            <a:noFill/>
            <a:round/>
            <a:headEnd/>
            <a:tailEnd/>
          </a:ln>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Product - Driver - Sentiment Association</a:t>
            </a:r>
          </a:p>
        </p:txBody>
      </p:sp>
      <p:sp>
        <p:nvSpPr>
          <p:cNvPr id="45059" name="Text Box 2"/>
          <p:cNvSpPr txBox="1">
            <a:spLocks noChangeArrowheads="1"/>
          </p:cNvSpPr>
          <p:nvPr/>
        </p:nvSpPr>
        <p:spPr bwMode="auto">
          <a:xfrm>
            <a:off x="468313" y="1196975"/>
            <a:ext cx="8054975" cy="396875"/>
          </a:xfrm>
          <a:prstGeom prst="rect">
            <a:avLst/>
          </a:prstGeom>
          <a:noFill/>
          <a:ln w="9525">
            <a:noFill/>
            <a:round/>
            <a:headEnd/>
            <a:tailEnd/>
          </a:ln>
        </p:spPr>
        <p:txBody>
          <a:bodyPr lIns="90000" tIns="46800" rIns="90000" bIns="46800"/>
          <a:lstStyle/>
          <a:p>
            <a:pPr>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6F"/>
                </a:solidFill>
              </a:rPr>
              <a:t>Case One: Sentence Based Association</a:t>
            </a:r>
          </a:p>
        </p:txBody>
      </p:sp>
      <p:sp>
        <p:nvSpPr>
          <p:cNvPr id="45060" name="Rectangle 3"/>
          <p:cNvSpPr>
            <a:spLocks noChangeArrowheads="1"/>
          </p:cNvSpPr>
          <p:nvPr/>
        </p:nvSpPr>
        <p:spPr bwMode="auto">
          <a:xfrm>
            <a:off x="495300" y="1966913"/>
            <a:ext cx="8207375" cy="454025"/>
          </a:xfrm>
          <a:prstGeom prst="rect">
            <a:avLst/>
          </a:prstGeom>
          <a:noFill/>
          <a:ln w="9525">
            <a:noFill/>
            <a:round/>
            <a:headEnd/>
            <a:tailEnd/>
          </a:ln>
        </p:spPr>
        <p:txBody>
          <a:bodyPr lIns="90000" tIns="46800" rIns="90000" bIns="46800" anchor="ctr"/>
          <a:lstStyle/>
          <a:p>
            <a:pPr>
              <a:spcBef>
                <a:spcPts val="450"/>
              </a:spcBef>
              <a:tabLst>
                <a:tab pos="268288" algn="l"/>
                <a:tab pos="1182688" algn="l"/>
                <a:tab pos="2097088" algn="l"/>
                <a:tab pos="3011488" algn="l"/>
                <a:tab pos="3925888" algn="l"/>
                <a:tab pos="4840288" algn="l"/>
                <a:tab pos="5754688" algn="l"/>
                <a:tab pos="6669088" algn="l"/>
                <a:tab pos="7583488" algn="l"/>
                <a:tab pos="8497888" algn="l"/>
                <a:tab pos="9412288" algn="l"/>
                <a:tab pos="10326688" algn="l"/>
              </a:tabLst>
            </a:pPr>
            <a:r>
              <a:rPr lang="en-US" sz="1800">
                <a:solidFill>
                  <a:srgbClr val="00006F"/>
                </a:solidFill>
              </a:rPr>
              <a:t>我买了一个</a:t>
            </a:r>
            <a:r>
              <a:rPr lang="en-US" altLang="zh-CN" sz="1800">
                <a:solidFill>
                  <a:srgbClr val="00006F"/>
                </a:solidFill>
              </a:rPr>
              <a:t>nokia </a:t>
            </a:r>
            <a:r>
              <a:rPr lang="en-US" altLang="zh-CN" sz="1800">
                <a:solidFill>
                  <a:srgbClr val="009900"/>
                </a:solidFill>
              </a:rPr>
              <a:t>n70</a:t>
            </a:r>
            <a:r>
              <a:rPr lang="en-US" sz="1800">
                <a:solidFill>
                  <a:srgbClr val="00006F"/>
                </a:solidFill>
              </a:rPr>
              <a:t>手机， </a:t>
            </a:r>
            <a:r>
              <a:rPr lang="en-US" sz="1800">
                <a:solidFill>
                  <a:srgbClr val="FF6600"/>
                </a:solidFill>
              </a:rPr>
              <a:t>价格</a:t>
            </a:r>
            <a:r>
              <a:rPr lang="en-US" sz="1800">
                <a:solidFill>
                  <a:srgbClr val="00006F"/>
                </a:solidFill>
              </a:rPr>
              <a:t>有点</a:t>
            </a:r>
            <a:r>
              <a:rPr lang="en-US" sz="1800">
                <a:solidFill>
                  <a:srgbClr val="1C69FC"/>
                </a:solidFill>
              </a:rPr>
              <a:t>贵</a:t>
            </a:r>
            <a:r>
              <a:rPr lang="en-US" sz="1800">
                <a:solidFill>
                  <a:srgbClr val="00006F"/>
                </a:solidFill>
              </a:rPr>
              <a:t>， </a:t>
            </a:r>
            <a:r>
              <a:rPr lang="en-US" sz="1800">
                <a:solidFill>
                  <a:srgbClr val="FF6600"/>
                </a:solidFill>
              </a:rPr>
              <a:t>电池</a:t>
            </a:r>
            <a:r>
              <a:rPr lang="en-US" sz="1800">
                <a:solidFill>
                  <a:srgbClr val="00006F"/>
                </a:solidFill>
              </a:rPr>
              <a:t>很</a:t>
            </a:r>
            <a:r>
              <a:rPr lang="en-US" sz="1800">
                <a:solidFill>
                  <a:srgbClr val="1C69FC"/>
                </a:solidFill>
              </a:rPr>
              <a:t>耐用</a:t>
            </a:r>
            <a:r>
              <a:rPr lang="en-US" sz="1800">
                <a:solidFill>
                  <a:srgbClr val="00006F"/>
                </a:solidFill>
              </a:rPr>
              <a:t>， </a:t>
            </a:r>
            <a:r>
              <a:rPr lang="en-US" sz="1800">
                <a:solidFill>
                  <a:srgbClr val="FF6600"/>
                </a:solidFill>
              </a:rPr>
              <a:t>信号</a:t>
            </a:r>
            <a:r>
              <a:rPr lang="en-US" sz="1800">
                <a:solidFill>
                  <a:srgbClr val="00006F"/>
                </a:solidFill>
              </a:rPr>
              <a:t>很</a:t>
            </a:r>
            <a:r>
              <a:rPr lang="en-US" sz="1800">
                <a:solidFill>
                  <a:srgbClr val="1C69FC"/>
                </a:solidFill>
              </a:rPr>
              <a:t>强</a:t>
            </a:r>
            <a:r>
              <a:rPr lang="en-US" sz="1800">
                <a:solidFill>
                  <a:srgbClr val="00006F"/>
                </a:solidFill>
              </a:rPr>
              <a:t>， 我原来的</a:t>
            </a:r>
          </a:p>
        </p:txBody>
      </p:sp>
      <p:sp>
        <p:nvSpPr>
          <p:cNvPr id="45061" name="Rectangle 4"/>
          <p:cNvSpPr>
            <a:spLocks noChangeArrowheads="1"/>
          </p:cNvSpPr>
          <p:nvPr/>
        </p:nvSpPr>
        <p:spPr bwMode="auto">
          <a:xfrm>
            <a:off x="539750" y="3502025"/>
            <a:ext cx="8229600" cy="431800"/>
          </a:xfrm>
          <a:prstGeom prst="rect">
            <a:avLst/>
          </a:prstGeom>
          <a:noFill/>
          <a:ln w="9525">
            <a:noFill/>
            <a:round/>
            <a:headEnd/>
            <a:tailEnd/>
          </a:ln>
        </p:spPr>
        <p:txBody>
          <a:bodyPr lIns="90000" tIns="46800" rIns="90000" bIns="46800" anchor="ctr"/>
          <a:lstStyle/>
          <a:p>
            <a:pPr>
              <a:spcBef>
                <a:spcPts val="450"/>
              </a:spcBef>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lang="en-US" sz="1800">
                <a:solidFill>
                  <a:srgbClr val="00006F"/>
                </a:solidFill>
              </a:rPr>
              <a:t>那个</a:t>
            </a:r>
            <a:r>
              <a:rPr lang="en-US" altLang="zh-CN" sz="1800">
                <a:solidFill>
                  <a:srgbClr val="00006F"/>
                </a:solidFill>
              </a:rPr>
              <a:t>nokia</a:t>
            </a:r>
            <a:r>
              <a:rPr lang="en-US" altLang="zh-CN" sz="1800">
                <a:solidFill>
                  <a:srgbClr val="009900"/>
                </a:solidFill>
              </a:rPr>
              <a:t>3360</a:t>
            </a:r>
            <a:r>
              <a:rPr lang="en-US" sz="1800">
                <a:solidFill>
                  <a:srgbClr val="00006F"/>
                </a:solidFill>
              </a:rPr>
              <a:t>手机， </a:t>
            </a:r>
            <a:r>
              <a:rPr lang="en-US" sz="1800">
                <a:solidFill>
                  <a:srgbClr val="FF6600"/>
                </a:solidFill>
              </a:rPr>
              <a:t>电池</a:t>
            </a:r>
            <a:r>
              <a:rPr lang="en-US" sz="1800">
                <a:solidFill>
                  <a:srgbClr val="1C69FC"/>
                </a:solidFill>
              </a:rPr>
              <a:t>不大好</a:t>
            </a:r>
            <a:r>
              <a:rPr lang="en-US" sz="1800">
                <a:solidFill>
                  <a:srgbClr val="00006F"/>
                </a:solidFill>
              </a:rPr>
              <a:t>， 而且</a:t>
            </a:r>
            <a:r>
              <a:rPr lang="en-US" sz="1800">
                <a:solidFill>
                  <a:srgbClr val="FF6600"/>
                </a:solidFill>
              </a:rPr>
              <a:t>信号</a:t>
            </a:r>
            <a:r>
              <a:rPr lang="en-US" sz="1800">
                <a:solidFill>
                  <a:srgbClr val="00006F"/>
                </a:solidFill>
              </a:rPr>
              <a:t>很</a:t>
            </a:r>
            <a:r>
              <a:rPr lang="en-US" sz="1800">
                <a:solidFill>
                  <a:srgbClr val="1C69FC"/>
                </a:solidFill>
              </a:rPr>
              <a:t>弱</a:t>
            </a:r>
          </a:p>
        </p:txBody>
      </p:sp>
      <p:sp>
        <p:nvSpPr>
          <p:cNvPr id="47109" name="Freeform 5"/>
          <p:cNvSpPr>
            <a:spLocks/>
          </p:cNvSpPr>
          <p:nvPr/>
        </p:nvSpPr>
        <p:spPr bwMode="auto">
          <a:xfrm>
            <a:off x="2701925" y="2403475"/>
            <a:ext cx="1150938" cy="187325"/>
          </a:xfrm>
          <a:custGeom>
            <a:avLst/>
            <a:gdLst>
              <a:gd name="T0" fmla="*/ 2147483647 w 725"/>
              <a:gd name="T1" fmla="*/ 0 h 118"/>
              <a:gd name="T2" fmla="*/ 2147483647 w 725"/>
              <a:gd name="T3" fmla="*/ 2147483647 h 118"/>
              <a:gd name="T4" fmla="*/ 2147483647 w 725"/>
              <a:gd name="T5" fmla="*/ 2147483647 h 118"/>
              <a:gd name="T6" fmla="*/ 0 w 725"/>
              <a:gd name="T7" fmla="*/ 2147483647 h 118"/>
              <a:gd name="T8" fmla="*/ 0 60000 65536"/>
              <a:gd name="T9" fmla="*/ 0 60000 65536"/>
              <a:gd name="T10" fmla="*/ 0 60000 65536"/>
              <a:gd name="T11" fmla="*/ 0 60000 65536"/>
              <a:gd name="T12" fmla="*/ 0 w 725"/>
              <a:gd name="T13" fmla="*/ 0 h 118"/>
              <a:gd name="T14" fmla="*/ 725 w 725"/>
              <a:gd name="T15" fmla="*/ 118 h 118"/>
            </a:gdLst>
            <a:ahLst/>
            <a:cxnLst>
              <a:cxn ang="T8">
                <a:pos x="T0" y="T1"/>
              </a:cxn>
              <a:cxn ang="T9">
                <a:pos x="T2" y="T3"/>
              </a:cxn>
              <a:cxn ang="T10">
                <a:pos x="T4" y="T5"/>
              </a:cxn>
              <a:cxn ang="T11">
                <a:pos x="T6" y="T7"/>
              </a:cxn>
            </a:cxnLst>
            <a:rect l="T12" t="T13" r="T14" b="T15"/>
            <a:pathLst>
              <a:path w="725" h="118">
                <a:moveTo>
                  <a:pt x="725" y="0"/>
                </a:moveTo>
                <a:lnTo>
                  <a:pt x="594" y="118"/>
                </a:lnTo>
                <a:lnTo>
                  <a:pt x="122" y="118"/>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7110" name="Freeform 6"/>
          <p:cNvSpPr>
            <a:spLocks/>
          </p:cNvSpPr>
          <p:nvPr/>
        </p:nvSpPr>
        <p:spPr bwMode="auto">
          <a:xfrm>
            <a:off x="2628900" y="2403475"/>
            <a:ext cx="2592388" cy="377825"/>
          </a:xfrm>
          <a:custGeom>
            <a:avLst/>
            <a:gdLst>
              <a:gd name="T0" fmla="*/ 2147483647 w 1633"/>
              <a:gd name="T1" fmla="*/ 0 h 238"/>
              <a:gd name="T2" fmla="*/ 2147483647 w 1633"/>
              <a:gd name="T3" fmla="*/ 2147483647 h 238"/>
              <a:gd name="T4" fmla="*/ 2147483647 w 1633"/>
              <a:gd name="T5" fmla="*/ 2147483647 h 238"/>
              <a:gd name="T6" fmla="*/ 0 w 1633"/>
              <a:gd name="T7" fmla="*/ 2147483647 h 238"/>
              <a:gd name="T8" fmla="*/ 0 60000 65536"/>
              <a:gd name="T9" fmla="*/ 0 60000 65536"/>
              <a:gd name="T10" fmla="*/ 0 60000 65536"/>
              <a:gd name="T11" fmla="*/ 0 60000 65536"/>
              <a:gd name="T12" fmla="*/ 0 w 1633"/>
              <a:gd name="T13" fmla="*/ 0 h 238"/>
              <a:gd name="T14" fmla="*/ 1633 w 1633"/>
              <a:gd name="T15" fmla="*/ 238 h 238"/>
            </a:gdLst>
            <a:ahLst/>
            <a:cxnLst>
              <a:cxn ang="T8">
                <a:pos x="T0" y="T1"/>
              </a:cxn>
              <a:cxn ang="T9">
                <a:pos x="T2" y="T3"/>
              </a:cxn>
              <a:cxn ang="T10">
                <a:pos x="T4" y="T5"/>
              </a:cxn>
              <a:cxn ang="T11">
                <a:pos x="T6" y="T7"/>
              </a:cxn>
            </a:cxnLst>
            <a:rect l="T12" t="T13" r="T14" b="T15"/>
            <a:pathLst>
              <a:path w="1633" h="238">
                <a:moveTo>
                  <a:pt x="1633" y="0"/>
                </a:moveTo>
                <a:lnTo>
                  <a:pt x="1488" y="238"/>
                </a:lnTo>
                <a:lnTo>
                  <a:pt x="136" y="238"/>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7111" name="Freeform 7"/>
          <p:cNvSpPr>
            <a:spLocks/>
          </p:cNvSpPr>
          <p:nvPr/>
        </p:nvSpPr>
        <p:spPr bwMode="auto">
          <a:xfrm>
            <a:off x="2557463" y="2403475"/>
            <a:ext cx="4103687" cy="593725"/>
          </a:xfrm>
          <a:custGeom>
            <a:avLst/>
            <a:gdLst>
              <a:gd name="T0" fmla="*/ 2147483647 w 2585"/>
              <a:gd name="T1" fmla="*/ 0 h 374"/>
              <a:gd name="T2" fmla="*/ 2147483647 w 2585"/>
              <a:gd name="T3" fmla="*/ 2147483647 h 374"/>
              <a:gd name="T4" fmla="*/ 2147483647 w 2585"/>
              <a:gd name="T5" fmla="*/ 2147483647 h 374"/>
              <a:gd name="T6" fmla="*/ 0 w 2585"/>
              <a:gd name="T7" fmla="*/ 2147483647 h 374"/>
              <a:gd name="T8" fmla="*/ 0 60000 65536"/>
              <a:gd name="T9" fmla="*/ 0 60000 65536"/>
              <a:gd name="T10" fmla="*/ 0 60000 65536"/>
              <a:gd name="T11" fmla="*/ 0 60000 65536"/>
              <a:gd name="T12" fmla="*/ 0 w 2585"/>
              <a:gd name="T13" fmla="*/ 0 h 374"/>
              <a:gd name="T14" fmla="*/ 2585 w 2585"/>
              <a:gd name="T15" fmla="*/ 374 h 374"/>
            </a:gdLst>
            <a:ahLst/>
            <a:cxnLst>
              <a:cxn ang="T8">
                <a:pos x="T0" y="T1"/>
              </a:cxn>
              <a:cxn ang="T9">
                <a:pos x="T2" y="T3"/>
              </a:cxn>
              <a:cxn ang="T10">
                <a:pos x="T4" y="T5"/>
              </a:cxn>
              <a:cxn ang="T11">
                <a:pos x="T6" y="T7"/>
              </a:cxn>
            </a:cxnLst>
            <a:rect l="T12" t="T13" r="T14" b="T15"/>
            <a:pathLst>
              <a:path w="2585" h="374">
                <a:moveTo>
                  <a:pt x="2585" y="0"/>
                </a:moveTo>
                <a:lnTo>
                  <a:pt x="2453" y="374"/>
                </a:lnTo>
                <a:lnTo>
                  <a:pt x="93" y="374"/>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7112" name="Freeform 8"/>
          <p:cNvSpPr>
            <a:spLocks/>
          </p:cNvSpPr>
          <p:nvPr/>
        </p:nvSpPr>
        <p:spPr bwMode="auto">
          <a:xfrm>
            <a:off x="2051050" y="3875088"/>
            <a:ext cx="1152525" cy="174625"/>
          </a:xfrm>
          <a:custGeom>
            <a:avLst/>
            <a:gdLst>
              <a:gd name="T0" fmla="*/ 2147483647 w 726"/>
              <a:gd name="T1" fmla="*/ 0 h 110"/>
              <a:gd name="T2" fmla="*/ 2147483647 w 726"/>
              <a:gd name="T3" fmla="*/ 2147483647 h 110"/>
              <a:gd name="T4" fmla="*/ 2147483647 w 726"/>
              <a:gd name="T5" fmla="*/ 2147483647 h 110"/>
              <a:gd name="T6" fmla="*/ 0 w 726"/>
              <a:gd name="T7" fmla="*/ 2147483647 h 110"/>
              <a:gd name="T8" fmla="*/ 0 60000 65536"/>
              <a:gd name="T9" fmla="*/ 0 60000 65536"/>
              <a:gd name="T10" fmla="*/ 0 60000 65536"/>
              <a:gd name="T11" fmla="*/ 0 60000 65536"/>
              <a:gd name="T12" fmla="*/ 0 w 726"/>
              <a:gd name="T13" fmla="*/ 0 h 110"/>
              <a:gd name="T14" fmla="*/ 726 w 726"/>
              <a:gd name="T15" fmla="*/ 110 h 110"/>
            </a:gdLst>
            <a:ahLst/>
            <a:cxnLst>
              <a:cxn ang="T8">
                <a:pos x="T0" y="T1"/>
              </a:cxn>
              <a:cxn ang="T9">
                <a:pos x="T2" y="T3"/>
              </a:cxn>
              <a:cxn ang="T10">
                <a:pos x="T4" y="T5"/>
              </a:cxn>
              <a:cxn ang="T11">
                <a:pos x="T6" y="T7"/>
              </a:cxn>
            </a:cxnLst>
            <a:rect l="T12" t="T13" r="T14" b="T15"/>
            <a:pathLst>
              <a:path w="726" h="110">
                <a:moveTo>
                  <a:pt x="726" y="0"/>
                </a:moveTo>
                <a:lnTo>
                  <a:pt x="588" y="110"/>
                </a:lnTo>
                <a:lnTo>
                  <a:pt x="132" y="110"/>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7113" name="Freeform 9"/>
          <p:cNvSpPr>
            <a:spLocks/>
          </p:cNvSpPr>
          <p:nvPr/>
        </p:nvSpPr>
        <p:spPr bwMode="auto">
          <a:xfrm>
            <a:off x="1908175" y="3875088"/>
            <a:ext cx="3168650" cy="415925"/>
          </a:xfrm>
          <a:custGeom>
            <a:avLst/>
            <a:gdLst>
              <a:gd name="T0" fmla="*/ 2147483647 w 1996"/>
              <a:gd name="T1" fmla="*/ 0 h 262"/>
              <a:gd name="T2" fmla="*/ 2147483647 w 1996"/>
              <a:gd name="T3" fmla="*/ 2147483647 h 262"/>
              <a:gd name="T4" fmla="*/ 2147483647 w 1996"/>
              <a:gd name="T5" fmla="*/ 2147483647 h 262"/>
              <a:gd name="T6" fmla="*/ 0 w 1996"/>
              <a:gd name="T7" fmla="*/ 2147483647 h 262"/>
              <a:gd name="T8" fmla="*/ 0 60000 65536"/>
              <a:gd name="T9" fmla="*/ 0 60000 65536"/>
              <a:gd name="T10" fmla="*/ 0 60000 65536"/>
              <a:gd name="T11" fmla="*/ 0 60000 65536"/>
              <a:gd name="T12" fmla="*/ 0 w 1996"/>
              <a:gd name="T13" fmla="*/ 0 h 262"/>
              <a:gd name="T14" fmla="*/ 1996 w 1996"/>
              <a:gd name="T15" fmla="*/ 262 h 262"/>
            </a:gdLst>
            <a:ahLst/>
            <a:cxnLst>
              <a:cxn ang="T8">
                <a:pos x="T0" y="T1"/>
              </a:cxn>
              <a:cxn ang="T9">
                <a:pos x="T2" y="T3"/>
              </a:cxn>
              <a:cxn ang="T10">
                <a:pos x="T4" y="T5"/>
              </a:cxn>
              <a:cxn ang="T11">
                <a:pos x="T6" y="T7"/>
              </a:cxn>
            </a:cxnLst>
            <a:rect l="T12" t="T13" r="T14" b="T15"/>
            <a:pathLst>
              <a:path w="1996" h="262">
                <a:moveTo>
                  <a:pt x="1996" y="0"/>
                </a:moveTo>
                <a:lnTo>
                  <a:pt x="1854" y="262"/>
                </a:lnTo>
                <a:lnTo>
                  <a:pt x="134" y="262"/>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7114" name="Text Box 10"/>
          <p:cNvSpPr txBox="1">
            <a:spLocks noChangeArrowheads="1"/>
          </p:cNvSpPr>
          <p:nvPr/>
        </p:nvSpPr>
        <p:spPr bwMode="auto">
          <a:xfrm>
            <a:off x="611188" y="1579563"/>
            <a:ext cx="2447925" cy="336550"/>
          </a:xfrm>
          <a:prstGeom prst="rect">
            <a:avLst/>
          </a:prstGeom>
          <a:noFill/>
          <a:ln w="9525">
            <a:noFill/>
            <a:round/>
            <a:headEnd/>
            <a:tailEnd/>
          </a:ln>
        </p:spPr>
        <p:txBody>
          <a:bodyPr lIns="90000" tIns="46800" rIns="90000" bIns="46800">
            <a:spAutoFit/>
          </a:bodyPr>
          <a:lstStyle/>
          <a:p>
            <a:pPr>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Sentence Distance: 4</a:t>
            </a:r>
          </a:p>
        </p:txBody>
      </p:sp>
      <p:sp>
        <p:nvSpPr>
          <p:cNvPr id="47115" name="Text Box 11"/>
          <p:cNvSpPr txBox="1">
            <a:spLocks noChangeArrowheads="1"/>
          </p:cNvSpPr>
          <p:nvPr/>
        </p:nvSpPr>
        <p:spPr bwMode="auto">
          <a:xfrm>
            <a:off x="611188" y="3090863"/>
            <a:ext cx="2447925" cy="336550"/>
          </a:xfrm>
          <a:prstGeom prst="rect">
            <a:avLst/>
          </a:prstGeom>
          <a:noFill/>
          <a:ln w="9525">
            <a:noFill/>
            <a:round/>
            <a:headEnd/>
            <a:tailEnd/>
          </a:ln>
        </p:spPr>
        <p:txBody>
          <a:bodyPr lIns="90000" tIns="46800" rIns="90000" bIns="46800">
            <a:spAutoFit/>
          </a:bodyPr>
          <a:lstStyle/>
          <a:p>
            <a:pPr>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00006F"/>
                </a:solidFill>
              </a:rPr>
              <a:t>Sentence Distance: 3</a:t>
            </a:r>
          </a:p>
        </p:txBody>
      </p:sp>
      <p:sp>
        <p:nvSpPr>
          <p:cNvPr id="47116" name="Freeform 12"/>
          <p:cNvSpPr>
            <a:spLocks/>
          </p:cNvSpPr>
          <p:nvPr/>
        </p:nvSpPr>
        <p:spPr bwMode="auto">
          <a:xfrm>
            <a:off x="3851275" y="2403475"/>
            <a:ext cx="720725" cy="166688"/>
          </a:xfrm>
          <a:custGeom>
            <a:avLst/>
            <a:gdLst>
              <a:gd name="T0" fmla="*/ 2147483647 w 454"/>
              <a:gd name="T1" fmla="*/ 0 h 105"/>
              <a:gd name="T2" fmla="*/ 2147483647 w 454"/>
              <a:gd name="T3" fmla="*/ 2147483647 h 105"/>
              <a:gd name="T4" fmla="*/ 2147483647 w 454"/>
              <a:gd name="T5" fmla="*/ 2147483647 h 105"/>
              <a:gd name="T6" fmla="*/ 0 w 454"/>
              <a:gd name="T7" fmla="*/ 2147483647 h 105"/>
              <a:gd name="T8" fmla="*/ 0 60000 65536"/>
              <a:gd name="T9" fmla="*/ 0 60000 65536"/>
              <a:gd name="T10" fmla="*/ 0 60000 65536"/>
              <a:gd name="T11" fmla="*/ 0 60000 65536"/>
              <a:gd name="T12" fmla="*/ 0 w 454"/>
              <a:gd name="T13" fmla="*/ 0 h 105"/>
              <a:gd name="T14" fmla="*/ 454 w 454"/>
              <a:gd name="T15" fmla="*/ 105 h 105"/>
            </a:gdLst>
            <a:ahLst/>
            <a:cxnLst>
              <a:cxn ang="T8">
                <a:pos x="T0" y="T1"/>
              </a:cxn>
              <a:cxn ang="T9">
                <a:pos x="T2" y="T3"/>
              </a:cxn>
              <a:cxn ang="T10">
                <a:pos x="T4" y="T5"/>
              </a:cxn>
              <a:cxn ang="T11">
                <a:pos x="T6" y="T7"/>
              </a:cxn>
            </a:cxnLst>
            <a:rect l="T12" t="T13" r="T14" b="T15"/>
            <a:pathLst>
              <a:path w="454" h="105">
                <a:moveTo>
                  <a:pt x="454" y="0"/>
                </a:moveTo>
                <a:lnTo>
                  <a:pt x="350" y="105"/>
                </a:lnTo>
                <a:lnTo>
                  <a:pt x="94" y="105"/>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7117" name="Freeform 13"/>
          <p:cNvSpPr>
            <a:spLocks/>
          </p:cNvSpPr>
          <p:nvPr/>
        </p:nvSpPr>
        <p:spPr bwMode="auto">
          <a:xfrm>
            <a:off x="5219700" y="2403475"/>
            <a:ext cx="720725" cy="360363"/>
          </a:xfrm>
          <a:custGeom>
            <a:avLst/>
            <a:gdLst>
              <a:gd name="T0" fmla="*/ 2147483647 w 454"/>
              <a:gd name="T1" fmla="*/ 0 h 105"/>
              <a:gd name="T2" fmla="*/ 2147483647 w 454"/>
              <a:gd name="T3" fmla="*/ 2147483647 h 105"/>
              <a:gd name="T4" fmla="*/ 2147483647 w 454"/>
              <a:gd name="T5" fmla="*/ 2147483647 h 105"/>
              <a:gd name="T6" fmla="*/ 0 w 454"/>
              <a:gd name="T7" fmla="*/ 2147483647 h 105"/>
              <a:gd name="T8" fmla="*/ 0 60000 65536"/>
              <a:gd name="T9" fmla="*/ 0 60000 65536"/>
              <a:gd name="T10" fmla="*/ 0 60000 65536"/>
              <a:gd name="T11" fmla="*/ 0 60000 65536"/>
              <a:gd name="T12" fmla="*/ 0 w 454"/>
              <a:gd name="T13" fmla="*/ 0 h 105"/>
              <a:gd name="T14" fmla="*/ 454 w 454"/>
              <a:gd name="T15" fmla="*/ 105 h 105"/>
            </a:gdLst>
            <a:ahLst/>
            <a:cxnLst>
              <a:cxn ang="T8">
                <a:pos x="T0" y="T1"/>
              </a:cxn>
              <a:cxn ang="T9">
                <a:pos x="T2" y="T3"/>
              </a:cxn>
              <a:cxn ang="T10">
                <a:pos x="T4" y="T5"/>
              </a:cxn>
              <a:cxn ang="T11">
                <a:pos x="T6" y="T7"/>
              </a:cxn>
            </a:cxnLst>
            <a:rect l="T12" t="T13" r="T14" b="T15"/>
            <a:pathLst>
              <a:path w="454" h="105">
                <a:moveTo>
                  <a:pt x="454" y="0"/>
                </a:moveTo>
                <a:lnTo>
                  <a:pt x="350" y="105"/>
                </a:lnTo>
                <a:lnTo>
                  <a:pt x="94" y="105"/>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7118" name="Freeform 14"/>
          <p:cNvSpPr>
            <a:spLocks/>
          </p:cNvSpPr>
          <p:nvPr/>
        </p:nvSpPr>
        <p:spPr bwMode="auto">
          <a:xfrm>
            <a:off x="6659563" y="2403475"/>
            <a:ext cx="576262" cy="576263"/>
          </a:xfrm>
          <a:custGeom>
            <a:avLst/>
            <a:gdLst>
              <a:gd name="T0" fmla="*/ 2147483647 w 454"/>
              <a:gd name="T1" fmla="*/ 0 h 105"/>
              <a:gd name="T2" fmla="*/ 2147483647 w 454"/>
              <a:gd name="T3" fmla="*/ 2147483647 h 105"/>
              <a:gd name="T4" fmla="*/ 2147483647 w 454"/>
              <a:gd name="T5" fmla="*/ 2147483647 h 105"/>
              <a:gd name="T6" fmla="*/ 0 w 454"/>
              <a:gd name="T7" fmla="*/ 2147483647 h 105"/>
              <a:gd name="T8" fmla="*/ 0 60000 65536"/>
              <a:gd name="T9" fmla="*/ 0 60000 65536"/>
              <a:gd name="T10" fmla="*/ 0 60000 65536"/>
              <a:gd name="T11" fmla="*/ 0 60000 65536"/>
              <a:gd name="T12" fmla="*/ 0 w 454"/>
              <a:gd name="T13" fmla="*/ 0 h 105"/>
              <a:gd name="T14" fmla="*/ 454 w 454"/>
              <a:gd name="T15" fmla="*/ 105 h 105"/>
            </a:gdLst>
            <a:ahLst/>
            <a:cxnLst>
              <a:cxn ang="T8">
                <a:pos x="T0" y="T1"/>
              </a:cxn>
              <a:cxn ang="T9">
                <a:pos x="T2" y="T3"/>
              </a:cxn>
              <a:cxn ang="T10">
                <a:pos x="T4" y="T5"/>
              </a:cxn>
              <a:cxn ang="T11">
                <a:pos x="T6" y="T7"/>
              </a:cxn>
            </a:cxnLst>
            <a:rect l="T12" t="T13" r="T14" b="T15"/>
            <a:pathLst>
              <a:path w="454" h="105">
                <a:moveTo>
                  <a:pt x="454" y="0"/>
                </a:moveTo>
                <a:lnTo>
                  <a:pt x="350" y="105"/>
                </a:lnTo>
                <a:lnTo>
                  <a:pt x="94" y="105"/>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7119" name="Freeform 15"/>
          <p:cNvSpPr>
            <a:spLocks/>
          </p:cNvSpPr>
          <p:nvPr/>
        </p:nvSpPr>
        <p:spPr bwMode="auto">
          <a:xfrm>
            <a:off x="3203575" y="3860800"/>
            <a:ext cx="576263" cy="144463"/>
          </a:xfrm>
          <a:custGeom>
            <a:avLst/>
            <a:gdLst>
              <a:gd name="T0" fmla="*/ 2147483647 w 454"/>
              <a:gd name="T1" fmla="*/ 0 h 105"/>
              <a:gd name="T2" fmla="*/ 2147483647 w 454"/>
              <a:gd name="T3" fmla="*/ 2147483647 h 105"/>
              <a:gd name="T4" fmla="*/ 2147483647 w 454"/>
              <a:gd name="T5" fmla="*/ 2147483647 h 105"/>
              <a:gd name="T6" fmla="*/ 0 w 454"/>
              <a:gd name="T7" fmla="*/ 2147483647 h 105"/>
              <a:gd name="T8" fmla="*/ 0 60000 65536"/>
              <a:gd name="T9" fmla="*/ 0 60000 65536"/>
              <a:gd name="T10" fmla="*/ 0 60000 65536"/>
              <a:gd name="T11" fmla="*/ 0 60000 65536"/>
              <a:gd name="T12" fmla="*/ 0 w 454"/>
              <a:gd name="T13" fmla="*/ 0 h 105"/>
              <a:gd name="T14" fmla="*/ 454 w 454"/>
              <a:gd name="T15" fmla="*/ 105 h 105"/>
            </a:gdLst>
            <a:ahLst/>
            <a:cxnLst>
              <a:cxn ang="T8">
                <a:pos x="T0" y="T1"/>
              </a:cxn>
              <a:cxn ang="T9">
                <a:pos x="T2" y="T3"/>
              </a:cxn>
              <a:cxn ang="T10">
                <a:pos x="T4" y="T5"/>
              </a:cxn>
              <a:cxn ang="T11">
                <a:pos x="T6" y="T7"/>
              </a:cxn>
            </a:cxnLst>
            <a:rect l="T12" t="T13" r="T14" b="T15"/>
            <a:pathLst>
              <a:path w="454" h="105">
                <a:moveTo>
                  <a:pt x="454" y="0"/>
                </a:moveTo>
                <a:lnTo>
                  <a:pt x="350" y="105"/>
                </a:lnTo>
                <a:lnTo>
                  <a:pt x="94" y="105"/>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7120" name="Freeform 16"/>
          <p:cNvSpPr>
            <a:spLocks/>
          </p:cNvSpPr>
          <p:nvPr/>
        </p:nvSpPr>
        <p:spPr bwMode="auto">
          <a:xfrm>
            <a:off x="5076825" y="3860800"/>
            <a:ext cx="576263" cy="431800"/>
          </a:xfrm>
          <a:custGeom>
            <a:avLst/>
            <a:gdLst>
              <a:gd name="T0" fmla="*/ 2147483647 w 454"/>
              <a:gd name="T1" fmla="*/ 0 h 105"/>
              <a:gd name="T2" fmla="*/ 2147483647 w 454"/>
              <a:gd name="T3" fmla="*/ 2147483647 h 105"/>
              <a:gd name="T4" fmla="*/ 2147483647 w 454"/>
              <a:gd name="T5" fmla="*/ 2147483647 h 105"/>
              <a:gd name="T6" fmla="*/ 0 w 454"/>
              <a:gd name="T7" fmla="*/ 2147483647 h 105"/>
              <a:gd name="T8" fmla="*/ 0 60000 65536"/>
              <a:gd name="T9" fmla="*/ 0 60000 65536"/>
              <a:gd name="T10" fmla="*/ 0 60000 65536"/>
              <a:gd name="T11" fmla="*/ 0 60000 65536"/>
              <a:gd name="T12" fmla="*/ 0 w 454"/>
              <a:gd name="T13" fmla="*/ 0 h 105"/>
              <a:gd name="T14" fmla="*/ 454 w 454"/>
              <a:gd name="T15" fmla="*/ 105 h 105"/>
            </a:gdLst>
            <a:ahLst/>
            <a:cxnLst>
              <a:cxn ang="T8">
                <a:pos x="T0" y="T1"/>
              </a:cxn>
              <a:cxn ang="T9">
                <a:pos x="T2" y="T3"/>
              </a:cxn>
              <a:cxn ang="T10">
                <a:pos x="T4" y="T5"/>
              </a:cxn>
              <a:cxn ang="T11">
                <a:pos x="T6" y="T7"/>
              </a:cxn>
            </a:cxnLst>
            <a:rect l="T12" t="T13" r="T14" b="T15"/>
            <a:pathLst>
              <a:path w="454" h="105">
                <a:moveTo>
                  <a:pt x="454" y="0"/>
                </a:moveTo>
                <a:lnTo>
                  <a:pt x="350" y="105"/>
                </a:lnTo>
                <a:lnTo>
                  <a:pt x="94" y="105"/>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7121" name="Text Box 17"/>
          <p:cNvSpPr txBox="1">
            <a:spLocks noChangeArrowheads="1"/>
          </p:cNvSpPr>
          <p:nvPr/>
        </p:nvSpPr>
        <p:spPr bwMode="auto">
          <a:xfrm>
            <a:off x="539750" y="4364038"/>
            <a:ext cx="3600450" cy="2035175"/>
          </a:xfrm>
          <a:prstGeom prst="rect">
            <a:avLst/>
          </a:prstGeom>
          <a:noFill/>
          <a:ln w="9525">
            <a:noFill/>
            <a:round/>
            <a:headEnd/>
            <a:tailEnd/>
          </a:ln>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N70 – </a:t>
            </a:r>
            <a:r>
              <a:rPr lang="en-US" sz="1800">
                <a:solidFill>
                  <a:srgbClr val="00006F"/>
                </a:solidFill>
              </a:rPr>
              <a:t>价格 </a:t>
            </a:r>
            <a:r>
              <a:rPr lang="en-US" altLang="zh-CN" sz="1800">
                <a:solidFill>
                  <a:srgbClr val="00006F"/>
                </a:solidFill>
              </a:rPr>
              <a:t>– Negative</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N70 – </a:t>
            </a:r>
            <a:r>
              <a:rPr lang="en-US" sz="1800">
                <a:solidFill>
                  <a:srgbClr val="00006F"/>
                </a:solidFill>
              </a:rPr>
              <a:t>电池 </a:t>
            </a:r>
            <a:r>
              <a:rPr lang="en-US" altLang="zh-CN" sz="1800">
                <a:solidFill>
                  <a:srgbClr val="00006F"/>
                </a:solidFill>
              </a:rPr>
              <a:t>– Positive</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N70 – </a:t>
            </a:r>
            <a:r>
              <a:rPr lang="en-US" sz="1800">
                <a:solidFill>
                  <a:srgbClr val="00006F"/>
                </a:solidFill>
              </a:rPr>
              <a:t>信号 </a:t>
            </a:r>
            <a:r>
              <a:rPr lang="en-US" altLang="zh-CN" sz="1800">
                <a:solidFill>
                  <a:srgbClr val="00006F"/>
                </a:solidFill>
              </a:rPr>
              <a:t>– Positive</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3360 – </a:t>
            </a:r>
            <a:r>
              <a:rPr lang="en-US" sz="1800">
                <a:solidFill>
                  <a:srgbClr val="00006F"/>
                </a:solidFill>
              </a:rPr>
              <a:t>电池 </a:t>
            </a:r>
            <a:r>
              <a:rPr lang="en-US" altLang="zh-CN" sz="1800">
                <a:solidFill>
                  <a:srgbClr val="00006F"/>
                </a:solidFill>
              </a:rPr>
              <a:t>– Negative</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a:solidFill>
                  <a:srgbClr val="00006F"/>
                </a:solidFill>
              </a:rPr>
              <a:t>3360 – </a:t>
            </a:r>
            <a:r>
              <a:rPr lang="en-US" sz="1800">
                <a:solidFill>
                  <a:srgbClr val="00006F"/>
                </a:solidFill>
              </a:rPr>
              <a:t>信号 </a:t>
            </a:r>
            <a:r>
              <a:rPr lang="en-US" altLang="zh-CN" sz="1800">
                <a:solidFill>
                  <a:srgbClr val="00006F"/>
                </a:solidFill>
              </a:rPr>
              <a:t>– Negative</a:t>
            </a:r>
          </a:p>
        </p:txBody>
      </p:sp>
      <p:sp>
        <p:nvSpPr>
          <p:cNvPr id="47122" name="Text Box 18"/>
          <p:cNvSpPr txBox="1">
            <a:spLocks noChangeArrowheads="1"/>
          </p:cNvSpPr>
          <p:nvPr/>
        </p:nvSpPr>
        <p:spPr bwMode="auto">
          <a:xfrm>
            <a:off x="5292725" y="4652963"/>
            <a:ext cx="3384550" cy="1555750"/>
          </a:xfrm>
          <a:prstGeom prst="rect">
            <a:avLst/>
          </a:prstGeom>
          <a:noFill/>
          <a:ln w="9525">
            <a:noFill/>
            <a:round/>
            <a:headEnd/>
            <a:tailEnd/>
          </a:ln>
        </p:spPr>
        <p:txBody>
          <a:bodyPr lIns="90000" tIns="46800" rIns="90000" bIns="46800">
            <a:spAutoFit/>
          </a:bodyPr>
          <a:lstStyle/>
          <a:p>
            <a:pPr>
              <a:spcBef>
                <a:spcPts val="2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a:solidFill>
                  <a:srgbClr val="FF9900"/>
                </a:solidFill>
              </a:rPr>
              <a:t>Sentence Distance Can be Limited</a:t>
            </a:r>
          </a:p>
        </p:txBody>
      </p:sp>
      <p:grpSp>
        <p:nvGrpSpPr>
          <p:cNvPr id="2" name="Group 19"/>
          <p:cNvGrpSpPr>
            <a:grpSpLocks/>
          </p:cNvGrpSpPr>
          <p:nvPr/>
        </p:nvGrpSpPr>
        <p:grpSpPr bwMode="auto">
          <a:xfrm>
            <a:off x="611188" y="1916113"/>
            <a:ext cx="7920037" cy="1655762"/>
            <a:chOff x="385" y="1207"/>
            <a:chExt cx="4989" cy="1043"/>
          </a:xfrm>
        </p:grpSpPr>
        <p:grpSp>
          <p:nvGrpSpPr>
            <p:cNvPr id="3" name="Group 20"/>
            <p:cNvGrpSpPr>
              <a:grpSpLocks/>
            </p:cNvGrpSpPr>
            <p:nvPr/>
          </p:nvGrpSpPr>
          <p:grpSpPr bwMode="auto">
            <a:xfrm>
              <a:off x="385" y="2160"/>
              <a:ext cx="3275" cy="90"/>
              <a:chOff x="385" y="2160"/>
              <a:chExt cx="3275" cy="90"/>
            </a:xfrm>
          </p:grpSpPr>
          <p:sp>
            <p:nvSpPr>
              <p:cNvPr id="45085" name="Line 21"/>
              <p:cNvSpPr>
                <a:spLocks noChangeShapeType="1"/>
              </p:cNvSpPr>
              <p:nvPr/>
            </p:nvSpPr>
            <p:spPr bwMode="auto">
              <a:xfrm>
                <a:off x="385" y="2160"/>
                <a:ext cx="3276" cy="1"/>
              </a:xfrm>
              <a:prstGeom prst="line">
                <a:avLst/>
              </a:prstGeom>
              <a:noFill/>
              <a:ln w="9360">
                <a:solidFill>
                  <a:srgbClr val="00006F"/>
                </a:solidFill>
                <a:miter lim="800000"/>
                <a:headEnd/>
                <a:tailEnd/>
              </a:ln>
            </p:spPr>
            <p:txBody>
              <a:bodyPr/>
              <a:lstStyle/>
              <a:p>
                <a:endParaRPr lang="zh-CN" altLang="en-US"/>
              </a:p>
            </p:txBody>
          </p:sp>
          <p:sp>
            <p:nvSpPr>
              <p:cNvPr id="45086" name="Line 22"/>
              <p:cNvSpPr>
                <a:spLocks noChangeShapeType="1"/>
              </p:cNvSpPr>
              <p:nvPr/>
            </p:nvSpPr>
            <p:spPr bwMode="auto">
              <a:xfrm>
                <a:off x="3661" y="2160"/>
                <a:ext cx="1" cy="91"/>
              </a:xfrm>
              <a:prstGeom prst="line">
                <a:avLst/>
              </a:prstGeom>
              <a:noFill/>
              <a:ln w="9360">
                <a:solidFill>
                  <a:srgbClr val="00006F"/>
                </a:solidFill>
                <a:miter lim="800000"/>
                <a:headEnd/>
                <a:tailEnd/>
              </a:ln>
            </p:spPr>
            <p:txBody>
              <a:bodyPr/>
              <a:lstStyle/>
              <a:p>
                <a:endParaRPr lang="zh-CN" altLang="en-US"/>
              </a:p>
            </p:txBody>
          </p:sp>
        </p:grpSp>
        <p:grpSp>
          <p:nvGrpSpPr>
            <p:cNvPr id="4" name="Group 23"/>
            <p:cNvGrpSpPr>
              <a:grpSpLocks/>
            </p:cNvGrpSpPr>
            <p:nvPr/>
          </p:nvGrpSpPr>
          <p:grpSpPr bwMode="auto">
            <a:xfrm>
              <a:off x="385" y="1207"/>
              <a:ext cx="4263" cy="89"/>
              <a:chOff x="385" y="1207"/>
              <a:chExt cx="4263" cy="89"/>
            </a:xfrm>
          </p:grpSpPr>
          <p:sp>
            <p:nvSpPr>
              <p:cNvPr id="45082" name="Line 24"/>
              <p:cNvSpPr>
                <a:spLocks noChangeShapeType="1"/>
              </p:cNvSpPr>
              <p:nvPr/>
            </p:nvSpPr>
            <p:spPr bwMode="auto">
              <a:xfrm flipV="1">
                <a:off x="385" y="1206"/>
                <a:ext cx="1" cy="92"/>
              </a:xfrm>
              <a:prstGeom prst="line">
                <a:avLst/>
              </a:prstGeom>
              <a:noFill/>
              <a:ln w="9360">
                <a:solidFill>
                  <a:srgbClr val="00006F"/>
                </a:solidFill>
                <a:miter lim="800000"/>
                <a:headEnd/>
                <a:tailEnd/>
              </a:ln>
            </p:spPr>
            <p:txBody>
              <a:bodyPr/>
              <a:lstStyle/>
              <a:p>
                <a:endParaRPr lang="zh-CN" altLang="en-US"/>
              </a:p>
            </p:txBody>
          </p:sp>
          <p:sp>
            <p:nvSpPr>
              <p:cNvPr id="45083" name="Line 25"/>
              <p:cNvSpPr>
                <a:spLocks noChangeShapeType="1"/>
              </p:cNvSpPr>
              <p:nvPr/>
            </p:nvSpPr>
            <p:spPr bwMode="auto">
              <a:xfrm>
                <a:off x="385" y="1207"/>
                <a:ext cx="4264" cy="1"/>
              </a:xfrm>
              <a:prstGeom prst="line">
                <a:avLst/>
              </a:prstGeom>
              <a:noFill/>
              <a:ln w="9360">
                <a:solidFill>
                  <a:srgbClr val="00006F"/>
                </a:solidFill>
                <a:miter lim="800000"/>
                <a:headEnd/>
                <a:tailEnd/>
              </a:ln>
            </p:spPr>
            <p:txBody>
              <a:bodyPr/>
              <a:lstStyle/>
              <a:p>
                <a:endParaRPr lang="zh-CN" altLang="en-US"/>
              </a:p>
            </p:txBody>
          </p:sp>
          <p:sp>
            <p:nvSpPr>
              <p:cNvPr id="45084" name="Line 26"/>
              <p:cNvSpPr>
                <a:spLocks noChangeShapeType="1"/>
              </p:cNvSpPr>
              <p:nvPr/>
            </p:nvSpPr>
            <p:spPr bwMode="auto">
              <a:xfrm>
                <a:off x="4649" y="1207"/>
                <a:ext cx="1" cy="90"/>
              </a:xfrm>
              <a:prstGeom prst="line">
                <a:avLst/>
              </a:prstGeom>
              <a:noFill/>
              <a:ln w="9360">
                <a:solidFill>
                  <a:srgbClr val="00006F"/>
                </a:solidFill>
                <a:miter lim="800000"/>
                <a:headEnd/>
                <a:tailEnd/>
              </a:ln>
            </p:spPr>
            <p:txBody>
              <a:bodyPr/>
              <a:lstStyle/>
              <a:p>
                <a:endParaRPr lang="zh-CN" altLang="en-US"/>
              </a:p>
            </p:txBody>
          </p:sp>
        </p:grpSp>
        <p:grpSp>
          <p:nvGrpSpPr>
            <p:cNvPr id="5" name="Group 27"/>
            <p:cNvGrpSpPr>
              <a:grpSpLocks/>
            </p:cNvGrpSpPr>
            <p:nvPr/>
          </p:nvGrpSpPr>
          <p:grpSpPr bwMode="auto">
            <a:xfrm>
              <a:off x="4830" y="1207"/>
              <a:ext cx="544" cy="89"/>
              <a:chOff x="4830" y="1207"/>
              <a:chExt cx="544" cy="89"/>
            </a:xfrm>
          </p:grpSpPr>
          <p:sp>
            <p:nvSpPr>
              <p:cNvPr id="45080" name="Line 28"/>
              <p:cNvSpPr>
                <a:spLocks noChangeShapeType="1"/>
              </p:cNvSpPr>
              <p:nvPr/>
            </p:nvSpPr>
            <p:spPr bwMode="auto">
              <a:xfrm flipV="1">
                <a:off x="4830" y="1206"/>
                <a:ext cx="1" cy="92"/>
              </a:xfrm>
              <a:prstGeom prst="line">
                <a:avLst/>
              </a:prstGeom>
              <a:noFill/>
              <a:ln w="9360">
                <a:solidFill>
                  <a:srgbClr val="00006F"/>
                </a:solidFill>
                <a:miter lim="800000"/>
                <a:headEnd/>
                <a:tailEnd/>
              </a:ln>
            </p:spPr>
            <p:txBody>
              <a:bodyPr/>
              <a:lstStyle/>
              <a:p>
                <a:endParaRPr lang="zh-CN" altLang="en-US"/>
              </a:p>
            </p:txBody>
          </p:sp>
          <p:sp>
            <p:nvSpPr>
              <p:cNvPr id="45081" name="Line 29"/>
              <p:cNvSpPr>
                <a:spLocks noChangeShapeType="1"/>
              </p:cNvSpPr>
              <p:nvPr/>
            </p:nvSpPr>
            <p:spPr bwMode="auto">
              <a:xfrm>
                <a:off x="4830" y="1207"/>
                <a:ext cx="545" cy="1"/>
              </a:xfrm>
              <a:prstGeom prst="line">
                <a:avLst/>
              </a:prstGeom>
              <a:noFill/>
              <a:ln w="9360">
                <a:solidFill>
                  <a:srgbClr val="00006F"/>
                </a:solidFill>
                <a:miter lim="800000"/>
                <a:headEnd/>
                <a:tailEnd/>
              </a:ln>
            </p:spPr>
            <p:txBody>
              <a:bodyPr/>
              <a:lstStyle/>
              <a:p>
                <a:endParaRPr lang="zh-CN" altLang="en-US"/>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childTnLst>
                                    <p:set>
                                      <p:cBhvr additive="repl">
                                        <p:cTn id="6" dur="1" fill="hold">
                                          <p:stCondLst>
                                            <p:cond delay="0"/>
                                          </p:stCondLst>
                                        </p:cTn>
                                        <p:tgtEl>
                                          <p:spTgt spid="47109"/>
                                        </p:tgtEl>
                                        <p:attrNameLst>
                                          <p:attrName>style.visibility</p:attrName>
                                        </p:attrNameLst>
                                      </p:cBhvr>
                                      <p:to>
                                        <p:strVal val="visible"/>
                                      </p:to>
                                    </p:set>
                                    <p:animEffect transition="in" filter="dissolve">
                                      <p:cBhvr additive="repl">
                                        <p:cTn id="7" dur="500"/>
                                        <p:tgtEl>
                                          <p:spTgt spid="47109"/>
                                        </p:tgtEl>
                                      </p:cBhvr>
                                    </p:animEffect>
                                  </p:childTnLst>
                                </p:cTn>
                              </p:par>
                            </p:childTnLst>
                          </p:cTn>
                        </p:par>
                        <p:par>
                          <p:cTn id="8" fill="hold">
                            <p:stCondLst>
                              <p:cond delay="0"/>
                            </p:stCondLst>
                            <p:childTnLst>
                              <p:par>
                                <p:cTn id="9" presetID="9" presetClass="entr" fill="hold" grpId="0" nodeType="afterEffect">
                                  <p:stCondLst>
                                    <p:cond delay="0"/>
                                  </p:stCondLst>
                                  <p:childTnLst>
                                    <p:set>
                                      <p:cBhvr additive="repl">
                                        <p:cTn id="10" dur="1" fill="hold">
                                          <p:stCondLst>
                                            <p:cond delay="0"/>
                                          </p:stCondLst>
                                        </p:cTn>
                                        <p:tgtEl>
                                          <p:spTgt spid="47116"/>
                                        </p:tgtEl>
                                        <p:attrNameLst>
                                          <p:attrName>style.visibility</p:attrName>
                                        </p:attrNameLst>
                                      </p:cBhvr>
                                      <p:to>
                                        <p:strVal val="visible"/>
                                      </p:to>
                                    </p:set>
                                    <p:animEffect transition="in" filter="dissolve">
                                      <p:cBhvr additive="repl">
                                        <p:cTn id="11" dur="500"/>
                                        <p:tgtEl>
                                          <p:spTgt spid="47116"/>
                                        </p:tgtEl>
                                      </p:cBhvr>
                                    </p:animEffect>
                                  </p:childTnLst>
                                </p:cTn>
                              </p:par>
                            </p:childTnLst>
                          </p:cTn>
                        </p:par>
                        <p:par>
                          <p:cTn id="12" fill="hold">
                            <p:stCondLst>
                              <p:cond delay="0"/>
                            </p:stCondLst>
                            <p:childTnLst>
                              <p:par>
                                <p:cTn id="13" presetID="9" presetClass="entr" fill="hold" nodeType="afterEffect">
                                  <p:stCondLst>
                                    <p:cond delay="0"/>
                                  </p:stCondLst>
                                  <p:childTnLst>
                                    <p:set>
                                      <p:cBhvr additive="repl">
                                        <p:cTn id="14" dur="1" fill="hold">
                                          <p:stCondLst>
                                            <p:cond delay="0"/>
                                          </p:stCondLst>
                                        </p:cTn>
                                        <p:tgtEl>
                                          <p:spTgt spid="47121">
                                            <p:txEl>
                                              <p:pRg st="0" end="0"/>
                                            </p:txEl>
                                          </p:spTgt>
                                        </p:tgtEl>
                                        <p:attrNameLst>
                                          <p:attrName>style.visibility</p:attrName>
                                        </p:attrNameLst>
                                      </p:cBhvr>
                                      <p:to>
                                        <p:strVal val="visible"/>
                                      </p:to>
                                    </p:set>
                                    <p:animEffect transition="in" filter="dissolve">
                                      <p:cBhvr additive="repl">
                                        <p:cTn id="15" dur="500"/>
                                        <p:tgtEl>
                                          <p:spTgt spid="4712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fill="hold" grpId="0" nodeType="clickEffect">
                                  <p:stCondLst>
                                    <p:cond delay="0"/>
                                  </p:stCondLst>
                                  <p:childTnLst>
                                    <p:set>
                                      <p:cBhvr additive="repl">
                                        <p:cTn id="19" dur="1" fill="hold">
                                          <p:stCondLst>
                                            <p:cond delay="0"/>
                                          </p:stCondLst>
                                        </p:cTn>
                                        <p:tgtEl>
                                          <p:spTgt spid="47110"/>
                                        </p:tgtEl>
                                        <p:attrNameLst>
                                          <p:attrName>style.visibility</p:attrName>
                                        </p:attrNameLst>
                                      </p:cBhvr>
                                      <p:to>
                                        <p:strVal val="visible"/>
                                      </p:to>
                                    </p:set>
                                    <p:animEffect transition="in" filter="dissolve">
                                      <p:cBhvr additive="repl">
                                        <p:cTn id="20" dur="500"/>
                                        <p:tgtEl>
                                          <p:spTgt spid="47110"/>
                                        </p:tgtEl>
                                      </p:cBhvr>
                                    </p:animEffect>
                                  </p:childTnLst>
                                </p:cTn>
                              </p:par>
                            </p:childTnLst>
                          </p:cTn>
                        </p:par>
                        <p:par>
                          <p:cTn id="21" fill="hold">
                            <p:stCondLst>
                              <p:cond delay="0"/>
                            </p:stCondLst>
                            <p:childTnLst>
                              <p:par>
                                <p:cTn id="22" presetID="9" presetClass="entr" fill="hold" grpId="0" nodeType="afterEffect">
                                  <p:stCondLst>
                                    <p:cond delay="0"/>
                                  </p:stCondLst>
                                  <p:childTnLst>
                                    <p:set>
                                      <p:cBhvr additive="repl">
                                        <p:cTn id="23" dur="1" fill="hold">
                                          <p:stCondLst>
                                            <p:cond delay="0"/>
                                          </p:stCondLst>
                                        </p:cTn>
                                        <p:tgtEl>
                                          <p:spTgt spid="47117"/>
                                        </p:tgtEl>
                                        <p:attrNameLst>
                                          <p:attrName>style.visibility</p:attrName>
                                        </p:attrNameLst>
                                      </p:cBhvr>
                                      <p:to>
                                        <p:strVal val="visible"/>
                                      </p:to>
                                    </p:set>
                                    <p:animEffect transition="in" filter="dissolve">
                                      <p:cBhvr additive="repl">
                                        <p:cTn id="24" dur="500"/>
                                        <p:tgtEl>
                                          <p:spTgt spid="47117"/>
                                        </p:tgtEl>
                                      </p:cBhvr>
                                    </p:animEffect>
                                  </p:childTnLst>
                                </p:cTn>
                              </p:par>
                            </p:childTnLst>
                          </p:cTn>
                        </p:par>
                        <p:par>
                          <p:cTn id="25" fill="hold">
                            <p:stCondLst>
                              <p:cond delay="0"/>
                            </p:stCondLst>
                            <p:childTnLst>
                              <p:par>
                                <p:cTn id="26" presetID="9" presetClass="entr" fill="hold" nodeType="afterEffect">
                                  <p:stCondLst>
                                    <p:cond delay="0"/>
                                  </p:stCondLst>
                                  <p:childTnLst>
                                    <p:set>
                                      <p:cBhvr additive="repl">
                                        <p:cTn id="27" dur="1" fill="hold">
                                          <p:stCondLst>
                                            <p:cond delay="0"/>
                                          </p:stCondLst>
                                        </p:cTn>
                                        <p:tgtEl>
                                          <p:spTgt spid="47121">
                                            <p:txEl>
                                              <p:pRg st="1" end="1"/>
                                            </p:txEl>
                                          </p:spTgt>
                                        </p:tgtEl>
                                        <p:attrNameLst>
                                          <p:attrName>style.visibility</p:attrName>
                                        </p:attrNameLst>
                                      </p:cBhvr>
                                      <p:to>
                                        <p:strVal val="visible"/>
                                      </p:to>
                                    </p:set>
                                    <p:animEffect transition="in" filter="dissolve">
                                      <p:cBhvr additive="repl">
                                        <p:cTn id="28" dur="500"/>
                                        <p:tgtEl>
                                          <p:spTgt spid="47121">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fill="hold" grpId="0" nodeType="clickEffect">
                                  <p:stCondLst>
                                    <p:cond delay="0"/>
                                  </p:stCondLst>
                                  <p:childTnLst>
                                    <p:set>
                                      <p:cBhvr additive="repl">
                                        <p:cTn id="32" dur="1" fill="hold">
                                          <p:stCondLst>
                                            <p:cond delay="0"/>
                                          </p:stCondLst>
                                        </p:cTn>
                                        <p:tgtEl>
                                          <p:spTgt spid="47111"/>
                                        </p:tgtEl>
                                        <p:attrNameLst>
                                          <p:attrName>style.visibility</p:attrName>
                                        </p:attrNameLst>
                                      </p:cBhvr>
                                      <p:to>
                                        <p:strVal val="visible"/>
                                      </p:to>
                                    </p:set>
                                    <p:animEffect transition="in" filter="dissolve">
                                      <p:cBhvr additive="repl">
                                        <p:cTn id="33" dur="500"/>
                                        <p:tgtEl>
                                          <p:spTgt spid="47111"/>
                                        </p:tgtEl>
                                      </p:cBhvr>
                                    </p:animEffect>
                                  </p:childTnLst>
                                </p:cTn>
                              </p:par>
                            </p:childTnLst>
                          </p:cTn>
                        </p:par>
                        <p:par>
                          <p:cTn id="34" fill="hold">
                            <p:stCondLst>
                              <p:cond delay="0"/>
                            </p:stCondLst>
                            <p:childTnLst>
                              <p:par>
                                <p:cTn id="35" presetID="9" presetClass="entr" fill="hold" grpId="0" nodeType="afterEffect">
                                  <p:stCondLst>
                                    <p:cond delay="0"/>
                                  </p:stCondLst>
                                  <p:childTnLst>
                                    <p:set>
                                      <p:cBhvr additive="repl">
                                        <p:cTn id="36" dur="1" fill="hold">
                                          <p:stCondLst>
                                            <p:cond delay="0"/>
                                          </p:stCondLst>
                                        </p:cTn>
                                        <p:tgtEl>
                                          <p:spTgt spid="47118"/>
                                        </p:tgtEl>
                                        <p:attrNameLst>
                                          <p:attrName>style.visibility</p:attrName>
                                        </p:attrNameLst>
                                      </p:cBhvr>
                                      <p:to>
                                        <p:strVal val="visible"/>
                                      </p:to>
                                    </p:set>
                                    <p:animEffect transition="in" filter="dissolve">
                                      <p:cBhvr additive="repl">
                                        <p:cTn id="37" dur="500"/>
                                        <p:tgtEl>
                                          <p:spTgt spid="47118"/>
                                        </p:tgtEl>
                                      </p:cBhvr>
                                    </p:animEffect>
                                  </p:childTnLst>
                                </p:cTn>
                              </p:par>
                            </p:childTnLst>
                          </p:cTn>
                        </p:par>
                        <p:par>
                          <p:cTn id="38" fill="hold">
                            <p:stCondLst>
                              <p:cond delay="0"/>
                            </p:stCondLst>
                            <p:childTnLst>
                              <p:par>
                                <p:cTn id="39" presetID="9" presetClass="entr" fill="hold" nodeType="afterEffect">
                                  <p:stCondLst>
                                    <p:cond delay="0"/>
                                  </p:stCondLst>
                                  <p:childTnLst>
                                    <p:set>
                                      <p:cBhvr additive="repl">
                                        <p:cTn id="40" dur="1" fill="hold">
                                          <p:stCondLst>
                                            <p:cond delay="0"/>
                                          </p:stCondLst>
                                        </p:cTn>
                                        <p:tgtEl>
                                          <p:spTgt spid="47121">
                                            <p:txEl>
                                              <p:pRg st="2" end="2"/>
                                            </p:txEl>
                                          </p:spTgt>
                                        </p:tgtEl>
                                        <p:attrNameLst>
                                          <p:attrName>style.visibility</p:attrName>
                                        </p:attrNameLst>
                                      </p:cBhvr>
                                      <p:to>
                                        <p:strVal val="visible"/>
                                      </p:to>
                                    </p:set>
                                    <p:animEffect transition="in" filter="dissolve">
                                      <p:cBhvr additive="repl">
                                        <p:cTn id="41" dur="500"/>
                                        <p:tgtEl>
                                          <p:spTgt spid="47121">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fill="hold" grpId="0" nodeType="clickEffect">
                                  <p:stCondLst>
                                    <p:cond delay="0"/>
                                  </p:stCondLst>
                                  <p:childTnLst>
                                    <p:set>
                                      <p:cBhvr additive="repl">
                                        <p:cTn id="45" dur="1" fill="hold">
                                          <p:stCondLst>
                                            <p:cond delay="0"/>
                                          </p:stCondLst>
                                        </p:cTn>
                                        <p:tgtEl>
                                          <p:spTgt spid="47112"/>
                                        </p:tgtEl>
                                        <p:attrNameLst>
                                          <p:attrName>style.visibility</p:attrName>
                                        </p:attrNameLst>
                                      </p:cBhvr>
                                      <p:to>
                                        <p:strVal val="visible"/>
                                      </p:to>
                                    </p:set>
                                    <p:animEffect transition="in" filter="dissolve">
                                      <p:cBhvr additive="repl">
                                        <p:cTn id="46" dur="500"/>
                                        <p:tgtEl>
                                          <p:spTgt spid="47112"/>
                                        </p:tgtEl>
                                      </p:cBhvr>
                                    </p:animEffect>
                                  </p:childTnLst>
                                </p:cTn>
                              </p:par>
                            </p:childTnLst>
                          </p:cTn>
                        </p:par>
                        <p:par>
                          <p:cTn id="47" fill="hold">
                            <p:stCondLst>
                              <p:cond delay="0"/>
                            </p:stCondLst>
                            <p:childTnLst>
                              <p:par>
                                <p:cTn id="48" presetID="9" presetClass="entr" fill="hold" grpId="0" nodeType="afterEffect">
                                  <p:stCondLst>
                                    <p:cond delay="0"/>
                                  </p:stCondLst>
                                  <p:childTnLst>
                                    <p:set>
                                      <p:cBhvr additive="repl">
                                        <p:cTn id="49" dur="1" fill="hold">
                                          <p:stCondLst>
                                            <p:cond delay="0"/>
                                          </p:stCondLst>
                                        </p:cTn>
                                        <p:tgtEl>
                                          <p:spTgt spid="47119"/>
                                        </p:tgtEl>
                                        <p:attrNameLst>
                                          <p:attrName>style.visibility</p:attrName>
                                        </p:attrNameLst>
                                      </p:cBhvr>
                                      <p:to>
                                        <p:strVal val="visible"/>
                                      </p:to>
                                    </p:set>
                                    <p:animEffect transition="in" filter="dissolve">
                                      <p:cBhvr additive="repl">
                                        <p:cTn id="50" dur="500"/>
                                        <p:tgtEl>
                                          <p:spTgt spid="47119"/>
                                        </p:tgtEl>
                                      </p:cBhvr>
                                    </p:animEffect>
                                  </p:childTnLst>
                                </p:cTn>
                              </p:par>
                            </p:childTnLst>
                          </p:cTn>
                        </p:par>
                        <p:par>
                          <p:cTn id="51" fill="hold">
                            <p:stCondLst>
                              <p:cond delay="0"/>
                            </p:stCondLst>
                            <p:childTnLst>
                              <p:par>
                                <p:cTn id="52" presetID="9" presetClass="entr" fill="hold" nodeType="afterEffect">
                                  <p:stCondLst>
                                    <p:cond delay="0"/>
                                  </p:stCondLst>
                                  <p:childTnLst>
                                    <p:set>
                                      <p:cBhvr additive="repl">
                                        <p:cTn id="53" dur="1" fill="hold">
                                          <p:stCondLst>
                                            <p:cond delay="0"/>
                                          </p:stCondLst>
                                        </p:cTn>
                                        <p:tgtEl>
                                          <p:spTgt spid="47121">
                                            <p:txEl>
                                              <p:pRg st="3" end="3"/>
                                            </p:txEl>
                                          </p:spTgt>
                                        </p:tgtEl>
                                        <p:attrNameLst>
                                          <p:attrName>style.visibility</p:attrName>
                                        </p:attrNameLst>
                                      </p:cBhvr>
                                      <p:to>
                                        <p:strVal val="visible"/>
                                      </p:to>
                                    </p:set>
                                    <p:animEffect transition="in" filter="dissolve">
                                      <p:cBhvr additive="repl">
                                        <p:cTn id="54" dur="500"/>
                                        <p:tgtEl>
                                          <p:spTgt spid="47121">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fill="hold" grpId="0" nodeType="clickEffect">
                                  <p:stCondLst>
                                    <p:cond delay="0"/>
                                  </p:stCondLst>
                                  <p:childTnLst>
                                    <p:set>
                                      <p:cBhvr additive="repl">
                                        <p:cTn id="58" dur="1" fill="hold">
                                          <p:stCondLst>
                                            <p:cond delay="0"/>
                                          </p:stCondLst>
                                        </p:cTn>
                                        <p:tgtEl>
                                          <p:spTgt spid="47113"/>
                                        </p:tgtEl>
                                        <p:attrNameLst>
                                          <p:attrName>style.visibility</p:attrName>
                                        </p:attrNameLst>
                                      </p:cBhvr>
                                      <p:to>
                                        <p:strVal val="visible"/>
                                      </p:to>
                                    </p:set>
                                    <p:animEffect transition="in" filter="dissolve">
                                      <p:cBhvr additive="repl">
                                        <p:cTn id="59" dur="500"/>
                                        <p:tgtEl>
                                          <p:spTgt spid="47113"/>
                                        </p:tgtEl>
                                      </p:cBhvr>
                                    </p:animEffect>
                                  </p:childTnLst>
                                </p:cTn>
                              </p:par>
                            </p:childTnLst>
                          </p:cTn>
                        </p:par>
                        <p:par>
                          <p:cTn id="60" fill="hold">
                            <p:stCondLst>
                              <p:cond delay="0"/>
                            </p:stCondLst>
                            <p:childTnLst>
                              <p:par>
                                <p:cTn id="61" presetID="9" presetClass="entr" fill="hold" grpId="0" nodeType="afterEffect">
                                  <p:stCondLst>
                                    <p:cond delay="0"/>
                                  </p:stCondLst>
                                  <p:childTnLst>
                                    <p:set>
                                      <p:cBhvr additive="repl">
                                        <p:cTn id="62" dur="1" fill="hold">
                                          <p:stCondLst>
                                            <p:cond delay="0"/>
                                          </p:stCondLst>
                                        </p:cTn>
                                        <p:tgtEl>
                                          <p:spTgt spid="47120"/>
                                        </p:tgtEl>
                                        <p:attrNameLst>
                                          <p:attrName>style.visibility</p:attrName>
                                        </p:attrNameLst>
                                      </p:cBhvr>
                                      <p:to>
                                        <p:strVal val="visible"/>
                                      </p:to>
                                    </p:set>
                                    <p:animEffect transition="in" filter="dissolve">
                                      <p:cBhvr additive="repl">
                                        <p:cTn id="63" dur="500"/>
                                        <p:tgtEl>
                                          <p:spTgt spid="47120"/>
                                        </p:tgtEl>
                                      </p:cBhvr>
                                    </p:animEffect>
                                  </p:childTnLst>
                                </p:cTn>
                              </p:par>
                            </p:childTnLst>
                          </p:cTn>
                        </p:par>
                        <p:par>
                          <p:cTn id="64" fill="hold">
                            <p:stCondLst>
                              <p:cond delay="0"/>
                            </p:stCondLst>
                            <p:childTnLst>
                              <p:par>
                                <p:cTn id="65" presetID="9" presetClass="entr" fill="hold" nodeType="afterEffect">
                                  <p:stCondLst>
                                    <p:cond delay="0"/>
                                  </p:stCondLst>
                                  <p:childTnLst>
                                    <p:set>
                                      <p:cBhvr additive="repl">
                                        <p:cTn id="66" dur="1" fill="hold">
                                          <p:stCondLst>
                                            <p:cond delay="0"/>
                                          </p:stCondLst>
                                        </p:cTn>
                                        <p:tgtEl>
                                          <p:spTgt spid="47121">
                                            <p:txEl>
                                              <p:pRg st="4" end="4"/>
                                            </p:txEl>
                                          </p:spTgt>
                                        </p:tgtEl>
                                        <p:attrNameLst>
                                          <p:attrName>style.visibility</p:attrName>
                                        </p:attrNameLst>
                                      </p:cBhvr>
                                      <p:to>
                                        <p:strVal val="visible"/>
                                      </p:to>
                                    </p:set>
                                    <p:animEffect transition="in" filter="dissolve">
                                      <p:cBhvr additive="repl">
                                        <p:cTn id="67" dur="500"/>
                                        <p:tgtEl>
                                          <p:spTgt spid="47121">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fill="hold" nodeType="clickEffect">
                                  <p:stCondLst>
                                    <p:cond delay="0"/>
                                  </p:stCondLst>
                                  <p:childTnLst>
                                    <p:set>
                                      <p:cBhvr additive="repl">
                                        <p:cTn id="71" dur="1" fill="hold">
                                          <p:stCondLst>
                                            <p:cond delay="0"/>
                                          </p:stCondLst>
                                        </p:cTn>
                                        <p:tgtEl>
                                          <p:spTgt spid="47114"/>
                                        </p:tgtEl>
                                        <p:attrNameLst>
                                          <p:attrName>style.visibility</p:attrName>
                                        </p:attrNameLst>
                                      </p:cBhvr>
                                      <p:to>
                                        <p:strVal val="visible"/>
                                      </p:to>
                                    </p:set>
                                    <p:animEffect transition="in" filter="dissolve">
                                      <p:cBhvr additive="repl">
                                        <p:cTn id="72" dur="500"/>
                                        <p:tgtEl>
                                          <p:spTgt spid="47114"/>
                                        </p:tgtEl>
                                      </p:cBhvr>
                                    </p:animEffect>
                                  </p:childTnLst>
                                </p:cTn>
                              </p:par>
                              <p:par>
                                <p:cTn id="73" presetID="9" presetClass="entr" fill="hold" nodeType="withEffect">
                                  <p:stCondLst>
                                    <p:cond delay="0"/>
                                  </p:stCondLst>
                                  <p:childTnLst>
                                    <p:set>
                                      <p:cBhvr additive="repl">
                                        <p:cTn id="74" dur="1" fill="hold">
                                          <p:stCondLst>
                                            <p:cond delay="0"/>
                                          </p:stCondLst>
                                        </p:cTn>
                                        <p:tgtEl>
                                          <p:spTgt spid="47115"/>
                                        </p:tgtEl>
                                        <p:attrNameLst>
                                          <p:attrName>style.visibility</p:attrName>
                                        </p:attrNameLst>
                                      </p:cBhvr>
                                      <p:to>
                                        <p:strVal val="visible"/>
                                      </p:to>
                                    </p:set>
                                    <p:animEffect transition="in" filter="dissolve">
                                      <p:cBhvr additive="repl">
                                        <p:cTn id="75" dur="500"/>
                                        <p:tgtEl>
                                          <p:spTgt spid="47115"/>
                                        </p:tgtEl>
                                      </p:cBhvr>
                                    </p:animEffect>
                                  </p:childTnLst>
                                </p:cTn>
                              </p:par>
                              <p:par>
                                <p:cTn id="76" presetID="9" presetClass="entr" fill="hold" nodeType="withEffect">
                                  <p:stCondLst>
                                    <p:cond delay="0"/>
                                  </p:stCondLst>
                                  <p:childTnLst>
                                    <p:set>
                                      <p:cBhvr additive="repl">
                                        <p:cTn id="77" dur="1" fill="hold">
                                          <p:stCondLst>
                                            <p:cond delay="0"/>
                                          </p:stCondLst>
                                        </p:cTn>
                                        <p:tgtEl>
                                          <p:spTgt spid="2"/>
                                        </p:tgtEl>
                                        <p:attrNameLst>
                                          <p:attrName>style.visibility</p:attrName>
                                        </p:attrNameLst>
                                      </p:cBhvr>
                                      <p:to>
                                        <p:strVal val="visible"/>
                                      </p:to>
                                    </p:set>
                                    <p:animEffect transition="in" filter="dissolve">
                                      <p:cBhvr additive="repl">
                                        <p:cTn id="78" dur="500"/>
                                        <p:tgtEl>
                                          <p:spTgt spid="2"/>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fill="hold" nodeType="clickEffect">
                                  <p:stCondLst>
                                    <p:cond delay="0"/>
                                  </p:stCondLst>
                                  <p:childTnLst>
                                    <p:set>
                                      <p:cBhvr additive="repl">
                                        <p:cTn id="82" dur="1" fill="hold">
                                          <p:stCondLst>
                                            <p:cond delay="0"/>
                                          </p:stCondLst>
                                        </p:cTn>
                                        <p:tgtEl>
                                          <p:spTgt spid="47122"/>
                                        </p:tgtEl>
                                        <p:attrNameLst>
                                          <p:attrName>style.visibility</p:attrName>
                                        </p:attrNameLst>
                                      </p:cBhvr>
                                      <p:to>
                                        <p:strVal val="visible"/>
                                      </p:to>
                                    </p:set>
                                    <p:animEffect transition="in" filter="dissolve">
                                      <p:cBhvr additive="repl">
                                        <p:cTn id="83" dur="500"/>
                                        <p:tgtEl>
                                          <p:spTgt spid="47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P spid="47110" grpId="0" animBg="1"/>
      <p:bldP spid="47111" grpId="0" animBg="1"/>
      <p:bldP spid="47112" grpId="0" animBg="1"/>
      <p:bldP spid="47113" grpId="0" animBg="1"/>
      <p:bldP spid="47116" grpId="0" animBg="1"/>
      <p:bldP spid="47117" grpId="0" animBg="1"/>
      <p:bldP spid="47118" grpId="0" animBg="1"/>
      <p:bldP spid="47119" grpId="0" animBg="1"/>
      <p:bldP spid="4712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solidFill>
                  <a:srgbClr val="00006F"/>
                </a:solidFill>
              </a:rPr>
              <a:t>Product - Driver - Sentiment Association</a:t>
            </a:r>
          </a:p>
        </p:txBody>
      </p:sp>
      <p:sp>
        <p:nvSpPr>
          <p:cNvPr id="46083" name="Text Box 2"/>
          <p:cNvSpPr txBox="1">
            <a:spLocks noChangeArrowheads="1"/>
          </p:cNvSpPr>
          <p:nvPr/>
        </p:nvSpPr>
        <p:spPr bwMode="auto">
          <a:xfrm>
            <a:off x="468313" y="1196975"/>
            <a:ext cx="8054975" cy="396875"/>
          </a:xfrm>
          <a:prstGeom prst="rect">
            <a:avLst/>
          </a:prstGeom>
          <a:noFill/>
          <a:ln w="9525">
            <a:noFill/>
            <a:round/>
            <a:headEnd/>
            <a:tailEnd/>
          </a:ln>
        </p:spPr>
        <p:txBody>
          <a:bodyPr lIns="90000" tIns="46800" rIns="90000" bIns="46800"/>
          <a:lstStyle/>
          <a:p>
            <a:pPr>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6F"/>
                </a:solidFill>
              </a:rPr>
              <a:t>Case Two: </a:t>
            </a:r>
            <a:r>
              <a:rPr lang="en-GB" altLang="zh-CN" sz="2000">
                <a:solidFill>
                  <a:srgbClr val="00006F"/>
                </a:solidFill>
              </a:rPr>
              <a:t>Compare</a:t>
            </a:r>
          </a:p>
        </p:txBody>
      </p:sp>
      <p:sp>
        <p:nvSpPr>
          <p:cNvPr id="46084" name="Rectangle 3"/>
          <p:cNvSpPr>
            <a:spLocks noChangeArrowheads="1"/>
          </p:cNvSpPr>
          <p:nvPr/>
        </p:nvSpPr>
        <p:spPr bwMode="auto">
          <a:xfrm>
            <a:off x="1044575" y="2151063"/>
            <a:ext cx="3455988" cy="431800"/>
          </a:xfrm>
          <a:prstGeom prst="rect">
            <a:avLst/>
          </a:prstGeom>
          <a:noFill/>
          <a:ln w="9525">
            <a:noFill/>
            <a:round/>
            <a:headEnd/>
            <a:tailEnd/>
          </a:ln>
        </p:spPr>
        <p:txBody>
          <a:bodyPr lIns="90000" tIns="46800" rIns="90000" bIns="46800"/>
          <a:lstStyle/>
          <a:p>
            <a:pPr>
              <a:spcBef>
                <a:spcPts val="450"/>
              </a:spcBef>
              <a:tabLst>
                <a:tab pos="266700" algn="l"/>
                <a:tab pos="1181100" algn="l"/>
                <a:tab pos="2095500" algn="l"/>
                <a:tab pos="3009900" algn="l"/>
                <a:tab pos="3924300" algn="l"/>
                <a:tab pos="4838700" algn="l"/>
                <a:tab pos="5753100" algn="l"/>
                <a:tab pos="6667500" algn="l"/>
                <a:tab pos="7581900" algn="l"/>
                <a:tab pos="8496300" algn="l"/>
                <a:tab pos="9410700" algn="l"/>
                <a:tab pos="10325100" algn="l"/>
              </a:tabLst>
            </a:pPr>
            <a:r>
              <a:rPr lang="en-GB" altLang="zh-CN" sz="1800">
                <a:solidFill>
                  <a:srgbClr val="009900"/>
                </a:solidFill>
              </a:rPr>
              <a:t>N70</a:t>
            </a:r>
            <a:r>
              <a:rPr lang="zh-CN" altLang="en-GB" sz="1800">
                <a:solidFill>
                  <a:srgbClr val="00006F"/>
                </a:solidFill>
              </a:rPr>
              <a:t>比</a:t>
            </a:r>
            <a:r>
              <a:rPr lang="en-GB" altLang="zh-CN" sz="1800">
                <a:solidFill>
                  <a:srgbClr val="009900"/>
                </a:solidFill>
              </a:rPr>
              <a:t>N72</a:t>
            </a:r>
            <a:r>
              <a:rPr lang="zh-CN" altLang="en-GB" sz="1800">
                <a:solidFill>
                  <a:srgbClr val="00006F"/>
                </a:solidFill>
              </a:rPr>
              <a:t>手机的</a:t>
            </a:r>
            <a:r>
              <a:rPr lang="zh-CN" altLang="en-GB" sz="1800">
                <a:solidFill>
                  <a:srgbClr val="FF6600"/>
                </a:solidFill>
              </a:rPr>
              <a:t>性能</a:t>
            </a:r>
            <a:r>
              <a:rPr lang="zh-CN" altLang="en-GB" sz="1800">
                <a:solidFill>
                  <a:srgbClr val="00006F"/>
                </a:solidFill>
              </a:rPr>
              <a:t>要</a:t>
            </a:r>
            <a:r>
              <a:rPr lang="zh-CN" altLang="en-GB" sz="1800">
                <a:solidFill>
                  <a:srgbClr val="1C69FC"/>
                </a:solidFill>
              </a:rPr>
              <a:t>好</a:t>
            </a:r>
          </a:p>
        </p:txBody>
      </p:sp>
      <p:sp>
        <p:nvSpPr>
          <p:cNvPr id="48132" name="Freeform 4"/>
          <p:cNvSpPr>
            <a:spLocks/>
          </p:cNvSpPr>
          <p:nvPr/>
        </p:nvSpPr>
        <p:spPr bwMode="auto">
          <a:xfrm>
            <a:off x="1908175" y="2509838"/>
            <a:ext cx="1150938" cy="187325"/>
          </a:xfrm>
          <a:custGeom>
            <a:avLst/>
            <a:gdLst>
              <a:gd name="T0" fmla="*/ 2147483647 w 725"/>
              <a:gd name="T1" fmla="*/ 0 h 118"/>
              <a:gd name="T2" fmla="*/ 2147483647 w 725"/>
              <a:gd name="T3" fmla="*/ 2147483647 h 118"/>
              <a:gd name="T4" fmla="*/ 2147483647 w 725"/>
              <a:gd name="T5" fmla="*/ 2147483647 h 118"/>
              <a:gd name="T6" fmla="*/ 0 w 725"/>
              <a:gd name="T7" fmla="*/ 2147483647 h 118"/>
              <a:gd name="T8" fmla="*/ 0 60000 65536"/>
              <a:gd name="T9" fmla="*/ 0 60000 65536"/>
              <a:gd name="T10" fmla="*/ 0 60000 65536"/>
              <a:gd name="T11" fmla="*/ 0 60000 65536"/>
              <a:gd name="T12" fmla="*/ 0 w 725"/>
              <a:gd name="T13" fmla="*/ 0 h 118"/>
              <a:gd name="T14" fmla="*/ 725 w 725"/>
              <a:gd name="T15" fmla="*/ 118 h 118"/>
            </a:gdLst>
            <a:ahLst/>
            <a:cxnLst>
              <a:cxn ang="T8">
                <a:pos x="T0" y="T1"/>
              </a:cxn>
              <a:cxn ang="T9">
                <a:pos x="T2" y="T3"/>
              </a:cxn>
              <a:cxn ang="T10">
                <a:pos x="T4" y="T5"/>
              </a:cxn>
              <a:cxn ang="T11">
                <a:pos x="T6" y="T7"/>
              </a:cxn>
            </a:cxnLst>
            <a:rect l="T12" t="T13" r="T14" b="T15"/>
            <a:pathLst>
              <a:path w="725" h="118">
                <a:moveTo>
                  <a:pt x="725" y="0"/>
                </a:moveTo>
                <a:lnTo>
                  <a:pt x="594" y="118"/>
                </a:lnTo>
                <a:lnTo>
                  <a:pt x="122" y="118"/>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8133" name="Freeform 5"/>
          <p:cNvSpPr>
            <a:spLocks/>
          </p:cNvSpPr>
          <p:nvPr/>
        </p:nvSpPr>
        <p:spPr bwMode="auto">
          <a:xfrm>
            <a:off x="1187450" y="2509838"/>
            <a:ext cx="1871663" cy="377825"/>
          </a:xfrm>
          <a:custGeom>
            <a:avLst/>
            <a:gdLst>
              <a:gd name="T0" fmla="*/ 2147483647 w 1633"/>
              <a:gd name="T1" fmla="*/ 0 h 238"/>
              <a:gd name="T2" fmla="*/ 2147483647 w 1633"/>
              <a:gd name="T3" fmla="*/ 2147483647 h 238"/>
              <a:gd name="T4" fmla="*/ 2147483647 w 1633"/>
              <a:gd name="T5" fmla="*/ 2147483647 h 238"/>
              <a:gd name="T6" fmla="*/ 0 w 1633"/>
              <a:gd name="T7" fmla="*/ 2147483647 h 238"/>
              <a:gd name="T8" fmla="*/ 0 60000 65536"/>
              <a:gd name="T9" fmla="*/ 0 60000 65536"/>
              <a:gd name="T10" fmla="*/ 0 60000 65536"/>
              <a:gd name="T11" fmla="*/ 0 60000 65536"/>
              <a:gd name="T12" fmla="*/ 0 w 1633"/>
              <a:gd name="T13" fmla="*/ 0 h 238"/>
              <a:gd name="T14" fmla="*/ 1633 w 1633"/>
              <a:gd name="T15" fmla="*/ 238 h 238"/>
            </a:gdLst>
            <a:ahLst/>
            <a:cxnLst>
              <a:cxn ang="T8">
                <a:pos x="T0" y="T1"/>
              </a:cxn>
              <a:cxn ang="T9">
                <a:pos x="T2" y="T3"/>
              </a:cxn>
              <a:cxn ang="T10">
                <a:pos x="T4" y="T5"/>
              </a:cxn>
              <a:cxn ang="T11">
                <a:pos x="T6" y="T7"/>
              </a:cxn>
            </a:cxnLst>
            <a:rect l="T12" t="T13" r="T14" b="T15"/>
            <a:pathLst>
              <a:path w="1633" h="238">
                <a:moveTo>
                  <a:pt x="1633" y="0"/>
                </a:moveTo>
                <a:lnTo>
                  <a:pt x="1488" y="238"/>
                </a:lnTo>
                <a:lnTo>
                  <a:pt x="136" y="238"/>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8134" name="Freeform 6"/>
          <p:cNvSpPr>
            <a:spLocks/>
          </p:cNvSpPr>
          <p:nvPr/>
        </p:nvSpPr>
        <p:spPr bwMode="auto">
          <a:xfrm>
            <a:off x="3132138" y="2492375"/>
            <a:ext cx="576262" cy="187325"/>
          </a:xfrm>
          <a:custGeom>
            <a:avLst/>
            <a:gdLst>
              <a:gd name="T0" fmla="*/ 2147483647 w 725"/>
              <a:gd name="T1" fmla="*/ 0 h 118"/>
              <a:gd name="T2" fmla="*/ 2147483647 w 725"/>
              <a:gd name="T3" fmla="*/ 2147483647 h 118"/>
              <a:gd name="T4" fmla="*/ 2147483647 w 725"/>
              <a:gd name="T5" fmla="*/ 2147483647 h 118"/>
              <a:gd name="T6" fmla="*/ 0 w 725"/>
              <a:gd name="T7" fmla="*/ 2147483647 h 118"/>
              <a:gd name="T8" fmla="*/ 0 60000 65536"/>
              <a:gd name="T9" fmla="*/ 0 60000 65536"/>
              <a:gd name="T10" fmla="*/ 0 60000 65536"/>
              <a:gd name="T11" fmla="*/ 0 60000 65536"/>
              <a:gd name="T12" fmla="*/ 0 w 725"/>
              <a:gd name="T13" fmla="*/ 0 h 118"/>
              <a:gd name="T14" fmla="*/ 725 w 725"/>
              <a:gd name="T15" fmla="*/ 118 h 118"/>
            </a:gdLst>
            <a:ahLst/>
            <a:cxnLst>
              <a:cxn ang="T8">
                <a:pos x="T0" y="T1"/>
              </a:cxn>
              <a:cxn ang="T9">
                <a:pos x="T2" y="T3"/>
              </a:cxn>
              <a:cxn ang="T10">
                <a:pos x="T4" y="T5"/>
              </a:cxn>
              <a:cxn ang="T11">
                <a:pos x="T6" y="T7"/>
              </a:cxn>
            </a:cxnLst>
            <a:rect l="T12" t="T13" r="T14" b="T15"/>
            <a:pathLst>
              <a:path w="725" h="118">
                <a:moveTo>
                  <a:pt x="725" y="0"/>
                </a:moveTo>
                <a:lnTo>
                  <a:pt x="594" y="118"/>
                </a:lnTo>
                <a:lnTo>
                  <a:pt x="122" y="118"/>
                </a:lnTo>
                <a:lnTo>
                  <a:pt x="0" y="1"/>
                </a:lnTo>
              </a:path>
            </a:pathLst>
          </a:custGeom>
          <a:noFill/>
          <a:ln w="9360">
            <a:solidFill>
              <a:srgbClr val="00006F"/>
            </a:solidFill>
            <a:round/>
            <a:headEnd/>
            <a:tailEnd type="triangle" w="med" len="med"/>
          </a:ln>
        </p:spPr>
        <p:txBody>
          <a:bodyPr wrap="none" anchor="ctr"/>
          <a:lstStyle/>
          <a:p>
            <a:endParaRPr lang="zh-CN" altLang="en-US"/>
          </a:p>
        </p:txBody>
      </p:sp>
      <p:sp>
        <p:nvSpPr>
          <p:cNvPr id="46088" name="Text Box 7"/>
          <p:cNvSpPr txBox="1">
            <a:spLocks noChangeArrowheads="1"/>
          </p:cNvSpPr>
          <p:nvPr/>
        </p:nvSpPr>
        <p:spPr bwMode="auto">
          <a:xfrm>
            <a:off x="468313" y="1196975"/>
            <a:ext cx="8054975" cy="396875"/>
          </a:xfrm>
          <a:prstGeom prst="rect">
            <a:avLst/>
          </a:prstGeom>
          <a:noFill/>
          <a:ln w="9525">
            <a:noFill/>
            <a:round/>
            <a:headEnd/>
            <a:tailEnd/>
          </a:ln>
        </p:spPr>
        <p:txBody>
          <a:bodyPr lIns="90000" tIns="46800" rIns="90000" bIns="46800"/>
          <a:lstStyle/>
          <a:p>
            <a:pPr>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6F"/>
                </a:solidFill>
              </a:rPr>
              <a:t>Case Two: </a:t>
            </a:r>
            <a:r>
              <a:rPr lang="en-GB" altLang="zh-CN" sz="2000">
                <a:solidFill>
                  <a:srgbClr val="00006F"/>
                </a:solidFill>
              </a:rPr>
              <a:t>Compare</a:t>
            </a:r>
          </a:p>
        </p:txBody>
      </p:sp>
      <p:sp>
        <p:nvSpPr>
          <p:cNvPr id="48136" name="Text Box 8"/>
          <p:cNvSpPr txBox="1">
            <a:spLocks noChangeArrowheads="1"/>
          </p:cNvSpPr>
          <p:nvPr/>
        </p:nvSpPr>
        <p:spPr bwMode="auto">
          <a:xfrm>
            <a:off x="539750" y="3586163"/>
            <a:ext cx="4535488" cy="785812"/>
          </a:xfrm>
          <a:prstGeom prst="rect">
            <a:avLst/>
          </a:prstGeom>
          <a:noFill/>
          <a:ln w="9525">
            <a:noFill/>
            <a:round/>
            <a:headEnd/>
            <a:tailEnd/>
          </a:ln>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dirty="0" err="1">
                <a:solidFill>
                  <a:srgbClr val="00006F"/>
                </a:solidFill>
              </a:rPr>
              <a:t>N70</a:t>
            </a:r>
            <a:r>
              <a:rPr lang="en-US" altLang="zh-CN" sz="1800" dirty="0">
                <a:solidFill>
                  <a:srgbClr val="00006F"/>
                </a:solidFill>
              </a:rPr>
              <a:t> – </a:t>
            </a:r>
            <a:r>
              <a:rPr lang="en-US" sz="1800" dirty="0" err="1">
                <a:solidFill>
                  <a:srgbClr val="00006F"/>
                </a:solidFill>
              </a:rPr>
              <a:t>性能</a:t>
            </a:r>
            <a:r>
              <a:rPr lang="en-US" sz="1800" dirty="0">
                <a:solidFill>
                  <a:srgbClr val="00006F"/>
                </a:solidFill>
              </a:rPr>
              <a:t> </a:t>
            </a:r>
            <a:r>
              <a:rPr lang="en-US" altLang="zh-CN" sz="1800" dirty="0">
                <a:solidFill>
                  <a:srgbClr val="00006F"/>
                </a:solidFill>
              </a:rPr>
              <a:t>– Positive</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dirty="0" err="1">
                <a:solidFill>
                  <a:srgbClr val="00006F"/>
                </a:solidFill>
              </a:rPr>
              <a:t>N72</a:t>
            </a:r>
            <a:r>
              <a:rPr lang="en-US" altLang="zh-CN" sz="1800" dirty="0">
                <a:solidFill>
                  <a:srgbClr val="00006F"/>
                </a:solidFill>
              </a:rPr>
              <a:t> – </a:t>
            </a:r>
            <a:r>
              <a:rPr lang="en-US" sz="1800" dirty="0" err="1">
                <a:solidFill>
                  <a:srgbClr val="00006F"/>
                </a:solidFill>
              </a:rPr>
              <a:t>性能</a:t>
            </a:r>
            <a:r>
              <a:rPr lang="en-US" sz="1800" dirty="0">
                <a:solidFill>
                  <a:srgbClr val="00006F"/>
                </a:solidFill>
              </a:rPr>
              <a:t> </a:t>
            </a:r>
            <a:r>
              <a:rPr lang="en-US" altLang="zh-CN" sz="1800" dirty="0">
                <a:solidFill>
                  <a:srgbClr val="00006F"/>
                </a:solidFill>
              </a:rPr>
              <a:t>- Negative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childTnLst>
                                    <p:set>
                                      <p:cBhvr additive="repl">
                                        <p:cTn id="6" dur="1" fill="hold">
                                          <p:stCondLst>
                                            <p:cond delay="0"/>
                                          </p:stCondLst>
                                        </p:cTn>
                                        <p:tgtEl>
                                          <p:spTgt spid="48133"/>
                                        </p:tgtEl>
                                        <p:attrNameLst>
                                          <p:attrName>style.visibility</p:attrName>
                                        </p:attrNameLst>
                                      </p:cBhvr>
                                      <p:to>
                                        <p:strVal val="visible"/>
                                      </p:to>
                                    </p:set>
                                    <p:animEffect transition="in" filter="dissolve">
                                      <p:cBhvr additive="repl">
                                        <p:cTn id="7" dur="500"/>
                                        <p:tgtEl>
                                          <p:spTgt spid="48133"/>
                                        </p:tgtEl>
                                      </p:cBhvr>
                                    </p:animEffect>
                                  </p:childTnLst>
                                </p:cTn>
                              </p:par>
                            </p:childTnLst>
                          </p:cTn>
                        </p:par>
                        <p:par>
                          <p:cTn id="8" fill="hold">
                            <p:stCondLst>
                              <p:cond delay="0"/>
                            </p:stCondLst>
                            <p:childTnLst>
                              <p:par>
                                <p:cTn id="9" presetID="9" presetClass="entr" fill="hold" grpId="0" nodeType="afterEffect">
                                  <p:stCondLst>
                                    <p:cond delay="0"/>
                                  </p:stCondLst>
                                  <p:childTnLst>
                                    <p:set>
                                      <p:cBhvr additive="repl">
                                        <p:cTn id="10" dur="1" fill="hold">
                                          <p:stCondLst>
                                            <p:cond delay="0"/>
                                          </p:stCondLst>
                                        </p:cTn>
                                        <p:tgtEl>
                                          <p:spTgt spid="48134"/>
                                        </p:tgtEl>
                                        <p:attrNameLst>
                                          <p:attrName>style.visibility</p:attrName>
                                        </p:attrNameLst>
                                      </p:cBhvr>
                                      <p:to>
                                        <p:strVal val="visible"/>
                                      </p:to>
                                    </p:set>
                                    <p:animEffect transition="in" filter="dissolve">
                                      <p:cBhvr additive="repl">
                                        <p:cTn id="11" dur="500"/>
                                        <p:tgtEl>
                                          <p:spTgt spid="4813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fill="hold" grpId="0" nodeType="clickEffect">
                                  <p:stCondLst>
                                    <p:cond delay="0"/>
                                  </p:stCondLst>
                                  <p:childTnLst>
                                    <p:set>
                                      <p:cBhvr additive="repl">
                                        <p:cTn id="15" dur="1" fill="hold">
                                          <p:stCondLst>
                                            <p:cond delay="0"/>
                                          </p:stCondLst>
                                        </p:cTn>
                                        <p:tgtEl>
                                          <p:spTgt spid="48132"/>
                                        </p:tgtEl>
                                        <p:attrNameLst>
                                          <p:attrName>style.visibility</p:attrName>
                                        </p:attrNameLst>
                                      </p:cBhvr>
                                      <p:to>
                                        <p:strVal val="visible"/>
                                      </p:to>
                                    </p:set>
                                    <p:animEffect transition="in" filter="dissolve">
                                      <p:cBhvr additive="repl">
                                        <p:cTn id="16" dur="500"/>
                                        <p:tgtEl>
                                          <p:spTgt spid="48132"/>
                                        </p:tgtEl>
                                      </p:cBhvr>
                                    </p:animEffect>
                                  </p:childTnLst>
                                </p:cTn>
                              </p:par>
                            </p:childTnLst>
                          </p:cTn>
                        </p:par>
                        <p:par>
                          <p:cTn id="17" fill="hold">
                            <p:stCondLst>
                              <p:cond delay="0"/>
                            </p:stCondLst>
                            <p:childTnLst>
                              <p:par>
                                <p:cTn id="18" presetID="9" presetClass="entr" fill="hold" nodeType="afterEffect">
                                  <p:stCondLst>
                                    <p:cond delay="0"/>
                                  </p:stCondLst>
                                  <p:childTnLst>
                                    <p:set>
                                      <p:cBhvr additive="repl">
                                        <p:cTn id="19" dur="1" fill="hold">
                                          <p:stCondLst>
                                            <p:cond delay="0"/>
                                          </p:stCondLst>
                                        </p:cTn>
                                        <p:tgtEl>
                                          <p:spTgt spid="48136">
                                            <p:txEl>
                                              <p:pRg st="0" end="0"/>
                                            </p:txEl>
                                          </p:spTgt>
                                        </p:tgtEl>
                                        <p:attrNameLst>
                                          <p:attrName>style.visibility</p:attrName>
                                        </p:attrNameLst>
                                      </p:cBhvr>
                                      <p:to>
                                        <p:strVal val="visible"/>
                                      </p:to>
                                    </p:set>
                                    <p:animEffect transition="in" filter="dissolve">
                                      <p:cBhvr additive="repl">
                                        <p:cTn id="20" dur="500"/>
                                        <p:tgtEl>
                                          <p:spTgt spid="48136">
                                            <p:txEl>
                                              <p:pRg st="0" end="0"/>
                                            </p:txEl>
                                          </p:spTgt>
                                        </p:tgtEl>
                                      </p:cBhvr>
                                    </p:animEffect>
                                  </p:childTnLst>
                                </p:cTn>
                              </p:par>
                            </p:childTnLst>
                          </p:cTn>
                        </p:par>
                        <p:par>
                          <p:cTn id="21" fill="hold">
                            <p:stCondLst>
                              <p:cond delay="0"/>
                            </p:stCondLst>
                            <p:childTnLst>
                              <p:par>
                                <p:cTn id="22" presetID="9" presetClass="entr" fill="hold" nodeType="afterEffect">
                                  <p:stCondLst>
                                    <p:cond delay="0"/>
                                  </p:stCondLst>
                                  <p:childTnLst>
                                    <p:set>
                                      <p:cBhvr additive="repl">
                                        <p:cTn id="23" dur="1" fill="hold">
                                          <p:stCondLst>
                                            <p:cond delay="0"/>
                                          </p:stCondLst>
                                        </p:cTn>
                                        <p:tgtEl>
                                          <p:spTgt spid="48136">
                                            <p:txEl>
                                              <p:pRg st="1" end="1"/>
                                            </p:txEl>
                                          </p:spTgt>
                                        </p:tgtEl>
                                        <p:attrNameLst>
                                          <p:attrName>style.visibility</p:attrName>
                                        </p:attrNameLst>
                                      </p:cBhvr>
                                      <p:to>
                                        <p:strVal val="visible"/>
                                      </p:to>
                                    </p:set>
                                    <p:animEffect transition="in" filter="dissolve">
                                      <p:cBhvr additive="repl">
                                        <p:cTn id="24" dur="500"/>
                                        <p:tgtEl>
                                          <p:spTgt spid="481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p:bldP spid="48133" grpId="0" animBg="1"/>
      <p:bldP spid="4813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2555875" y="4149725"/>
            <a:ext cx="3960813" cy="1271759"/>
          </a:xfrm>
          <a:prstGeom prst="rect">
            <a:avLst/>
          </a:prstGeom>
          <a:noFill/>
          <a:ln w="9525">
            <a:noFill/>
            <a:round/>
            <a:headEnd/>
            <a:tailEnd/>
          </a:ln>
        </p:spPr>
        <p:txBody>
          <a:bodyPr lIns="90000" tIns="46800" rIns="90000" bIns="46800">
            <a:spAutoFit/>
          </a:bodyPr>
          <a:lstStyle/>
          <a:p>
            <a:pPr algn="ctr">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b="1" dirty="0" smtClean="0">
                <a:solidFill>
                  <a:srgbClr val="00006F"/>
                </a:solidFill>
                <a:latin typeface="Arial Unicode MS" pitchFamily="34" charset="-122"/>
                <a:ea typeface="Arial Unicode MS" pitchFamily="34" charset="-122"/>
                <a:cs typeface="Arial Unicode MS" pitchFamily="34" charset="-122"/>
              </a:rPr>
              <a:t>Question List</a:t>
            </a:r>
          </a:p>
          <a:p>
            <a:pPr algn="ctr">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3200" b="1" dirty="0" smtClean="0">
                <a:solidFill>
                  <a:srgbClr val="00006F"/>
                </a:solidFill>
                <a:latin typeface="Arial Unicode MS" pitchFamily="34" charset="-122"/>
                <a:ea typeface="Arial Unicode MS" pitchFamily="34" charset="-122"/>
                <a:cs typeface="Arial Unicode MS" pitchFamily="34" charset="-122"/>
              </a:rPr>
              <a:t>常见问题</a:t>
            </a:r>
            <a:endParaRPr lang="en-US" altLang="zh-CN" sz="3200" b="1" dirty="0">
              <a:solidFill>
                <a:srgbClr val="00006F"/>
              </a:solidFill>
              <a:latin typeface="Arial Unicode MS" pitchFamily="34" charset="-122"/>
              <a:ea typeface="Arial Unicode MS" pitchFamily="34" charset="-122"/>
              <a:cs typeface="Arial Unicode MS" pitchFamily="34" charset="-122"/>
            </a:endParaRPr>
          </a:p>
        </p:txBody>
      </p:sp>
      <p:pic>
        <p:nvPicPr>
          <p:cNvPr id="39938" name="Picture 2"/>
          <p:cNvPicPr>
            <a:picLocks noChangeAspect="1" noChangeArrowheads="1"/>
          </p:cNvPicPr>
          <p:nvPr/>
        </p:nvPicPr>
        <p:blipFill>
          <a:blip r:embed="rId3" cstate="print"/>
          <a:srcRect/>
          <a:stretch>
            <a:fillRect/>
          </a:stretch>
        </p:blipFill>
        <p:spPr bwMode="auto">
          <a:xfrm>
            <a:off x="2819400" y="1143000"/>
            <a:ext cx="3209925" cy="28098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Arial Unicode MS" pitchFamily="34" charset="-122"/>
                <a:ea typeface="Arial Unicode MS" pitchFamily="34" charset="-122"/>
                <a:cs typeface="Arial Unicode MS" pitchFamily="34" charset="-122"/>
              </a:rPr>
              <a:t>建</a:t>
            </a:r>
            <a:r>
              <a:rPr lang="en-US" altLang="zh-CN" dirty="0" smtClean="0">
                <a:latin typeface="Arial Unicode MS" pitchFamily="34" charset="-122"/>
                <a:ea typeface="Arial Unicode MS" pitchFamily="34" charset="-122"/>
                <a:cs typeface="Arial Unicode MS" pitchFamily="34" charset="-122"/>
              </a:rPr>
              <a:t>Tree</a:t>
            </a:r>
            <a:r>
              <a:rPr lang="zh-CN" altLang="en-US" dirty="0" smtClean="0">
                <a:latin typeface="Arial Unicode MS" pitchFamily="34" charset="-122"/>
                <a:ea typeface="Arial Unicode MS" pitchFamily="34" charset="-122"/>
                <a:cs typeface="Arial Unicode MS" pitchFamily="34" charset="-122"/>
              </a:rPr>
              <a:t>之常见问题</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66725" y="914400"/>
            <a:ext cx="8229600" cy="5791200"/>
          </a:xfrm>
        </p:spPr>
        <p:txBody>
          <a:bodyPr/>
          <a:lstStyle/>
          <a:p>
            <a:r>
              <a:rPr lang="en-US" altLang="zh-CN" b="0" dirty="0" smtClean="0">
                <a:latin typeface="Arial Unicode MS" pitchFamily="34" charset="-122"/>
                <a:ea typeface="Arial Unicode MS" pitchFamily="34" charset="-122"/>
                <a:cs typeface="Arial Unicode MS" pitchFamily="34" charset="-122"/>
              </a:rPr>
              <a:t>Tree</a:t>
            </a:r>
            <a:r>
              <a:rPr lang="zh-CN" altLang="en-US" b="0" dirty="0" smtClean="0">
                <a:latin typeface="Arial Unicode MS" pitchFamily="34" charset="-122"/>
                <a:ea typeface="Arial Unicode MS" pitchFamily="34" charset="-122"/>
                <a:cs typeface="Arial Unicode MS" pitchFamily="34" charset="-122"/>
              </a:rPr>
              <a:t>里的个别字段长度超限：</a:t>
            </a:r>
            <a:endParaRPr lang="en-US" altLang="zh-CN" b="0" dirty="0" smtClean="0">
              <a:latin typeface="Arial Unicode MS" pitchFamily="34" charset="-122"/>
              <a:ea typeface="Arial Unicode MS" pitchFamily="34" charset="-122"/>
              <a:cs typeface="Arial Unicode MS" pitchFamily="34" charset="-122"/>
            </a:endParaRPr>
          </a:p>
          <a:p>
            <a:pPr lvl="1"/>
            <a:r>
              <a:rPr lang="en-US" altLang="zh-CN" sz="1400" dirty="0" err="1" smtClean="0">
                <a:solidFill>
                  <a:srgbClr val="FF0000"/>
                </a:solidFill>
                <a:latin typeface="Arial Unicode MS" pitchFamily="34" charset="-122"/>
                <a:ea typeface="Arial Unicode MS" pitchFamily="34" charset="-122"/>
                <a:cs typeface="Arial Unicode MS" pitchFamily="34" charset="-122"/>
              </a:rPr>
              <a:t>CateName</a:t>
            </a:r>
            <a:r>
              <a:rPr lang="en-US" altLang="zh-CN" sz="1400" dirty="0" smtClean="0">
                <a:solidFill>
                  <a:srgbClr val="FF0000"/>
                </a:solidFill>
                <a:latin typeface="Arial Unicode MS" pitchFamily="34" charset="-122"/>
                <a:ea typeface="Arial Unicode MS" pitchFamily="34" charset="-122"/>
                <a:cs typeface="Arial Unicode MS" pitchFamily="34" charset="-122"/>
              </a:rPr>
              <a:t>		100</a:t>
            </a:r>
            <a:r>
              <a:rPr lang="zh-CN" altLang="en-US" sz="1400" dirty="0" smtClean="0">
                <a:solidFill>
                  <a:srgbClr val="FF0000"/>
                </a:solidFill>
                <a:latin typeface="Arial Unicode MS" pitchFamily="34" charset="-122"/>
                <a:ea typeface="Arial Unicode MS" pitchFamily="34" charset="-122"/>
                <a:cs typeface="Arial Unicode MS" pitchFamily="34" charset="-122"/>
              </a:rPr>
              <a:t>字符</a:t>
            </a:r>
            <a:r>
              <a:rPr lang="en-US" altLang="zh-CN" sz="1400" dirty="0" smtClean="0">
                <a:solidFill>
                  <a:srgbClr val="FF0000"/>
                </a:solidFill>
                <a:latin typeface="Arial Unicode MS" pitchFamily="34" charset="-122"/>
                <a:ea typeface="Arial Unicode MS" pitchFamily="34" charset="-122"/>
                <a:cs typeface="Arial Unicode MS" pitchFamily="34" charset="-122"/>
              </a:rPr>
              <a:t>	</a:t>
            </a:r>
            <a:r>
              <a:rPr lang="zh-CN" altLang="en-US" sz="1400" dirty="0" smtClean="0">
                <a:solidFill>
                  <a:srgbClr val="FF0000"/>
                </a:solidFill>
                <a:latin typeface="Arial Unicode MS" pitchFamily="34" charset="-122"/>
                <a:ea typeface="Arial Unicode MS" pitchFamily="34" charset="-122"/>
                <a:cs typeface="Arial Unicode MS" pitchFamily="34" charset="-122"/>
              </a:rPr>
              <a:t>有超限的情况</a:t>
            </a:r>
            <a:endParaRPr lang="en-US" altLang="zh-CN" sz="14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400" dirty="0" err="1" smtClean="0">
                <a:latin typeface="Arial Unicode MS" pitchFamily="34" charset="-122"/>
                <a:ea typeface="Arial Unicode MS" pitchFamily="34" charset="-122"/>
                <a:cs typeface="Arial Unicode MS" pitchFamily="34" charset="-122"/>
              </a:rPr>
              <a:t>MetalRule</a:t>
            </a:r>
            <a:r>
              <a:rPr lang="en-US" altLang="zh-CN" sz="1400" dirty="0" smtClean="0">
                <a:latin typeface="Arial Unicode MS" pitchFamily="34" charset="-122"/>
                <a:ea typeface="Arial Unicode MS" pitchFamily="34" charset="-122"/>
                <a:cs typeface="Arial Unicode MS" pitchFamily="34" charset="-122"/>
              </a:rPr>
              <a:t>		4000</a:t>
            </a:r>
            <a:r>
              <a:rPr lang="zh-CN" altLang="en-US" sz="1400" dirty="0" smtClean="0">
                <a:latin typeface="Arial Unicode MS" pitchFamily="34" charset="-122"/>
                <a:ea typeface="Arial Unicode MS" pitchFamily="34" charset="-122"/>
                <a:cs typeface="Arial Unicode MS" pitchFamily="34" charset="-122"/>
              </a:rPr>
              <a:t>字符</a:t>
            </a:r>
            <a:endParaRPr lang="en-US" altLang="zh-CN" sz="1400" dirty="0" smtClean="0">
              <a:latin typeface="Arial Unicode MS" pitchFamily="34" charset="-122"/>
              <a:ea typeface="Arial Unicode MS" pitchFamily="34" charset="-122"/>
              <a:cs typeface="Arial Unicode MS" pitchFamily="34" charset="-122"/>
            </a:endParaRPr>
          </a:p>
          <a:p>
            <a:pPr lvl="1"/>
            <a:r>
              <a:rPr lang="en-US" altLang="zh-CN" sz="1400" dirty="0" smtClean="0">
                <a:latin typeface="Arial Unicode MS" pitchFamily="34" charset="-122"/>
                <a:ea typeface="Arial Unicode MS" pitchFamily="34" charset="-122"/>
                <a:cs typeface="Arial Unicode MS" pitchFamily="34" charset="-122"/>
              </a:rPr>
              <a:t>Keywords		4000</a:t>
            </a:r>
            <a:r>
              <a:rPr lang="zh-CN" altLang="en-US" sz="1400" dirty="0" smtClean="0">
                <a:latin typeface="Arial Unicode MS" pitchFamily="34" charset="-122"/>
                <a:ea typeface="Arial Unicode MS" pitchFamily="34" charset="-122"/>
                <a:cs typeface="Arial Unicode MS" pitchFamily="34" charset="-122"/>
              </a:rPr>
              <a:t>字符</a:t>
            </a:r>
            <a:endParaRPr lang="en-US" altLang="zh-CN" sz="1400" dirty="0" smtClean="0">
              <a:latin typeface="Arial Unicode MS" pitchFamily="34" charset="-122"/>
              <a:ea typeface="Arial Unicode MS" pitchFamily="34" charset="-122"/>
              <a:cs typeface="Arial Unicode MS" pitchFamily="34" charset="-122"/>
            </a:endParaRPr>
          </a:p>
          <a:p>
            <a:pPr lvl="1"/>
            <a:r>
              <a:rPr lang="en-US" altLang="zh-CN" sz="1400" dirty="0" err="1" smtClean="0">
                <a:latin typeface="Arial Unicode MS" pitchFamily="34" charset="-122"/>
                <a:ea typeface="Arial Unicode MS" pitchFamily="34" charset="-122"/>
                <a:cs typeface="Arial Unicode MS" pitchFamily="34" charset="-122"/>
              </a:rPr>
              <a:t>ExpWord</a:t>
            </a:r>
            <a:r>
              <a:rPr lang="en-US" altLang="zh-CN" sz="1400" dirty="0" smtClean="0">
                <a:latin typeface="Arial Unicode MS" pitchFamily="34" charset="-122"/>
                <a:ea typeface="Arial Unicode MS" pitchFamily="34" charset="-122"/>
                <a:cs typeface="Arial Unicode MS" pitchFamily="34" charset="-122"/>
              </a:rPr>
              <a:t>		4000</a:t>
            </a:r>
            <a:r>
              <a:rPr lang="zh-CN" altLang="en-US" sz="1400" dirty="0" smtClean="0">
                <a:latin typeface="Arial Unicode MS" pitchFamily="34" charset="-122"/>
                <a:ea typeface="Arial Unicode MS" pitchFamily="34" charset="-122"/>
                <a:cs typeface="Arial Unicode MS" pitchFamily="34" charset="-122"/>
              </a:rPr>
              <a:t>字符</a:t>
            </a:r>
            <a:endParaRPr lang="en-US" altLang="zh-CN" sz="1400" dirty="0" smtClean="0">
              <a:latin typeface="Arial Unicode MS" pitchFamily="34" charset="-122"/>
              <a:ea typeface="Arial Unicode MS" pitchFamily="34" charset="-122"/>
              <a:cs typeface="Arial Unicode MS" pitchFamily="34" charset="-122"/>
            </a:endParaRPr>
          </a:p>
          <a:p>
            <a:pPr lvl="1"/>
            <a:r>
              <a:rPr lang="en-US" altLang="zh-CN" sz="1400" dirty="0" err="1" smtClean="0">
                <a:latin typeface="Arial Unicode MS" pitchFamily="34" charset="-122"/>
                <a:ea typeface="Arial Unicode MS" pitchFamily="34" charset="-122"/>
                <a:cs typeface="Arial Unicode MS" pitchFamily="34" charset="-122"/>
              </a:rPr>
              <a:t>NearRule</a:t>
            </a:r>
            <a:r>
              <a:rPr lang="en-US" altLang="zh-CN" sz="1400" dirty="0" smtClean="0">
                <a:latin typeface="Arial Unicode MS" pitchFamily="34" charset="-122"/>
                <a:ea typeface="Arial Unicode MS" pitchFamily="34" charset="-122"/>
                <a:cs typeface="Arial Unicode MS" pitchFamily="34" charset="-122"/>
              </a:rPr>
              <a:t>		4000</a:t>
            </a:r>
            <a:r>
              <a:rPr lang="zh-CN" altLang="en-US" sz="1400" dirty="0" smtClean="0">
                <a:latin typeface="Arial Unicode MS" pitchFamily="34" charset="-122"/>
                <a:ea typeface="Arial Unicode MS" pitchFamily="34" charset="-122"/>
                <a:cs typeface="Arial Unicode MS" pitchFamily="34" charset="-122"/>
              </a:rPr>
              <a:t>字符</a:t>
            </a:r>
            <a:endParaRPr lang="en-US" altLang="zh-CN" sz="14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400" dirty="0" err="1" smtClean="0">
                <a:latin typeface="Arial Unicode MS" pitchFamily="34" charset="-122"/>
                <a:ea typeface="Arial Unicode MS" pitchFamily="34" charset="-122"/>
                <a:cs typeface="Arial Unicode MS" pitchFamily="34" charset="-122"/>
              </a:rPr>
              <a:t>ExpNearRule</a:t>
            </a:r>
            <a:r>
              <a:rPr lang="en-US" altLang="zh-CN" sz="1400" dirty="0" smtClean="0">
                <a:latin typeface="Arial Unicode MS" pitchFamily="34" charset="-122"/>
                <a:ea typeface="Arial Unicode MS" pitchFamily="34" charset="-122"/>
                <a:cs typeface="Arial Unicode MS" pitchFamily="34" charset="-122"/>
              </a:rPr>
              <a:t>		4000</a:t>
            </a:r>
            <a:r>
              <a:rPr lang="zh-CN" altLang="en-US" sz="1400" dirty="0" smtClean="0">
                <a:latin typeface="Arial Unicode MS" pitchFamily="34" charset="-122"/>
                <a:ea typeface="Arial Unicode MS" pitchFamily="34" charset="-122"/>
                <a:cs typeface="Arial Unicode MS" pitchFamily="34" charset="-122"/>
              </a:rPr>
              <a:t>字符</a:t>
            </a:r>
            <a:endParaRPr lang="en-US" altLang="zh-CN" sz="1400" dirty="0" smtClean="0">
              <a:latin typeface="Arial Unicode MS" pitchFamily="34" charset="-122"/>
              <a:ea typeface="Arial Unicode MS" pitchFamily="34" charset="-122"/>
              <a:cs typeface="Arial Unicode MS" pitchFamily="34" charset="-122"/>
            </a:endParaRPr>
          </a:p>
          <a:p>
            <a:pPr lvl="1"/>
            <a:r>
              <a:rPr lang="en-US" altLang="zh-CN" sz="1400" dirty="0" err="1" smtClean="0">
                <a:latin typeface="Arial Unicode MS" pitchFamily="34" charset="-122"/>
                <a:ea typeface="Arial Unicode MS" pitchFamily="34" charset="-122"/>
                <a:cs typeface="Arial Unicode MS" pitchFamily="34" charset="-122"/>
              </a:rPr>
              <a:t>PosWord</a:t>
            </a:r>
            <a:r>
              <a:rPr lang="en-US" altLang="zh-CN" sz="1400" dirty="0" smtClean="0">
                <a:latin typeface="Arial Unicode MS" pitchFamily="34" charset="-122"/>
                <a:ea typeface="Arial Unicode MS" pitchFamily="34" charset="-122"/>
                <a:cs typeface="Arial Unicode MS" pitchFamily="34" charset="-122"/>
              </a:rPr>
              <a:t>		4000</a:t>
            </a:r>
            <a:r>
              <a:rPr lang="zh-CN" altLang="en-US" sz="1400" dirty="0" smtClean="0">
                <a:latin typeface="Arial Unicode MS" pitchFamily="34" charset="-122"/>
                <a:ea typeface="Arial Unicode MS" pitchFamily="34" charset="-122"/>
                <a:cs typeface="Arial Unicode MS" pitchFamily="34" charset="-122"/>
              </a:rPr>
              <a:t>字符</a:t>
            </a:r>
            <a:r>
              <a:rPr lang="en-US" altLang="zh-CN" sz="1400" dirty="0" smtClean="0">
                <a:latin typeface="Arial Unicode MS" pitchFamily="34" charset="-122"/>
                <a:ea typeface="Arial Unicode MS" pitchFamily="34" charset="-122"/>
                <a:cs typeface="Arial Unicode MS" pitchFamily="34" charset="-122"/>
              </a:rPr>
              <a:t>	</a:t>
            </a:r>
            <a:r>
              <a:rPr lang="zh-CN" altLang="en-US" sz="1400" dirty="0" smtClean="0">
                <a:solidFill>
                  <a:srgbClr val="FF0000"/>
                </a:solidFill>
                <a:latin typeface="Arial Unicode MS" pitchFamily="34" charset="-122"/>
                <a:ea typeface="Arial Unicode MS" pitchFamily="34" charset="-122"/>
                <a:cs typeface="Arial Unicode MS" pitchFamily="34" charset="-122"/>
              </a:rPr>
              <a:t>有超限的情况</a:t>
            </a:r>
            <a:endParaRPr lang="en-US" altLang="zh-CN" sz="1400" dirty="0" smtClean="0">
              <a:latin typeface="Arial Unicode MS" pitchFamily="34" charset="-122"/>
              <a:ea typeface="Arial Unicode MS" pitchFamily="34" charset="-122"/>
              <a:cs typeface="Arial Unicode MS" pitchFamily="34" charset="-122"/>
            </a:endParaRPr>
          </a:p>
          <a:p>
            <a:pPr lvl="1"/>
            <a:r>
              <a:rPr lang="en-US" altLang="zh-CN" sz="1400" dirty="0" err="1" smtClean="0">
                <a:latin typeface="Arial Unicode MS" pitchFamily="34" charset="-122"/>
                <a:ea typeface="Arial Unicode MS" pitchFamily="34" charset="-122"/>
                <a:cs typeface="Arial Unicode MS" pitchFamily="34" charset="-122"/>
              </a:rPr>
              <a:t>PosExpWord</a:t>
            </a:r>
            <a:r>
              <a:rPr lang="en-US" altLang="zh-CN" sz="1400" dirty="0" smtClean="0">
                <a:latin typeface="Arial Unicode MS" pitchFamily="34" charset="-122"/>
                <a:ea typeface="Arial Unicode MS" pitchFamily="34" charset="-122"/>
                <a:cs typeface="Arial Unicode MS" pitchFamily="34" charset="-122"/>
              </a:rPr>
              <a:t>		4000</a:t>
            </a:r>
            <a:r>
              <a:rPr lang="zh-CN" altLang="en-US" sz="1400" dirty="0" smtClean="0">
                <a:latin typeface="Arial Unicode MS" pitchFamily="34" charset="-122"/>
                <a:ea typeface="Arial Unicode MS" pitchFamily="34" charset="-122"/>
                <a:cs typeface="Arial Unicode MS" pitchFamily="34" charset="-122"/>
              </a:rPr>
              <a:t>字符</a:t>
            </a:r>
            <a:r>
              <a:rPr lang="en-US" altLang="zh-CN" sz="1400" dirty="0" smtClean="0">
                <a:latin typeface="Arial Unicode MS" pitchFamily="34" charset="-122"/>
                <a:ea typeface="Arial Unicode MS" pitchFamily="34" charset="-122"/>
                <a:cs typeface="Arial Unicode MS" pitchFamily="34" charset="-122"/>
              </a:rPr>
              <a:t>	</a:t>
            </a:r>
            <a:r>
              <a:rPr lang="zh-CN" altLang="en-US" sz="1400" dirty="0" smtClean="0">
                <a:solidFill>
                  <a:srgbClr val="FF0000"/>
                </a:solidFill>
                <a:latin typeface="Arial Unicode MS" pitchFamily="34" charset="-122"/>
                <a:ea typeface="Arial Unicode MS" pitchFamily="34" charset="-122"/>
                <a:cs typeface="Arial Unicode MS" pitchFamily="34" charset="-122"/>
              </a:rPr>
              <a:t>有超限的情况</a:t>
            </a:r>
            <a:endParaRPr lang="en-US" altLang="zh-CN" sz="1400" dirty="0" smtClean="0">
              <a:latin typeface="Arial Unicode MS" pitchFamily="34" charset="-122"/>
              <a:ea typeface="Arial Unicode MS" pitchFamily="34" charset="-122"/>
              <a:cs typeface="Arial Unicode MS" pitchFamily="34" charset="-122"/>
            </a:endParaRPr>
          </a:p>
          <a:p>
            <a:pPr lvl="1"/>
            <a:r>
              <a:rPr lang="en-US" altLang="zh-CN" sz="1400" dirty="0" err="1" smtClean="0">
                <a:solidFill>
                  <a:srgbClr val="FF0000"/>
                </a:solidFill>
                <a:latin typeface="Arial Unicode MS" pitchFamily="34" charset="-122"/>
                <a:ea typeface="Arial Unicode MS" pitchFamily="34" charset="-122"/>
                <a:cs typeface="Arial Unicode MS" pitchFamily="34" charset="-122"/>
              </a:rPr>
              <a:t>PosNearRule</a:t>
            </a:r>
            <a:r>
              <a:rPr lang="en-US" altLang="zh-CN" sz="1400" dirty="0" smtClean="0">
                <a:solidFill>
                  <a:srgbClr val="FF0000"/>
                </a:solidFill>
                <a:latin typeface="Arial Unicode MS" pitchFamily="34" charset="-122"/>
                <a:ea typeface="Arial Unicode MS" pitchFamily="34" charset="-122"/>
                <a:cs typeface="Arial Unicode MS" pitchFamily="34" charset="-122"/>
              </a:rPr>
              <a:t> 		50</a:t>
            </a:r>
            <a:r>
              <a:rPr lang="zh-CN" altLang="en-US" sz="1400" dirty="0" smtClean="0">
                <a:solidFill>
                  <a:srgbClr val="FF0000"/>
                </a:solidFill>
                <a:latin typeface="Arial Unicode MS" pitchFamily="34" charset="-122"/>
                <a:ea typeface="Arial Unicode MS" pitchFamily="34" charset="-122"/>
                <a:cs typeface="Arial Unicode MS" pitchFamily="34" charset="-122"/>
              </a:rPr>
              <a:t>字符</a:t>
            </a:r>
            <a:r>
              <a:rPr lang="en-US" altLang="zh-CN" sz="1400" dirty="0" smtClean="0">
                <a:latin typeface="Arial Unicode MS" pitchFamily="34" charset="-122"/>
                <a:ea typeface="Arial Unicode MS" pitchFamily="34" charset="-122"/>
                <a:cs typeface="Arial Unicode MS" pitchFamily="34" charset="-122"/>
              </a:rPr>
              <a:t>	</a:t>
            </a:r>
            <a:endParaRPr lang="en-US" altLang="zh-CN" sz="14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400" dirty="0" err="1" smtClean="0">
                <a:latin typeface="Arial Unicode MS" pitchFamily="34" charset="-122"/>
                <a:ea typeface="Arial Unicode MS" pitchFamily="34" charset="-122"/>
                <a:cs typeface="Arial Unicode MS" pitchFamily="34" charset="-122"/>
              </a:rPr>
              <a:t>NegWord</a:t>
            </a:r>
            <a:r>
              <a:rPr lang="en-US" altLang="zh-CN" sz="1400" dirty="0" smtClean="0">
                <a:latin typeface="Arial Unicode MS" pitchFamily="34" charset="-122"/>
                <a:ea typeface="Arial Unicode MS" pitchFamily="34" charset="-122"/>
                <a:cs typeface="Arial Unicode MS" pitchFamily="34" charset="-122"/>
              </a:rPr>
              <a:t> </a:t>
            </a:r>
            <a:r>
              <a:rPr lang="en-US" altLang="zh-CN" sz="1400" dirty="0" smtClean="0">
                <a:latin typeface="Arial Unicode MS" pitchFamily="34" charset="-122"/>
                <a:ea typeface="Arial Unicode MS" pitchFamily="34" charset="-122"/>
                <a:cs typeface="Arial Unicode MS" pitchFamily="34" charset="-122"/>
              </a:rPr>
              <a:t>		4000</a:t>
            </a:r>
            <a:r>
              <a:rPr lang="zh-CN" altLang="en-US" sz="1400" dirty="0" smtClean="0">
                <a:latin typeface="Arial Unicode MS" pitchFamily="34" charset="-122"/>
                <a:ea typeface="Arial Unicode MS" pitchFamily="34" charset="-122"/>
                <a:cs typeface="Arial Unicode MS" pitchFamily="34" charset="-122"/>
              </a:rPr>
              <a:t>字符</a:t>
            </a:r>
            <a:r>
              <a:rPr lang="en-US" altLang="zh-CN" sz="1400" dirty="0" smtClean="0">
                <a:latin typeface="Arial Unicode MS" pitchFamily="34" charset="-122"/>
                <a:ea typeface="Arial Unicode MS" pitchFamily="34" charset="-122"/>
                <a:cs typeface="Arial Unicode MS" pitchFamily="34" charset="-122"/>
              </a:rPr>
              <a:t>	</a:t>
            </a:r>
            <a:r>
              <a:rPr lang="zh-CN" altLang="en-US" sz="1400" dirty="0" smtClean="0">
                <a:solidFill>
                  <a:srgbClr val="FF0000"/>
                </a:solidFill>
                <a:latin typeface="Arial Unicode MS" pitchFamily="34" charset="-122"/>
                <a:ea typeface="Arial Unicode MS" pitchFamily="34" charset="-122"/>
                <a:cs typeface="Arial Unicode MS" pitchFamily="34" charset="-122"/>
              </a:rPr>
              <a:t>有超限的情况</a:t>
            </a:r>
            <a:endParaRPr lang="en-US" altLang="zh-CN" sz="1400" dirty="0" smtClean="0">
              <a:latin typeface="Arial Unicode MS" pitchFamily="34" charset="-122"/>
              <a:ea typeface="Arial Unicode MS" pitchFamily="34" charset="-122"/>
              <a:cs typeface="Arial Unicode MS" pitchFamily="34" charset="-122"/>
            </a:endParaRPr>
          </a:p>
          <a:p>
            <a:pPr lvl="1"/>
            <a:r>
              <a:rPr lang="en-US" altLang="zh-CN" sz="1400" dirty="0" err="1" smtClean="0">
                <a:latin typeface="Arial Unicode MS" pitchFamily="34" charset="-122"/>
                <a:ea typeface="Arial Unicode MS" pitchFamily="34" charset="-122"/>
                <a:cs typeface="Arial Unicode MS" pitchFamily="34" charset="-122"/>
              </a:rPr>
              <a:t>NegExpWord</a:t>
            </a:r>
            <a:r>
              <a:rPr lang="en-US" altLang="zh-CN" sz="1400" dirty="0" smtClean="0">
                <a:latin typeface="Arial Unicode MS" pitchFamily="34" charset="-122"/>
                <a:ea typeface="Arial Unicode MS" pitchFamily="34" charset="-122"/>
                <a:cs typeface="Arial Unicode MS" pitchFamily="34" charset="-122"/>
              </a:rPr>
              <a:t>		4000</a:t>
            </a:r>
            <a:r>
              <a:rPr lang="zh-CN" altLang="en-US" sz="1400" dirty="0" smtClean="0">
                <a:latin typeface="Arial Unicode MS" pitchFamily="34" charset="-122"/>
                <a:ea typeface="Arial Unicode MS" pitchFamily="34" charset="-122"/>
                <a:cs typeface="Arial Unicode MS" pitchFamily="34" charset="-122"/>
              </a:rPr>
              <a:t>字符</a:t>
            </a:r>
            <a:r>
              <a:rPr lang="en-US" altLang="zh-CN" sz="1400" dirty="0" smtClean="0">
                <a:latin typeface="Arial Unicode MS" pitchFamily="34" charset="-122"/>
                <a:ea typeface="Arial Unicode MS" pitchFamily="34" charset="-122"/>
                <a:cs typeface="Arial Unicode MS" pitchFamily="34" charset="-122"/>
              </a:rPr>
              <a:t>	</a:t>
            </a:r>
            <a:r>
              <a:rPr lang="zh-CN" altLang="en-US" sz="1400" dirty="0" smtClean="0">
                <a:solidFill>
                  <a:srgbClr val="FF0000"/>
                </a:solidFill>
                <a:latin typeface="Arial Unicode MS" pitchFamily="34" charset="-122"/>
                <a:ea typeface="Arial Unicode MS" pitchFamily="34" charset="-122"/>
                <a:cs typeface="Arial Unicode MS" pitchFamily="34" charset="-122"/>
              </a:rPr>
              <a:t>有超限的情况</a:t>
            </a:r>
            <a:endParaRPr lang="en-US" altLang="zh-CN" sz="1400" dirty="0" smtClean="0">
              <a:latin typeface="Arial Unicode MS" pitchFamily="34" charset="-122"/>
              <a:ea typeface="Arial Unicode MS" pitchFamily="34" charset="-122"/>
              <a:cs typeface="Arial Unicode MS" pitchFamily="34" charset="-122"/>
            </a:endParaRPr>
          </a:p>
          <a:p>
            <a:pPr lvl="1"/>
            <a:r>
              <a:rPr lang="en-US" altLang="zh-CN" sz="1400" dirty="0" err="1" smtClean="0">
                <a:solidFill>
                  <a:srgbClr val="FF0000"/>
                </a:solidFill>
                <a:latin typeface="Arial Unicode MS" pitchFamily="34" charset="-122"/>
                <a:ea typeface="Arial Unicode MS" pitchFamily="34" charset="-122"/>
                <a:cs typeface="Arial Unicode MS" pitchFamily="34" charset="-122"/>
              </a:rPr>
              <a:t>NegNearRule</a:t>
            </a:r>
            <a:r>
              <a:rPr lang="en-US" altLang="zh-CN" sz="1400" dirty="0" smtClean="0">
                <a:solidFill>
                  <a:srgbClr val="FF0000"/>
                </a:solidFill>
                <a:latin typeface="Arial Unicode MS" pitchFamily="34" charset="-122"/>
                <a:ea typeface="Arial Unicode MS" pitchFamily="34" charset="-122"/>
                <a:cs typeface="Arial Unicode MS" pitchFamily="34" charset="-122"/>
              </a:rPr>
              <a:t>		50</a:t>
            </a:r>
            <a:r>
              <a:rPr lang="zh-CN" altLang="en-US" sz="1400" dirty="0" smtClean="0">
                <a:solidFill>
                  <a:srgbClr val="FF0000"/>
                </a:solidFill>
                <a:latin typeface="Arial Unicode MS" pitchFamily="34" charset="-122"/>
                <a:ea typeface="Arial Unicode MS" pitchFamily="34" charset="-122"/>
                <a:cs typeface="Arial Unicode MS" pitchFamily="34" charset="-122"/>
              </a:rPr>
              <a:t>字符</a:t>
            </a:r>
            <a:r>
              <a:rPr lang="en-US" altLang="zh-CN" sz="14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400" dirty="0" err="1" smtClean="0">
                <a:latin typeface="Arial Unicode MS" pitchFamily="34" charset="-122"/>
                <a:ea typeface="Arial Unicode MS" pitchFamily="34" charset="-122"/>
                <a:cs typeface="Arial Unicode MS" pitchFamily="34" charset="-122"/>
              </a:rPr>
              <a:t>NeuWord</a:t>
            </a:r>
            <a:r>
              <a:rPr lang="en-US" altLang="zh-CN" sz="1400" dirty="0" smtClean="0">
                <a:latin typeface="Arial Unicode MS" pitchFamily="34" charset="-122"/>
                <a:ea typeface="Arial Unicode MS" pitchFamily="34" charset="-122"/>
                <a:cs typeface="Arial Unicode MS" pitchFamily="34" charset="-122"/>
              </a:rPr>
              <a:t>		4000</a:t>
            </a:r>
            <a:r>
              <a:rPr lang="zh-CN" altLang="en-US" sz="1400" dirty="0" smtClean="0">
                <a:latin typeface="Arial Unicode MS" pitchFamily="34" charset="-122"/>
                <a:ea typeface="Arial Unicode MS" pitchFamily="34" charset="-122"/>
                <a:cs typeface="Arial Unicode MS" pitchFamily="34" charset="-122"/>
              </a:rPr>
              <a:t>字符</a:t>
            </a:r>
            <a:endParaRPr lang="en-US" altLang="zh-CN" sz="1400" dirty="0" smtClean="0">
              <a:latin typeface="Arial Unicode MS" pitchFamily="34" charset="-122"/>
              <a:ea typeface="Arial Unicode MS" pitchFamily="34" charset="-122"/>
              <a:cs typeface="Arial Unicode MS" pitchFamily="34" charset="-122"/>
            </a:endParaRPr>
          </a:p>
          <a:p>
            <a:pPr lvl="1"/>
            <a:r>
              <a:rPr lang="en-US" altLang="zh-CN" sz="1400" dirty="0" err="1" smtClean="0">
                <a:latin typeface="Arial Unicode MS" pitchFamily="34" charset="-122"/>
                <a:ea typeface="Arial Unicode MS" pitchFamily="34" charset="-122"/>
                <a:cs typeface="Arial Unicode MS" pitchFamily="34" charset="-122"/>
              </a:rPr>
              <a:t>NeuExpWord</a:t>
            </a:r>
            <a:r>
              <a:rPr lang="en-US" altLang="zh-CN" sz="1400" dirty="0" smtClean="0">
                <a:latin typeface="Arial Unicode MS" pitchFamily="34" charset="-122"/>
                <a:ea typeface="Arial Unicode MS" pitchFamily="34" charset="-122"/>
                <a:cs typeface="Arial Unicode MS" pitchFamily="34" charset="-122"/>
              </a:rPr>
              <a:t>	4000</a:t>
            </a:r>
            <a:r>
              <a:rPr lang="zh-CN" altLang="en-US" sz="1400" dirty="0" smtClean="0">
                <a:latin typeface="Arial Unicode MS" pitchFamily="34" charset="-122"/>
                <a:ea typeface="Arial Unicode MS" pitchFamily="34" charset="-122"/>
                <a:cs typeface="Arial Unicode MS" pitchFamily="34" charset="-122"/>
              </a:rPr>
              <a:t>字符</a:t>
            </a:r>
            <a:endParaRPr lang="en-US" altLang="zh-CN" sz="1400" dirty="0" smtClean="0">
              <a:latin typeface="Arial Unicode MS" pitchFamily="34" charset="-122"/>
              <a:ea typeface="Arial Unicode MS" pitchFamily="34" charset="-122"/>
              <a:cs typeface="Arial Unicode MS" pitchFamily="34" charset="-122"/>
            </a:endParaRPr>
          </a:p>
          <a:p>
            <a:pPr lvl="1"/>
            <a:r>
              <a:rPr lang="en-US" altLang="zh-CN" sz="1400" dirty="0" err="1" smtClean="0">
                <a:latin typeface="Arial Unicode MS" pitchFamily="34" charset="-122"/>
                <a:ea typeface="Arial Unicode MS" pitchFamily="34" charset="-122"/>
                <a:cs typeface="Arial Unicode MS" pitchFamily="34" charset="-122"/>
              </a:rPr>
              <a:t>NeuNearRule</a:t>
            </a:r>
            <a:r>
              <a:rPr lang="en-US" altLang="zh-CN" sz="1400" dirty="0" smtClean="0">
                <a:latin typeface="Arial Unicode MS" pitchFamily="34" charset="-122"/>
                <a:ea typeface="Arial Unicode MS" pitchFamily="34" charset="-122"/>
                <a:cs typeface="Arial Unicode MS" pitchFamily="34" charset="-122"/>
              </a:rPr>
              <a:t>	50</a:t>
            </a:r>
            <a:r>
              <a:rPr lang="zh-CN" altLang="en-US" sz="1400" dirty="0" smtClean="0">
                <a:latin typeface="Arial Unicode MS" pitchFamily="34" charset="-122"/>
                <a:ea typeface="Arial Unicode MS" pitchFamily="34" charset="-122"/>
                <a:cs typeface="Arial Unicode MS" pitchFamily="34" charset="-122"/>
              </a:rPr>
              <a:t>字符</a:t>
            </a:r>
            <a:endParaRPr lang="en-US" altLang="zh-CN" sz="1400" dirty="0" smtClean="0">
              <a:latin typeface="Arial Unicode MS" pitchFamily="34" charset="-122"/>
              <a:ea typeface="Arial Unicode MS" pitchFamily="34" charset="-122"/>
              <a:cs typeface="Arial Unicode MS" pitchFamily="34" charset="-122"/>
            </a:endParaRPr>
          </a:p>
          <a:p>
            <a:pPr lvl="1"/>
            <a:r>
              <a:rPr lang="en-US" altLang="zh-CN" sz="1400" dirty="0" err="1" smtClean="0">
                <a:latin typeface="Arial Unicode MS" pitchFamily="34" charset="-122"/>
                <a:ea typeface="Arial Unicode MS" pitchFamily="34" charset="-122"/>
                <a:cs typeface="Arial Unicode MS" pitchFamily="34" charset="-122"/>
              </a:rPr>
              <a:t>ProductGlobalRuleSet</a:t>
            </a:r>
            <a:r>
              <a:rPr lang="en-US" altLang="zh-CN" sz="1400" dirty="0" smtClean="0">
                <a:latin typeface="Arial Unicode MS" pitchFamily="34" charset="-122"/>
                <a:ea typeface="Arial Unicode MS" pitchFamily="34" charset="-122"/>
                <a:cs typeface="Arial Unicode MS" pitchFamily="34" charset="-122"/>
              </a:rPr>
              <a:t>: </a:t>
            </a:r>
            <a:br>
              <a:rPr lang="en-US" altLang="zh-CN" sz="1400" dirty="0" smtClean="0">
                <a:latin typeface="Arial Unicode MS" pitchFamily="34" charset="-122"/>
                <a:ea typeface="Arial Unicode MS" pitchFamily="34" charset="-122"/>
                <a:cs typeface="Arial Unicode MS" pitchFamily="34" charset="-122"/>
              </a:rPr>
            </a:br>
            <a:r>
              <a:rPr lang="en-US" altLang="zh-CN" sz="1400" dirty="0" err="1" smtClean="0">
                <a:latin typeface="Arial Unicode MS" pitchFamily="34" charset="-122"/>
                <a:ea typeface="Arial Unicode MS" pitchFamily="34" charset="-122"/>
                <a:cs typeface="Arial Unicode MS" pitchFamily="34" charset="-122"/>
              </a:rPr>
              <a:t>PosExpWord</a:t>
            </a:r>
            <a:r>
              <a:rPr lang="en-US" altLang="zh-CN" sz="1400" dirty="0" smtClean="0">
                <a:latin typeface="Arial Unicode MS" pitchFamily="34" charset="-122"/>
                <a:ea typeface="Arial Unicode MS" pitchFamily="34" charset="-122"/>
                <a:cs typeface="Arial Unicode MS" pitchFamily="34" charset="-122"/>
              </a:rPr>
              <a:t>		4000</a:t>
            </a:r>
            <a:r>
              <a:rPr lang="zh-CN" altLang="en-US" sz="1400" dirty="0" smtClean="0">
                <a:latin typeface="Arial Unicode MS" pitchFamily="34" charset="-122"/>
                <a:ea typeface="Arial Unicode MS" pitchFamily="34" charset="-122"/>
                <a:cs typeface="Arial Unicode MS" pitchFamily="34" charset="-122"/>
              </a:rPr>
              <a:t>字符</a:t>
            </a:r>
            <a:r>
              <a:rPr lang="en-US" altLang="zh-CN" sz="1400" dirty="0" smtClean="0">
                <a:latin typeface="Arial Unicode MS" pitchFamily="34" charset="-122"/>
                <a:ea typeface="Arial Unicode MS" pitchFamily="34" charset="-122"/>
                <a:cs typeface="Arial Unicode MS" pitchFamily="34" charset="-122"/>
              </a:rPr>
              <a:t>	</a:t>
            </a:r>
            <a:r>
              <a:rPr lang="zh-CN" altLang="en-US" sz="1400" dirty="0" smtClean="0">
                <a:solidFill>
                  <a:srgbClr val="FF0000"/>
                </a:solidFill>
                <a:latin typeface="Arial Unicode MS" pitchFamily="34" charset="-122"/>
                <a:ea typeface="Arial Unicode MS" pitchFamily="34" charset="-122"/>
                <a:cs typeface="Arial Unicode MS" pitchFamily="34" charset="-122"/>
              </a:rPr>
              <a:t>有超限的情况</a:t>
            </a:r>
            <a:r>
              <a:rPr lang="zh-CN" altLang="en-US" sz="1400" dirty="0" smtClean="0">
                <a:solidFill>
                  <a:srgbClr val="FF0000"/>
                </a:solidFill>
                <a:latin typeface="Arial Unicode MS" pitchFamily="34" charset="-122"/>
                <a:ea typeface="Arial Unicode MS" pitchFamily="34" charset="-122"/>
                <a:cs typeface="Arial Unicode MS" pitchFamily="34" charset="-122"/>
              </a:rPr>
              <a:t> </a:t>
            </a:r>
            <a:r>
              <a:rPr lang="zh-CN" altLang="en-US" sz="1400" dirty="0" smtClean="0">
                <a:latin typeface="Arial Unicode MS" pitchFamily="34" charset="-122"/>
                <a:ea typeface="Arial Unicode MS" pitchFamily="34" charset="-122"/>
                <a:cs typeface="Arial Unicode MS" pitchFamily="34" charset="-122"/>
              </a:rPr>
              <a:t/>
            </a:r>
            <a:br>
              <a:rPr lang="zh-CN" altLang="en-US" sz="1400" dirty="0" smtClean="0">
                <a:latin typeface="Arial Unicode MS" pitchFamily="34" charset="-122"/>
                <a:ea typeface="Arial Unicode MS" pitchFamily="34" charset="-122"/>
                <a:cs typeface="Arial Unicode MS" pitchFamily="34" charset="-122"/>
              </a:rPr>
            </a:br>
            <a:r>
              <a:rPr lang="en-US" altLang="zh-CN" sz="1400" dirty="0" err="1" smtClean="0">
                <a:latin typeface="Arial Unicode MS" pitchFamily="34" charset="-122"/>
                <a:ea typeface="Arial Unicode MS" pitchFamily="34" charset="-122"/>
                <a:cs typeface="Arial Unicode MS" pitchFamily="34" charset="-122"/>
              </a:rPr>
              <a:t>NegExpWord</a:t>
            </a:r>
            <a:r>
              <a:rPr lang="en-US" altLang="zh-CN" sz="1400" dirty="0" smtClean="0">
                <a:latin typeface="Arial Unicode MS" pitchFamily="34" charset="-122"/>
                <a:ea typeface="Arial Unicode MS" pitchFamily="34" charset="-122"/>
                <a:cs typeface="Arial Unicode MS" pitchFamily="34" charset="-122"/>
              </a:rPr>
              <a:t>		4000</a:t>
            </a:r>
            <a:r>
              <a:rPr lang="zh-CN" altLang="en-US" sz="1400" dirty="0" smtClean="0">
                <a:latin typeface="Arial Unicode MS" pitchFamily="34" charset="-122"/>
                <a:ea typeface="Arial Unicode MS" pitchFamily="34" charset="-122"/>
                <a:cs typeface="Arial Unicode MS" pitchFamily="34" charset="-122"/>
              </a:rPr>
              <a:t>字符</a:t>
            </a:r>
            <a:r>
              <a:rPr lang="en-US" altLang="zh-CN" sz="1400" dirty="0" smtClean="0">
                <a:latin typeface="Arial Unicode MS" pitchFamily="34" charset="-122"/>
                <a:ea typeface="Arial Unicode MS" pitchFamily="34" charset="-122"/>
                <a:cs typeface="Arial Unicode MS" pitchFamily="34" charset="-122"/>
              </a:rPr>
              <a:t>	</a:t>
            </a:r>
            <a:r>
              <a:rPr lang="zh-CN" altLang="en-US" sz="1400" dirty="0" smtClean="0">
                <a:solidFill>
                  <a:srgbClr val="FF0000"/>
                </a:solidFill>
                <a:latin typeface="Arial Unicode MS" pitchFamily="34" charset="-122"/>
                <a:ea typeface="Arial Unicode MS" pitchFamily="34" charset="-122"/>
                <a:cs typeface="Arial Unicode MS" pitchFamily="34" charset="-122"/>
              </a:rPr>
              <a:t>有超限的情况</a:t>
            </a:r>
            <a:endParaRPr lang="en-US" altLang="zh-CN" sz="1400" dirty="0" smtClean="0">
              <a:solidFill>
                <a:srgbClr val="FF0000"/>
              </a:solidFill>
              <a:latin typeface="Arial Unicode MS" pitchFamily="34" charset="-122"/>
              <a:ea typeface="Arial Unicode MS" pitchFamily="34" charset="-122"/>
              <a:cs typeface="Arial Unicode MS" pitchFamily="34" charset="-122"/>
            </a:endParaRPr>
          </a:p>
          <a:p>
            <a:pPr lvl="1">
              <a:buNone/>
            </a:pPr>
            <a:r>
              <a:rPr lang="zh-CN" altLang="en-US" sz="1400" dirty="0" smtClean="0">
                <a:latin typeface="Arial Unicode MS" pitchFamily="34" charset="-122"/>
                <a:ea typeface="Arial Unicode MS" pitchFamily="34" charset="-122"/>
                <a:cs typeface="Arial Unicode MS" pitchFamily="34" charset="-122"/>
              </a:rPr>
              <a:t>备注：所有字段都</a:t>
            </a:r>
            <a:r>
              <a:rPr lang="zh-CN" altLang="en-US" sz="1400" dirty="0" smtClean="0">
                <a:latin typeface="Arial Unicode MS" pitchFamily="34" charset="-122"/>
                <a:ea typeface="Arial Unicode MS" pitchFamily="34" charset="-122"/>
                <a:cs typeface="Arial Unicode MS" pitchFamily="34" charset="-122"/>
              </a:rPr>
              <a:t>不能有换行符 </a:t>
            </a:r>
            <a:endParaRPr lang="zh-CN" altLang="en-US" sz="1400" dirty="0">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a:t>
            </a:r>
            <a:r>
              <a:rPr lang="en-US" altLang="zh-CN" dirty="0" smtClean="0"/>
              <a:t>Tree</a:t>
            </a:r>
            <a:r>
              <a:rPr lang="zh-CN" altLang="en-US" dirty="0" smtClean="0"/>
              <a:t>之常见问题</a:t>
            </a:r>
            <a:endParaRPr lang="zh-CN" altLang="en-US" dirty="0"/>
          </a:p>
        </p:txBody>
      </p:sp>
      <p:sp>
        <p:nvSpPr>
          <p:cNvPr id="3" name="内容占位符 2"/>
          <p:cNvSpPr>
            <a:spLocks noGrp="1"/>
          </p:cNvSpPr>
          <p:nvPr>
            <p:ph idx="1"/>
          </p:nvPr>
        </p:nvSpPr>
        <p:spPr>
          <a:xfrm>
            <a:off x="466724" y="914400"/>
            <a:ext cx="8372475" cy="5791200"/>
          </a:xfrm>
        </p:spPr>
        <p:txBody>
          <a:bodyPr/>
          <a:lstStyle/>
          <a:p>
            <a:r>
              <a:rPr lang="zh-CN" altLang="en-US" b="0" dirty="0" smtClean="0">
                <a:latin typeface="Arial Unicode MS" pitchFamily="34" charset="-122"/>
                <a:ea typeface="Arial Unicode MS" pitchFamily="34" charset="-122"/>
                <a:cs typeface="Arial Unicode MS" pitchFamily="34" charset="-122"/>
              </a:rPr>
              <a:t>易导致计算异常的问题</a:t>
            </a:r>
            <a:endParaRPr lang="en-US" altLang="zh-CN" b="0" dirty="0" smtClean="0">
              <a:latin typeface="Arial Unicode MS" pitchFamily="34" charset="-122"/>
              <a:ea typeface="Arial Unicode MS" pitchFamily="34" charset="-122"/>
              <a:cs typeface="Arial Unicode MS" pitchFamily="34" charset="-122"/>
            </a:endParaRPr>
          </a:p>
          <a:p>
            <a:pPr lvl="1">
              <a:spcBef>
                <a:spcPts val="600"/>
              </a:spcBef>
              <a:spcAft>
                <a:spcPts val="600"/>
              </a:spcAft>
            </a:pPr>
            <a:r>
              <a:rPr lang="zh-CN" altLang="en-US" sz="1400" dirty="0" smtClean="0">
                <a:latin typeface="Arial Unicode MS" pitchFamily="34" charset="-122"/>
                <a:ea typeface="Arial Unicode MS" pitchFamily="34" charset="-122"/>
                <a:cs typeface="Arial Unicode MS" pitchFamily="34" charset="-122"/>
              </a:rPr>
              <a:t>常见</a:t>
            </a:r>
            <a:r>
              <a:rPr lang="en-US" altLang="zh-CN" sz="1400" dirty="0" smtClean="0">
                <a:latin typeface="Arial Unicode MS" pitchFamily="34" charset="-122"/>
                <a:ea typeface="Arial Unicode MS" pitchFamily="34" charset="-122"/>
                <a:cs typeface="Arial Unicode MS" pitchFamily="34" charset="-122"/>
              </a:rPr>
              <a:t>Tree</a:t>
            </a:r>
            <a:r>
              <a:rPr lang="zh-CN" altLang="en-US" sz="1400" dirty="0" smtClean="0">
                <a:latin typeface="Arial Unicode MS" pitchFamily="34" charset="-122"/>
                <a:ea typeface="Arial Unicode MS" pitchFamily="34" charset="-122"/>
                <a:cs typeface="Arial Unicode MS" pitchFamily="34" charset="-122"/>
              </a:rPr>
              <a:t>内容为空，导致</a:t>
            </a:r>
            <a:r>
              <a:rPr lang="en-US" altLang="zh-CN" sz="1400" dirty="0" smtClean="0">
                <a:latin typeface="Arial Unicode MS" pitchFamily="34" charset="-122"/>
                <a:ea typeface="Arial Unicode MS" pitchFamily="34" charset="-122"/>
                <a:cs typeface="Arial Unicode MS" pitchFamily="34" charset="-122"/>
              </a:rPr>
              <a:t>Mining</a:t>
            </a:r>
            <a:r>
              <a:rPr lang="zh-CN" altLang="en-US" sz="1400" dirty="0" smtClean="0">
                <a:latin typeface="Arial Unicode MS" pitchFamily="34" charset="-122"/>
                <a:ea typeface="Arial Unicode MS" pitchFamily="34" charset="-122"/>
                <a:cs typeface="Arial Unicode MS" pitchFamily="34" charset="-122"/>
              </a:rPr>
              <a:t>无</a:t>
            </a:r>
            <a:r>
              <a:rPr lang="zh-CN" altLang="en-US" sz="1400" dirty="0" smtClean="0">
                <a:latin typeface="Arial Unicode MS" pitchFamily="34" charset="-122"/>
                <a:ea typeface="Arial Unicode MS" pitchFamily="34" charset="-122"/>
                <a:cs typeface="Arial Unicode MS" pitchFamily="34" charset="-122"/>
              </a:rPr>
              <a:t>结果。</a:t>
            </a:r>
            <a:endParaRPr lang="en-US" altLang="zh-CN" sz="1400" dirty="0" smtClean="0">
              <a:latin typeface="Arial Unicode MS" pitchFamily="34" charset="-122"/>
              <a:ea typeface="Arial Unicode MS" pitchFamily="34" charset="-122"/>
              <a:cs typeface="Arial Unicode MS" pitchFamily="34" charset="-122"/>
            </a:endParaRPr>
          </a:p>
          <a:p>
            <a:pPr lvl="1">
              <a:spcBef>
                <a:spcPts val="600"/>
              </a:spcBef>
              <a:spcAft>
                <a:spcPts val="600"/>
              </a:spcAft>
              <a:buNone/>
            </a:pPr>
            <a:r>
              <a:rPr lang="en-US" altLang="zh-CN" sz="1400" dirty="0" smtClean="0">
                <a:latin typeface="Arial Unicode MS" pitchFamily="34" charset="-122"/>
                <a:ea typeface="Arial Unicode MS" pitchFamily="34" charset="-122"/>
                <a:cs typeface="Arial Unicode MS" pitchFamily="34" charset="-122"/>
              </a:rPr>
              <a:t>	</a:t>
            </a:r>
            <a:r>
              <a:rPr lang="zh-CN" altLang="en-US" sz="1400" dirty="0" smtClean="0">
                <a:latin typeface="Arial Unicode MS" pitchFamily="34" charset="-122"/>
                <a:ea typeface="Arial Unicode MS" pitchFamily="34" charset="-122"/>
                <a:cs typeface="Arial Unicode MS" pitchFamily="34" charset="-122"/>
              </a:rPr>
              <a:t>需要</a:t>
            </a:r>
            <a:r>
              <a:rPr lang="zh-CN" altLang="en-US" sz="1400" dirty="0" smtClean="0">
                <a:latin typeface="Arial Unicode MS" pitchFamily="34" charset="-122"/>
                <a:ea typeface="Arial Unicode MS" pitchFamily="34" charset="-122"/>
                <a:cs typeface="Arial Unicode MS" pitchFamily="34" charset="-122"/>
              </a:rPr>
              <a:t>上传后，再下载核对下。</a:t>
            </a:r>
            <a:endParaRPr lang="en-US" altLang="zh-CN" sz="1400" dirty="0" smtClean="0">
              <a:latin typeface="Arial Unicode MS" pitchFamily="34" charset="-122"/>
              <a:ea typeface="Arial Unicode MS" pitchFamily="34" charset="-122"/>
              <a:cs typeface="Arial Unicode MS" pitchFamily="34" charset="-122"/>
            </a:endParaRPr>
          </a:p>
          <a:p>
            <a:pPr lvl="1">
              <a:spcBef>
                <a:spcPts val="600"/>
              </a:spcBef>
              <a:spcAft>
                <a:spcPts val="600"/>
              </a:spcAft>
            </a:pPr>
            <a:r>
              <a:rPr lang="zh-CN" altLang="en-US" sz="1400" b="0" dirty="0" smtClean="0">
                <a:latin typeface="Arial Unicode MS" pitchFamily="34" charset="-122"/>
                <a:ea typeface="Arial Unicode MS" pitchFamily="34" charset="-122"/>
                <a:cs typeface="Arial Unicode MS" pitchFamily="34" charset="-122"/>
              </a:rPr>
              <a:t>内容上传到错误的</a:t>
            </a:r>
            <a:r>
              <a:rPr lang="en-US" altLang="zh-CN" sz="1400" b="0" dirty="0" err="1" smtClean="0">
                <a:latin typeface="Arial Unicode MS" pitchFamily="34" charset="-122"/>
                <a:ea typeface="Arial Unicode MS" pitchFamily="34" charset="-122"/>
                <a:cs typeface="Arial Unicode MS" pitchFamily="34" charset="-122"/>
              </a:rPr>
              <a:t>TreeID</a:t>
            </a:r>
            <a:r>
              <a:rPr lang="zh-CN" altLang="en-US" sz="1400" b="0" dirty="0" smtClean="0">
                <a:latin typeface="Arial Unicode MS" pitchFamily="34" charset="-122"/>
                <a:ea typeface="Arial Unicode MS" pitchFamily="34" charset="-122"/>
                <a:cs typeface="Arial Unicode MS" pitchFamily="34" charset="-122"/>
              </a:rPr>
              <a:t>里，</a:t>
            </a:r>
            <a:r>
              <a:rPr lang="zh-CN" altLang="en-US" sz="1400" dirty="0" smtClean="0">
                <a:latin typeface="Arial Unicode MS" pitchFamily="34" charset="-122"/>
                <a:ea typeface="Arial Unicode MS" pitchFamily="34" charset="-122"/>
                <a:cs typeface="Arial Unicode MS" pitchFamily="34" charset="-122"/>
              </a:rPr>
              <a:t>导致</a:t>
            </a:r>
            <a:r>
              <a:rPr lang="en-US" altLang="zh-CN" sz="1400" dirty="0" smtClean="0">
                <a:latin typeface="Arial Unicode MS" pitchFamily="34" charset="-122"/>
                <a:ea typeface="Arial Unicode MS" pitchFamily="34" charset="-122"/>
                <a:cs typeface="Arial Unicode MS" pitchFamily="34" charset="-122"/>
              </a:rPr>
              <a:t>Mining</a:t>
            </a:r>
            <a:r>
              <a:rPr lang="zh-CN" altLang="en-US" sz="1400" dirty="0" smtClean="0">
                <a:latin typeface="Arial Unicode MS" pitchFamily="34" charset="-122"/>
                <a:ea typeface="Arial Unicode MS" pitchFamily="34" charset="-122"/>
                <a:cs typeface="Arial Unicode MS" pitchFamily="34" charset="-122"/>
              </a:rPr>
              <a:t>结果错误。</a:t>
            </a:r>
            <a:endParaRPr lang="en-US" altLang="zh-CN" sz="1400" b="0" dirty="0" smtClean="0">
              <a:latin typeface="Arial Unicode MS" pitchFamily="34" charset="-122"/>
              <a:ea typeface="Arial Unicode MS" pitchFamily="34" charset="-122"/>
              <a:cs typeface="Arial Unicode MS" pitchFamily="34" charset="-122"/>
            </a:endParaRPr>
          </a:p>
          <a:p>
            <a:pPr lvl="1">
              <a:spcBef>
                <a:spcPts val="600"/>
              </a:spcBef>
              <a:spcAft>
                <a:spcPts val="600"/>
              </a:spcAft>
              <a:buNone/>
            </a:pPr>
            <a:r>
              <a:rPr lang="en-US" altLang="zh-CN" sz="1400" b="0" dirty="0" smtClean="0">
                <a:latin typeface="Arial Unicode MS" pitchFamily="34" charset="-122"/>
                <a:ea typeface="Arial Unicode MS" pitchFamily="34" charset="-122"/>
                <a:cs typeface="Arial Unicode MS" pitchFamily="34" charset="-122"/>
              </a:rPr>
              <a:t>	</a:t>
            </a:r>
            <a:r>
              <a:rPr lang="zh-CN" altLang="en-US" sz="1400" b="0" dirty="0" smtClean="0">
                <a:latin typeface="Arial Unicode MS" pitchFamily="34" charset="-122"/>
                <a:ea typeface="Arial Unicode MS" pitchFamily="34" charset="-122"/>
                <a:cs typeface="Arial Unicode MS" pitchFamily="34" charset="-122"/>
              </a:rPr>
              <a:t>上传或更新</a:t>
            </a:r>
            <a:r>
              <a:rPr lang="en-US" altLang="zh-CN" sz="1400" b="0" dirty="0" smtClean="0">
                <a:latin typeface="Arial Unicode MS" pitchFamily="34" charset="-122"/>
                <a:ea typeface="Arial Unicode MS" pitchFamily="34" charset="-122"/>
                <a:cs typeface="Arial Unicode MS" pitchFamily="34" charset="-122"/>
              </a:rPr>
              <a:t>Tree</a:t>
            </a:r>
            <a:r>
              <a:rPr lang="zh-CN" altLang="en-US" sz="1400" b="0" dirty="0" smtClean="0">
                <a:latin typeface="Arial Unicode MS" pitchFamily="34" charset="-122"/>
                <a:ea typeface="Arial Unicode MS" pitchFamily="34" charset="-122"/>
                <a:cs typeface="Arial Unicode MS" pitchFamily="34" charset="-122"/>
              </a:rPr>
              <a:t>时，必须选定对应</a:t>
            </a:r>
            <a:r>
              <a:rPr lang="en-US" altLang="zh-CN" sz="1400" b="0" dirty="0" smtClean="0">
                <a:latin typeface="Arial Unicode MS" pitchFamily="34" charset="-122"/>
                <a:ea typeface="Arial Unicode MS" pitchFamily="34" charset="-122"/>
                <a:cs typeface="Arial Unicode MS" pitchFamily="34" charset="-122"/>
              </a:rPr>
              <a:t>Tree</a:t>
            </a:r>
            <a:r>
              <a:rPr lang="zh-CN" altLang="en-US" sz="1400" b="0" dirty="0" smtClean="0">
                <a:latin typeface="Arial Unicode MS" pitchFamily="34" charset="-122"/>
                <a:ea typeface="Arial Unicode MS" pitchFamily="34" charset="-122"/>
                <a:cs typeface="Arial Unicode MS" pitchFamily="34" charset="-122"/>
              </a:rPr>
              <a:t>编号；特别是新项目，在上传</a:t>
            </a:r>
            <a:r>
              <a:rPr lang="en-US" altLang="zh-CN" sz="1400" b="0" dirty="0" smtClean="0">
                <a:latin typeface="Arial Unicode MS" pitchFamily="34" charset="-122"/>
                <a:ea typeface="Arial Unicode MS" pitchFamily="34" charset="-122"/>
                <a:cs typeface="Arial Unicode MS" pitchFamily="34" charset="-122"/>
              </a:rPr>
              <a:t>Tree</a:t>
            </a:r>
            <a:r>
              <a:rPr lang="zh-CN" altLang="en-US" sz="1400" b="0" dirty="0" smtClean="0">
                <a:latin typeface="Arial Unicode MS" pitchFamily="34" charset="-122"/>
                <a:ea typeface="Arial Unicode MS" pitchFamily="34" charset="-122"/>
                <a:cs typeface="Arial Unicode MS" pitchFamily="34" charset="-122"/>
              </a:rPr>
              <a:t>前必须先创建新的</a:t>
            </a:r>
            <a:r>
              <a:rPr lang="en-US" altLang="zh-CN" sz="1400" b="0" dirty="0" smtClean="0">
                <a:latin typeface="Arial Unicode MS" pitchFamily="34" charset="-122"/>
                <a:ea typeface="Arial Unicode MS" pitchFamily="34" charset="-122"/>
                <a:cs typeface="Arial Unicode MS" pitchFamily="34" charset="-122"/>
              </a:rPr>
              <a:t>Tree</a:t>
            </a:r>
            <a:r>
              <a:rPr lang="zh-CN" altLang="en-US" sz="1400" b="0" dirty="0" smtClean="0">
                <a:latin typeface="Arial Unicode MS" pitchFamily="34" charset="-122"/>
                <a:ea typeface="Arial Unicode MS" pitchFamily="34" charset="-122"/>
                <a:cs typeface="Arial Unicode MS" pitchFamily="34" charset="-122"/>
              </a:rPr>
              <a:t>编号，否则容易将内容上传到</a:t>
            </a:r>
            <a:r>
              <a:rPr lang="en-US" altLang="zh-CN" sz="1400" b="0" dirty="0" err="1" smtClean="0">
                <a:latin typeface="Arial Unicode MS" pitchFamily="34" charset="-122"/>
                <a:ea typeface="Arial Unicode MS" pitchFamily="34" charset="-122"/>
                <a:cs typeface="Arial Unicode MS" pitchFamily="34" charset="-122"/>
              </a:rPr>
              <a:t>PT0</a:t>
            </a:r>
            <a:r>
              <a:rPr lang="zh-CN" altLang="en-US" sz="1400" b="0" dirty="0" smtClean="0">
                <a:latin typeface="Arial Unicode MS" pitchFamily="34" charset="-122"/>
                <a:ea typeface="Arial Unicode MS" pitchFamily="34" charset="-122"/>
                <a:cs typeface="Arial Unicode MS" pitchFamily="34" charset="-122"/>
              </a:rPr>
              <a:t>或</a:t>
            </a:r>
            <a:r>
              <a:rPr lang="en-US" altLang="zh-CN" sz="1400" b="0" dirty="0" err="1" smtClean="0">
                <a:latin typeface="Arial Unicode MS" pitchFamily="34" charset="-122"/>
                <a:ea typeface="Arial Unicode MS" pitchFamily="34" charset="-122"/>
                <a:cs typeface="Arial Unicode MS" pitchFamily="34" charset="-122"/>
              </a:rPr>
              <a:t>DT0</a:t>
            </a:r>
            <a:r>
              <a:rPr lang="zh-CN" altLang="en-US" sz="1400" b="0" dirty="0" smtClean="0">
                <a:latin typeface="Arial Unicode MS" pitchFamily="34" charset="-122"/>
                <a:ea typeface="Arial Unicode MS" pitchFamily="34" charset="-122"/>
                <a:cs typeface="Arial Unicode MS" pitchFamily="34" charset="-122"/>
              </a:rPr>
              <a:t>中（</a:t>
            </a:r>
            <a:r>
              <a:rPr lang="zh-CN" altLang="en-US" sz="1400" b="0" dirty="0" smtClean="0">
                <a:solidFill>
                  <a:srgbClr val="FF0000"/>
                </a:solidFill>
                <a:latin typeface="Arial Unicode MS" pitchFamily="34" charset="-122"/>
                <a:ea typeface="Arial Unicode MS" pitchFamily="34" charset="-122"/>
                <a:cs typeface="Arial Unicode MS" pitchFamily="34" charset="-122"/>
              </a:rPr>
              <a:t>会严重影响到其它项目）</a:t>
            </a:r>
            <a:r>
              <a:rPr lang="zh-CN" altLang="en-US" sz="1400" b="0" dirty="0" smtClean="0">
                <a:latin typeface="Arial Unicode MS" pitchFamily="34" charset="-122"/>
                <a:ea typeface="Arial Unicode MS" pitchFamily="34" charset="-122"/>
                <a:cs typeface="Arial Unicode MS" pitchFamily="34" charset="-122"/>
              </a:rPr>
              <a:t>。</a:t>
            </a:r>
            <a:endParaRPr lang="en-US" altLang="zh-CN" sz="1400" b="0" dirty="0" smtClean="0">
              <a:latin typeface="Arial Unicode MS" pitchFamily="34" charset="-122"/>
              <a:ea typeface="Arial Unicode MS" pitchFamily="34" charset="-122"/>
              <a:cs typeface="Arial Unicode MS" pitchFamily="34" charset="-122"/>
            </a:endParaRPr>
          </a:p>
          <a:p>
            <a:pPr lvl="1">
              <a:spcBef>
                <a:spcPts val="600"/>
              </a:spcBef>
              <a:spcAft>
                <a:spcPts val="600"/>
              </a:spcAft>
            </a:pPr>
            <a:r>
              <a:rPr lang="en-US" altLang="zh-CN" sz="1400" b="0" dirty="0" err="1" smtClean="0">
                <a:latin typeface="Arial Unicode MS" pitchFamily="34" charset="-122"/>
                <a:ea typeface="Arial Unicode MS" pitchFamily="34" charset="-122"/>
                <a:cs typeface="Arial Unicode MS" pitchFamily="34" charset="-122"/>
              </a:rPr>
              <a:t>TreeName</a:t>
            </a:r>
            <a:r>
              <a:rPr lang="zh-CN" altLang="en-US" sz="1400" b="0" dirty="0" smtClean="0">
                <a:latin typeface="Arial Unicode MS" pitchFamily="34" charset="-122"/>
                <a:ea typeface="Arial Unicode MS" pitchFamily="34" charset="-122"/>
                <a:cs typeface="Arial Unicode MS" pitchFamily="34" charset="-122"/>
              </a:rPr>
              <a:t>不合法，无法上传内容</a:t>
            </a:r>
            <a:endParaRPr lang="en-US" altLang="zh-CN" sz="1400" b="0" dirty="0" smtClean="0">
              <a:latin typeface="Arial Unicode MS" pitchFamily="34" charset="-122"/>
              <a:ea typeface="Arial Unicode MS" pitchFamily="34" charset="-122"/>
              <a:cs typeface="Arial Unicode MS" pitchFamily="34" charset="-122"/>
            </a:endParaRPr>
          </a:p>
          <a:p>
            <a:pPr lvl="1">
              <a:spcBef>
                <a:spcPts val="600"/>
              </a:spcBef>
              <a:spcAft>
                <a:spcPts val="600"/>
              </a:spcAft>
              <a:buNone/>
            </a:pPr>
            <a:r>
              <a:rPr lang="en-US" altLang="zh-CN" sz="1400" dirty="0" smtClean="0">
                <a:latin typeface="Arial Unicode MS" pitchFamily="34" charset="-122"/>
                <a:ea typeface="Arial Unicode MS" pitchFamily="34" charset="-122"/>
                <a:cs typeface="Arial Unicode MS" pitchFamily="34" charset="-122"/>
              </a:rPr>
              <a:t>	</a:t>
            </a:r>
            <a:r>
              <a:rPr lang="zh-CN" altLang="en-US" sz="1400" b="0" dirty="0" smtClean="0">
                <a:latin typeface="Arial Unicode MS" pitchFamily="34" charset="-122"/>
                <a:ea typeface="Arial Unicode MS" pitchFamily="34" charset="-122"/>
                <a:cs typeface="Arial Unicode MS" pitchFamily="34" charset="-122"/>
              </a:rPr>
              <a:t>新建</a:t>
            </a:r>
            <a:r>
              <a:rPr lang="en-US" altLang="zh-CN" sz="1400" b="0" dirty="0" smtClean="0">
                <a:latin typeface="Arial Unicode MS" pitchFamily="34" charset="-122"/>
                <a:ea typeface="Arial Unicode MS" pitchFamily="34" charset="-122"/>
                <a:cs typeface="Arial Unicode MS" pitchFamily="34" charset="-122"/>
              </a:rPr>
              <a:t>Tree</a:t>
            </a:r>
            <a:r>
              <a:rPr lang="zh-CN" altLang="en-US" sz="1400" b="0" dirty="0" smtClean="0">
                <a:latin typeface="Arial Unicode MS" pitchFamily="34" charset="-122"/>
                <a:ea typeface="Arial Unicode MS" pitchFamily="34" charset="-122"/>
                <a:cs typeface="Arial Unicode MS" pitchFamily="34" charset="-122"/>
              </a:rPr>
              <a:t>时，</a:t>
            </a:r>
            <a:r>
              <a:rPr lang="en-US" altLang="zh-CN" sz="1400" b="0" dirty="0" err="1" smtClean="0">
                <a:latin typeface="Arial Unicode MS" pitchFamily="34" charset="-122"/>
                <a:ea typeface="Arial Unicode MS" pitchFamily="34" charset="-122"/>
                <a:cs typeface="Arial Unicode MS" pitchFamily="34" charset="-122"/>
              </a:rPr>
              <a:t>TreeName</a:t>
            </a:r>
            <a:r>
              <a:rPr lang="zh-CN" altLang="en-US" sz="1400" b="0" dirty="0" smtClean="0">
                <a:latin typeface="Arial Unicode MS" pitchFamily="34" charset="-122"/>
                <a:ea typeface="Arial Unicode MS" pitchFamily="34" charset="-122"/>
                <a:cs typeface="Arial Unicode MS" pitchFamily="34" charset="-122"/>
              </a:rPr>
              <a:t>中不能有含数字的括号，</a:t>
            </a:r>
            <a:r>
              <a:rPr lang="en-US" altLang="zh-CN" sz="1400" b="0" dirty="0" smtClean="0">
                <a:latin typeface="Arial Unicode MS" pitchFamily="34" charset="-122"/>
                <a:ea typeface="Arial Unicode MS" pitchFamily="34" charset="-122"/>
                <a:cs typeface="Arial Unicode MS" pitchFamily="34" charset="-122"/>
              </a:rPr>
              <a:t>Tree</a:t>
            </a:r>
            <a:r>
              <a:rPr lang="zh-CN" altLang="en-US" sz="1400" b="0" dirty="0" smtClean="0">
                <a:latin typeface="Arial Unicode MS" pitchFamily="34" charset="-122"/>
                <a:ea typeface="Arial Unicode MS" pitchFamily="34" charset="-122"/>
                <a:cs typeface="Arial Unicode MS" pitchFamily="34" charset="-122"/>
              </a:rPr>
              <a:t>名称后的</a:t>
            </a:r>
            <a:r>
              <a:rPr lang="en-US" altLang="zh-CN" sz="1400" b="0" dirty="0" err="1" smtClean="0">
                <a:latin typeface="Arial Unicode MS" pitchFamily="34" charset="-122"/>
                <a:ea typeface="Arial Unicode MS" pitchFamily="34" charset="-122"/>
                <a:cs typeface="Arial Unicode MS" pitchFamily="34" charset="-122"/>
              </a:rPr>
              <a:t>TreeID</a:t>
            </a:r>
            <a:r>
              <a:rPr lang="zh-CN" altLang="en-US" sz="1400" b="0" dirty="0" smtClean="0">
                <a:latin typeface="Arial Unicode MS" pitchFamily="34" charset="-122"/>
                <a:ea typeface="Arial Unicode MS" pitchFamily="34" charset="-122"/>
                <a:cs typeface="Arial Unicode MS" pitchFamily="34" charset="-122"/>
              </a:rPr>
              <a:t>就是含数字的括号，会造成冲突。例如</a:t>
            </a:r>
            <a:r>
              <a:rPr lang="en-US" altLang="zh-CN" sz="1400" b="0" dirty="0" err="1" smtClean="0">
                <a:latin typeface="Arial Unicode MS" pitchFamily="34" charset="-122"/>
                <a:ea typeface="Arial Unicode MS" pitchFamily="34" charset="-122"/>
                <a:cs typeface="Arial Unicode MS" pitchFamily="34" charset="-122"/>
              </a:rPr>
              <a:t>Wrigley_SERA</a:t>
            </a:r>
            <a:r>
              <a:rPr lang="en-US" altLang="zh-CN" sz="1400" b="0" dirty="0" smtClean="0">
                <a:latin typeface="Arial Unicode MS" pitchFamily="34" charset="-122"/>
                <a:ea typeface="Arial Unicode MS" pitchFamily="34" charset="-122"/>
                <a:cs typeface="Arial Unicode MS" pitchFamily="34" charset="-122"/>
              </a:rPr>
              <a:t>(585)</a:t>
            </a:r>
            <a:r>
              <a:rPr lang="zh-CN" altLang="en-US" sz="1400" b="0" dirty="0" smtClean="0">
                <a:latin typeface="Arial Unicode MS" pitchFamily="34" charset="-122"/>
                <a:ea typeface="Arial Unicode MS" pitchFamily="34" charset="-122"/>
                <a:cs typeface="Arial Unicode MS" pitchFamily="34" charset="-122"/>
              </a:rPr>
              <a:t>，是错误的 </a:t>
            </a:r>
            <a:r>
              <a:rPr lang="zh-CN" altLang="en-US" sz="1400" b="0" dirty="0" smtClean="0">
                <a:latin typeface="Arial Unicode MS" pitchFamily="34" charset="-122"/>
                <a:ea typeface="Arial Unicode MS" pitchFamily="34" charset="-122"/>
                <a:cs typeface="Arial Unicode MS" pitchFamily="34" charset="-122"/>
              </a:rPr>
              <a:t>。</a:t>
            </a:r>
            <a:endParaRPr lang="en-US" altLang="zh-CN" sz="1400" b="0" dirty="0" smtClean="0">
              <a:latin typeface="Arial Unicode MS" pitchFamily="34" charset="-122"/>
              <a:ea typeface="Arial Unicode MS" pitchFamily="34" charset="-122"/>
              <a:cs typeface="Arial Unicode MS" pitchFamily="34" charset="-122"/>
            </a:endParaRPr>
          </a:p>
          <a:p>
            <a:pPr lvl="1">
              <a:spcBef>
                <a:spcPts val="600"/>
              </a:spcBef>
              <a:spcAft>
                <a:spcPts val="600"/>
              </a:spcAft>
            </a:pPr>
            <a:r>
              <a:rPr lang="en-US" altLang="zh-CN" sz="1400" dirty="0" err="1" smtClean="0">
                <a:latin typeface="Arial Unicode MS" pitchFamily="34" charset="-122"/>
                <a:ea typeface="Arial Unicode MS" pitchFamily="34" charset="-122"/>
                <a:cs typeface="Arial Unicode MS" pitchFamily="34" charset="-122"/>
              </a:rPr>
              <a:t>GlobalRuleSet</a:t>
            </a:r>
            <a:r>
              <a:rPr lang="zh-CN" altLang="en-US" sz="1400" dirty="0" smtClean="0">
                <a:latin typeface="Arial Unicode MS" pitchFamily="34" charset="-122"/>
                <a:ea typeface="Arial Unicode MS" pitchFamily="34" charset="-122"/>
                <a:cs typeface="Arial Unicode MS" pitchFamily="34" charset="-122"/>
              </a:rPr>
              <a:t>中的</a:t>
            </a:r>
            <a:r>
              <a:rPr lang="en-US" altLang="zh-CN" sz="1400" dirty="0" err="1" smtClean="0">
                <a:latin typeface="Arial Unicode MS" pitchFamily="34" charset="-122"/>
                <a:ea typeface="Arial Unicode MS" pitchFamily="34" charset="-122"/>
                <a:cs typeface="Arial Unicode MS" pitchFamily="34" charset="-122"/>
              </a:rPr>
              <a:t>metarule</a:t>
            </a:r>
            <a:r>
              <a:rPr lang="zh-CN" altLang="en-US" sz="1400" dirty="0" smtClean="0">
                <a:latin typeface="Arial Unicode MS" pitchFamily="34" charset="-122"/>
                <a:ea typeface="Arial Unicode MS" pitchFamily="34" charset="-122"/>
                <a:cs typeface="Arial Unicode MS" pitchFamily="34" charset="-122"/>
              </a:rPr>
              <a:t>误设置，导致</a:t>
            </a:r>
            <a:r>
              <a:rPr lang="en-US" altLang="zh-CN" sz="1400" dirty="0" smtClean="0">
                <a:latin typeface="Arial Unicode MS" pitchFamily="34" charset="-122"/>
                <a:ea typeface="Arial Unicode MS" pitchFamily="34" charset="-122"/>
                <a:cs typeface="Arial Unicode MS" pitchFamily="34" charset="-122"/>
              </a:rPr>
              <a:t>Mining</a:t>
            </a:r>
            <a:r>
              <a:rPr lang="zh-CN" altLang="en-US" sz="1400" dirty="0" smtClean="0">
                <a:latin typeface="Arial Unicode MS" pitchFamily="34" charset="-122"/>
                <a:ea typeface="Arial Unicode MS" pitchFamily="34" charset="-122"/>
                <a:cs typeface="Arial Unicode MS" pitchFamily="34" charset="-122"/>
              </a:rPr>
              <a:t>结果错误。</a:t>
            </a:r>
            <a:endParaRPr lang="en-US" altLang="zh-CN" sz="1400" dirty="0" smtClean="0">
              <a:latin typeface="Arial Unicode MS" pitchFamily="34" charset="-122"/>
              <a:ea typeface="Arial Unicode MS" pitchFamily="34" charset="-122"/>
              <a:cs typeface="Arial Unicode MS" pitchFamily="34" charset="-122"/>
            </a:endParaRPr>
          </a:p>
          <a:p>
            <a:pPr lvl="1">
              <a:spcBef>
                <a:spcPts val="600"/>
              </a:spcBef>
              <a:spcAft>
                <a:spcPts val="600"/>
              </a:spcAft>
              <a:buNone/>
            </a:pPr>
            <a:r>
              <a:rPr lang="en-US" altLang="zh-CN" sz="1400" dirty="0" smtClean="0">
                <a:latin typeface="Arial Unicode MS" pitchFamily="34" charset="-122"/>
                <a:ea typeface="Arial Unicode MS" pitchFamily="34" charset="-122"/>
                <a:cs typeface="Arial Unicode MS" pitchFamily="34" charset="-122"/>
              </a:rPr>
              <a:t>	</a:t>
            </a:r>
            <a:r>
              <a:rPr lang="en-US" altLang="zh-CN" sz="1400" dirty="0" err="1" smtClean="0">
                <a:latin typeface="Arial Unicode MS" pitchFamily="34" charset="-122"/>
                <a:ea typeface="Arial Unicode MS" pitchFamily="34" charset="-122"/>
                <a:cs typeface="Arial Unicode MS" pitchFamily="34" charset="-122"/>
              </a:rPr>
              <a:t>Metarule</a:t>
            </a:r>
            <a:r>
              <a:rPr lang="zh-CN" altLang="en-US" sz="1400" dirty="0" smtClean="0">
                <a:latin typeface="Arial Unicode MS" pitchFamily="34" charset="-122"/>
                <a:ea typeface="Arial Unicode MS" pitchFamily="34" charset="-122"/>
                <a:cs typeface="Arial Unicode MS" pitchFamily="34" charset="-122"/>
              </a:rPr>
              <a:t>里面</a:t>
            </a:r>
            <a:r>
              <a:rPr lang="zh-CN" altLang="en-US" sz="1400" dirty="0" smtClean="0">
                <a:latin typeface="Arial Unicode MS" pitchFamily="34" charset="-122"/>
                <a:ea typeface="Arial Unicode MS" pitchFamily="34" charset="-122"/>
                <a:cs typeface="Arial Unicode MS" pitchFamily="34" charset="-122"/>
              </a:rPr>
              <a:t>设定的</a:t>
            </a:r>
            <a:r>
              <a:rPr lang="en-US" altLang="zh-CN" sz="1400" dirty="0" err="1" smtClean="0">
                <a:latin typeface="Arial Unicode MS" pitchFamily="34" charset="-122"/>
                <a:ea typeface="Arial Unicode MS" pitchFamily="34" charset="-122"/>
                <a:cs typeface="Arial Unicode MS" pitchFamily="34" charset="-122"/>
              </a:rPr>
              <a:t>TESiteID</a:t>
            </a:r>
            <a:r>
              <a:rPr lang="zh-CN" altLang="en-US" sz="1400" dirty="0" smtClean="0">
                <a:latin typeface="Arial Unicode MS" pitchFamily="34" charset="-122"/>
                <a:ea typeface="Arial Unicode MS" pitchFamily="34" charset="-122"/>
                <a:cs typeface="Arial Unicode MS" pitchFamily="34" charset="-122"/>
              </a:rPr>
              <a:t>必须与项目实际用到的相匹配 （向</a:t>
            </a:r>
            <a:r>
              <a:rPr lang="en-US" altLang="zh-CN" sz="1400" dirty="0" smtClean="0">
                <a:latin typeface="Arial Unicode MS" pitchFamily="34" charset="-122"/>
                <a:ea typeface="Arial Unicode MS" pitchFamily="34" charset="-122"/>
                <a:cs typeface="Arial Unicode MS" pitchFamily="34" charset="-122"/>
              </a:rPr>
              <a:t>DC </a:t>
            </a:r>
            <a:r>
              <a:rPr lang="zh-CN" altLang="en-US" sz="1400" dirty="0" smtClean="0">
                <a:latin typeface="Arial Unicode MS" pitchFamily="34" charset="-122"/>
                <a:ea typeface="Arial Unicode MS" pitchFamily="34" charset="-122"/>
                <a:cs typeface="Arial Unicode MS" pitchFamily="34" charset="-122"/>
              </a:rPr>
              <a:t>询问相应的</a:t>
            </a:r>
            <a:r>
              <a:rPr lang="en-US" altLang="zh-CN" sz="1400" dirty="0" err="1" smtClean="0">
                <a:latin typeface="Arial Unicode MS" pitchFamily="34" charset="-122"/>
                <a:ea typeface="Arial Unicode MS" pitchFamily="34" charset="-122"/>
                <a:cs typeface="Arial Unicode MS" pitchFamily="34" charset="-122"/>
              </a:rPr>
              <a:t>SITEID</a:t>
            </a:r>
            <a:r>
              <a:rPr lang="zh-CN" altLang="en-US" sz="1400" dirty="0" smtClean="0">
                <a:latin typeface="Arial Unicode MS" pitchFamily="34" charset="-122"/>
                <a:ea typeface="Arial Unicode MS" pitchFamily="34" charset="-122"/>
                <a:cs typeface="Arial Unicode MS" pitchFamily="34" charset="-122"/>
              </a:rPr>
              <a:t>），多项目共用</a:t>
            </a:r>
            <a:r>
              <a:rPr lang="en-US" altLang="zh-CN" sz="1400" dirty="0" smtClean="0">
                <a:latin typeface="Arial Unicode MS" pitchFamily="34" charset="-122"/>
                <a:ea typeface="Arial Unicode MS" pitchFamily="34" charset="-122"/>
                <a:cs typeface="Arial Unicode MS" pitchFamily="34" charset="-122"/>
              </a:rPr>
              <a:t>Tree</a:t>
            </a:r>
            <a:r>
              <a:rPr lang="zh-CN" altLang="en-US" sz="1400" dirty="0" smtClean="0">
                <a:latin typeface="Arial Unicode MS" pitchFamily="34" charset="-122"/>
                <a:ea typeface="Arial Unicode MS" pitchFamily="34" charset="-122"/>
                <a:cs typeface="Arial Unicode MS" pitchFamily="34" charset="-122"/>
              </a:rPr>
              <a:t>的话，常见此问题。</a:t>
            </a:r>
            <a:endParaRPr lang="zh-CN" altLang="en-US" sz="1400" dirty="0" smtClean="0">
              <a:latin typeface="Arial Unicode MS" pitchFamily="34" charset="-122"/>
              <a:ea typeface="Arial Unicode MS" pitchFamily="34" charset="-122"/>
              <a:cs typeface="Arial Unicode MS" pitchFamily="34" charset="-122"/>
            </a:endParaRPr>
          </a:p>
          <a:p>
            <a:pPr lvl="1">
              <a:spcBef>
                <a:spcPts val="600"/>
              </a:spcBef>
              <a:spcAft>
                <a:spcPts val="600"/>
              </a:spcAft>
            </a:pPr>
            <a:r>
              <a:rPr lang="en-US" altLang="zh-CN" sz="1400" b="0" dirty="0" smtClean="0">
                <a:latin typeface="Arial Unicode MS" pitchFamily="34" charset="-122"/>
                <a:ea typeface="Arial Unicode MS" pitchFamily="34" charset="-122"/>
                <a:cs typeface="Arial Unicode MS" pitchFamily="34" charset="-122"/>
              </a:rPr>
              <a:t>Tree</a:t>
            </a:r>
            <a:r>
              <a:rPr lang="zh-CN" altLang="en-US" sz="1400" b="0" dirty="0" smtClean="0">
                <a:latin typeface="Arial Unicode MS" pitchFamily="34" charset="-122"/>
                <a:ea typeface="Arial Unicode MS" pitchFamily="34" charset="-122"/>
                <a:cs typeface="Arial Unicode MS" pitchFamily="34" charset="-122"/>
              </a:rPr>
              <a:t>中有字段内容不合法，导出无法计算或查询</a:t>
            </a:r>
            <a:endParaRPr lang="en-US" altLang="zh-CN" sz="1400" b="0" dirty="0" smtClean="0">
              <a:latin typeface="Arial Unicode MS" pitchFamily="34" charset="-122"/>
              <a:ea typeface="Arial Unicode MS" pitchFamily="34" charset="-122"/>
              <a:cs typeface="Arial Unicode MS" pitchFamily="34" charset="-122"/>
            </a:endParaRPr>
          </a:p>
          <a:p>
            <a:pPr lvl="1">
              <a:spcBef>
                <a:spcPts val="600"/>
              </a:spcBef>
              <a:spcAft>
                <a:spcPts val="600"/>
              </a:spcAft>
              <a:buNone/>
            </a:pPr>
            <a:r>
              <a:rPr lang="en-US" altLang="zh-CN" sz="1400" b="0" dirty="0" smtClean="0">
                <a:latin typeface="Arial Unicode MS" pitchFamily="34" charset="-122"/>
                <a:ea typeface="Arial Unicode MS" pitchFamily="34" charset="-122"/>
                <a:cs typeface="Arial Unicode MS" pitchFamily="34" charset="-122"/>
              </a:rPr>
              <a:t>	Tree</a:t>
            </a:r>
            <a:r>
              <a:rPr lang="zh-CN" altLang="en-US" sz="1400" b="0" dirty="0" smtClean="0">
                <a:latin typeface="Arial Unicode MS" pitchFamily="34" charset="-122"/>
                <a:ea typeface="Arial Unicode MS" pitchFamily="34" charset="-122"/>
                <a:cs typeface="Arial Unicode MS" pitchFamily="34" charset="-122"/>
              </a:rPr>
              <a:t>中所有字段都不能</a:t>
            </a:r>
            <a:r>
              <a:rPr lang="zh-CN" altLang="en-US" sz="1400" b="0" dirty="0" smtClean="0">
                <a:latin typeface="Arial Unicode MS" pitchFamily="34" charset="-122"/>
                <a:ea typeface="Arial Unicode MS" pitchFamily="34" charset="-122"/>
                <a:cs typeface="Arial Unicode MS" pitchFamily="34" charset="-122"/>
              </a:rPr>
              <a:t>有换行符；</a:t>
            </a:r>
            <a:r>
              <a:rPr lang="en-US" altLang="zh-CN" sz="1400" b="0" dirty="0" err="1" smtClean="0">
                <a:latin typeface="Arial Unicode MS" pitchFamily="34" charset="-122"/>
                <a:ea typeface="Arial Unicode MS" pitchFamily="34" charset="-122"/>
                <a:cs typeface="Arial Unicode MS" pitchFamily="34" charset="-122"/>
              </a:rPr>
              <a:t>CatName</a:t>
            </a:r>
            <a:r>
              <a:rPr lang="zh-CN" altLang="en-US" sz="1400" b="0" dirty="0" smtClean="0">
                <a:latin typeface="Arial Unicode MS" pitchFamily="34" charset="-122"/>
                <a:ea typeface="Arial Unicode MS" pitchFamily="34" charset="-122"/>
                <a:cs typeface="Arial Unicode MS" pitchFamily="34" charset="-122"/>
              </a:rPr>
              <a:t>中避免使用</a:t>
            </a:r>
            <a:r>
              <a:rPr lang="en-US" altLang="zh-CN" sz="1400" b="0" dirty="0" smtClean="0">
                <a:latin typeface="Arial Unicode MS" pitchFamily="34" charset="-122"/>
                <a:ea typeface="Arial Unicode MS" pitchFamily="34" charset="-122"/>
                <a:cs typeface="Arial Unicode MS" pitchFamily="34" charset="-122"/>
              </a:rPr>
              <a:t>-</a:t>
            </a:r>
            <a:r>
              <a:rPr lang="zh-CN" altLang="en-US" sz="1400" b="0" dirty="0" smtClean="0">
                <a:latin typeface="Arial Unicode MS" pitchFamily="34" charset="-122"/>
                <a:ea typeface="Arial Unicode MS" pitchFamily="34" charset="-122"/>
                <a:cs typeface="Arial Unicode MS" pitchFamily="34" charset="-122"/>
              </a:rPr>
              <a:t>（中杠</a:t>
            </a:r>
            <a:r>
              <a:rPr lang="en-US" altLang="zh-CN" sz="1400" b="0" dirty="0" smtClean="0">
                <a:latin typeface="Arial Unicode MS" pitchFamily="34" charset="-122"/>
                <a:ea typeface="Arial Unicode MS" pitchFamily="34" charset="-122"/>
                <a:cs typeface="Arial Unicode MS" pitchFamily="34" charset="-122"/>
              </a:rPr>
              <a:t>)</a:t>
            </a:r>
            <a:r>
              <a:rPr lang="zh-CN" altLang="en-US" sz="1400" b="0" dirty="0" smtClean="0">
                <a:latin typeface="Arial Unicode MS" pitchFamily="34" charset="-122"/>
                <a:ea typeface="Arial Unicode MS" pitchFamily="34" charset="-122"/>
                <a:cs typeface="Arial Unicode MS" pitchFamily="34" charset="-122"/>
              </a:rPr>
              <a:t>和</a:t>
            </a:r>
            <a:r>
              <a:rPr lang="en-US" altLang="zh-CN" sz="1400" b="0" dirty="0" smtClean="0">
                <a:latin typeface="Arial Unicode MS" pitchFamily="34" charset="-122"/>
                <a:ea typeface="Arial Unicode MS" pitchFamily="34" charset="-122"/>
                <a:cs typeface="Arial Unicode MS" pitchFamily="34" charset="-122"/>
              </a:rPr>
              <a:t>’(</a:t>
            </a:r>
            <a:r>
              <a:rPr lang="zh-CN" altLang="en-US" sz="1400" b="0" dirty="0" smtClean="0">
                <a:latin typeface="Arial Unicode MS" pitchFamily="34" charset="-122"/>
                <a:ea typeface="Arial Unicode MS" pitchFamily="34" charset="-122"/>
                <a:cs typeface="Arial Unicode MS" pitchFamily="34" charset="-122"/>
              </a:rPr>
              <a:t>英文引号</a:t>
            </a:r>
            <a:r>
              <a:rPr lang="en-US" altLang="zh-CN" sz="1400" b="0" dirty="0" smtClean="0">
                <a:latin typeface="Arial Unicode MS" pitchFamily="34" charset="-122"/>
                <a:ea typeface="Arial Unicode MS" pitchFamily="34" charset="-122"/>
                <a:cs typeface="Arial Unicode MS" pitchFamily="34" charset="-122"/>
              </a:rPr>
              <a:t>)</a:t>
            </a:r>
            <a:r>
              <a:rPr lang="zh-CN" altLang="en-US" sz="1400" b="0" dirty="0" smtClean="0">
                <a:latin typeface="Arial Unicode MS" pitchFamily="34" charset="-122"/>
                <a:ea typeface="Arial Unicode MS" pitchFamily="34" charset="-122"/>
                <a:cs typeface="Arial Unicode MS" pitchFamily="34" charset="-122"/>
              </a:rPr>
              <a:t>。中杠会影响</a:t>
            </a:r>
            <a:r>
              <a:rPr lang="en-US" altLang="zh-CN" sz="1400" b="0" dirty="0" err="1" smtClean="0">
                <a:latin typeface="Arial Unicode MS" pitchFamily="34" charset="-122"/>
                <a:ea typeface="Arial Unicode MS" pitchFamily="34" charset="-122"/>
                <a:cs typeface="Arial Unicode MS" pitchFamily="34" charset="-122"/>
              </a:rPr>
              <a:t>IWOMexplorer</a:t>
            </a:r>
            <a:r>
              <a:rPr lang="zh-CN" altLang="en-US" sz="1400" b="0" dirty="0" smtClean="0">
                <a:latin typeface="Arial Unicode MS" pitchFamily="34" charset="-122"/>
                <a:ea typeface="Arial Unicode MS" pitchFamily="34" charset="-122"/>
                <a:cs typeface="Arial Unicode MS" pitchFamily="34" charset="-122"/>
              </a:rPr>
              <a:t>中</a:t>
            </a:r>
            <a:r>
              <a:rPr lang="en-US" altLang="zh-CN" sz="1400" b="0" dirty="0" smtClean="0">
                <a:latin typeface="Arial Unicode MS" pitchFamily="34" charset="-122"/>
                <a:ea typeface="Arial Unicode MS" pitchFamily="34" charset="-122"/>
                <a:cs typeface="Arial Unicode MS" pitchFamily="34" charset="-122"/>
              </a:rPr>
              <a:t>Category</a:t>
            </a:r>
            <a:r>
              <a:rPr lang="zh-CN" altLang="en-US" sz="1400" b="0" dirty="0" smtClean="0">
                <a:latin typeface="Arial Unicode MS" pitchFamily="34" charset="-122"/>
                <a:ea typeface="Arial Unicode MS" pitchFamily="34" charset="-122"/>
                <a:cs typeface="Arial Unicode MS" pitchFamily="34" charset="-122"/>
              </a:rPr>
              <a:t>的层级划分，英文单引号会影响</a:t>
            </a:r>
            <a:r>
              <a:rPr lang="en-US" altLang="zh-CN" sz="1400" b="0" dirty="0" err="1" smtClean="0">
                <a:latin typeface="Arial Unicode MS" pitchFamily="34" charset="-122"/>
                <a:ea typeface="Arial Unicode MS" pitchFamily="34" charset="-122"/>
                <a:cs typeface="Arial Unicode MS" pitchFamily="34" charset="-122"/>
              </a:rPr>
              <a:t>Leoreport</a:t>
            </a:r>
            <a:r>
              <a:rPr lang="zh-CN" altLang="en-US" sz="1400" b="0" dirty="0" smtClean="0">
                <a:latin typeface="Arial Unicode MS" pitchFamily="34" charset="-122"/>
                <a:ea typeface="Arial Unicode MS" pitchFamily="34" charset="-122"/>
                <a:cs typeface="Arial Unicode MS" pitchFamily="34" charset="-122"/>
              </a:rPr>
              <a:t>中原帖钻取，</a:t>
            </a:r>
            <a:r>
              <a:rPr lang="zh-CN" altLang="en-US" sz="1400" b="0" dirty="0" smtClean="0">
                <a:latin typeface="Arial Unicode MS" pitchFamily="34" charset="-122"/>
                <a:ea typeface="Arial Unicode MS" pitchFamily="34" charset="-122"/>
                <a:cs typeface="Arial Unicode MS" pitchFamily="34" charset="-122"/>
              </a:rPr>
              <a:t>如</a:t>
            </a:r>
            <a:r>
              <a:rPr lang="en-US" altLang="zh-CN" sz="1400" b="0" dirty="0" err="1" smtClean="0">
                <a:latin typeface="Arial Unicode MS" pitchFamily="34" charset="-122"/>
                <a:ea typeface="Arial Unicode MS" pitchFamily="34" charset="-122"/>
                <a:cs typeface="Arial Unicode MS" pitchFamily="34" charset="-122"/>
              </a:rPr>
              <a:t>L‘Oréal</a:t>
            </a:r>
            <a:r>
              <a:rPr lang="en-US" altLang="zh-CN" sz="1400" b="0" dirty="0" smtClean="0">
                <a:latin typeface="Arial Unicode MS" pitchFamily="34" charset="-122"/>
                <a:ea typeface="Arial Unicode MS" pitchFamily="34" charset="-122"/>
                <a:cs typeface="Arial Unicode MS" pitchFamily="34" charset="-122"/>
              </a:rPr>
              <a:t> Paris</a:t>
            </a:r>
            <a:r>
              <a:rPr lang="zh-CN" altLang="en-US" sz="1400" dirty="0" smtClean="0">
                <a:latin typeface="Arial Unicode MS" pitchFamily="34" charset="-122"/>
                <a:ea typeface="Arial Unicode MS" pitchFamily="34" charset="-122"/>
                <a:cs typeface="Arial Unicode MS" pitchFamily="34" charset="-122"/>
              </a:rPr>
              <a:t>。</a:t>
            </a:r>
            <a:endParaRPr lang="en-US" altLang="zh-CN" sz="1400" b="0" dirty="0" smtClean="0">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err="1">
                <a:solidFill>
                  <a:srgbClr val="00006F"/>
                </a:solidFill>
              </a:rPr>
              <a:t>基本概念</a:t>
            </a:r>
            <a:endParaRPr lang="en-US" sz="2400" b="1" dirty="0">
              <a:solidFill>
                <a:srgbClr val="00006F"/>
              </a:solidFill>
            </a:endParaRPr>
          </a:p>
        </p:txBody>
      </p:sp>
      <p:sp>
        <p:nvSpPr>
          <p:cNvPr id="8195" name="Text Box 2"/>
          <p:cNvSpPr txBox="1">
            <a:spLocks noChangeArrowheads="1"/>
          </p:cNvSpPr>
          <p:nvPr/>
        </p:nvSpPr>
        <p:spPr bwMode="auto">
          <a:xfrm>
            <a:off x="468313" y="1196975"/>
            <a:ext cx="8229600" cy="4897438"/>
          </a:xfrm>
          <a:prstGeom prst="rect">
            <a:avLst/>
          </a:prstGeom>
          <a:noFill/>
          <a:ln w="9525">
            <a:noFill/>
            <a:round/>
            <a:headEnd/>
            <a:tailEnd/>
          </a:ln>
        </p:spPr>
        <p:txBody>
          <a:bodyPr/>
          <a:lstStyle/>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0" dirty="0">
                <a:solidFill>
                  <a:srgbClr val="00006F"/>
                </a:solidFill>
              </a:rPr>
              <a:t>Product Tree (</a:t>
            </a:r>
            <a:r>
              <a:rPr lang="en-US" sz="1800" b="0" dirty="0" err="1">
                <a:solidFill>
                  <a:srgbClr val="00006F"/>
                </a:solidFill>
              </a:rPr>
              <a:t>简称为</a:t>
            </a:r>
            <a:r>
              <a:rPr lang="en-US" altLang="zh-CN" sz="1800" b="0" dirty="0" err="1">
                <a:solidFill>
                  <a:srgbClr val="00006F"/>
                </a:solidFill>
              </a:rPr>
              <a:t>PT</a:t>
            </a:r>
            <a:r>
              <a:rPr lang="en-US" altLang="zh-CN" sz="1800" b="0" dirty="0">
                <a:solidFill>
                  <a:srgbClr val="00006F"/>
                </a:solidFill>
              </a:rPr>
              <a:t>): </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rgbClr val="00006F"/>
                </a:solidFill>
              </a:rPr>
              <a:t>用来定义研究对象的范围、类别及其规则；</a:t>
            </a:r>
            <a:r>
              <a:rPr lang="en-US" altLang="zh-CN" sz="1600" dirty="0">
                <a:solidFill>
                  <a:srgbClr val="00006F"/>
                </a:solidFill>
              </a:rPr>
              <a:t>IWOM</a:t>
            </a:r>
            <a:r>
              <a:rPr lang="en-US" sz="1600" dirty="0">
                <a:solidFill>
                  <a:srgbClr val="00006F"/>
                </a:solidFill>
              </a:rPr>
              <a:t>的研究对象是与公司、品牌、产品相关的网络讨论，所以</a:t>
            </a:r>
            <a:r>
              <a:rPr lang="en-US" altLang="zh-CN" sz="1600" dirty="0">
                <a:solidFill>
                  <a:srgbClr val="00006F"/>
                </a:solidFill>
              </a:rPr>
              <a:t>PT</a:t>
            </a:r>
            <a:r>
              <a:rPr lang="en-US" sz="1600" dirty="0">
                <a:solidFill>
                  <a:srgbClr val="00006F"/>
                </a:solidFill>
              </a:rPr>
              <a:t>中最常见的是对公司、品牌和产品类别的细分</a:t>
            </a:r>
          </a:p>
          <a:p>
            <a:pPr marL="266700" indent="-266700">
              <a:spcBef>
                <a:spcPts val="45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dirty="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0" dirty="0">
                <a:solidFill>
                  <a:srgbClr val="00006F"/>
                </a:solidFill>
              </a:rPr>
              <a:t>Driver Tree (</a:t>
            </a:r>
            <a:r>
              <a:rPr lang="en-US" sz="1800" b="0" dirty="0" err="1">
                <a:solidFill>
                  <a:srgbClr val="00006F"/>
                </a:solidFill>
              </a:rPr>
              <a:t>简称为</a:t>
            </a:r>
            <a:r>
              <a:rPr lang="en-US" altLang="zh-CN" sz="1800" b="0" dirty="0" err="1">
                <a:solidFill>
                  <a:srgbClr val="00006F"/>
                </a:solidFill>
              </a:rPr>
              <a:t>DT</a:t>
            </a:r>
            <a:r>
              <a:rPr lang="en-US" altLang="zh-CN" sz="1800" b="0" dirty="0">
                <a:solidFill>
                  <a:srgbClr val="00006F"/>
                </a:solidFill>
              </a:rPr>
              <a:t>): </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rgbClr val="00006F"/>
                </a:solidFill>
              </a:rPr>
              <a:t>用来定义研究对象讨论要素的范围、类别及其规则；</a:t>
            </a:r>
            <a:r>
              <a:rPr lang="en-US" altLang="zh-CN" sz="1600" dirty="0">
                <a:solidFill>
                  <a:srgbClr val="00006F"/>
                </a:solidFill>
              </a:rPr>
              <a:t>DT</a:t>
            </a:r>
            <a:r>
              <a:rPr lang="en-US" sz="1600" dirty="0">
                <a:solidFill>
                  <a:srgbClr val="00006F"/>
                </a:solidFill>
              </a:rPr>
              <a:t>中包含的内容可能会根据项目要求、研究对象的复杂程度、分析师的个人偏好等有着很大的不同，但最基本的思路是将产品的属性中，例如：</a:t>
            </a:r>
          </a:p>
          <a:p>
            <a:pPr marL="1168400" lvl="2" indent="-254000">
              <a:spcBef>
                <a:spcPts val="350"/>
              </a:spcBef>
              <a:buClr>
                <a:srgbClr val="00006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err="1">
                <a:solidFill>
                  <a:srgbClr val="00006F"/>
                </a:solidFill>
              </a:rPr>
              <a:t>汽车的安全系统</a:t>
            </a:r>
            <a:endParaRPr lang="en-US" sz="1400" dirty="0">
              <a:solidFill>
                <a:srgbClr val="00006F"/>
              </a:solidFill>
            </a:endParaRPr>
          </a:p>
          <a:p>
            <a:pPr marL="1168400" lvl="2" indent="-254000">
              <a:spcBef>
                <a:spcPts val="350"/>
              </a:spcBef>
              <a:buClr>
                <a:srgbClr val="00006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err="1">
                <a:solidFill>
                  <a:srgbClr val="00006F"/>
                </a:solidFill>
              </a:rPr>
              <a:t>手机的硬件和配件</a:t>
            </a:r>
            <a:endParaRPr lang="en-US" sz="1400" dirty="0">
              <a:solidFill>
                <a:srgbClr val="00006F"/>
              </a:solidFill>
            </a:endParaRPr>
          </a:p>
          <a:p>
            <a:pPr marL="1168400" lvl="2" indent="-254000">
              <a:spcBef>
                <a:spcPts val="350"/>
              </a:spcBef>
              <a:buClr>
                <a:srgbClr val="00006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err="1">
                <a:solidFill>
                  <a:srgbClr val="00006F"/>
                </a:solidFill>
              </a:rPr>
              <a:t>奶粉的配方</a:t>
            </a:r>
            <a:endParaRPr lang="en-US" sz="1400" dirty="0">
              <a:solidFill>
                <a:srgbClr val="00006F"/>
              </a:solidFill>
            </a:endParaRPr>
          </a:p>
          <a:p>
            <a:pPr marL="1168400" lvl="2" indent="-254000">
              <a:spcBef>
                <a:spcPts val="350"/>
              </a:spcBef>
              <a:buClr>
                <a:srgbClr val="00006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err="1">
                <a:solidFill>
                  <a:srgbClr val="00006F"/>
                </a:solidFill>
              </a:rPr>
              <a:t>护肤品的使用季节</a:t>
            </a:r>
            <a:endParaRPr lang="en-US" sz="1400" dirty="0">
              <a:solidFill>
                <a:srgbClr val="00006F"/>
              </a:solidFill>
            </a:endParaRP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a:solidFill>
                  <a:srgbClr val="00006F"/>
                </a:solidFill>
              </a:rPr>
              <a:t>将产品的属性放在</a:t>
            </a:r>
            <a:r>
              <a:rPr lang="en-US" altLang="zh-CN" sz="1600" dirty="0" err="1">
                <a:solidFill>
                  <a:srgbClr val="00006F"/>
                </a:solidFill>
              </a:rPr>
              <a:t>DT</a:t>
            </a:r>
            <a:r>
              <a:rPr lang="en-US" sz="1600" dirty="0" err="1">
                <a:solidFill>
                  <a:srgbClr val="00006F"/>
                </a:solidFill>
              </a:rPr>
              <a:t>中一方面可以降低</a:t>
            </a:r>
            <a:r>
              <a:rPr lang="en-US" altLang="zh-CN" sz="1600" dirty="0" err="1">
                <a:solidFill>
                  <a:srgbClr val="00006F"/>
                </a:solidFill>
              </a:rPr>
              <a:t>PT</a:t>
            </a:r>
            <a:r>
              <a:rPr lang="en-US" sz="1600" dirty="0" err="1">
                <a:solidFill>
                  <a:srgbClr val="00006F"/>
                </a:solidFill>
              </a:rPr>
              <a:t>的复杂程度，同时为后期分析提供更多的灵活性</a:t>
            </a:r>
            <a:endParaRPr lang="en-US" sz="1600" dirty="0">
              <a:solidFill>
                <a:srgbClr val="00006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a:t>
            </a:r>
            <a:r>
              <a:rPr lang="en-US" altLang="zh-CN" dirty="0" smtClean="0"/>
              <a:t>Tree</a:t>
            </a:r>
            <a:r>
              <a:rPr lang="zh-CN" altLang="en-US" dirty="0" smtClean="0"/>
              <a:t>之常见问题</a:t>
            </a:r>
            <a:endParaRPr lang="zh-CN" altLang="en-US" dirty="0"/>
          </a:p>
        </p:txBody>
      </p:sp>
      <p:sp>
        <p:nvSpPr>
          <p:cNvPr id="3" name="内容占位符 2"/>
          <p:cNvSpPr>
            <a:spLocks noGrp="1"/>
          </p:cNvSpPr>
          <p:nvPr>
            <p:ph idx="1"/>
          </p:nvPr>
        </p:nvSpPr>
        <p:spPr>
          <a:xfrm>
            <a:off x="466724" y="914400"/>
            <a:ext cx="8372475" cy="5791200"/>
          </a:xfrm>
        </p:spPr>
        <p:txBody>
          <a:bodyPr/>
          <a:lstStyle/>
          <a:p>
            <a:r>
              <a:rPr lang="en-US" altLang="zh-CN" b="0" dirty="0" smtClean="0">
                <a:latin typeface="Arial Unicode MS" pitchFamily="34" charset="-122"/>
                <a:ea typeface="Arial Unicode MS" pitchFamily="34" charset="-122"/>
                <a:cs typeface="Arial Unicode MS" pitchFamily="34" charset="-122"/>
              </a:rPr>
              <a:t>Tree</a:t>
            </a:r>
            <a:r>
              <a:rPr lang="zh-CN" altLang="en-US" b="0" dirty="0" smtClean="0">
                <a:latin typeface="Arial Unicode MS" pitchFamily="34" charset="-122"/>
                <a:ea typeface="Arial Unicode MS" pitchFamily="34" charset="-122"/>
                <a:cs typeface="Arial Unicode MS" pitchFamily="34" charset="-122"/>
              </a:rPr>
              <a:t>优化</a:t>
            </a:r>
            <a:endParaRPr lang="en-US" altLang="zh-CN" b="0" dirty="0" smtClean="0">
              <a:latin typeface="Arial Unicode MS" pitchFamily="34" charset="-122"/>
              <a:ea typeface="Arial Unicode MS" pitchFamily="34" charset="-122"/>
              <a:cs typeface="Arial Unicode MS" pitchFamily="34" charset="-122"/>
            </a:endParaRPr>
          </a:p>
          <a:p>
            <a:pPr lvl="1"/>
            <a:r>
              <a:rPr lang="en-US" altLang="zh-CN" dirty="0" smtClean="0">
                <a:latin typeface="Arial Unicode MS" pitchFamily="34" charset="-122"/>
                <a:ea typeface="Arial Unicode MS" pitchFamily="34" charset="-122"/>
                <a:cs typeface="Arial Unicode MS" pitchFamily="34" charset="-122"/>
              </a:rPr>
              <a:t>PT/DT</a:t>
            </a:r>
            <a:r>
              <a:rPr lang="zh-CN" altLang="en-US" dirty="0" smtClean="0">
                <a:latin typeface="Arial Unicode MS" pitchFamily="34" charset="-122"/>
                <a:ea typeface="Arial Unicode MS" pitchFamily="34" charset="-122"/>
                <a:cs typeface="Arial Unicode MS" pitchFamily="34" charset="-122"/>
              </a:rPr>
              <a:t>中不应存在重复的条目（主要指关键词相同）</a:t>
            </a:r>
            <a:endParaRPr lang="en-US" altLang="zh-CN" dirty="0" smtClean="0">
              <a:latin typeface="Arial Unicode MS" pitchFamily="34" charset="-122"/>
              <a:ea typeface="Arial Unicode MS" pitchFamily="34" charset="-122"/>
              <a:cs typeface="Arial Unicode MS" pitchFamily="34" charset="-122"/>
            </a:endParaRPr>
          </a:p>
          <a:p>
            <a:pPr lvl="2"/>
            <a:r>
              <a:rPr lang="en-US" altLang="zh-CN" dirty="0" smtClean="0">
                <a:latin typeface="Arial Unicode MS" pitchFamily="34" charset="-122"/>
                <a:ea typeface="Arial Unicode MS" pitchFamily="34" charset="-122"/>
                <a:cs typeface="Arial Unicode MS" pitchFamily="34" charset="-122"/>
              </a:rPr>
              <a:t>PT</a:t>
            </a:r>
            <a:r>
              <a:rPr lang="zh-CN" altLang="en-US" dirty="0" smtClean="0">
                <a:latin typeface="Arial Unicode MS" pitchFamily="34" charset="-122"/>
                <a:ea typeface="Arial Unicode MS" pitchFamily="34" charset="-122"/>
                <a:cs typeface="Arial Unicode MS" pitchFamily="34" charset="-122"/>
              </a:rPr>
              <a:t>中设定的是品牌，</a:t>
            </a:r>
            <a:r>
              <a:rPr lang="en-US" altLang="zh-CN" dirty="0" smtClean="0">
                <a:latin typeface="Arial Unicode MS" pitchFamily="34" charset="-122"/>
                <a:ea typeface="Arial Unicode MS" pitchFamily="34" charset="-122"/>
                <a:cs typeface="Arial Unicode MS" pitchFamily="34" charset="-122"/>
              </a:rPr>
              <a:t>DT</a:t>
            </a:r>
            <a:r>
              <a:rPr lang="zh-CN" altLang="zh-CN" dirty="0" smtClean="0">
                <a:latin typeface="Arial Unicode MS" pitchFamily="34" charset="-122"/>
                <a:ea typeface="Arial Unicode MS" pitchFamily="34" charset="-122"/>
                <a:cs typeface="Arial Unicode MS" pitchFamily="34" charset="-122"/>
              </a:rPr>
              <a:t>中有大量</a:t>
            </a:r>
            <a:r>
              <a:rPr lang="zh-CN" altLang="en-US" dirty="0" smtClean="0">
                <a:latin typeface="Arial Unicode MS" pitchFamily="34" charset="-122"/>
                <a:ea typeface="Arial Unicode MS" pitchFamily="34" charset="-122"/>
                <a:cs typeface="Arial Unicode MS" pitchFamily="34" charset="-122"/>
              </a:rPr>
              <a:t>与</a:t>
            </a:r>
            <a:r>
              <a:rPr lang="en-US" altLang="zh-CN" dirty="0" smtClean="0">
                <a:latin typeface="Arial Unicode MS" pitchFamily="34" charset="-122"/>
                <a:ea typeface="Arial Unicode MS" pitchFamily="34" charset="-122"/>
                <a:cs typeface="Arial Unicode MS" pitchFamily="34" charset="-122"/>
              </a:rPr>
              <a:t>PT</a:t>
            </a:r>
            <a:r>
              <a:rPr lang="zh-CN" altLang="en-US" dirty="0" smtClean="0">
                <a:latin typeface="Arial Unicode MS" pitchFamily="34" charset="-122"/>
                <a:ea typeface="Arial Unicode MS" pitchFamily="34" charset="-122"/>
                <a:cs typeface="Arial Unicode MS" pitchFamily="34" charset="-122"/>
              </a:rPr>
              <a:t>相同</a:t>
            </a:r>
            <a:r>
              <a:rPr lang="zh-CN" altLang="zh-CN" dirty="0" smtClean="0">
                <a:latin typeface="Arial Unicode MS" pitchFamily="34" charset="-122"/>
                <a:ea typeface="Arial Unicode MS" pitchFamily="34" charset="-122"/>
                <a:cs typeface="Arial Unicode MS" pitchFamily="34" charset="-122"/>
              </a:rPr>
              <a:t>品牌</a:t>
            </a:r>
            <a:r>
              <a:rPr lang="zh-CN" altLang="en-US" dirty="0" smtClean="0">
                <a:latin typeface="Arial Unicode MS" pitchFamily="34" charset="-122"/>
                <a:ea typeface="Arial Unicode MS" pitchFamily="34" charset="-122"/>
                <a:cs typeface="Arial Unicode MS" pitchFamily="34" charset="-122"/>
              </a:rPr>
              <a:t>记录</a:t>
            </a:r>
            <a:endParaRPr lang="en-US" altLang="zh-CN" dirty="0" smtClean="0">
              <a:latin typeface="Arial Unicode MS" pitchFamily="34" charset="-122"/>
              <a:ea typeface="Arial Unicode MS" pitchFamily="34" charset="-122"/>
              <a:cs typeface="Arial Unicode MS" pitchFamily="34" charset="-122"/>
            </a:endParaRPr>
          </a:p>
          <a:p>
            <a:pPr lvl="1">
              <a:buNone/>
            </a:pPr>
            <a:endParaRPr lang="en-US" altLang="zh-CN" dirty="0" smtClean="0">
              <a:latin typeface="Arial Unicode MS" pitchFamily="34" charset="-122"/>
              <a:ea typeface="Arial Unicode MS" pitchFamily="34" charset="-122"/>
              <a:cs typeface="Arial Unicode MS" pitchFamily="34" charset="-122"/>
            </a:endParaRPr>
          </a:p>
          <a:p>
            <a:pPr lvl="2"/>
            <a:endParaRPr lang="en-US" altLang="zh-CN" dirty="0" smtClean="0">
              <a:latin typeface="Arial Unicode MS" pitchFamily="34" charset="-122"/>
              <a:ea typeface="Arial Unicode MS" pitchFamily="34" charset="-122"/>
              <a:cs typeface="Arial Unicode MS" pitchFamily="34" charset="-122"/>
            </a:endParaRPr>
          </a:p>
          <a:p>
            <a:pPr lvl="2"/>
            <a:r>
              <a:rPr lang="zh-CN" altLang="en-US" dirty="0" smtClean="0">
                <a:latin typeface="Arial Unicode MS" pitchFamily="34" charset="-122"/>
                <a:ea typeface="Arial Unicode MS" pitchFamily="34" charset="-122"/>
                <a:cs typeface="Arial Unicode MS" pitchFamily="34" charset="-122"/>
              </a:rPr>
              <a:t>若实在需要局部内容的交叉，可通过</a:t>
            </a:r>
            <a:r>
              <a:rPr lang="en-US" altLang="zh-CN" dirty="0" err="1" smtClean="0">
                <a:latin typeface="Arial Unicode MS" pitchFamily="34" charset="-122"/>
                <a:ea typeface="Arial Unicode MS" pitchFamily="34" charset="-122"/>
                <a:cs typeface="Arial Unicode MS" pitchFamily="34" charset="-122"/>
              </a:rPr>
              <a:t>nearrule</a:t>
            </a:r>
            <a:r>
              <a:rPr lang="zh-CN" altLang="en-US" dirty="0" smtClean="0">
                <a:latin typeface="Arial Unicode MS" pitchFamily="34" charset="-122"/>
                <a:ea typeface="Arial Unicode MS" pitchFamily="34" charset="-122"/>
                <a:cs typeface="Arial Unicode MS" pitchFamily="34" charset="-122"/>
              </a:rPr>
              <a:t>或</a:t>
            </a:r>
            <a:r>
              <a:rPr lang="en-US" altLang="zh-CN" dirty="0" err="1" smtClean="0">
                <a:solidFill>
                  <a:srgbClr val="002060"/>
                </a:solidFill>
              </a:rPr>
              <a:t>expnearrule</a:t>
            </a:r>
            <a:r>
              <a:rPr lang="zh-CN" altLang="en-US" dirty="0" smtClean="0">
                <a:latin typeface="Arial Unicode MS" pitchFamily="34" charset="-122"/>
                <a:ea typeface="Arial Unicode MS" pitchFamily="34" charset="-122"/>
                <a:cs typeface="Arial Unicode MS" pitchFamily="34" charset="-122"/>
              </a:rPr>
              <a:t>实现，也可分拆成多条</a:t>
            </a:r>
            <a:r>
              <a:rPr lang="en-US" altLang="zh-CN" dirty="0" smtClean="0">
                <a:latin typeface="Arial Unicode MS" pitchFamily="34" charset="-122"/>
                <a:ea typeface="Arial Unicode MS" pitchFamily="34" charset="-122"/>
                <a:cs typeface="Arial Unicode MS" pitchFamily="34" charset="-122"/>
              </a:rPr>
              <a:t>Tree</a:t>
            </a:r>
          </a:p>
          <a:p>
            <a:pPr lvl="1"/>
            <a:r>
              <a:rPr lang="zh-CN" altLang="zh-CN" dirty="0" smtClean="0">
                <a:latin typeface="Arial Unicode MS" pitchFamily="34" charset="-122"/>
                <a:ea typeface="Arial Unicode MS" pitchFamily="34" charset="-122"/>
                <a:cs typeface="Arial Unicode MS" pitchFamily="34" charset="-122"/>
              </a:rPr>
              <a:t>关键词</a:t>
            </a:r>
            <a:r>
              <a:rPr lang="zh-CN" altLang="en-US" dirty="0" smtClean="0">
                <a:latin typeface="Arial Unicode MS" pitchFamily="34" charset="-122"/>
                <a:ea typeface="Arial Unicode MS" pitchFamily="34" charset="-122"/>
                <a:cs typeface="Arial Unicode MS" pitchFamily="34" charset="-122"/>
              </a:rPr>
              <a:t>比较</a:t>
            </a:r>
            <a:r>
              <a:rPr lang="zh-CN" altLang="en-US" dirty="0" smtClean="0">
                <a:latin typeface="Arial Unicode MS" pitchFamily="34" charset="-122"/>
                <a:ea typeface="Arial Unicode MS" pitchFamily="34" charset="-122"/>
                <a:cs typeface="Arial Unicode MS" pitchFamily="34" charset="-122"/>
              </a:rPr>
              <a:t>模糊</a:t>
            </a:r>
            <a:r>
              <a:rPr lang="zh-CN" altLang="en-US" dirty="0" smtClean="0">
                <a:latin typeface="Arial Unicode MS" pitchFamily="34" charset="-122"/>
                <a:ea typeface="Arial Unicode MS" pitchFamily="34" charset="-122"/>
                <a:cs typeface="Arial Unicode MS" pitchFamily="34" charset="-122"/>
              </a:rPr>
              <a:t>，缺</a:t>
            </a:r>
            <a:r>
              <a:rPr lang="en-US" altLang="zh-CN" dirty="0" err="1" smtClean="0">
                <a:latin typeface="Arial Unicode MS" pitchFamily="34" charset="-122"/>
                <a:ea typeface="Arial Unicode MS" pitchFamily="34" charset="-122"/>
                <a:cs typeface="Arial Unicode MS" pitchFamily="34" charset="-122"/>
              </a:rPr>
              <a:t>Nearrule</a:t>
            </a:r>
            <a:r>
              <a:rPr lang="zh-CN" altLang="en-US" dirty="0" smtClean="0">
                <a:latin typeface="Arial Unicode MS" pitchFamily="34" charset="-122"/>
                <a:ea typeface="Arial Unicode MS" pitchFamily="34" charset="-122"/>
                <a:cs typeface="Arial Unicode MS" pitchFamily="34" charset="-122"/>
              </a:rPr>
              <a:t>，导致</a:t>
            </a:r>
            <a:r>
              <a:rPr lang="en-US" altLang="zh-CN" dirty="0" smtClean="0">
                <a:latin typeface="Arial Unicode MS" pitchFamily="34" charset="-122"/>
                <a:ea typeface="Arial Unicode MS" pitchFamily="34" charset="-122"/>
                <a:cs typeface="Arial Unicode MS" pitchFamily="34" charset="-122"/>
              </a:rPr>
              <a:t>Mining</a:t>
            </a:r>
            <a:r>
              <a:rPr lang="zh-CN" altLang="en-US" dirty="0" smtClean="0">
                <a:latin typeface="Arial Unicode MS" pitchFamily="34" charset="-122"/>
                <a:ea typeface="Arial Unicode MS" pitchFamily="34" charset="-122"/>
                <a:cs typeface="Arial Unicode MS" pitchFamily="34" charset="-122"/>
              </a:rPr>
              <a:t>结果可能和</a:t>
            </a:r>
            <a:r>
              <a:rPr lang="en-US" altLang="zh-CN" dirty="0" smtClean="0">
                <a:latin typeface="Arial Unicode MS" pitchFamily="34" charset="-122"/>
                <a:ea typeface="Arial Unicode MS" pitchFamily="34" charset="-122"/>
                <a:cs typeface="Arial Unicode MS" pitchFamily="34" charset="-122"/>
              </a:rPr>
              <a:t>Category</a:t>
            </a:r>
            <a:r>
              <a:rPr lang="zh-CN" altLang="en-US" dirty="0" smtClean="0">
                <a:latin typeface="Arial Unicode MS" pitchFamily="34" charset="-122"/>
                <a:ea typeface="Arial Unicode MS" pitchFamily="34" charset="-122"/>
                <a:cs typeface="Arial Unicode MS" pitchFamily="34" charset="-122"/>
              </a:rPr>
              <a:t>没</a:t>
            </a:r>
            <a:r>
              <a:rPr lang="zh-CN" altLang="en-US" dirty="0" smtClean="0">
                <a:latin typeface="Arial Unicode MS" pitchFamily="34" charset="-122"/>
                <a:ea typeface="Arial Unicode MS" pitchFamily="34" charset="-122"/>
                <a:cs typeface="Arial Unicode MS" pitchFamily="34" charset="-122"/>
              </a:rPr>
              <a:t>关联</a:t>
            </a:r>
            <a:endParaRPr lang="en-US" altLang="zh-CN" dirty="0" smtClean="0">
              <a:latin typeface="Arial Unicode MS" pitchFamily="34" charset="-122"/>
              <a:ea typeface="Arial Unicode MS" pitchFamily="34" charset="-122"/>
              <a:cs typeface="Arial Unicode MS" pitchFamily="34" charset="-122"/>
            </a:endParaRPr>
          </a:p>
          <a:p>
            <a:pPr lvl="2"/>
            <a:r>
              <a:rPr lang="zh-CN" altLang="en-US" dirty="0" smtClean="0">
                <a:solidFill>
                  <a:srgbClr val="002060"/>
                </a:solidFill>
                <a:latin typeface="Arial Unicode MS" pitchFamily="34" charset="-122"/>
                <a:ea typeface="Arial Unicode MS" pitchFamily="34" charset="-122"/>
                <a:cs typeface="Arial Unicode MS" pitchFamily="34" charset="-122"/>
              </a:rPr>
              <a:t>如关键字“</a:t>
            </a:r>
            <a:r>
              <a:rPr lang="zh-CN" altLang="en-US" kern="1200" dirty="0" smtClean="0">
                <a:solidFill>
                  <a:srgbClr val="002060"/>
                </a:solidFill>
                <a:latin typeface="Arial Unicode MS" pitchFamily="34" charset="-122"/>
                <a:ea typeface="Arial Unicode MS" pitchFamily="34" charset="-122"/>
                <a:cs typeface="Arial Unicode MS" pitchFamily="34" charset="-122"/>
              </a:rPr>
              <a:t>明显</a:t>
            </a:r>
            <a:r>
              <a:rPr lang="zh-CN" altLang="en-US" dirty="0" smtClean="0">
                <a:solidFill>
                  <a:srgbClr val="002060"/>
                </a:solidFill>
                <a:latin typeface="Arial Unicode MS" pitchFamily="34" charset="-122"/>
                <a:ea typeface="Arial Unicode MS" pitchFamily="34" charset="-122"/>
                <a:cs typeface="Arial Unicode MS" pitchFamily="34" charset="-122"/>
              </a:rPr>
              <a:t>”，根据分析需求，需</a:t>
            </a:r>
            <a:r>
              <a:rPr lang="zh-CN" altLang="en-US" dirty="0" smtClean="0">
                <a:solidFill>
                  <a:srgbClr val="002060"/>
                </a:solidFill>
                <a:latin typeface="Arial Unicode MS" pitchFamily="34" charset="-122"/>
                <a:ea typeface="Arial Unicode MS" pitchFamily="34" charset="-122"/>
                <a:cs typeface="Arial Unicode MS" pitchFamily="34" charset="-122"/>
              </a:rPr>
              <a:t>增加 </a:t>
            </a:r>
            <a:r>
              <a:rPr lang="en-US" altLang="zh-CN" dirty="0" err="1" smtClean="0">
                <a:solidFill>
                  <a:srgbClr val="002060"/>
                </a:solidFill>
                <a:latin typeface="Arial Unicode MS" pitchFamily="34" charset="-122"/>
                <a:ea typeface="Arial Unicode MS" pitchFamily="34" charset="-122"/>
                <a:cs typeface="Arial Unicode MS" pitchFamily="34" charset="-122"/>
              </a:rPr>
              <a:t>L10R10</a:t>
            </a:r>
            <a:r>
              <a:rPr lang="en-US" altLang="zh-CN" dirty="0" smtClean="0">
                <a:solidFill>
                  <a:srgbClr val="002060"/>
                </a:solidFill>
                <a:latin typeface="Arial Unicode MS" pitchFamily="34" charset="-122"/>
                <a:ea typeface="Arial Unicode MS" pitchFamily="34" charset="-122"/>
                <a:cs typeface="Arial Unicode MS" pitchFamily="34" charset="-122"/>
              </a:rPr>
              <a:t>(</a:t>
            </a:r>
            <a:r>
              <a:rPr lang="zh-CN" altLang="en-US" dirty="0" smtClean="0">
                <a:solidFill>
                  <a:srgbClr val="002060"/>
                </a:solidFill>
                <a:latin typeface="Arial Unicode MS" pitchFamily="34" charset="-122"/>
                <a:ea typeface="Arial Unicode MS" pitchFamily="34" charset="-122"/>
                <a:cs typeface="Arial Unicode MS" pitchFamily="34" charset="-122"/>
              </a:rPr>
              <a:t>眼</a:t>
            </a:r>
            <a:r>
              <a:rPr lang="en-US" altLang="zh-CN" dirty="0" smtClean="0">
                <a:solidFill>
                  <a:srgbClr val="002060"/>
                </a:solidFill>
                <a:latin typeface="Arial Unicode MS" pitchFamily="34" charset="-122"/>
                <a:ea typeface="Arial Unicode MS" pitchFamily="34" charset="-122"/>
                <a:cs typeface="Arial Unicode MS" pitchFamily="34" charset="-122"/>
              </a:rPr>
              <a:t>)</a:t>
            </a:r>
            <a:r>
              <a:rPr lang="zh-CN" altLang="en-US" dirty="0" smtClean="0">
                <a:solidFill>
                  <a:srgbClr val="002060"/>
                </a:solidFill>
                <a:latin typeface="Arial Unicode MS" pitchFamily="34" charset="-122"/>
                <a:ea typeface="Arial Unicode MS" pitchFamily="34" charset="-122"/>
                <a:cs typeface="Arial Unicode MS" pitchFamily="34" charset="-122"/>
              </a:rPr>
              <a:t> 的</a:t>
            </a:r>
            <a:r>
              <a:rPr lang="en-US" altLang="zh-CN" dirty="0" smtClean="0">
                <a:solidFill>
                  <a:srgbClr val="002060"/>
                </a:solidFill>
                <a:latin typeface="Arial Unicode MS" pitchFamily="34" charset="-122"/>
                <a:ea typeface="Arial Unicode MS" pitchFamily="34" charset="-122"/>
                <a:cs typeface="Arial Unicode MS" pitchFamily="34" charset="-122"/>
              </a:rPr>
              <a:t>near rule</a:t>
            </a:r>
            <a:endParaRPr lang="en-US" altLang="zh-CN" dirty="0" smtClean="0">
              <a:latin typeface="Arial Unicode MS" pitchFamily="34" charset="-122"/>
              <a:ea typeface="Arial Unicode MS" pitchFamily="34" charset="-122"/>
              <a:cs typeface="Arial Unicode MS" pitchFamily="34" charset="-122"/>
            </a:endParaRPr>
          </a:p>
          <a:p>
            <a:pPr lvl="2"/>
            <a:endParaRPr lang="en-US" altLang="zh-CN" dirty="0" smtClean="0">
              <a:latin typeface="Arial Unicode MS" pitchFamily="34" charset="-122"/>
              <a:ea typeface="Arial Unicode MS" pitchFamily="34" charset="-122"/>
              <a:cs typeface="Arial Unicode MS" pitchFamily="34" charset="-122"/>
            </a:endParaRPr>
          </a:p>
          <a:p>
            <a:pPr lvl="1"/>
            <a:endParaRPr lang="en-US" altLang="zh-CN" dirty="0" smtClean="0">
              <a:latin typeface="Arial Unicode MS" pitchFamily="34" charset="-122"/>
              <a:ea typeface="Arial Unicode MS" pitchFamily="34" charset="-122"/>
              <a:cs typeface="Arial Unicode MS" pitchFamily="34" charset="-122"/>
            </a:endParaRPr>
          </a:p>
          <a:p>
            <a:pPr lvl="1">
              <a:buNone/>
            </a:pPr>
            <a:endParaRPr lang="zh-CN" altLang="en-US" b="0" dirty="0" smtClean="0">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关键词容易误中，缺排除词，</a:t>
            </a:r>
            <a:r>
              <a:rPr lang="zh-CN" altLang="en-US" dirty="0" smtClean="0">
                <a:latin typeface="Arial Unicode MS" pitchFamily="34" charset="-122"/>
                <a:ea typeface="Arial Unicode MS" pitchFamily="34" charset="-122"/>
                <a:cs typeface="Arial Unicode MS" pitchFamily="34" charset="-122"/>
              </a:rPr>
              <a:t>导致</a:t>
            </a:r>
            <a:r>
              <a:rPr lang="en-US" altLang="zh-CN" dirty="0" smtClean="0">
                <a:latin typeface="Arial Unicode MS" pitchFamily="34" charset="-122"/>
                <a:ea typeface="Arial Unicode MS" pitchFamily="34" charset="-122"/>
                <a:cs typeface="Arial Unicode MS" pitchFamily="34" charset="-122"/>
              </a:rPr>
              <a:t>Mining</a:t>
            </a:r>
            <a:r>
              <a:rPr lang="zh-CN" altLang="en-US" dirty="0" smtClean="0">
                <a:latin typeface="Arial Unicode MS" pitchFamily="34" charset="-122"/>
                <a:ea typeface="Arial Unicode MS" pitchFamily="34" charset="-122"/>
                <a:cs typeface="Arial Unicode MS" pitchFamily="34" charset="-122"/>
              </a:rPr>
              <a:t>结果中噪音很大</a:t>
            </a:r>
            <a:endParaRPr lang="en-US" altLang="zh-CN" dirty="0" smtClean="0">
              <a:latin typeface="Arial Unicode MS" pitchFamily="34" charset="-122"/>
              <a:ea typeface="Arial Unicode MS" pitchFamily="34" charset="-122"/>
              <a:cs typeface="Arial Unicode MS" pitchFamily="34" charset="-122"/>
            </a:endParaRPr>
          </a:p>
          <a:p>
            <a:pPr lvl="2"/>
            <a:r>
              <a:rPr lang="zh-CN" altLang="en-US" dirty="0" smtClean="0">
                <a:latin typeface="Arial Unicode MS" pitchFamily="34" charset="-122"/>
                <a:ea typeface="Arial Unicode MS" pitchFamily="34" charset="-122"/>
                <a:cs typeface="Arial Unicode MS" pitchFamily="34" charset="-122"/>
              </a:rPr>
              <a:t>如</a:t>
            </a:r>
            <a:r>
              <a:rPr lang="zh-CN" altLang="en-US" kern="1200" dirty="0" smtClean="0">
                <a:solidFill>
                  <a:srgbClr val="002060"/>
                </a:solidFill>
                <a:latin typeface="Arial Unicode MS" pitchFamily="34" charset="-122"/>
                <a:ea typeface="Arial Unicode MS" pitchFamily="34" charset="-122"/>
                <a:cs typeface="Arial Unicode MS" pitchFamily="34" charset="-122"/>
              </a:rPr>
              <a:t>关键字</a:t>
            </a:r>
            <a:r>
              <a:rPr lang="zh-CN" altLang="en-US" kern="1200" dirty="0" smtClean="0">
                <a:solidFill>
                  <a:srgbClr val="002060"/>
                </a:solidFill>
                <a:latin typeface="Arial Unicode MS" pitchFamily="34" charset="-122"/>
                <a:ea typeface="Arial Unicode MS" pitchFamily="34" charset="-122"/>
                <a:cs typeface="Arial Unicode MS" pitchFamily="34" charset="-122"/>
              </a:rPr>
              <a:t>“油”，会误中“中石油</a:t>
            </a:r>
            <a:r>
              <a:rPr lang="en-US" altLang="zh-CN" kern="1200" dirty="0" smtClean="0">
                <a:solidFill>
                  <a:srgbClr val="002060"/>
                </a:solidFill>
                <a:latin typeface="Arial Unicode MS" pitchFamily="34" charset="-122"/>
                <a:ea typeface="Arial Unicode MS" pitchFamily="34" charset="-122"/>
                <a:cs typeface="Arial Unicode MS" pitchFamily="34" charset="-122"/>
              </a:rPr>
              <a:t>”</a:t>
            </a:r>
            <a:r>
              <a:rPr lang="zh-CN" altLang="en-US" kern="1200" dirty="0" smtClean="0">
                <a:solidFill>
                  <a:srgbClr val="002060"/>
                </a:solidFill>
                <a:latin typeface="Arial Unicode MS" pitchFamily="34" charset="-122"/>
                <a:ea typeface="Arial Unicode MS" pitchFamily="34" charset="-122"/>
                <a:cs typeface="Arial Unicode MS" pitchFamily="34" charset="-122"/>
              </a:rPr>
              <a:t>、“石油”</a:t>
            </a:r>
            <a:r>
              <a:rPr lang="en-US" altLang="zh-CN" kern="1200" dirty="0" smtClean="0">
                <a:solidFill>
                  <a:srgbClr val="002060"/>
                </a:solidFill>
                <a:latin typeface="Arial Unicode MS" pitchFamily="34" charset="-122"/>
                <a:ea typeface="Arial Unicode MS" pitchFamily="34" charset="-122"/>
                <a:cs typeface="Arial Unicode MS" pitchFamily="34" charset="-122"/>
              </a:rPr>
              <a:t> </a:t>
            </a:r>
            <a:r>
              <a:rPr lang="zh-CN" altLang="en-US" kern="1200" dirty="0" smtClean="0">
                <a:solidFill>
                  <a:srgbClr val="002060"/>
                </a:solidFill>
                <a:latin typeface="Arial Unicode MS" pitchFamily="34" charset="-122"/>
                <a:ea typeface="Arial Unicode MS" pitchFamily="34" charset="-122"/>
                <a:cs typeface="Arial Unicode MS" pitchFamily="34" charset="-122"/>
              </a:rPr>
              <a:t>等</a:t>
            </a:r>
            <a:endParaRPr lang="en-US" altLang="zh-CN" kern="1200" dirty="0" smtClean="0">
              <a:solidFill>
                <a:srgbClr val="002060"/>
              </a:solidFill>
              <a:latin typeface="Arial Unicode MS" pitchFamily="34" charset="-122"/>
              <a:ea typeface="Arial Unicode MS" pitchFamily="34" charset="-122"/>
              <a:cs typeface="Arial Unicode MS" pitchFamily="34" charset="-122"/>
            </a:endParaRPr>
          </a:p>
          <a:p>
            <a:pPr lvl="2"/>
            <a:r>
              <a:rPr lang="zh-CN" altLang="en-US" dirty="0" smtClean="0">
                <a:latin typeface="Arial Unicode MS" pitchFamily="34" charset="-122"/>
                <a:ea typeface="Arial Unicode MS" pitchFamily="34" charset="-122"/>
                <a:cs typeface="Arial Unicode MS" pitchFamily="34" charset="-122"/>
              </a:rPr>
              <a:t>如</a:t>
            </a:r>
            <a:r>
              <a:rPr lang="zh-CN" altLang="en-US" kern="1200" dirty="0" smtClean="0">
                <a:solidFill>
                  <a:srgbClr val="002060"/>
                </a:solidFill>
                <a:latin typeface="Arial Unicode MS" pitchFamily="34" charset="-122"/>
                <a:ea typeface="Arial Unicode MS" pitchFamily="34" charset="-122"/>
                <a:cs typeface="Arial Unicode MS" pitchFamily="34" charset="-122"/>
              </a:rPr>
              <a:t>关键字“酸”</a:t>
            </a:r>
            <a:r>
              <a:rPr lang="zh-CN" altLang="en-US" kern="1200" dirty="0" smtClean="0">
                <a:solidFill>
                  <a:srgbClr val="002060"/>
                </a:solidFill>
                <a:latin typeface="Arial Unicode MS" pitchFamily="34" charset="-122"/>
                <a:ea typeface="Arial Unicode MS" pitchFamily="34" charset="-122"/>
                <a:cs typeface="Arial Unicode MS" pitchFamily="34" charset="-122"/>
              </a:rPr>
              <a:t>，会误</a:t>
            </a:r>
            <a:r>
              <a:rPr lang="zh-CN" altLang="en-US" kern="1200" dirty="0" smtClean="0">
                <a:solidFill>
                  <a:srgbClr val="002060"/>
                </a:solidFill>
                <a:latin typeface="Arial Unicode MS" pitchFamily="34" charset="-122"/>
                <a:ea typeface="Arial Unicode MS" pitchFamily="34" charset="-122"/>
                <a:cs typeface="Arial Unicode MS" pitchFamily="34" charset="-122"/>
              </a:rPr>
              <a:t>中 </a:t>
            </a:r>
            <a:r>
              <a:rPr lang="en-US" altLang="zh-CN" kern="1200" dirty="0" smtClean="0">
                <a:solidFill>
                  <a:srgbClr val="002060"/>
                </a:solidFill>
                <a:latin typeface="Arial Unicode MS" pitchFamily="34" charset="-122"/>
                <a:ea typeface="Arial Unicode MS" pitchFamily="34" charset="-122"/>
                <a:cs typeface="Arial Unicode MS" pitchFamily="34" charset="-122"/>
              </a:rPr>
              <a:t>“</a:t>
            </a:r>
            <a:r>
              <a:rPr lang="zh-CN" altLang="en-US" kern="1200" dirty="0" smtClean="0">
                <a:solidFill>
                  <a:srgbClr val="002060"/>
                </a:solidFill>
                <a:latin typeface="Arial Unicode MS" pitchFamily="34" charset="-122"/>
                <a:ea typeface="Arial Unicode MS" pitchFamily="34" charset="-122"/>
                <a:cs typeface="Arial Unicode MS" pitchFamily="34" charset="-122"/>
              </a:rPr>
              <a:t>酸</a:t>
            </a:r>
            <a:r>
              <a:rPr lang="zh-CN" altLang="en-US" kern="1200" dirty="0" smtClean="0">
                <a:solidFill>
                  <a:srgbClr val="002060"/>
                </a:solidFill>
                <a:latin typeface="Arial Unicode MS" pitchFamily="34" charset="-122"/>
                <a:ea typeface="Arial Unicode MS" pitchFamily="34" charset="-122"/>
                <a:cs typeface="Arial Unicode MS" pitchFamily="34" charset="-122"/>
              </a:rPr>
              <a:t>甜”、“酸酸甜甜”、“乳酸”、“酸奶</a:t>
            </a:r>
            <a:r>
              <a:rPr lang="en-US" altLang="zh-CN" kern="1200" dirty="0" smtClean="0">
                <a:solidFill>
                  <a:srgbClr val="002060"/>
                </a:solidFill>
                <a:latin typeface="Arial Unicode MS" pitchFamily="34" charset="-122"/>
                <a:ea typeface="Arial Unicode MS" pitchFamily="34" charset="-122"/>
                <a:cs typeface="Arial Unicode MS" pitchFamily="34" charset="-122"/>
              </a:rPr>
              <a:t>”</a:t>
            </a:r>
            <a:r>
              <a:rPr lang="zh-CN" altLang="en-US" kern="1200" dirty="0" smtClean="0">
                <a:solidFill>
                  <a:srgbClr val="002060"/>
                </a:solidFill>
                <a:latin typeface="Arial Unicode MS" pitchFamily="34" charset="-122"/>
                <a:ea typeface="Arial Unicode MS" pitchFamily="34" charset="-122"/>
                <a:cs typeface="Arial Unicode MS" pitchFamily="34" charset="-122"/>
              </a:rPr>
              <a:t>等</a:t>
            </a:r>
            <a:endParaRPr lang="en-US" altLang="zh-CN" kern="1200" dirty="0" smtClean="0">
              <a:solidFill>
                <a:srgbClr val="002060"/>
              </a:solidFill>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上级</a:t>
            </a:r>
            <a:r>
              <a:rPr lang="zh-CN" altLang="en-US" dirty="0" smtClean="0">
                <a:latin typeface="Arial Unicode MS" pitchFamily="34" charset="-122"/>
                <a:ea typeface="Arial Unicode MS" pitchFamily="34" charset="-122"/>
                <a:cs typeface="Arial Unicode MS" pitchFamily="34" charset="-122"/>
              </a:rPr>
              <a:t>类目不需要将子类目所有关键词再定义一次，查询时选包含子</a:t>
            </a:r>
            <a:r>
              <a:rPr lang="en-US" altLang="zh-CN" dirty="0" smtClean="0">
                <a:latin typeface="Arial Unicode MS" pitchFamily="34" charset="-122"/>
                <a:ea typeface="Arial Unicode MS" pitchFamily="34" charset="-122"/>
                <a:cs typeface="Arial Unicode MS" pitchFamily="34" charset="-122"/>
              </a:rPr>
              <a:t>Category</a:t>
            </a:r>
            <a:r>
              <a:rPr lang="zh-CN" altLang="en-US" dirty="0" smtClean="0">
                <a:latin typeface="Arial Unicode MS" pitchFamily="34" charset="-122"/>
                <a:ea typeface="Arial Unicode MS" pitchFamily="34" charset="-122"/>
                <a:cs typeface="Arial Unicode MS" pitchFamily="34" charset="-122"/>
              </a:rPr>
              <a:t>即可</a:t>
            </a:r>
          </a:p>
          <a:p>
            <a:pPr lvl="1">
              <a:spcBef>
                <a:spcPts val="600"/>
              </a:spcBef>
              <a:spcAft>
                <a:spcPts val="600"/>
              </a:spcAft>
              <a:buNone/>
            </a:pPr>
            <a:endParaRPr lang="en-US" altLang="zh-CN" sz="1400" dirty="0" smtClean="0">
              <a:latin typeface="Arial Unicode MS" pitchFamily="34" charset="-122"/>
              <a:ea typeface="Arial Unicode MS" pitchFamily="34" charset="-122"/>
              <a:cs typeface="Arial Unicode MS" pitchFamily="34" charset="-122"/>
            </a:endParaRPr>
          </a:p>
          <a:p>
            <a:pPr lvl="1">
              <a:spcBef>
                <a:spcPts val="600"/>
              </a:spcBef>
              <a:spcAft>
                <a:spcPts val="600"/>
              </a:spcAft>
              <a:buNone/>
            </a:pPr>
            <a:endParaRPr lang="en-US" altLang="zh-CN" sz="1400" dirty="0" smtClean="0">
              <a:latin typeface="Arial Unicode MS" pitchFamily="34" charset="-122"/>
              <a:ea typeface="Arial Unicode MS" pitchFamily="34" charset="-122"/>
              <a:cs typeface="Arial Unicode MS" pitchFamily="34" charset="-122"/>
            </a:endParaRPr>
          </a:p>
          <a:p>
            <a:pPr lvl="1">
              <a:spcBef>
                <a:spcPts val="600"/>
              </a:spcBef>
              <a:spcAft>
                <a:spcPts val="600"/>
              </a:spcAft>
            </a:pPr>
            <a:r>
              <a:rPr lang="en-US" altLang="zh-CN" sz="1400" dirty="0" err="1" smtClean="0">
                <a:latin typeface="Arial Unicode MS" pitchFamily="34" charset="-122"/>
                <a:ea typeface="Arial Unicode MS" pitchFamily="34" charset="-122"/>
                <a:cs typeface="Arial Unicode MS" pitchFamily="34" charset="-122"/>
              </a:rPr>
              <a:t>Metarule</a:t>
            </a:r>
            <a:r>
              <a:rPr lang="zh-CN" altLang="en-US" sz="1400" dirty="0" smtClean="0">
                <a:latin typeface="Arial Unicode MS" pitchFamily="34" charset="-122"/>
                <a:ea typeface="Arial Unicode MS" pitchFamily="34" charset="-122"/>
                <a:cs typeface="Arial Unicode MS" pitchFamily="34" charset="-122"/>
              </a:rPr>
              <a:t>的书写不符合规则，导致计算无法完成</a:t>
            </a:r>
            <a:endParaRPr lang="en-US" altLang="zh-CN" sz="1400" dirty="0" smtClean="0">
              <a:latin typeface="Arial Unicode MS" pitchFamily="34" charset="-122"/>
              <a:ea typeface="Arial Unicode MS" pitchFamily="34" charset="-122"/>
              <a:cs typeface="Arial Unicode MS" pitchFamily="34" charset="-122"/>
            </a:endParaRPr>
          </a:p>
          <a:p>
            <a:pPr lvl="1">
              <a:spcBef>
                <a:spcPts val="600"/>
              </a:spcBef>
              <a:spcAft>
                <a:spcPts val="600"/>
              </a:spcAft>
            </a:pPr>
            <a:r>
              <a:rPr lang="en-US" altLang="zh-CN" sz="1400" dirty="0" err="1" smtClean="0">
                <a:latin typeface="Arial Unicode MS" pitchFamily="34" charset="-122"/>
                <a:ea typeface="Arial Unicode MS" pitchFamily="34" charset="-122"/>
                <a:cs typeface="Arial Unicode MS" pitchFamily="34" charset="-122"/>
              </a:rPr>
              <a:t>Expword</a:t>
            </a:r>
            <a:r>
              <a:rPr lang="zh-CN" altLang="en-US" sz="1400" dirty="0" smtClean="0">
                <a:latin typeface="Arial Unicode MS" pitchFamily="34" charset="-122"/>
                <a:ea typeface="Arial Unicode MS" pitchFamily="34" charset="-122"/>
                <a:cs typeface="Arial Unicode MS" pitchFamily="34" charset="-122"/>
              </a:rPr>
              <a:t>里的词必须是包含</a:t>
            </a:r>
            <a:r>
              <a:rPr lang="en-US" altLang="zh-CN" sz="1400" dirty="0" smtClean="0">
                <a:latin typeface="Arial Unicode MS" pitchFamily="34" charset="-122"/>
                <a:ea typeface="Arial Unicode MS" pitchFamily="34" charset="-122"/>
                <a:cs typeface="Arial Unicode MS" pitchFamily="34" charset="-122"/>
              </a:rPr>
              <a:t>keyword</a:t>
            </a:r>
            <a:r>
              <a:rPr lang="zh-CN" altLang="en-US" sz="1400" dirty="0" smtClean="0">
                <a:latin typeface="Arial Unicode MS" pitchFamily="34" charset="-122"/>
                <a:ea typeface="Arial Unicode MS" pitchFamily="34" charset="-122"/>
                <a:cs typeface="Arial Unicode MS" pitchFamily="34" charset="-122"/>
              </a:rPr>
              <a:t>的词才有效</a:t>
            </a:r>
            <a:endParaRPr lang="en-US" altLang="zh-CN" sz="1400" b="0" dirty="0" smtClean="0">
              <a:latin typeface="Arial Unicode MS" pitchFamily="34" charset="-122"/>
              <a:ea typeface="Arial Unicode MS" pitchFamily="34" charset="-122"/>
              <a:cs typeface="Arial Unicode MS" pitchFamily="34" charset="-122"/>
            </a:endParaRPr>
          </a:p>
        </p:txBody>
      </p:sp>
      <p:pic>
        <p:nvPicPr>
          <p:cNvPr id="40963" name="Picture 3"/>
          <p:cNvPicPr>
            <a:picLocks noChangeAspect="1" noChangeArrowheads="1"/>
          </p:cNvPicPr>
          <p:nvPr/>
        </p:nvPicPr>
        <p:blipFill>
          <a:blip r:embed="rId2" cstate="print"/>
          <a:srcRect/>
          <a:stretch>
            <a:fillRect/>
          </a:stretch>
        </p:blipFill>
        <p:spPr bwMode="auto">
          <a:xfrm>
            <a:off x="1752600" y="1828800"/>
            <a:ext cx="6553200" cy="487778"/>
          </a:xfrm>
          <a:prstGeom prst="rect">
            <a:avLst/>
          </a:prstGeom>
          <a:noFill/>
          <a:ln w="9525">
            <a:noFill/>
            <a:miter lim="800000"/>
            <a:headEnd/>
            <a:tailEnd/>
          </a:ln>
        </p:spPr>
      </p:pic>
      <p:pic>
        <p:nvPicPr>
          <p:cNvPr id="40964" name="图片 82" descr="image008"/>
          <p:cNvPicPr>
            <a:picLocks noChangeAspect="1" noChangeArrowheads="1"/>
          </p:cNvPicPr>
          <p:nvPr/>
        </p:nvPicPr>
        <p:blipFill>
          <a:blip r:embed="rId3" cstate="print"/>
          <a:srcRect/>
          <a:stretch>
            <a:fillRect/>
          </a:stretch>
        </p:blipFill>
        <p:spPr bwMode="auto">
          <a:xfrm>
            <a:off x="1752599" y="3504594"/>
            <a:ext cx="6553201" cy="374318"/>
          </a:xfrm>
          <a:prstGeom prst="rect">
            <a:avLst/>
          </a:prstGeom>
          <a:noFill/>
          <a:ln w="9525">
            <a:noFill/>
            <a:miter lim="800000"/>
            <a:headEnd/>
            <a:tailEnd/>
          </a:ln>
        </p:spPr>
      </p:pic>
      <p:pic>
        <p:nvPicPr>
          <p:cNvPr id="40965" name="图片 116" descr="image009"/>
          <p:cNvPicPr>
            <a:picLocks noChangeAspect="1" noChangeArrowheads="1"/>
          </p:cNvPicPr>
          <p:nvPr/>
        </p:nvPicPr>
        <p:blipFill>
          <a:blip r:embed="rId4" cstate="print"/>
          <a:srcRect/>
          <a:stretch>
            <a:fillRect/>
          </a:stretch>
        </p:blipFill>
        <p:spPr bwMode="auto">
          <a:xfrm>
            <a:off x="1733550" y="3982087"/>
            <a:ext cx="6572250" cy="208913"/>
          </a:xfrm>
          <a:prstGeom prst="rect">
            <a:avLst/>
          </a:prstGeom>
          <a:noFill/>
          <a:ln w="9525">
            <a:noFill/>
            <a:miter lim="800000"/>
            <a:headEnd/>
            <a:tailEnd/>
          </a:ln>
        </p:spPr>
      </p:pic>
      <p:pic>
        <p:nvPicPr>
          <p:cNvPr id="40966" name="图片 133" descr="image010"/>
          <p:cNvPicPr>
            <a:picLocks noChangeAspect="1" noChangeArrowheads="1"/>
          </p:cNvPicPr>
          <p:nvPr/>
        </p:nvPicPr>
        <p:blipFill>
          <a:blip r:embed="rId5" cstate="print"/>
          <a:srcRect/>
          <a:stretch>
            <a:fillRect/>
          </a:stretch>
        </p:blipFill>
        <p:spPr bwMode="auto">
          <a:xfrm>
            <a:off x="1676400" y="5418035"/>
            <a:ext cx="6629400" cy="4493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a:t>
            </a:r>
            <a:r>
              <a:rPr lang="en-US" altLang="zh-CN" dirty="0" smtClean="0"/>
              <a:t>Tree</a:t>
            </a:r>
            <a:r>
              <a:rPr lang="zh-CN" altLang="en-US" dirty="0" smtClean="0"/>
              <a:t>之常见问题</a:t>
            </a:r>
            <a:endParaRPr lang="zh-CN" altLang="en-US" dirty="0"/>
          </a:p>
        </p:txBody>
      </p:sp>
      <p:sp>
        <p:nvSpPr>
          <p:cNvPr id="3" name="内容占位符 2"/>
          <p:cNvSpPr>
            <a:spLocks noGrp="1"/>
          </p:cNvSpPr>
          <p:nvPr>
            <p:ph idx="1"/>
          </p:nvPr>
        </p:nvSpPr>
        <p:spPr>
          <a:xfrm>
            <a:off x="466724" y="838200"/>
            <a:ext cx="8372475" cy="5791200"/>
          </a:xfrm>
        </p:spPr>
        <p:txBody>
          <a:bodyPr/>
          <a:lstStyle/>
          <a:p>
            <a:r>
              <a:rPr lang="zh-CN" altLang="en-US" b="0" dirty="0" smtClean="0">
                <a:latin typeface="Arial Unicode MS" pitchFamily="34" charset="-122"/>
                <a:ea typeface="Arial Unicode MS" pitchFamily="34" charset="-122"/>
                <a:cs typeface="Arial Unicode MS" pitchFamily="34" charset="-122"/>
              </a:rPr>
              <a:t>提交</a:t>
            </a:r>
            <a:r>
              <a:rPr lang="en-US" altLang="zh-CN" b="0" dirty="0" smtClean="0">
                <a:latin typeface="Arial Unicode MS" pitchFamily="34" charset="-122"/>
                <a:ea typeface="Arial Unicode MS" pitchFamily="34" charset="-122"/>
                <a:cs typeface="Arial Unicode MS" pitchFamily="34" charset="-122"/>
              </a:rPr>
              <a:t>RE</a:t>
            </a:r>
            <a:r>
              <a:rPr lang="zh-CN" altLang="en-US" b="0" dirty="0" smtClean="0">
                <a:latin typeface="Arial Unicode MS" pitchFamily="34" charset="-122"/>
                <a:ea typeface="Arial Unicode MS" pitchFamily="34" charset="-122"/>
                <a:cs typeface="Arial Unicode MS" pitchFamily="34" charset="-122"/>
              </a:rPr>
              <a:t>时的选项</a:t>
            </a:r>
            <a:endParaRPr lang="en-US" altLang="zh-CN" b="0" dirty="0" smtClean="0">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产品属性关联距离</a:t>
            </a:r>
          </a:p>
          <a:p>
            <a:pPr lvl="2"/>
            <a:r>
              <a:rPr lang="zh-CN" altLang="en-US" dirty="0" smtClean="0">
                <a:latin typeface="Arial Unicode MS" pitchFamily="34" charset="-122"/>
                <a:ea typeface="Arial Unicode MS" pitchFamily="34" charset="-122"/>
                <a:cs typeface="Arial Unicode MS" pitchFamily="34" charset="-122"/>
              </a:rPr>
              <a:t>如果在一个产品类标识的关联区间内出现了属性类标识时，则认为该属性类标识与该产品类标识是相关联的：</a:t>
            </a:r>
          </a:p>
          <a:p>
            <a:pPr lvl="3">
              <a:buFont typeface="+mj-ea"/>
              <a:buAutoNum type="circleNumDbPlain"/>
            </a:pPr>
            <a:r>
              <a:rPr lang="en-US" altLang="zh-CN" dirty="0" smtClean="0">
                <a:latin typeface="Arial Unicode MS" pitchFamily="34" charset="-122"/>
                <a:ea typeface="Arial Unicode MS" pitchFamily="34" charset="-122"/>
                <a:cs typeface="Arial Unicode MS" pitchFamily="34" charset="-122"/>
              </a:rPr>
              <a:t>Sentence Distance(</a:t>
            </a:r>
            <a:r>
              <a:rPr lang="zh-CN" altLang="en-US" dirty="0" smtClean="0">
                <a:latin typeface="Arial Unicode MS" pitchFamily="34" charset="-122"/>
                <a:ea typeface="Arial Unicode MS" pitchFamily="34" charset="-122"/>
                <a:cs typeface="Arial Unicode MS" pitchFamily="34" charset="-122"/>
              </a:rPr>
              <a:t>产品属性关联距离</a:t>
            </a:r>
            <a:r>
              <a:rPr lang="en-US" altLang="zh-CN" dirty="0" smtClean="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为</a:t>
            </a:r>
            <a:r>
              <a:rPr lang="en-US" altLang="zh-CN" dirty="0" smtClean="0">
                <a:latin typeface="Arial Unicode MS" pitchFamily="34" charset="-122"/>
                <a:ea typeface="Arial Unicode MS" pitchFamily="34" charset="-122"/>
                <a:cs typeface="Arial Unicode MS" pitchFamily="34" charset="-122"/>
              </a:rPr>
              <a:t>0</a:t>
            </a:r>
            <a:r>
              <a:rPr lang="zh-CN" altLang="en-US" dirty="0" smtClean="0">
                <a:latin typeface="Arial Unicode MS" pitchFamily="34" charset="-122"/>
                <a:ea typeface="Arial Unicode MS" pitchFamily="34" charset="-122"/>
                <a:cs typeface="Arial Unicode MS" pitchFamily="34" charset="-122"/>
              </a:rPr>
              <a:t>时，为产品类后面所有的句子，直到句中出现另外一个产品类（最小查找距离为本句内）。</a:t>
            </a:r>
          </a:p>
          <a:p>
            <a:pPr lvl="3">
              <a:buFont typeface="+mj-ea"/>
              <a:buAutoNum type="circleNumDbPlain"/>
            </a:pPr>
            <a:r>
              <a:rPr lang="en-US" altLang="zh-CN" dirty="0" smtClean="0">
                <a:latin typeface="Arial Unicode MS" pitchFamily="34" charset="-122"/>
                <a:ea typeface="Arial Unicode MS" pitchFamily="34" charset="-122"/>
                <a:cs typeface="Arial Unicode MS" pitchFamily="34" charset="-122"/>
              </a:rPr>
              <a:t>Sentence Distance(</a:t>
            </a:r>
            <a:r>
              <a:rPr lang="zh-CN" altLang="en-US" dirty="0" smtClean="0">
                <a:latin typeface="Arial Unicode MS" pitchFamily="34" charset="-122"/>
                <a:ea typeface="Arial Unicode MS" pitchFamily="34" charset="-122"/>
                <a:cs typeface="Arial Unicode MS" pitchFamily="34" charset="-122"/>
              </a:rPr>
              <a:t>产品属性关联距离</a:t>
            </a:r>
            <a:r>
              <a:rPr lang="en-US" altLang="zh-CN" dirty="0" smtClean="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为</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，表示在产品类本句内查找。</a:t>
            </a:r>
          </a:p>
          <a:p>
            <a:pPr lvl="3">
              <a:buFont typeface="+mj-ea"/>
              <a:buAutoNum type="circleNumDbPlain"/>
            </a:pPr>
            <a:r>
              <a:rPr lang="en-US" altLang="zh-CN" dirty="0" smtClean="0">
                <a:latin typeface="Arial Unicode MS" pitchFamily="34" charset="-122"/>
                <a:ea typeface="Arial Unicode MS" pitchFamily="34" charset="-122"/>
                <a:cs typeface="Arial Unicode MS" pitchFamily="34" charset="-122"/>
              </a:rPr>
              <a:t>Sentence Distance(</a:t>
            </a:r>
            <a:r>
              <a:rPr lang="zh-CN" altLang="en-US" dirty="0" smtClean="0">
                <a:latin typeface="Arial Unicode MS" pitchFamily="34" charset="-122"/>
                <a:ea typeface="Arial Unicode MS" pitchFamily="34" charset="-122"/>
                <a:cs typeface="Arial Unicode MS" pitchFamily="34" charset="-122"/>
              </a:rPr>
              <a:t>产品属性关联距离</a:t>
            </a:r>
            <a:r>
              <a:rPr lang="en-US" altLang="zh-CN" dirty="0" smtClean="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为</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，表示在产品类本句以及其后的一句。</a:t>
            </a:r>
            <a:r>
              <a:rPr lang="zh-CN" altLang="en-US" dirty="0" smtClean="0">
                <a:latin typeface="Arial Unicode MS" pitchFamily="34" charset="-122"/>
                <a:ea typeface="Arial Unicode MS" pitchFamily="34" charset="-122"/>
                <a:cs typeface="Arial Unicode MS" pitchFamily="34" charset="-122"/>
              </a:rPr>
              <a:t>以此类推</a:t>
            </a:r>
            <a:endParaRPr lang="en-US" altLang="zh-CN" dirty="0" smtClean="0">
              <a:latin typeface="Arial Unicode MS" pitchFamily="34" charset="-122"/>
              <a:ea typeface="Arial Unicode MS" pitchFamily="34" charset="-122"/>
              <a:cs typeface="Arial Unicode MS" pitchFamily="34" charset="-122"/>
            </a:endParaRPr>
          </a:p>
          <a:p>
            <a:pPr lvl="2"/>
            <a:r>
              <a:rPr lang="en-US" altLang="zh-CN" dirty="0" smtClean="0">
                <a:latin typeface="Arial Unicode MS" pitchFamily="34" charset="-122"/>
                <a:ea typeface="Arial Unicode MS" pitchFamily="34" charset="-122"/>
                <a:cs typeface="Arial Unicode MS" pitchFamily="34" charset="-122"/>
              </a:rPr>
              <a:t>product A</a:t>
            </a:r>
            <a:r>
              <a:rPr lang="zh-CN" altLang="zh-CN" dirty="0" smtClean="0">
                <a:latin typeface="Arial Unicode MS" pitchFamily="34" charset="-122"/>
                <a:ea typeface="Arial Unicode MS" pitchFamily="34" charset="-122"/>
                <a:cs typeface="Arial Unicode MS" pitchFamily="34" charset="-122"/>
              </a:rPr>
              <a:t>后续的</a:t>
            </a:r>
            <a:r>
              <a:rPr lang="en-US" altLang="zh-CN" dirty="0" smtClean="0">
                <a:latin typeface="Arial Unicode MS" pitchFamily="34" charset="-122"/>
                <a:ea typeface="Arial Unicode MS" pitchFamily="34" charset="-122"/>
                <a:cs typeface="Arial Unicode MS" pitchFamily="34" charset="-122"/>
              </a:rPr>
              <a:t>N</a:t>
            </a:r>
            <a:r>
              <a:rPr lang="zh-CN" altLang="zh-CN" dirty="0" smtClean="0">
                <a:latin typeface="Arial Unicode MS" pitchFamily="34" charset="-122"/>
                <a:ea typeface="Arial Unicode MS" pitchFamily="34" charset="-122"/>
                <a:cs typeface="Arial Unicode MS" pitchFamily="34" charset="-122"/>
              </a:rPr>
              <a:t>个短句中间出现了可能被标识的</a:t>
            </a:r>
            <a:r>
              <a:rPr lang="en-US" altLang="zh-CN" dirty="0" smtClean="0">
                <a:latin typeface="Arial Unicode MS" pitchFamily="34" charset="-122"/>
                <a:ea typeface="Arial Unicode MS" pitchFamily="34" charset="-122"/>
                <a:cs typeface="Arial Unicode MS" pitchFamily="34" charset="-122"/>
              </a:rPr>
              <a:t>product B</a:t>
            </a:r>
            <a:r>
              <a:rPr lang="zh-CN" altLang="zh-CN"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product B</a:t>
            </a:r>
            <a:r>
              <a:rPr lang="zh-CN" altLang="zh-CN" dirty="0" smtClean="0">
                <a:latin typeface="Arial Unicode MS" pitchFamily="34" charset="-122"/>
                <a:ea typeface="Arial Unicode MS" pitchFamily="34" charset="-122"/>
                <a:cs typeface="Arial Unicode MS" pitchFamily="34" charset="-122"/>
              </a:rPr>
              <a:t>之后的所有</a:t>
            </a:r>
            <a:r>
              <a:rPr lang="en-US" altLang="zh-CN" dirty="0" smtClean="0">
                <a:latin typeface="Arial Unicode MS" pitchFamily="34" charset="-122"/>
                <a:ea typeface="Arial Unicode MS" pitchFamily="34" charset="-122"/>
                <a:cs typeface="Arial Unicode MS" pitchFamily="34" charset="-122"/>
              </a:rPr>
              <a:t>driver</a:t>
            </a:r>
            <a:r>
              <a:rPr lang="zh-CN" altLang="zh-CN" dirty="0" smtClean="0">
                <a:latin typeface="Arial Unicode MS" pitchFamily="34" charset="-122"/>
                <a:ea typeface="Arial Unicode MS" pitchFamily="34" charset="-122"/>
                <a:cs typeface="Arial Unicode MS" pitchFamily="34" charset="-122"/>
              </a:rPr>
              <a:t>，不会关联到</a:t>
            </a:r>
            <a:r>
              <a:rPr lang="en-US" altLang="zh-CN" dirty="0" smtClean="0">
                <a:latin typeface="Arial Unicode MS" pitchFamily="34" charset="-122"/>
                <a:ea typeface="Arial Unicode MS" pitchFamily="34" charset="-122"/>
                <a:cs typeface="Arial Unicode MS" pitchFamily="34" charset="-122"/>
              </a:rPr>
              <a:t>product A</a:t>
            </a:r>
            <a:endParaRPr lang="zh-CN" altLang="en-US" dirty="0" smtClean="0">
              <a:latin typeface="Arial Unicode MS" pitchFamily="34" charset="-122"/>
              <a:ea typeface="Arial Unicode MS" pitchFamily="34" charset="-122"/>
              <a:cs typeface="Arial Unicode MS" pitchFamily="34" charset="-122"/>
            </a:endParaRPr>
          </a:p>
          <a:p>
            <a:pPr lvl="2">
              <a:buNone/>
            </a:pPr>
            <a:r>
              <a:rPr lang="en-US" altLang="zh-CN" dirty="0" err="1" smtClean="0">
                <a:latin typeface="Arial Unicode MS" pitchFamily="34" charset="-122"/>
                <a:ea typeface="Arial Unicode MS" pitchFamily="34" charset="-122"/>
                <a:cs typeface="Arial Unicode MS" pitchFamily="34" charset="-122"/>
              </a:rPr>
              <a:t>Sample1</a:t>
            </a:r>
            <a:r>
              <a:rPr lang="zh-CN" altLang="en-US" dirty="0" smtClean="0">
                <a:latin typeface="Arial Unicode MS" pitchFamily="34" charset="-122"/>
                <a:ea typeface="Arial Unicode MS" pitchFamily="34" charset="-122"/>
                <a:cs typeface="Arial Unicode MS" pitchFamily="34" charset="-122"/>
              </a:rPr>
              <a:t>：“今年</a:t>
            </a:r>
            <a:r>
              <a:rPr lang="en-US" altLang="zh-CN" dirty="0" smtClean="0">
                <a:latin typeface="Arial Unicode MS" pitchFamily="34" charset="-122"/>
                <a:ea typeface="Arial Unicode MS" pitchFamily="34" charset="-122"/>
                <a:cs typeface="Arial Unicode MS" pitchFamily="34" charset="-122"/>
              </a:rPr>
              <a:t>3</a:t>
            </a:r>
            <a:r>
              <a:rPr lang="zh-CN" altLang="en-US" dirty="0" smtClean="0">
                <a:latin typeface="Arial Unicode MS" pitchFamily="34" charset="-122"/>
                <a:ea typeface="Arial Unicode MS" pitchFamily="34" charset="-122"/>
                <a:cs typeface="Arial Unicode MS" pitchFamily="34" charset="-122"/>
              </a:rPr>
              <a:t>月份换的米胎</a:t>
            </a:r>
            <a:r>
              <a:rPr lang="en-US" altLang="zh-CN" dirty="0" smtClean="0">
                <a:latin typeface="Arial Unicode MS" pitchFamily="34" charset="-122"/>
                <a:ea typeface="Arial Unicode MS" pitchFamily="34" charset="-122"/>
                <a:cs typeface="Arial Unicode MS" pitchFamily="34" charset="-122"/>
              </a:rPr>
              <a:t>LC</a:t>
            </a:r>
            <a:r>
              <a:rPr lang="zh-CN" altLang="en-US" dirty="0" smtClean="0">
                <a:latin typeface="Arial Unicode MS" pitchFamily="34" charset="-122"/>
                <a:ea typeface="Arial Unicode MS" pitchFamily="34" charset="-122"/>
                <a:cs typeface="Arial Unicode MS" pitchFamily="34" charset="-122"/>
              </a:rPr>
              <a:t>原来的锦湖也没有鼓包，就是被扎了很多次</a:t>
            </a:r>
            <a:r>
              <a:rPr lang="zh-CN" altLang="en-US" dirty="0" smtClean="0">
                <a:latin typeface="Arial Unicode MS" pitchFamily="34" charset="-122"/>
                <a:ea typeface="Arial Unicode MS" pitchFamily="34" charset="-122"/>
                <a:cs typeface="Arial Unicode MS" pitchFamily="34" charset="-122"/>
              </a:rPr>
              <a:t>”</a:t>
            </a:r>
            <a:endParaRPr lang="en-US" altLang="zh-CN" dirty="0" smtClean="0">
              <a:latin typeface="Arial Unicode MS" pitchFamily="34" charset="-122"/>
              <a:ea typeface="Arial Unicode MS" pitchFamily="34" charset="-122"/>
              <a:cs typeface="Arial Unicode MS" pitchFamily="34" charset="-122"/>
            </a:endParaRPr>
          </a:p>
          <a:p>
            <a:pPr lvl="2">
              <a:buNone/>
            </a:pPr>
            <a:r>
              <a:rPr lang="en-US" altLang="zh-CN" dirty="0" smtClean="0">
                <a:latin typeface="Arial Unicode MS" pitchFamily="34" charset="-122"/>
                <a:ea typeface="Arial Unicode MS" pitchFamily="34" charset="-122"/>
                <a:cs typeface="Arial Unicode MS" pitchFamily="34" charset="-122"/>
              </a:rPr>
              <a:t>	</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关联</a:t>
            </a:r>
            <a:r>
              <a:rPr lang="zh-CN" altLang="en-US" dirty="0" smtClean="0">
                <a:latin typeface="Arial Unicode MS" pitchFamily="34" charset="-122"/>
                <a:ea typeface="Arial Unicode MS" pitchFamily="34" charset="-122"/>
                <a:cs typeface="Arial Unicode MS" pitchFamily="34" charset="-122"/>
              </a:rPr>
              <a:t>距离为</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，“鼓包”会分别关联到“</a:t>
            </a:r>
            <a:r>
              <a:rPr lang="en-US" altLang="zh-CN" dirty="0" smtClean="0">
                <a:latin typeface="Arial Unicode MS" pitchFamily="34" charset="-122"/>
                <a:ea typeface="Arial Unicode MS" pitchFamily="34" charset="-122"/>
                <a:cs typeface="Arial Unicode MS" pitchFamily="34" charset="-122"/>
              </a:rPr>
              <a:t>LC”</a:t>
            </a:r>
            <a:r>
              <a:rPr lang="zh-CN" altLang="en-US" dirty="0" smtClean="0">
                <a:latin typeface="Arial Unicode MS" pitchFamily="34" charset="-122"/>
                <a:ea typeface="Arial Unicode MS" pitchFamily="34" charset="-122"/>
                <a:cs typeface="Arial Unicode MS" pitchFamily="34" charset="-122"/>
              </a:rPr>
              <a:t>和“锦湖”。</a:t>
            </a:r>
          </a:p>
          <a:p>
            <a:pPr lvl="2">
              <a:buNone/>
            </a:pPr>
            <a:r>
              <a:rPr lang="en-US" altLang="zh-CN" dirty="0" err="1" smtClean="0">
                <a:latin typeface="Arial Unicode MS" pitchFamily="34" charset="-122"/>
                <a:ea typeface="Arial Unicode MS" pitchFamily="34" charset="-122"/>
                <a:cs typeface="Arial Unicode MS" pitchFamily="34" charset="-122"/>
              </a:rPr>
              <a:t>Sample2</a:t>
            </a:r>
            <a:r>
              <a:rPr lang="zh-CN" altLang="en-US" dirty="0" smtClean="0">
                <a:latin typeface="Arial Unicode MS" pitchFamily="34" charset="-122"/>
                <a:ea typeface="Arial Unicode MS" pitchFamily="34" charset="-122"/>
                <a:cs typeface="Arial Unicode MS" pitchFamily="34" charset="-122"/>
              </a:rPr>
              <a:t>：“今年</a:t>
            </a:r>
            <a:r>
              <a:rPr lang="en-US" altLang="zh-CN" dirty="0" smtClean="0">
                <a:latin typeface="Arial Unicode MS" pitchFamily="34" charset="-122"/>
                <a:ea typeface="Arial Unicode MS" pitchFamily="34" charset="-122"/>
                <a:cs typeface="Arial Unicode MS" pitchFamily="34" charset="-122"/>
              </a:rPr>
              <a:t>3</a:t>
            </a:r>
            <a:r>
              <a:rPr lang="zh-CN" altLang="en-US" dirty="0" smtClean="0">
                <a:latin typeface="Arial Unicode MS" pitchFamily="34" charset="-122"/>
                <a:ea typeface="Arial Unicode MS" pitchFamily="34" charset="-122"/>
                <a:cs typeface="Arial Unicode MS" pitchFamily="34" charset="-122"/>
              </a:rPr>
              <a:t>月份换的米胎</a:t>
            </a:r>
            <a:r>
              <a:rPr lang="en-US" altLang="zh-CN" dirty="0" smtClean="0">
                <a:latin typeface="Arial Unicode MS" pitchFamily="34" charset="-122"/>
                <a:ea typeface="Arial Unicode MS" pitchFamily="34" charset="-122"/>
                <a:cs typeface="Arial Unicode MS" pitchFamily="34" charset="-122"/>
              </a:rPr>
              <a:t>LC</a:t>
            </a:r>
            <a:r>
              <a:rPr lang="zh-CN" altLang="en-US" dirty="0" smtClean="0">
                <a:latin typeface="Arial Unicode MS" pitchFamily="34" charset="-122"/>
                <a:ea typeface="Arial Unicode MS" pitchFamily="34" charset="-122"/>
                <a:cs typeface="Arial Unicode MS" pitchFamily="34" charset="-122"/>
              </a:rPr>
              <a:t>，原来的锦湖也没有鼓包，就是被扎了很多次”</a:t>
            </a:r>
          </a:p>
          <a:p>
            <a:pPr lvl="2">
              <a:buNone/>
            </a:pP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关联</a:t>
            </a:r>
            <a:r>
              <a:rPr lang="zh-CN" altLang="en-US" dirty="0" smtClean="0">
                <a:latin typeface="Arial Unicode MS" pitchFamily="34" charset="-122"/>
                <a:ea typeface="Arial Unicode MS" pitchFamily="34" charset="-122"/>
                <a:cs typeface="Arial Unicode MS" pitchFamily="34" charset="-122"/>
              </a:rPr>
              <a:t>距离为</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，“鼓包”只会关联到 “锦湖”。</a:t>
            </a:r>
          </a:p>
          <a:p>
            <a:pPr lvl="1"/>
            <a:r>
              <a:rPr lang="zh-CN" altLang="en-US" dirty="0" smtClean="0">
                <a:latin typeface="Arial Unicode MS" pitchFamily="34" charset="-122"/>
                <a:ea typeface="Arial Unicode MS" pitchFamily="34" charset="-122"/>
                <a:cs typeface="Arial Unicode MS" pitchFamily="34" charset="-122"/>
              </a:rPr>
              <a:t>需要</a:t>
            </a:r>
            <a:r>
              <a:rPr lang="en-US" altLang="zh-CN" dirty="0" err="1" smtClean="0">
                <a:latin typeface="Arial Unicode MS" pitchFamily="34" charset="-122"/>
                <a:ea typeface="Arial Unicode MS" pitchFamily="34" charset="-122"/>
                <a:cs typeface="Arial Unicode MS" pitchFamily="34" charset="-122"/>
              </a:rPr>
              <a:t>base6</a:t>
            </a:r>
            <a:r>
              <a:rPr lang="en-US" altLang="zh-CN" dirty="0" smtClean="0">
                <a:latin typeface="Arial Unicode MS" pitchFamily="34" charset="-122"/>
                <a:ea typeface="Arial Unicode MS" pitchFamily="34" charset="-122"/>
                <a:cs typeface="Arial Unicode MS" pitchFamily="34" charset="-122"/>
              </a:rPr>
              <a:t>-7</a:t>
            </a:r>
            <a:r>
              <a:rPr lang="zh-CN" altLang="en-US" dirty="0" smtClean="0">
                <a:latin typeface="Arial Unicode MS" pitchFamily="34" charset="-122"/>
                <a:ea typeface="Arial Unicode MS" pitchFamily="34" charset="-122"/>
                <a:cs typeface="Arial Unicode MS" pitchFamily="34" charset="-122"/>
              </a:rPr>
              <a:t>的</a:t>
            </a:r>
            <a:r>
              <a:rPr lang="zh-CN" altLang="en-US" dirty="0" smtClean="0">
                <a:latin typeface="Arial Unicode MS" pitchFamily="34" charset="-122"/>
                <a:ea typeface="Arial Unicode MS" pitchFamily="34" charset="-122"/>
                <a:cs typeface="Arial Unicode MS" pitchFamily="34" charset="-122"/>
              </a:rPr>
              <a:t>数据：对</a:t>
            </a:r>
            <a:r>
              <a:rPr lang="en-US" altLang="zh-CN" dirty="0" smtClean="0">
                <a:latin typeface="Arial Unicode MS" pitchFamily="34" charset="-122"/>
                <a:ea typeface="Arial Unicode MS" pitchFamily="34" charset="-122"/>
                <a:cs typeface="Arial Unicode MS" pitchFamily="34" charset="-122"/>
              </a:rPr>
              <a:t>DT Mining</a:t>
            </a:r>
            <a:r>
              <a:rPr lang="zh-CN" altLang="en-US" dirty="0" smtClean="0">
                <a:latin typeface="Arial Unicode MS" pitchFamily="34" charset="-122"/>
                <a:ea typeface="Arial Unicode MS" pitchFamily="34" charset="-122"/>
                <a:cs typeface="Arial Unicode MS" pitchFamily="34" charset="-122"/>
              </a:rPr>
              <a:t>结果大小影响很大，对计算耗时会很大</a:t>
            </a:r>
            <a:endParaRPr lang="en-US" altLang="zh-CN" dirty="0" smtClean="0">
              <a:latin typeface="Arial Unicode MS" pitchFamily="34" charset="-122"/>
              <a:ea typeface="Arial Unicode MS" pitchFamily="34" charset="-122"/>
              <a:cs typeface="Arial Unicode MS" pitchFamily="34" charset="-122"/>
            </a:endParaRPr>
          </a:p>
          <a:p>
            <a:pPr lvl="2"/>
            <a:r>
              <a:rPr lang="zh-CN" altLang="en-US" dirty="0" smtClean="0">
                <a:latin typeface="Arial Unicode MS" pitchFamily="34" charset="-122"/>
                <a:ea typeface="Arial Unicode MS" pitchFamily="34" charset="-122"/>
                <a:cs typeface="Arial Unicode MS" pitchFamily="34" charset="-122"/>
              </a:rPr>
              <a:t>勾选”需要</a:t>
            </a:r>
            <a:r>
              <a:rPr lang="en-US" altLang="zh-CN" dirty="0" err="1" smtClean="0">
                <a:latin typeface="Arial Unicode MS" pitchFamily="34" charset="-122"/>
                <a:ea typeface="Arial Unicode MS" pitchFamily="34" charset="-122"/>
                <a:cs typeface="Arial Unicode MS" pitchFamily="34" charset="-122"/>
              </a:rPr>
              <a:t>base6</a:t>
            </a:r>
            <a:r>
              <a:rPr lang="en-US" altLang="zh-CN" dirty="0" smtClean="0">
                <a:latin typeface="Arial Unicode MS" pitchFamily="34" charset="-122"/>
                <a:ea typeface="Arial Unicode MS" pitchFamily="34" charset="-122"/>
                <a:cs typeface="Arial Unicode MS" pitchFamily="34" charset="-122"/>
              </a:rPr>
              <a:t>-7</a:t>
            </a:r>
            <a:r>
              <a:rPr lang="zh-CN" altLang="en-US" dirty="0" smtClean="0">
                <a:latin typeface="Arial Unicode MS" pitchFamily="34" charset="-122"/>
                <a:ea typeface="Arial Unicode MS" pitchFamily="34" charset="-122"/>
                <a:cs typeface="Arial Unicode MS" pitchFamily="34" charset="-122"/>
              </a:rPr>
              <a:t>的数据”意味着可单独查询</a:t>
            </a:r>
            <a:r>
              <a:rPr lang="en-US" altLang="zh-CN" dirty="0" err="1" smtClean="0">
                <a:latin typeface="Arial Unicode MS" pitchFamily="34" charset="-122"/>
                <a:ea typeface="Arial Unicode MS" pitchFamily="34" charset="-122"/>
                <a:cs typeface="Arial Unicode MS" pitchFamily="34" charset="-122"/>
              </a:rPr>
              <a:t>Base6</a:t>
            </a:r>
            <a:r>
              <a:rPr lang="zh-CN" altLang="en-US" dirty="0" smtClean="0">
                <a:latin typeface="Arial Unicode MS" pitchFamily="34" charset="-122"/>
                <a:ea typeface="Arial Unicode MS" pitchFamily="34" charset="-122"/>
                <a:cs typeface="Arial Unicode MS" pitchFamily="34" charset="-122"/>
              </a:rPr>
              <a:t>全部的结果，计算耗时久（因</a:t>
            </a:r>
            <a:r>
              <a:rPr lang="en-US" altLang="zh-CN" dirty="0" smtClean="0">
                <a:latin typeface="Arial Unicode MS" pitchFamily="34" charset="-122"/>
                <a:ea typeface="Arial Unicode MS" pitchFamily="34" charset="-122"/>
                <a:cs typeface="Arial Unicode MS" pitchFamily="34" charset="-122"/>
              </a:rPr>
              <a:t>DT</a:t>
            </a:r>
            <a:r>
              <a:rPr lang="zh-CN" altLang="en-US" dirty="0" smtClean="0">
                <a:latin typeface="Arial Unicode MS" pitchFamily="34" charset="-122"/>
                <a:ea typeface="Arial Unicode MS" pitchFamily="34" charset="-122"/>
                <a:cs typeface="Arial Unicode MS" pitchFamily="34" charset="-122"/>
              </a:rPr>
              <a:t>结果会很大）</a:t>
            </a:r>
          </a:p>
          <a:p>
            <a:pPr lvl="2"/>
            <a:r>
              <a:rPr lang="zh-CN" altLang="en-US" dirty="0" smtClean="0">
                <a:latin typeface="Arial Unicode MS" pitchFamily="34" charset="-122"/>
                <a:ea typeface="Arial Unicode MS" pitchFamily="34" charset="-122"/>
                <a:cs typeface="Arial Unicode MS" pitchFamily="34" charset="-122"/>
              </a:rPr>
              <a:t>不勾选”需要</a:t>
            </a:r>
            <a:r>
              <a:rPr lang="en-US" altLang="zh-CN" dirty="0" err="1" smtClean="0">
                <a:latin typeface="Arial Unicode MS" pitchFamily="34" charset="-122"/>
                <a:ea typeface="Arial Unicode MS" pitchFamily="34" charset="-122"/>
                <a:cs typeface="Arial Unicode MS" pitchFamily="34" charset="-122"/>
              </a:rPr>
              <a:t>base6</a:t>
            </a:r>
            <a:r>
              <a:rPr lang="en-US" altLang="zh-CN" dirty="0" smtClean="0">
                <a:latin typeface="Arial Unicode MS" pitchFamily="34" charset="-122"/>
                <a:ea typeface="Arial Unicode MS" pitchFamily="34" charset="-122"/>
                <a:cs typeface="Arial Unicode MS" pitchFamily="34" charset="-122"/>
              </a:rPr>
              <a:t>-7</a:t>
            </a:r>
            <a:r>
              <a:rPr lang="zh-CN" altLang="en-US" dirty="0" smtClean="0">
                <a:latin typeface="Arial Unicode MS" pitchFamily="34" charset="-122"/>
                <a:ea typeface="Arial Unicode MS" pitchFamily="34" charset="-122"/>
                <a:cs typeface="Arial Unicode MS" pitchFamily="34" charset="-122"/>
              </a:rPr>
              <a:t>的数据”意味着无法查询</a:t>
            </a:r>
            <a:r>
              <a:rPr lang="en-US" altLang="zh-CN" dirty="0" err="1" smtClean="0">
                <a:latin typeface="Arial Unicode MS" pitchFamily="34" charset="-122"/>
                <a:ea typeface="Arial Unicode MS" pitchFamily="34" charset="-122"/>
                <a:cs typeface="Arial Unicode MS" pitchFamily="34" charset="-122"/>
              </a:rPr>
              <a:t>Base6</a:t>
            </a:r>
            <a:r>
              <a:rPr lang="zh-CN" altLang="en-US" dirty="0" smtClean="0">
                <a:latin typeface="Arial Unicode MS" pitchFamily="34" charset="-122"/>
                <a:ea typeface="Arial Unicode MS" pitchFamily="34" charset="-122"/>
                <a:cs typeface="Arial Unicode MS" pitchFamily="34" charset="-122"/>
              </a:rPr>
              <a:t>全部的结果（</a:t>
            </a:r>
            <a:r>
              <a:rPr lang="en-US" altLang="zh-CN" dirty="0" smtClean="0">
                <a:latin typeface="Arial Unicode MS" pitchFamily="34" charset="-122"/>
                <a:ea typeface="Arial Unicode MS" pitchFamily="34" charset="-122"/>
                <a:cs typeface="Arial Unicode MS" pitchFamily="34" charset="-122"/>
              </a:rPr>
              <a:t>DT </a:t>
            </a:r>
            <a:r>
              <a:rPr lang="zh-CN" altLang="en-US" dirty="0" smtClean="0">
                <a:latin typeface="Arial Unicode MS" pitchFamily="34" charset="-122"/>
                <a:ea typeface="Arial Unicode MS" pitchFamily="34" charset="-122"/>
                <a:cs typeface="Arial Unicode MS" pitchFamily="34" charset="-122"/>
              </a:rPr>
              <a:t>全选时，查到的会是</a:t>
            </a:r>
            <a:r>
              <a:rPr lang="en-US" altLang="zh-CN" dirty="0" err="1" smtClean="0">
                <a:latin typeface="Arial Unicode MS" pitchFamily="34" charset="-122"/>
                <a:ea typeface="Arial Unicode MS" pitchFamily="34" charset="-122"/>
                <a:cs typeface="Arial Unicode MS" pitchFamily="34" charset="-122"/>
              </a:rPr>
              <a:t>Base7</a:t>
            </a:r>
            <a:r>
              <a:rPr lang="zh-CN" altLang="en-US" dirty="0" smtClean="0">
                <a:latin typeface="Arial Unicode MS" pitchFamily="34" charset="-122"/>
                <a:ea typeface="Arial Unicode MS" pitchFamily="34" charset="-122"/>
                <a:cs typeface="Arial Unicode MS" pitchFamily="34" charset="-122"/>
              </a:rPr>
              <a:t>的结果</a:t>
            </a:r>
            <a:r>
              <a:rPr lang="zh-CN" altLang="en-US" dirty="0" smtClean="0">
                <a:latin typeface="Arial Unicode MS" pitchFamily="34" charset="-122"/>
                <a:ea typeface="Arial Unicode MS" pitchFamily="34" charset="-122"/>
                <a:cs typeface="Arial Unicode MS" pitchFamily="34" charset="-122"/>
              </a:rPr>
              <a:t>）</a:t>
            </a:r>
            <a:endParaRPr lang="en-US" altLang="zh-CN" dirty="0" smtClean="0">
              <a:latin typeface="Arial Unicode MS" pitchFamily="34" charset="-122"/>
              <a:ea typeface="Arial Unicode MS" pitchFamily="34" charset="-122"/>
              <a:cs typeface="Arial Unicode MS" pitchFamily="34" charset="-122"/>
            </a:endParaRPr>
          </a:p>
          <a:p>
            <a:pPr lvl="2"/>
            <a:r>
              <a:rPr lang="zh-CN" altLang="en-US" dirty="0" smtClean="0">
                <a:latin typeface="Arial Unicode MS" pitchFamily="34" charset="-122"/>
                <a:ea typeface="Arial Unicode MS" pitchFamily="34" charset="-122"/>
                <a:cs typeface="Arial Unicode MS" pitchFamily="34" charset="-122"/>
              </a:rPr>
              <a:t>如</a:t>
            </a:r>
            <a:r>
              <a:rPr lang="zh-CN" altLang="en-US" dirty="0" smtClean="0">
                <a:latin typeface="Arial Unicode MS" pitchFamily="34" charset="-122"/>
                <a:ea typeface="Arial Unicode MS" pitchFamily="34" charset="-122"/>
                <a:cs typeface="Arial Unicode MS" pitchFamily="34" charset="-122"/>
              </a:rPr>
              <a:t>非确实必要，建议不要勾选</a:t>
            </a:r>
            <a:endParaRPr lang="zh-CN" altLang="en-US" dirty="0" smtClean="0">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使用通用</a:t>
            </a:r>
            <a:r>
              <a:rPr lang="en-US" altLang="zh-CN" dirty="0" smtClean="0">
                <a:latin typeface="Arial Unicode MS" pitchFamily="34" charset="-122"/>
                <a:ea typeface="Arial Unicode MS" pitchFamily="34" charset="-122"/>
                <a:cs typeface="Arial Unicode MS" pitchFamily="34" charset="-122"/>
              </a:rPr>
              <a:t>sentiment</a:t>
            </a:r>
            <a:r>
              <a:rPr lang="zh-CN" altLang="en-US" dirty="0" smtClean="0">
                <a:latin typeface="Arial Unicode MS" pitchFamily="34" charset="-122"/>
                <a:ea typeface="Arial Unicode MS" pitchFamily="34" charset="-122"/>
                <a:cs typeface="Arial Unicode MS" pitchFamily="34" charset="-122"/>
              </a:rPr>
              <a:t>规则：勾选意思是使用</a:t>
            </a:r>
            <a:r>
              <a:rPr lang="en-US" altLang="zh-CN" dirty="0" smtClean="0">
                <a:latin typeface="Arial Unicode MS" pitchFamily="34" charset="-122"/>
                <a:ea typeface="Arial Unicode MS" pitchFamily="34" charset="-122"/>
                <a:cs typeface="Arial Unicode MS" pitchFamily="34" charset="-122"/>
              </a:rPr>
              <a:t>RE</a:t>
            </a:r>
            <a:r>
              <a:rPr lang="zh-CN" altLang="en-US" dirty="0" smtClean="0">
                <a:latin typeface="Arial Unicode MS" pitchFamily="34" charset="-122"/>
                <a:ea typeface="Arial Unicode MS" pitchFamily="34" charset="-122"/>
                <a:cs typeface="Arial Unicode MS" pitchFamily="34" charset="-122"/>
              </a:rPr>
              <a:t>系统的</a:t>
            </a:r>
            <a:r>
              <a:rPr lang="en-US" altLang="zh-CN" dirty="0" smtClean="0">
                <a:latin typeface="Arial Unicode MS" pitchFamily="34" charset="-122"/>
                <a:ea typeface="Arial Unicode MS" pitchFamily="34" charset="-122"/>
                <a:cs typeface="Arial Unicode MS" pitchFamily="34" charset="-122"/>
              </a:rPr>
              <a:t>Sentiment</a:t>
            </a:r>
            <a:r>
              <a:rPr lang="zh-CN" altLang="en-US" dirty="0" smtClean="0">
                <a:latin typeface="Arial Unicode MS" pitchFamily="34" charset="-122"/>
                <a:ea typeface="Arial Unicode MS" pitchFamily="34" charset="-122"/>
                <a:cs typeface="Arial Unicode MS" pitchFamily="34" charset="-122"/>
              </a:rPr>
              <a:t>词库</a:t>
            </a:r>
            <a:r>
              <a:rPr lang="en-US" altLang="zh-CN" dirty="0" smtClean="0">
                <a:latin typeface="Arial Unicode MS" pitchFamily="34" charset="-122"/>
                <a:ea typeface="Arial Unicode MS" pitchFamily="34" charset="-122"/>
                <a:cs typeface="Arial Unicode MS" pitchFamily="34" charset="-122"/>
              </a:rPr>
              <a:t>+Tree</a:t>
            </a:r>
            <a:r>
              <a:rPr lang="zh-CN" altLang="en-US" dirty="0" smtClean="0">
                <a:latin typeface="Arial Unicode MS" pitchFamily="34" charset="-122"/>
                <a:ea typeface="Arial Unicode MS" pitchFamily="34" charset="-122"/>
                <a:cs typeface="Arial Unicode MS" pitchFamily="34" charset="-122"/>
              </a:rPr>
              <a:t>里定义的</a:t>
            </a:r>
            <a:r>
              <a:rPr lang="en-US" altLang="zh-CN" dirty="0" smtClean="0">
                <a:latin typeface="Arial Unicode MS" pitchFamily="34" charset="-122"/>
                <a:ea typeface="Arial Unicode MS" pitchFamily="34" charset="-122"/>
                <a:cs typeface="Arial Unicode MS" pitchFamily="34" charset="-122"/>
              </a:rPr>
              <a:t>Sentiment</a:t>
            </a:r>
            <a:r>
              <a:rPr lang="zh-CN" altLang="en-US" dirty="0" smtClean="0">
                <a:latin typeface="Arial Unicode MS" pitchFamily="34" charset="-122"/>
                <a:ea typeface="Arial Unicode MS" pitchFamily="34" charset="-122"/>
                <a:cs typeface="Arial Unicode MS" pitchFamily="34" charset="-122"/>
              </a:rPr>
              <a:t>词</a:t>
            </a:r>
          </a:p>
          <a:p>
            <a:pPr lvl="1"/>
            <a:r>
              <a:rPr lang="zh-CN" altLang="en-US" dirty="0" smtClean="0">
                <a:latin typeface="Arial Unicode MS" pitchFamily="34" charset="-122"/>
                <a:ea typeface="Arial Unicode MS" pitchFamily="34" charset="-122"/>
                <a:cs typeface="Arial Unicode MS" pitchFamily="34" charset="-122"/>
              </a:rPr>
              <a:t>忽略回帖主题：是指</a:t>
            </a:r>
            <a:r>
              <a:rPr lang="en-US" altLang="zh-CN" dirty="0" smtClean="0">
                <a:latin typeface="Arial Unicode MS" pitchFamily="34" charset="-122"/>
                <a:ea typeface="Arial Unicode MS" pitchFamily="34" charset="-122"/>
                <a:cs typeface="Arial Unicode MS" pitchFamily="34" charset="-122"/>
              </a:rPr>
              <a:t>Mining</a:t>
            </a:r>
            <a:r>
              <a:rPr lang="zh-CN" altLang="en-US" dirty="0" smtClean="0">
                <a:latin typeface="Arial Unicode MS" pitchFamily="34" charset="-122"/>
                <a:ea typeface="Arial Unicode MS" pitchFamily="34" charset="-122"/>
                <a:cs typeface="Arial Unicode MS" pitchFamily="34" charset="-122"/>
              </a:rPr>
              <a:t>时不匹配回帖主题</a:t>
            </a:r>
          </a:p>
          <a:p>
            <a:pPr lvl="1"/>
            <a:r>
              <a:rPr lang="zh-CN" altLang="en-US" dirty="0" smtClean="0">
                <a:latin typeface="Arial Unicode MS" pitchFamily="34" charset="-122"/>
                <a:ea typeface="Arial Unicode MS" pitchFamily="34" charset="-122"/>
                <a:cs typeface="Arial Unicode MS" pitchFamily="34" charset="-122"/>
              </a:rPr>
              <a:t>忽略内容：是指</a:t>
            </a:r>
            <a:r>
              <a:rPr lang="en-US" altLang="zh-CN" dirty="0" smtClean="0">
                <a:latin typeface="Arial Unicode MS" pitchFamily="34" charset="-122"/>
                <a:ea typeface="Arial Unicode MS" pitchFamily="34" charset="-122"/>
                <a:cs typeface="Arial Unicode MS" pitchFamily="34" charset="-122"/>
              </a:rPr>
              <a:t>Mining</a:t>
            </a:r>
            <a:r>
              <a:rPr lang="zh-CN" altLang="en-US" dirty="0" smtClean="0">
                <a:latin typeface="Arial Unicode MS" pitchFamily="34" charset="-122"/>
                <a:ea typeface="Arial Unicode MS" pitchFamily="34" charset="-122"/>
                <a:cs typeface="Arial Unicode MS" pitchFamily="34" charset="-122"/>
              </a:rPr>
              <a:t>时只</a:t>
            </a:r>
            <a:r>
              <a:rPr lang="en-US" altLang="zh-CN" dirty="0" smtClean="0">
                <a:latin typeface="Arial Unicode MS" pitchFamily="34" charset="-122"/>
                <a:ea typeface="Arial Unicode MS" pitchFamily="34" charset="-122"/>
                <a:cs typeface="Arial Unicode MS" pitchFamily="34" charset="-122"/>
              </a:rPr>
              <a:t>Mining</a:t>
            </a:r>
            <a:r>
              <a:rPr lang="zh-CN" altLang="en-US" dirty="0" smtClean="0">
                <a:latin typeface="Arial Unicode MS" pitchFamily="34" charset="-122"/>
                <a:ea typeface="Arial Unicode MS" pitchFamily="34" charset="-122"/>
                <a:cs typeface="Arial Unicode MS" pitchFamily="34" charset="-122"/>
              </a:rPr>
              <a:t>标题</a:t>
            </a:r>
            <a:endParaRPr lang="zh-CN" altLang="en-US" b="0" dirty="0" smtClean="0">
              <a:latin typeface="Arial Unicode MS" pitchFamily="34" charset="-122"/>
              <a:ea typeface="Arial Unicode MS" pitchFamily="34" charset="-122"/>
              <a:cs typeface="Arial Unicode MS" pitchFamily="34" charset="-122"/>
            </a:endParaRPr>
          </a:p>
          <a:p>
            <a:pPr lvl="1">
              <a:spcBef>
                <a:spcPts val="600"/>
              </a:spcBef>
              <a:spcAft>
                <a:spcPts val="600"/>
              </a:spcAft>
            </a:pPr>
            <a:endParaRPr lang="en-US" altLang="zh-CN" sz="1400" b="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a:xfrm>
            <a:off x="4495800" y="1986916"/>
            <a:ext cx="3600450" cy="893444"/>
          </a:xfrm>
          <a:prstGeom prst="rect">
            <a:avLst/>
          </a:prstGeom>
          <a:noFill/>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lang="en-GB" altLang="zh-CN" sz="4800" b="1" i="1" dirty="0" smtClean="0">
                <a:solidFill>
                  <a:srgbClr val="00006F"/>
                </a:solidFill>
                <a:latin typeface="Arial" pitchFamily="34" charset="0"/>
                <a:ea typeface="+mj-ea"/>
                <a:cs typeface="Arial" pitchFamily="34" charset="0"/>
              </a:rPr>
              <a:t>Thank You</a:t>
            </a:r>
            <a:endParaRPr lang="en-GB" altLang="zh-CN" sz="4800" b="1" i="1" dirty="0">
              <a:solidFill>
                <a:srgbClr val="00006F"/>
              </a:solidFill>
              <a:latin typeface="Arial" pitchFamily="34" charset="0"/>
              <a:ea typeface="+mj-ea"/>
              <a:cs typeface="Arial" pitchFamily="34" charset="0"/>
            </a:endParaRPr>
          </a:p>
        </p:txBody>
      </p:sp>
      <p:sp>
        <p:nvSpPr>
          <p:cNvPr id="7" name="Text Box 3"/>
          <p:cNvSpPr txBox="1">
            <a:spLocks noChangeArrowheads="1"/>
          </p:cNvSpPr>
          <p:nvPr/>
        </p:nvSpPr>
        <p:spPr bwMode="auto">
          <a:xfrm>
            <a:off x="685800" y="411481"/>
            <a:ext cx="4114800" cy="3979551"/>
          </a:xfrm>
          <a:prstGeom prst="rect">
            <a:avLst/>
          </a:prstGeom>
          <a:noFill/>
          <a:ln w="9525">
            <a:noFill/>
            <a:miter lim="800000"/>
            <a:headEnd/>
            <a:tailEnd/>
          </a:ln>
        </p:spPr>
        <p:txBody>
          <a:bodyPr wrap="square">
            <a:spAutoFit/>
          </a:bodyPr>
          <a:lstStyle/>
          <a:p>
            <a:pPr>
              <a:spcBef>
                <a:spcPct val="30000"/>
              </a:spcBef>
              <a:defRPr/>
            </a:pPr>
            <a:r>
              <a:rPr lang="zh-CN" altLang="en-US" sz="1200" b="1" dirty="0" smtClean="0">
                <a:solidFill>
                  <a:srgbClr val="000066"/>
                </a:solidFill>
                <a:latin typeface="微软雅黑" pitchFamily="34" charset="-122"/>
                <a:ea typeface="微软雅黑" pitchFamily="34" charset="-122"/>
              </a:rPr>
              <a:t>我们的服务平台</a:t>
            </a:r>
            <a:r>
              <a:rPr lang="en-US" altLang="zh-CN" sz="1200" b="1" dirty="0" smtClean="0">
                <a:solidFill>
                  <a:srgbClr val="000066"/>
                </a:solidFill>
                <a:latin typeface="微软雅黑" pitchFamily="34" charset="-122"/>
                <a:ea typeface="微软雅黑" pitchFamily="34" charset="-122"/>
              </a:rPr>
              <a:t>:</a:t>
            </a:r>
          </a:p>
          <a:p>
            <a:pPr>
              <a:lnSpc>
                <a:spcPts val="1350"/>
              </a:lnSpc>
              <a:spcBef>
                <a:spcPct val="30000"/>
              </a:spcBef>
              <a:defRPr/>
            </a:pPr>
            <a:r>
              <a:rPr lang="en-US" altLang="zh-CN" sz="1200" b="1" i="1" u="sng" dirty="0" smtClean="0">
                <a:solidFill>
                  <a:srgbClr val="00B050"/>
                </a:solidFill>
                <a:latin typeface="Arial" pitchFamily="34" charset="0"/>
                <a:ea typeface="微软雅黑" pitchFamily="34" charset="-122"/>
                <a:cs typeface="Arial" pitchFamily="34" charset="0"/>
              </a:rPr>
              <a:t>www.iwommaster.com</a:t>
            </a:r>
          </a:p>
          <a:p>
            <a:pPr>
              <a:lnSpc>
                <a:spcPts val="1350"/>
              </a:lnSpc>
              <a:spcBef>
                <a:spcPct val="30000"/>
              </a:spcBef>
              <a:defRPr/>
            </a:pPr>
            <a:endParaRPr lang="en-US" altLang="zh-CN" sz="1200" b="1" dirty="0" smtClean="0">
              <a:ea typeface="微软雅黑" pitchFamily="34" charset="-122"/>
            </a:endParaRPr>
          </a:p>
          <a:p>
            <a:pPr>
              <a:lnSpc>
                <a:spcPts val="1350"/>
              </a:lnSpc>
              <a:spcBef>
                <a:spcPct val="30000"/>
              </a:spcBef>
              <a:defRPr/>
            </a:pPr>
            <a:r>
              <a:rPr lang="zh-CN" altLang="en-US" sz="1200" b="1" dirty="0" smtClean="0">
                <a:solidFill>
                  <a:srgbClr val="000066"/>
                </a:solidFill>
                <a:latin typeface="微软雅黑" pitchFamily="34" charset="-122"/>
                <a:ea typeface="微软雅黑" pitchFamily="34" charset="-122"/>
              </a:rPr>
              <a:t>我们的博客</a:t>
            </a:r>
            <a:r>
              <a:rPr lang="en-US" altLang="zh-CN" sz="1200" b="1" dirty="0" smtClean="0">
                <a:solidFill>
                  <a:srgbClr val="000066"/>
                </a:solidFill>
                <a:latin typeface="微软雅黑" pitchFamily="34" charset="-122"/>
                <a:ea typeface="微软雅黑" pitchFamily="34" charset="-122"/>
              </a:rPr>
              <a:t>: </a:t>
            </a:r>
          </a:p>
          <a:p>
            <a:pPr>
              <a:spcBef>
                <a:spcPct val="30000"/>
              </a:spcBef>
              <a:defRPr/>
            </a:pPr>
            <a:r>
              <a:rPr lang="en-US" altLang="zh-CN" sz="1200" b="1" i="1" u="sng" dirty="0" smtClean="0">
                <a:solidFill>
                  <a:srgbClr val="000066"/>
                </a:solidFill>
                <a:latin typeface="Arial" pitchFamily="34" charset="0"/>
                <a:ea typeface="微软雅黑" pitchFamily="34" charset="-122"/>
                <a:cs typeface="Arial" pitchFamily="34" charset="0"/>
              </a:rPr>
              <a:t>www.seeisee.com (</a:t>
            </a:r>
            <a:r>
              <a:rPr lang="zh-CN" altLang="en-US" sz="1200" b="1" i="1" u="sng" dirty="0" smtClean="0">
                <a:solidFill>
                  <a:srgbClr val="000066"/>
                </a:solidFill>
                <a:latin typeface="Arial" pitchFamily="34" charset="0"/>
                <a:ea typeface="微软雅黑" pitchFamily="34" charset="-122"/>
                <a:cs typeface="Arial" pitchFamily="34" charset="0"/>
              </a:rPr>
              <a:t>中文</a:t>
            </a:r>
            <a:r>
              <a:rPr lang="en-US" altLang="zh-CN" sz="1200" b="1" i="1" u="sng" dirty="0" smtClean="0">
                <a:solidFill>
                  <a:srgbClr val="000066"/>
                </a:solidFill>
                <a:latin typeface="Arial" pitchFamily="34" charset="0"/>
                <a:ea typeface="微软雅黑" pitchFamily="34" charset="-122"/>
                <a:cs typeface="Arial" pitchFamily="34" charset="0"/>
              </a:rPr>
              <a:t>)</a:t>
            </a:r>
          </a:p>
          <a:p>
            <a:pPr>
              <a:lnSpc>
                <a:spcPts val="1350"/>
              </a:lnSpc>
              <a:spcBef>
                <a:spcPct val="30000"/>
              </a:spcBef>
              <a:defRPr/>
            </a:pPr>
            <a:r>
              <a:rPr lang="en-US" altLang="zh-CN" sz="1200" b="1" i="1" u="sng" dirty="0" smtClean="0">
                <a:solidFill>
                  <a:srgbClr val="000066"/>
                </a:solidFill>
                <a:latin typeface="Arial" pitchFamily="34" charset="0"/>
                <a:ea typeface="微软雅黑" pitchFamily="34" charset="-122"/>
                <a:cs typeface="Arial" pitchFamily="34" charset="0"/>
              </a:rPr>
              <a:t>www.seeisee.com/sam (</a:t>
            </a:r>
            <a:r>
              <a:rPr lang="zh-CN" altLang="en-US" sz="1200" b="1" i="1" u="sng" dirty="0" smtClean="0">
                <a:solidFill>
                  <a:srgbClr val="000066"/>
                </a:solidFill>
                <a:latin typeface="Arial" pitchFamily="34" charset="0"/>
                <a:ea typeface="微软雅黑" pitchFamily="34" charset="-122"/>
                <a:cs typeface="Arial" pitchFamily="34" charset="0"/>
              </a:rPr>
              <a:t>英文</a:t>
            </a:r>
            <a:r>
              <a:rPr lang="en-US" altLang="zh-CN" sz="1200" b="1" i="1" u="sng" dirty="0" smtClean="0">
                <a:solidFill>
                  <a:srgbClr val="000066"/>
                </a:solidFill>
                <a:latin typeface="Arial" pitchFamily="34" charset="0"/>
                <a:ea typeface="微软雅黑" pitchFamily="34" charset="-122"/>
                <a:cs typeface="Arial" pitchFamily="34" charset="0"/>
              </a:rPr>
              <a:t>)</a:t>
            </a:r>
          </a:p>
          <a:p>
            <a:pPr>
              <a:lnSpc>
                <a:spcPts val="1350"/>
              </a:lnSpc>
              <a:spcBef>
                <a:spcPct val="30000"/>
              </a:spcBef>
              <a:defRPr/>
            </a:pPr>
            <a:endParaRPr lang="en-US" altLang="zh-CN" sz="1200" b="1" dirty="0" smtClean="0">
              <a:solidFill>
                <a:srgbClr val="000066"/>
              </a:solidFill>
              <a:latin typeface="微软雅黑" pitchFamily="34" charset="-122"/>
              <a:ea typeface="微软雅黑" pitchFamily="34" charset="-122"/>
            </a:endParaRPr>
          </a:p>
          <a:p>
            <a:pPr>
              <a:lnSpc>
                <a:spcPts val="1350"/>
              </a:lnSpc>
              <a:spcBef>
                <a:spcPct val="30000"/>
              </a:spcBef>
              <a:defRPr/>
            </a:pPr>
            <a:r>
              <a:rPr lang="zh-CN" altLang="en-US" sz="1200" b="1" dirty="0" smtClean="0">
                <a:solidFill>
                  <a:srgbClr val="000066"/>
                </a:solidFill>
                <a:latin typeface="微软雅黑" pitchFamily="34" charset="-122"/>
                <a:ea typeface="微软雅黑" pitchFamily="34" charset="-122"/>
              </a:rPr>
              <a:t>我们的网站</a:t>
            </a:r>
            <a:r>
              <a:rPr lang="en-US" altLang="zh-CN" sz="1200" b="1" dirty="0" smtClean="0">
                <a:solidFill>
                  <a:srgbClr val="000066"/>
                </a:solidFill>
                <a:latin typeface="微软雅黑" pitchFamily="34" charset="-122"/>
                <a:ea typeface="微软雅黑" pitchFamily="34" charset="-122"/>
              </a:rPr>
              <a:t>: </a:t>
            </a:r>
          </a:p>
          <a:p>
            <a:pPr>
              <a:lnSpc>
                <a:spcPts val="1350"/>
              </a:lnSpc>
              <a:spcBef>
                <a:spcPct val="30000"/>
              </a:spcBef>
              <a:defRPr/>
            </a:pPr>
            <a:r>
              <a:rPr lang="en-US" altLang="zh-CN" sz="1200" b="1" i="1" u="sng" dirty="0" smtClean="0">
                <a:solidFill>
                  <a:srgbClr val="000066"/>
                </a:solidFill>
                <a:latin typeface="Arial" pitchFamily="34" charset="0"/>
                <a:ea typeface="微软雅黑" pitchFamily="34" charset="-122"/>
                <a:cs typeface="Arial" pitchFamily="34" charset="0"/>
              </a:rPr>
              <a:t>www.ciccorporate.com  </a:t>
            </a:r>
          </a:p>
          <a:p>
            <a:pPr>
              <a:lnSpc>
                <a:spcPts val="1350"/>
              </a:lnSpc>
              <a:spcBef>
                <a:spcPct val="30000"/>
              </a:spcBef>
              <a:defRPr/>
            </a:pPr>
            <a:endParaRPr lang="en-US" altLang="zh-CN" sz="1200" b="1" dirty="0" smtClean="0">
              <a:solidFill>
                <a:srgbClr val="000066"/>
              </a:solidFill>
              <a:latin typeface="微软雅黑" pitchFamily="34" charset="-122"/>
              <a:ea typeface="微软雅黑" pitchFamily="34" charset="-122"/>
            </a:endParaRPr>
          </a:p>
          <a:p>
            <a:pPr>
              <a:lnSpc>
                <a:spcPts val="1350"/>
              </a:lnSpc>
              <a:spcBef>
                <a:spcPct val="30000"/>
              </a:spcBef>
              <a:defRPr/>
            </a:pPr>
            <a:r>
              <a:rPr lang="zh-CN" altLang="en-US" sz="1200" b="1" dirty="0" smtClean="0">
                <a:solidFill>
                  <a:srgbClr val="000066"/>
                </a:solidFill>
                <a:latin typeface="微软雅黑" pitchFamily="34" charset="-122"/>
                <a:ea typeface="微软雅黑" pitchFamily="34" charset="-122"/>
              </a:rPr>
              <a:t>联系我们</a:t>
            </a:r>
            <a:r>
              <a:rPr lang="en-US" altLang="zh-CN" sz="1200" b="1" dirty="0" smtClean="0">
                <a:solidFill>
                  <a:srgbClr val="000066"/>
                </a:solidFill>
                <a:latin typeface="微软雅黑" pitchFamily="34" charset="-122"/>
                <a:ea typeface="微软雅黑" pitchFamily="34" charset="-122"/>
              </a:rPr>
              <a:t>:</a:t>
            </a:r>
          </a:p>
          <a:p>
            <a:pPr>
              <a:lnSpc>
                <a:spcPts val="1200"/>
              </a:lnSpc>
              <a:spcBef>
                <a:spcPct val="30000"/>
              </a:spcBef>
              <a:defRPr/>
            </a:pPr>
            <a:r>
              <a:rPr lang="zh-CN" altLang="en-US" sz="1200" dirty="0" smtClean="0">
                <a:solidFill>
                  <a:srgbClr val="000066"/>
                </a:solidFill>
                <a:latin typeface="Arial" pitchFamily="34" charset="0"/>
                <a:ea typeface="微软雅黑" pitchFamily="34" charset="-122"/>
                <a:cs typeface="Arial" pitchFamily="34" charset="0"/>
              </a:rPr>
              <a:t>电子信箱</a:t>
            </a:r>
            <a:r>
              <a:rPr lang="en-US" altLang="zh-CN" sz="1200" dirty="0" smtClean="0">
                <a:solidFill>
                  <a:srgbClr val="000066"/>
                </a:solidFill>
                <a:latin typeface="Arial" pitchFamily="34" charset="0"/>
                <a:ea typeface="微软雅黑" pitchFamily="34" charset="-122"/>
                <a:cs typeface="Arial" pitchFamily="34" charset="0"/>
              </a:rPr>
              <a:t>: </a:t>
            </a:r>
            <a:r>
              <a:rPr lang="en-US" altLang="zh-CN" sz="1200" i="1" u="sng" dirty="0" smtClean="0">
                <a:solidFill>
                  <a:srgbClr val="000066"/>
                </a:solidFill>
                <a:latin typeface="Arial" pitchFamily="34" charset="0"/>
                <a:ea typeface="微软雅黑" pitchFamily="34" charset="-122"/>
                <a:cs typeface="Arial" pitchFamily="34" charset="0"/>
                <a:hlinkClick r:id="rId3"/>
              </a:rPr>
              <a:t>contact@iwommaster.com</a:t>
            </a:r>
            <a:r>
              <a:rPr lang="en-US" altLang="zh-CN" sz="1200" dirty="0" smtClean="0">
                <a:solidFill>
                  <a:srgbClr val="000066"/>
                </a:solidFill>
                <a:latin typeface="Arial" pitchFamily="34" charset="0"/>
                <a:ea typeface="微软雅黑" pitchFamily="34" charset="-122"/>
                <a:cs typeface="Arial" pitchFamily="34" charset="0"/>
              </a:rPr>
              <a:t>  </a:t>
            </a:r>
          </a:p>
          <a:p>
            <a:pPr>
              <a:lnSpc>
                <a:spcPts val="1200"/>
              </a:lnSpc>
              <a:spcBef>
                <a:spcPct val="30000"/>
              </a:spcBef>
              <a:defRPr/>
            </a:pPr>
            <a:endParaRPr lang="en-US" altLang="zh-CN" sz="1200" dirty="0" smtClean="0">
              <a:solidFill>
                <a:srgbClr val="000066"/>
              </a:solidFill>
              <a:latin typeface="Arial" pitchFamily="34" charset="0"/>
              <a:ea typeface="微软雅黑" pitchFamily="34" charset="-122"/>
              <a:cs typeface="Arial" pitchFamily="34" charset="0"/>
            </a:endParaRPr>
          </a:p>
          <a:p>
            <a:pPr>
              <a:lnSpc>
                <a:spcPts val="1200"/>
              </a:lnSpc>
              <a:spcBef>
                <a:spcPct val="30000"/>
              </a:spcBef>
              <a:defRPr/>
            </a:pPr>
            <a:r>
              <a:rPr lang="zh-CN" altLang="en-US" sz="1200" dirty="0" smtClean="0">
                <a:solidFill>
                  <a:srgbClr val="000066"/>
                </a:solidFill>
                <a:latin typeface="Arial" pitchFamily="34" charset="0"/>
                <a:ea typeface="微软雅黑" pitchFamily="34" charset="-122"/>
                <a:cs typeface="Arial" pitchFamily="34" charset="0"/>
              </a:rPr>
              <a:t>地址</a:t>
            </a:r>
            <a:r>
              <a:rPr lang="en-US" altLang="zh-CN" sz="1200" dirty="0" smtClean="0">
                <a:solidFill>
                  <a:srgbClr val="000066"/>
                </a:solidFill>
                <a:latin typeface="Arial" pitchFamily="34" charset="0"/>
                <a:ea typeface="微软雅黑" pitchFamily="34" charset="-122"/>
                <a:cs typeface="Arial" pitchFamily="34" charset="0"/>
              </a:rPr>
              <a:t>: </a:t>
            </a:r>
            <a:r>
              <a:rPr lang="zh-CN" altLang="en-US" sz="1200" i="1" dirty="0" smtClean="0">
                <a:solidFill>
                  <a:srgbClr val="000066"/>
                </a:solidFill>
                <a:latin typeface="Arial" pitchFamily="34" charset="0"/>
                <a:ea typeface="微软雅黑" pitchFamily="34" charset="-122"/>
                <a:cs typeface="Arial" pitchFamily="34" charset="0"/>
              </a:rPr>
              <a:t>（中国）上海江苏北路</a:t>
            </a:r>
            <a:r>
              <a:rPr lang="en-US" altLang="zh-CN" sz="1200" i="1" dirty="0" smtClean="0">
                <a:solidFill>
                  <a:srgbClr val="000066"/>
                </a:solidFill>
                <a:latin typeface="Arial" pitchFamily="34" charset="0"/>
                <a:ea typeface="微软雅黑" pitchFamily="34" charset="-122"/>
                <a:cs typeface="Arial" pitchFamily="34" charset="0"/>
              </a:rPr>
              <a:t>125</a:t>
            </a:r>
            <a:r>
              <a:rPr lang="zh-CN" altLang="en-US" sz="1200" i="1" dirty="0" smtClean="0">
                <a:solidFill>
                  <a:srgbClr val="000066"/>
                </a:solidFill>
                <a:latin typeface="Arial" pitchFamily="34" charset="0"/>
                <a:ea typeface="微软雅黑" pitchFamily="34" charset="-122"/>
                <a:cs typeface="Arial" pitchFamily="34" charset="0"/>
              </a:rPr>
              <a:t>号</a:t>
            </a:r>
            <a:endParaRPr lang="en-US" altLang="zh-CN" sz="1200" i="1" dirty="0" smtClean="0">
              <a:solidFill>
                <a:srgbClr val="000066"/>
              </a:solidFill>
              <a:latin typeface="Arial" pitchFamily="34" charset="0"/>
              <a:ea typeface="微软雅黑" pitchFamily="34" charset="-122"/>
              <a:cs typeface="Arial" pitchFamily="34" charset="0"/>
            </a:endParaRPr>
          </a:p>
          <a:p>
            <a:pPr>
              <a:spcBef>
                <a:spcPct val="30000"/>
              </a:spcBef>
              <a:defRPr/>
            </a:pPr>
            <a:r>
              <a:rPr lang="en-US" altLang="zh-CN" sz="1200" i="1" dirty="0" smtClean="0">
                <a:solidFill>
                  <a:srgbClr val="000066"/>
                </a:solidFill>
                <a:latin typeface="Arial" pitchFamily="34" charset="0"/>
                <a:ea typeface="微软雅黑" pitchFamily="34" charset="-122"/>
                <a:cs typeface="Arial" pitchFamily="34" charset="0"/>
              </a:rPr>
              <a:t>           </a:t>
            </a:r>
            <a:r>
              <a:rPr lang="zh-CN" altLang="en-US" sz="1200" i="1" dirty="0" smtClean="0">
                <a:solidFill>
                  <a:srgbClr val="000066"/>
                </a:solidFill>
                <a:latin typeface="Arial" pitchFamily="34" charset="0"/>
                <a:ea typeface="微软雅黑" pitchFamily="34" charset="-122"/>
                <a:cs typeface="Arial" pitchFamily="34" charset="0"/>
              </a:rPr>
              <a:t>华联创意广场</a:t>
            </a:r>
            <a:r>
              <a:rPr lang="en-US" altLang="zh-CN" sz="1200" i="1" dirty="0" smtClean="0">
                <a:solidFill>
                  <a:srgbClr val="000066"/>
                </a:solidFill>
                <a:latin typeface="Arial" pitchFamily="34" charset="0"/>
                <a:ea typeface="微软雅黑" pitchFamily="34" charset="-122"/>
                <a:cs typeface="Arial" pitchFamily="34" charset="0"/>
              </a:rPr>
              <a:t>A</a:t>
            </a:r>
            <a:r>
              <a:rPr lang="zh-CN" altLang="en-US" sz="1200" i="1" dirty="0" smtClean="0">
                <a:solidFill>
                  <a:srgbClr val="000066"/>
                </a:solidFill>
                <a:latin typeface="Arial" pitchFamily="34" charset="0"/>
                <a:ea typeface="微软雅黑" pitchFamily="34" charset="-122"/>
                <a:cs typeface="Arial" pitchFamily="34" charset="0"/>
              </a:rPr>
              <a:t>座</a:t>
            </a:r>
            <a:r>
              <a:rPr lang="en-US" altLang="zh-CN" sz="1200" i="1" dirty="0" smtClean="0">
                <a:solidFill>
                  <a:srgbClr val="000066"/>
                </a:solidFill>
                <a:latin typeface="Arial" pitchFamily="34" charset="0"/>
                <a:ea typeface="微软雅黑" pitchFamily="34" charset="-122"/>
                <a:cs typeface="Arial" pitchFamily="34" charset="0"/>
              </a:rPr>
              <a:t>108</a:t>
            </a:r>
            <a:r>
              <a:rPr lang="zh-CN" altLang="en-US" sz="1200" i="1" dirty="0" smtClean="0">
                <a:solidFill>
                  <a:srgbClr val="000066"/>
                </a:solidFill>
                <a:latin typeface="Arial" pitchFamily="34" charset="0"/>
                <a:ea typeface="微软雅黑" pitchFamily="34" charset="-122"/>
                <a:cs typeface="Arial" pitchFamily="34" charset="0"/>
              </a:rPr>
              <a:t>室 （</a:t>
            </a:r>
            <a:r>
              <a:rPr lang="en-US" altLang="zh-CN" sz="1200" i="1" dirty="0" smtClean="0">
                <a:solidFill>
                  <a:srgbClr val="000066"/>
                </a:solidFill>
                <a:latin typeface="Arial" pitchFamily="34" charset="0"/>
                <a:ea typeface="微软雅黑" pitchFamily="34" charset="-122"/>
                <a:cs typeface="Arial" pitchFamily="34" charset="0"/>
              </a:rPr>
              <a:t>200042</a:t>
            </a:r>
            <a:r>
              <a:rPr lang="zh-CN" altLang="en-US" sz="1200" i="1" dirty="0" smtClean="0">
                <a:solidFill>
                  <a:srgbClr val="000066"/>
                </a:solidFill>
                <a:latin typeface="Arial" pitchFamily="34" charset="0"/>
                <a:ea typeface="微软雅黑" pitchFamily="34" charset="-122"/>
                <a:cs typeface="Arial" pitchFamily="34" charset="0"/>
              </a:rPr>
              <a:t>）</a:t>
            </a:r>
            <a:endParaRPr lang="en-US" altLang="zh-CN" sz="1200" i="1" dirty="0" smtClean="0">
              <a:solidFill>
                <a:srgbClr val="000066"/>
              </a:solidFill>
              <a:latin typeface="Arial" pitchFamily="34" charset="0"/>
              <a:ea typeface="微软雅黑" pitchFamily="34" charset="-122"/>
              <a:cs typeface="Arial" pitchFamily="34" charset="0"/>
            </a:endParaRPr>
          </a:p>
          <a:p>
            <a:pPr>
              <a:spcBef>
                <a:spcPct val="30000"/>
              </a:spcBef>
              <a:defRPr/>
            </a:pPr>
            <a:r>
              <a:rPr lang="zh-CN" altLang="en-US" sz="1200" dirty="0" smtClean="0">
                <a:solidFill>
                  <a:srgbClr val="000066"/>
                </a:solidFill>
                <a:latin typeface="Arial" pitchFamily="34" charset="0"/>
                <a:ea typeface="微软雅黑" pitchFamily="34" charset="-122"/>
                <a:cs typeface="Arial" pitchFamily="34" charset="0"/>
              </a:rPr>
              <a:t>电话</a:t>
            </a:r>
            <a:r>
              <a:rPr lang="en-US" altLang="zh-CN" sz="1200" dirty="0" smtClean="0">
                <a:solidFill>
                  <a:srgbClr val="000066"/>
                </a:solidFill>
                <a:latin typeface="Arial" pitchFamily="34" charset="0"/>
                <a:ea typeface="微软雅黑" pitchFamily="34" charset="-122"/>
                <a:cs typeface="Arial" pitchFamily="34" charset="0"/>
              </a:rPr>
              <a:t>: </a:t>
            </a:r>
            <a:r>
              <a:rPr lang="en-US" altLang="zh-CN" sz="1200" i="1" dirty="0" smtClean="0">
                <a:solidFill>
                  <a:srgbClr val="000066"/>
                </a:solidFill>
                <a:latin typeface="Arial" pitchFamily="34" charset="0"/>
                <a:ea typeface="微软雅黑" pitchFamily="34" charset="-122"/>
                <a:cs typeface="Arial" pitchFamily="34" charset="0"/>
              </a:rPr>
              <a:t>021-5237 3860</a:t>
            </a:r>
          </a:p>
          <a:p>
            <a:pPr>
              <a:spcBef>
                <a:spcPct val="30000"/>
              </a:spcBef>
              <a:buClr>
                <a:srgbClr val="003399"/>
              </a:buClr>
              <a:buFont typeface="Wingdings" pitchFamily="2" charset="2"/>
              <a:buNone/>
              <a:defRPr/>
            </a:pPr>
            <a:r>
              <a:rPr lang="zh-CN" altLang="en-US" sz="1200" dirty="0" smtClean="0">
                <a:solidFill>
                  <a:srgbClr val="000066"/>
                </a:solidFill>
                <a:latin typeface="Arial" pitchFamily="34" charset="0"/>
                <a:ea typeface="微软雅黑" pitchFamily="34" charset="-122"/>
                <a:cs typeface="Arial" pitchFamily="34" charset="0"/>
              </a:rPr>
              <a:t>传真</a:t>
            </a:r>
            <a:r>
              <a:rPr lang="en-US" altLang="zh-CN" sz="1200" dirty="0" smtClean="0">
                <a:solidFill>
                  <a:srgbClr val="000066"/>
                </a:solidFill>
                <a:latin typeface="Arial" pitchFamily="34" charset="0"/>
                <a:ea typeface="微软雅黑" pitchFamily="34" charset="-122"/>
                <a:cs typeface="Arial" pitchFamily="34" charset="0"/>
              </a:rPr>
              <a:t>: </a:t>
            </a:r>
            <a:r>
              <a:rPr lang="en-US" altLang="zh-CN" sz="1200" i="1" dirty="0" smtClean="0">
                <a:solidFill>
                  <a:srgbClr val="000066"/>
                </a:solidFill>
                <a:latin typeface="Arial" pitchFamily="34" charset="0"/>
                <a:ea typeface="微软雅黑" pitchFamily="34" charset="-122"/>
                <a:cs typeface="Arial" pitchFamily="34" charset="0"/>
              </a:rPr>
              <a:t>021-5237 3632</a:t>
            </a:r>
          </a:p>
        </p:txBody>
      </p:sp>
      <p:sp>
        <p:nvSpPr>
          <p:cNvPr id="8" name="Text Box 4"/>
          <p:cNvSpPr txBox="1">
            <a:spLocks noChangeArrowheads="1"/>
          </p:cNvSpPr>
          <p:nvPr/>
        </p:nvSpPr>
        <p:spPr bwMode="auto">
          <a:xfrm>
            <a:off x="685800" y="5257800"/>
            <a:ext cx="4114800" cy="1261884"/>
          </a:xfrm>
          <a:prstGeom prst="rect">
            <a:avLst/>
          </a:prstGeom>
          <a:noFill/>
          <a:ln w="9525">
            <a:noFill/>
            <a:miter lim="800000"/>
            <a:headEnd/>
            <a:tailEnd/>
          </a:ln>
        </p:spPr>
        <p:txBody>
          <a:bodyPr>
            <a:spAutoFit/>
          </a:bodyPr>
          <a:lstStyle/>
          <a:p>
            <a:pPr>
              <a:spcBef>
                <a:spcPct val="30000"/>
              </a:spcBef>
              <a:defRPr/>
            </a:pPr>
            <a:r>
              <a:rPr lang="en-US" altLang="zh-CN" sz="1000" dirty="0">
                <a:solidFill>
                  <a:schemeClr val="bg1">
                    <a:lumMod val="50000"/>
                  </a:schemeClr>
                </a:solidFill>
                <a:latin typeface="Calibri" pitchFamily="34" charset="0"/>
                <a:ea typeface="微软雅黑" pitchFamily="34" charset="-122"/>
                <a:cs typeface="Arial" pitchFamily="34" charset="0"/>
              </a:rPr>
              <a:t>This document is for private commercial use only. Distribution to third parties and/or publication in whole or in part is strictly prohibited without expressed written consent of CIC. </a:t>
            </a:r>
          </a:p>
          <a:p>
            <a:pPr>
              <a:spcBef>
                <a:spcPct val="30000"/>
              </a:spcBef>
              <a:defRPr/>
            </a:pPr>
            <a:endParaRPr lang="en-US" altLang="zh-CN" sz="1000" dirty="0">
              <a:solidFill>
                <a:schemeClr val="bg2"/>
              </a:solidFill>
              <a:latin typeface="Calibri" pitchFamily="34" charset="0"/>
              <a:ea typeface="微软雅黑" pitchFamily="34" charset="-122"/>
            </a:endParaRPr>
          </a:p>
          <a:p>
            <a:pPr>
              <a:spcBef>
                <a:spcPct val="30000"/>
              </a:spcBef>
              <a:defRPr/>
            </a:pPr>
            <a:r>
              <a:rPr lang="zh-CN" altLang="en-US" sz="1000" dirty="0">
                <a:solidFill>
                  <a:schemeClr val="bg1">
                    <a:lumMod val="50000"/>
                  </a:schemeClr>
                </a:solidFill>
                <a:latin typeface="Calibri" pitchFamily="34" charset="0"/>
                <a:ea typeface="微软雅黑" pitchFamily="34" charset="-122"/>
              </a:rPr>
              <a:t>本文件是针对</a:t>
            </a:r>
            <a:r>
              <a:rPr lang="en-US" altLang="zh-CN" sz="1000" dirty="0">
                <a:solidFill>
                  <a:schemeClr val="bg1">
                    <a:lumMod val="50000"/>
                  </a:schemeClr>
                </a:solidFill>
                <a:latin typeface="Calibri" pitchFamily="34" charset="0"/>
                <a:ea typeface="微软雅黑" pitchFamily="34" charset="-122"/>
              </a:rPr>
              <a:t>CIC</a:t>
            </a:r>
            <a:r>
              <a:rPr lang="zh-CN" altLang="en-US" sz="1000" dirty="0">
                <a:solidFill>
                  <a:schemeClr val="bg1">
                    <a:lumMod val="50000"/>
                  </a:schemeClr>
                </a:solidFill>
                <a:latin typeface="Calibri" pitchFamily="34" charset="0"/>
                <a:ea typeface="微软雅黑" pitchFamily="34" charset="-122"/>
              </a:rPr>
              <a:t>客户的相关品牌和企业的商业文件。未经</a:t>
            </a:r>
            <a:r>
              <a:rPr lang="en-US" altLang="zh-CN" sz="1000" dirty="0">
                <a:solidFill>
                  <a:schemeClr val="bg1">
                    <a:lumMod val="50000"/>
                  </a:schemeClr>
                </a:solidFill>
                <a:latin typeface="Calibri" pitchFamily="34" charset="0"/>
                <a:ea typeface="微软雅黑" pitchFamily="34" charset="-122"/>
              </a:rPr>
              <a:t>CIC</a:t>
            </a:r>
            <a:r>
              <a:rPr lang="zh-CN" altLang="en-US" sz="1000" dirty="0">
                <a:solidFill>
                  <a:schemeClr val="bg1">
                    <a:lumMod val="50000"/>
                  </a:schemeClr>
                </a:solidFill>
                <a:latin typeface="Calibri" pitchFamily="34" charset="0"/>
                <a:ea typeface="微软雅黑" pitchFamily="34" charset="-122"/>
              </a:rPr>
              <a:t>的书面许可， 本文件或文件中的任何内容不得转交给第三方， 同时也不得发表本文件或文件中的任何内容。</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err="1">
                <a:solidFill>
                  <a:srgbClr val="00006F"/>
                </a:solidFill>
              </a:rPr>
              <a:t>基本概念</a:t>
            </a:r>
            <a:endParaRPr lang="en-US" sz="2400" b="1" dirty="0">
              <a:solidFill>
                <a:srgbClr val="00006F"/>
              </a:solidFill>
            </a:endParaRPr>
          </a:p>
        </p:txBody>
      </p:sp>
      <p:sp>
        <p:nvSpPr>
          <p:cNvPr id="9219" name="Text Box 2"/>
          <p:cNvSpPr txBox="1">
            <a:spLocks noChangeArrowheads="1"/>
          </p:cNvSpPr>
          <p:nvPr/>
        </p:nvSpPr>
        <p:spPr bwMode="auto">
          <a:xfrm>
            <a:off x="468313" y="1196975"/>
            <a:ext cx="8229600" cy="4897438"/>
          </a:xfrm>
          <a:prstGeom prst="rect">
            <a:avLst/>
          </a:prstGeom>
          <a:noFill/>
          <a:ln w="9525">
            <a:noFill/>
            <a:round/>
            <a:headEnd/>
            <a:tailEnd/>
          </a:ln>
        </p:spPr>
        <p:txBody>
          <a:bodyPr/>
          <a:lstStyle/>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0" dirty="0">
                <a:solidFill>
                  <a:srgbClr val="00006F"/>
                </a:solidFill>
              </a:rPr>
              <a:t>Sentiment: </a:t>
            </a:r>
            <a:r>
              <a:rPr lang="en-US" sz="1800" b="0" dirty="0" err="1">
                <a:solidFill>
                  <a:srgbClr val="00006F"/>
                </a:solidFill>
              </a:rPr>
              <a:t>人们主观的态度或评价，通常可分为</a:t>
            </a:r>
            <a:endParaRPr lang="en-US" sz="1800" b="0" dirty="0">
              <a:solidFill>
                <a:srgbClr val="00006F"/>
              </a:solidFill>
            </a:endParaRP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a:solidFill>
                  <a:srgbClr val="00006F"/>
                </a:solidFill>
              </a:rPr>
              <a:t>Positive sentiment</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a:solidFill>
                  <a:srgbClr val="00006F"/>
                </a:solidFill>
              </a:rPr>
              <a:t>Negative Sentiment</a:t>
            </a:r>
          </a:p>
          <a:p>
            <a:pPr marL="717550" lvl="1" indent="-260350">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a:solidFill>
                  <a:srgbClr val="000000"/>
                </a:solidFill>
              </a:rPr>
              <a:t>Neutral Sentiment</a:t>
            </a:r>
          </a:p>
          <a:p>
            <a:pPr marL="266700" indent="-266700">
              <a:spcBef>
                <a:spcPts val="45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dirty="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0" dirty="0" err="1">
                <a:solidFill>
                  <a:srgbClr val="00006F"/>
                </a:solidFill>
              </a:rPr>
              <a:t>Sentiment</a:t>
            </a:r>
            <a:r>
              <a:rPr lang="en-US" sz="1800" b="0" dirty="0" err="1">
                <a:solidFill>
                  <a:srgbClr val="00006F"/>
                </a:solidFill>
              </a:rPr>
              <a:t>依附于具体的</a:t>
            </a:r>
            <a:r>
              <a:rPr lang="en-US" altLang="zh-CN" sz="1800" b="0" dirty="0" err="1">
                <a:solidFill>
                  <a:srgbClr val="00006F"/>
                </a:solidFill>
              </a:rPr>
              <a:t>product</a:t>
            </a:r>
            <a:r>
              <a:rPr lang="en-US" altLang="zh-CN" sz="1800" b="0" dirty="0">
                <a:solidFill>
                  <a:srgbClr val="00006F"/>
                </a:solidFill>
              </a:rPr>
              <a:t> </a:t>
            </a:r>
            <a:r>
              <a:rPr lang="en-US" altLang="zh-CN" sz="1800" b="0" dirty="0" err="1">
                <a:solidFill>
                  <a:srgbClr val="00006F"/>
                </a:solidFill>
              </a:rPr>
              <a:t>category</a:t>
            </a:r>
            <a:r>
              <a:rPr lang="en-US" sz="1800" b="0" dirty="0" err="1">
                <a:solidFill>
                  <a:srgbClr val="00006F"/>
                </a:solidFill>
              </a:rPr>
              <a:t>或</a:t>
            </a:r>
            <a:r>
              <a:rPr lang="en-US" altLang="zh-CN" sz="1800" b="0" dirty="0" err="1">
                <a:solidFill>
                  <a:srgbClr val="00006F"/>
                </a:solidFill>
              </a:rPr>
              <a:t>driver</a:t>
            </a:r>
            <a:r>
              <a:rPr lang="en-US" altLang="zh-CN" sz="1800" b="0" dirty="0">
                <a:solidFill>
                  <a:srgbClr val="00006F"/>
                </a:solidFill>
              </a:rPr>
              <a:t> </a:t>
            </a:r>
            <a:r>
              <a:rPr lang="en-US" altLang="zh-CN" sz="1800" b="0" dirty="0" err="1">
                <a:solidFill>
                  <a:srgbClr val="00006F"/>
                </a:solidFill>
              </a:rPr>
              <a:t>category</a:t>
            </a:r>
            <a:r>
              <a:rPr lang="en-US" sz="1800" b="0" dirty="0" err="1">
                <a:solidFill>
                  <a:srgbClr val="00006F"/>
                </a:solidFill>
              </a:rPr>
              <a:t>，即脱离了产品或属性，</a:t>
            </a:r>
            <a:r>
              <a:rPr lang="en-US" altLang="zh-CN" sz="1800" b="0" dirty="0" err="1">
                <a:solidFill>
                  <a:srgbClr val="00006F"/>
                </a:solidFill>
              </a:rPr>
              <a:t>sentiment</a:t>
            </a:r>
            <a:r>
              <a:rPr lang="en-US" sz="1800" b="0" dirty="0" err="1">
                <a:solidFill>
                  <a:srgbClr val="00006F"/>
                </a:solidFill>
              </a:rPr>
              <a:t>并没有意义</a:t>
            </a:r>
            <a:endParaRPr lang="en-US" sz="1800" b="0" dirty="0">
              <a:solidFill>
                <a:srgbClr val="00006F"/>
              </a:solidFill>
            </a:endParaRPr>
          </a:p>
          <a:p>
            <a:pPr marL="266700" indent="-266700">
              <a:spcBef>
                <a:spcPts val="45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dirty="0">
              <a:solidFill>
                <a:srgbClr val="00006F"/>
              </a:solidFill>
            </a:endParaRPr>
          </a:p>
          <a:p>
            <a:pPr marL="266700" indent="-266700">
              <a:spcBef>
                <a:spcPts val="675"/>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0" dirty="0">
                <a:solidFill>
                  <a:srgbClr val="00006F"/>
                </a:solidFill>
              </a:rPr>
              <a:t>Sentiment</a:t>
            </a:r>
            <a:r>
              <a:rPr lang="en-US" sz="1800" b="0" dirty="0">
                <a:solidFill>
                  <a:srgbClr val="00006F"/>
                </a:solidFill>
              </a:rPr>
              <a:t>在概念上包含了</a:t>
            </a:r>
            <a:r>
              <a:rPr lang="en-US" altLang="zh-CN" sz="1800" b="0" dirty="0">
                <a:solidFill>
                  <a:srgbClr val="00006F"/>
                </a:solidFill>
              </a:rPr>
              <a:t>positive</a:t>
            </a:r>
            <a:r>
              <a:rPr lang="en-US" sz="1800" b="0" dirty="0">
                <a:solidFill>
                  <a:srgbClr val="00006F"/>
                </a:solidFill>
              </a:rPr>
              <a:t>、</a:t>
            </a:r>
            <a:r>
              <a:rPr lang="en-US" altLang="zh-CN" sz="1800" b="0" dirty="0">
                <a:solidFill>
                  <a:srgbClr val="00006F"/>
                </a:solidFill>
              </a:rPr>
              <a:t>negative</a:t>
            </a:r>
            <a:r>
              <a:rPr lang="en-US" sz="1800" b="0" dirty="0">
                <a:solidFill>
                  <a:srgbClr val="00006F"/>
                </a:solidFill>
              </a:rPr>
              <a:t>和</a:t>
            </a:r>
            <a:r>
              <a:rPr lang="en-US" altLang="zh-CN" sz="1800" b="0" dirty="0">
                <a:solidFill>
                  <a:srgbClr val="00006F"/>
                </a:solidFill>
              </a:rPr>
              <a:t>neutral</a:t>
            </a:r>
            <a:r>
              <a:rPr lang="en-US" sz="1800" b="0" dirty="0">
                <a:solidFill>
                  <a:srgbClr val="00006F"/>
                </a:solidFill>
              </a:rPr>
              <a:t>三类，从实际可操作的角度侧重于对</a:t>
            </a:r>
            <a:r>
              <a:rPr lang="en-US" altLang="zh-CN" sz="1800" b="0" dirty="0">
                <a:solidFill>
                  <a:srgbClr val="00006F"/>
                </a:solidFill>
              </a:rPr>
              <a:t>positive </a:t>
            </a:r>
            <a:r>
              <a:rPr lang="en-US" altLang="zh-CN" sz="1800" b="0" dirty="0" err="1">
                <a:solidFill>
                  <a:srgbClr val="00006F"/>
                </a:solidFill>
              </a:rPr>
              <a:t>sentiment</a:t>
            </a:r>
            <a:r>
              <a:rPr lang="en-US" sz="1800" b="0" dirty="0" err="1">
                <a:solidFill>
                  <a:srgbClr val="00006F"/>
                </a:solidFill>
              </a:rPr>
              <a:t>和</a:t>
            </a:r>
            <a:r>
              <a:rPr lang="en-US" altLang="zh-CN" sz="1800" b="0" dirty="0" err="1">
                <a:solidFill>
                  <a:srgbClr val="00006F"/>
                </a:solidFill>
              </a:rPr>
              <a:t>negative</a:t>
            </a:r>
            <a:r>
              <a:rPr lang="en-US" altLang="zh-CN" sz="1800" b="0" dirty="0">
                <a:solidFill>
                  <a:srgbClr val="00006F"/>
                </a:solidFill>
              </a:rPr>
              <a:t> </a:t>
            </a:r>
            <a:r>
              <a:rPr lang="en-US" altLang="zh-CN" sz="1800" b="0" dirty="0" err="1">
                <a:solidFill>
                  <a:srgbClr val="00006F"/>
                </a:solidFill>
              </a:rPr>
              <a:t>sentiment</a:t>
            </a:r>
            <a:r>
              <a:rPr lang="en-US" sz="1800" b="0" dirty="0" err="1">
                <a:solidFill>
                  <a:srgbClr val="00006F"/>
                </a:solidFill>
              </a:rPr>
              <a:t>的分析</a:t>
            </a:r>
            <a:endParaRPr lang="en-US" sz="1800" b="0" dirty="0">
              <a:solidFill>
                <a:srgbClr val="00006F"/>
              </a:solidFill>
            </a:endParaRPr>
          </a:p>
          <a:p>
            <a:pPr marL="266700" indent="-266700">
              <a:spcBef>
                <a:spcPts val="675"/>
              </a:spcBef>
              <a:buClr>
                <a:srgbClr val="00006F"/>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dirty="0">
              <a:solidFill>
                <a:srgbClr val="00006F"/>
              </a:solidFill>
            </a:endParaRPr>
          </a:p>
          <a:p>
            <a:pPr marL="266700" indent="-266700">
              <a:spcBef>
                <a:spcPts val="675"/>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0" dirty="0" err="1">
                <a:solidFill>
                  <a:srgbClr val="00006F"/>
                </a:solidFill>
              </a:rPr>
              <a:t>Sentiment</a:t>
            </a:r>
            <a:r>
              <a:rPr lang="en-US" sz="1800" b="0" dirty="0" err="1">
                <a:solidFill>
                  <a:srgbClr val="00006F"/>
                </a:solidFill>
              </a:rPr>
              <a:t>在</a:t>
            </a:r>
            <a:r>
              <a:rPr lang="en-US" altLang="zh-CN" sz="1800" b="0" dirty="0" err="1">
                <a:solidFill>
                  <a:srgbClr val="00006F"/>
                </a:solidFill>
              </a:rPr>
              <a:t>RE</a:t>
            </a:r>
            <a:r>
              <a:rPr lang="en-US" sz="1800" b="0" dirty="0" err="1">
                <a:solidFill>
                  <a:srgbClr val="00006F"/>
                </a:solidFill>
              </a:rPr>
              <a:t>系统中根据作用的范围分为三类</a:t>
            </a:r>
            <a:r>
              <a:rPr lang="en-US" sz="1800" b="0" dirty="0">
                <a:solidFill>
                  <a:srgbClr val="00006F"/>
                </a:solidFill>
              </a:rPr>
              <a:t>：</a:t>
            </a:r>
          </a:p>
          <a:p>
            <a:pPr marL="717550" lvl="1" indent="-260350">
              <a:spcBef>
                <a:spcPts val="6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a:solidFill>
                  <a:srgbClr val="00006F"/>
                </a:solidFill>
              </a:rPr>
              <a:t>Common Sentiment</a:t>
            </a:r>
          </a:p>
          <a:p>
            <a:pPr marL="717550" lvl="1" indent="-260350">
              <a:spcBef>
                <a:spcPts val="6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a:solidFill>
                  <a:srgbClr val="00006F"/>
                </a:solidFill>
              </a:rPr>
              <a:t>Global Sentiment</a:t>
            </a:r>
          </a:p>
          <a:p>
            <a:pPr marL="717550" lvl="1" indent="-260350">
              <a:spcBef>
                <a:spcPts val="6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a:solidFill>
                  <a:srgbClr val="00006F"/>
                </a:solidFill>
              </a:rPr>
              <a:t>Rule Set Sentiment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err="1">
                <a:solidFill>
                  <a:srgbClr val="00006F"/>
                </a:solidFill>
              </a:rPr>
              <a:t>基本概念</a:t>
            </a:r>
            <a:endParaRPr lang="en-US" sz="2400" b="1" dirty="0">
              <a:solidFill>
                <a:srgbClr val="00006F"/>
              </a:solidFill>
            </a:endParaRPr>
          </a:p>
        </p:txBody>
      </p:sp>
      <p:sp>
        <p:nvSpPr>
          <p:cNvPr id="10243" name="Text Box 2"/>
          <p:cNvSpPr txBox="1">
            <a:spLocks noChangeArrowheads="1"/>
          </p:cNvSpPr>
          <p:nvPr/>
        </p:nvSpPr>
        <p:spPr bwMode="auto">
          <a:xfrm>
            <a:off x="468313" y="1196975"/>
            <a:ext cx="8229600" cy="4897438"/>
          </a:xfrm>
          <a:prstGeom prst="rect">
            <a:avLst/>
          </a:prstGeom>
          <a:noFill/>
          <a:ln w="9525">
            <a:noFill/>
            <a:round/>
            <a:headEnd/>
            <a:tailEnd/>
          </a:ln>
        </p:spPr>
        <p:txBody>
          <a:bodyPr/>
          <a:lstStyle/>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0">
                <a:solidFill>
                  <a:srgbClr val="00006F"/>
                </a:solidFill>
              </a:rPr>
              <a:t>Category: </a:t>
            </a:r>
            <a:r>
              <a:rPr lang="en-US" sz="1800" b="0">
                <a:solidFill>
                  <a:srgbClr val="00006F"/>
                </a:solidFill>
              </a:rPr>
              <a:t>研究对象或讨论要素的细分类别，对应</a:t>
            </a:r>
            <a:r>
              <a:rPr lang="en-US" altLang="zh-CN" sz="1800" b="0">
                <a:solidFill>
                  <a:srgbClr val="00006F"/>
                </a:solidFill>
              </a:rPr>
              <a:t>PT</a:t>
            </a:r>
            <a:r>
              <a:rPr lang="en-US" sz="1800" b="0">
                <a:solidFill>
                  <a:srgbClr val="00006F"/>
                </a:solidFill>
              </a:rPr>
              <a:t>和</a:t>
            </a:r>
            <a:r>
              <a:rPr lang="en-US" altLang="zh-CN" sz="1800" b="0">
                <a:solidFill>
                  <a:srgbClr val="00006F"/>
                </a:solidFill>
              </a:rPr>
              <a:t>DT</a:t>
            </a:r>
            <a:r>
              <a:rPr lang="en-US" sz="1800" b="0">
                <a:solidFill>
                  <a:srgbClr val="00006F"/>
                </a:solidFill>
              </a:rPr>
              <a:t>又分为</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a:solidFill>
                  <a:srgbClr val="00006F"/>
                </a:solidFill>
              </a:rPr>
              <a:t>Product category</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a:solidFill>
                  <a:srgbClr val="00006F"/>
                </a:solidFill>
              </a:rPr>
              <a:t>Driver category</a:t>
            </a:r>
          </a:p>
          <a:p>
            <a:pPr marL="266700" indent="-266700">
              <a:spcBef>
                <a:spcPts val="45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0">
                <a:solidFill>
                  <a:srgbClr val="00006F"/>
                </a:solidFill>
              </a:rPr>
              <a:t>Product / Driver category</a:t>
            </a:r>
            <a:r>
              <a:rPr lang="en-US" sz="1800" b="0">
                <a:solidFill>
                  <a:srgbClr val="00006F"/>
                </a:solidFill>
              </a:rPr>
              <a:t>还可以根据需要分别进一步细分，现在的</a:t>
            </a:r>
            <a:r>
              <a:rPr lang="en-US" altLang="zh-CN" sz="1800" b="0">
                <a:solidFill>
                  <a:srgbClr val="00006F"/>
                </a:solidFill>
              </a:rPr>
              <a:t>Rules Engine</a:t>
            </a:r>
            <a:r>
              <a:rPr lang="en-US" sz="1800" b="0">
                <a:solidFill>
                  <a:srgbClr val="00006F"/>
                </a:solidFill>
              </a:rPr>
              <a:t>支持到最多</a:t>
            </a:r>
            <a:r>
              <a:rPr lang="en-US" altLang="zh-CN" sz="1800" b="0">
                <a:solidFill>
                  <a:srgbClr val="00006F"/>
                </a:solidFill>
              </a:rPr>
              <a:t>5</a:t>
            </a:r>
            <a:r>
              <a:rPr lang="en-US" sz="1800" b="0">
                <a:solidFill>
                  <a:srgbClr val="00006F"/>
                </a:solidFill>
              </a:rPr>
              <a:t>层的分类，即</a:t>
            </a:r>
            <a:r>
              <a:rPr lang="en-US" altLang="zh-CN" sz="1800" b="0">
                <a:solidFill>
                  <a:srgbClr val="00006F"/>
                </a:solidFill>
              </a:rPr>
              <a:t>Cat1-Cat5(</a:t>
            </a:r>
            <a:r>
              <a:rPr lang="en-US" sz="1800" b="0">
                <a:solidFill>
                  <a:srgbClr val="00006F"/>
                </a:solidFill>
              </a:rPr>
              <a:t>见下图</a:t>
            </a:r>
            <a:r>
              <a:rPr lang="en-US" altLang="zh-CN" sz="1800" b="0">
                <a:solidFill>
                  <a:srgbClr val="00006F"/>
                </a:solidFill>
              </a:rPr>
              <a:t>)</a:t>
            </a:r>
          </a:p>
          <a:p>
            <a:pPr marL="266700" indent="-266700">
              <a:spcBef>
                <a:spcPts val="45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a:solidFill>
                <a:srgbClr val="00006F"/>
              </a:solidFill>
            </a:endParaRPr>
          </a:p>
          <a:p>
            <a:pPr marL="266700" indent="-266700">
              <a:spcBef>
                <a:spcPts val="45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0">
                <a:solidFill>
                  <a:srgbClr val="00006F"/>
                </a:solidFill>
              </a:rPr>
              <a:t>Category</a:t>
            </a:r>
            <a:r>
              <a:rPr lang="en-US" sz="1800" b="0">
                <a:solidFill>
                  <a:srgbClr val="00006F"/>
                </a:solidFill>
              </a:rPr>
              <a:t>的上、下层之间是相互关联的，下层</a:t>
            </a:r>
            <a:r>
              <a:rPr lang="en-US" altLang="zh-CN" sz="1800" b="0">
                <a:solidFill>
                  <a:srgbClr val="00006F"/>
                </a:solidFill>
              </a:rPr>
              <a:t>category</a:t>
            </a:r>
            <a:r>
              <a:rPr lang="en-US" sz="1800" b="0">
                <a:solidFill>
                  <a:srgbClr val="00006F"/>
                </a:solidFill>
              </a:rPr>
              <a:t>又称作子</a:t>
            </a:r>
            <a:r>
              <a:rPr lang="en-US" altLang="zh-CN" sz="1800" b="0">
                <a:solidFill>
                  <a:srgbClr val="00006F"/>
                </a:solidFill>
              </a:rPr>
              <a:t>category</a:t>
            </a:r>
            <a:r>
              <a:rPr lang="en-US" sz="1800" b="0">
                <a:solidFill>
                  <a:srgbClr val="00006F"/>
                </a:solidFill>
              </a:rPr>
              <a:t>或</a:t>
            </a:r>
            <a:r>
              <a:rPr lang="en-US" altLang="zh-CN" sz="1800" b="0">
                <a:solidFill>
                  <a:srgbClr val="00006F"/>
                </a:solidFill>
              </a:rPr>
              <a:t>subcategory</a:t>
            </a:r>
            <a:r>
              <a:rPr lang="en-US" sz="1800" b="0">
                <a:solidFill>
                  <a:srgbClr val="00006F"/>
                </a:solidFill>
              </a:rPr>
              <a:t>，在概念上通常是上层的分支</a:t>
            </a:r>
          </a:p>
          <a:p>
            <a:pPr marL="266700" indent="-266700">
              <a:spcBef>
                <a:spcPts val="450"/>
              </a:spcBef>
              <a:buClr>
                <a:srgbClr val="00006F"/>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0">
                <a:solidFill>
                  <a:srgbClr val="00006F"/>
                </a:solidFill>
              </a:rPr>
              <a:t>对于</a:t>
            </a:r>
            <a:r>
              <a:rPr lang="en-US" altLang="zh-CN" sz="1800" b="0">
                <a:solidFill>
                  <a:srgbClr val="00006F"/>
                </a:solidFill>
              </a:rPr>
              <a:t>Cat1-Cat4</a:t>
            </a:r>
            <a:r>
              <a:rPr lang="en-US" sz="1800" b="0">
                <a:solidFill>
                  <a:srgbClr val="00006F"/>
                </a:solidFill>
              </a:rPr>
              <a:t>，当说起某个</a:t>
            </a:r>
            <a:r>
              <a:rPr lang="en-US" altLang="zh-CN" sz="1800" b="0">
                <a:solidFill>
                  <a:srgbClr val="00006F"/>
                </a:solidFill>
              </a:rPr>
              <a:t>category</a:t>
            </a:r>
            <a:r>
              <a:rPr lang="en-US" sz="1800" b="0">
                <a:solidFill>
                  <a:srgbClr val="00006F"/>
                </a:solidFill>
              </a:rPr>
              <a:t>时，通常会有“包含”与“不包含”子</a:t>
            </a:r>
            <a:r>
              <a:rPr lang="en-US" altLang="zh-CN" sz="1800" b="0">
                <a:solidFill>
                  <a:srgbClr val="00006F"/>
                </a:solidFill>
              </a:rPr>
              <a:t>category</a:t>
            </a:r>
            <a:r>
              <a:rPr lang="en-US" sz="1800" b="0">
                <a:solidFill>
                  <a:srgbClr val="00006F"/>
                </a:solidFill>
              </a:rPr>
              <a:t>两种情况</a:t>
            </a:r>
          </a:p>
          <a:p>
            <a:pPr marL="266700" indent="-266700">
              <a:spcBef>
                <a:spcPts val="450"/>
              </a:spcBef>
              <a:buClr>
                <a:srgbClr val="00006F"/>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a:solidFill>
                <a:srgbClr val="00006F"/>
              </a:solidFill>
            </a:endParaRPr>
          </a:p>
        </p:txBody>
      </p:sp>
      <p:pic>
        <p:nvPicPr>
          <p:cNvPr id="10244" name="Picture 3"/>
          <p:cNvPicPr>
            <a:picLocks noChangeAspect="1" noChangeArrowheads="1"/>
          </p:cNvPicPr>
          <p:nvPr/>
        </p:nvPicPr>
        <p:blipFill>
          <a:blip r:embed="rId3" cstate="print"/>
          <a:srcRect/>
          <a:stretch>
            <a:fillRect/>
          </a:stretch>
        </p:blipFill>
        <p:spPr bwMode="auto">
          <a:xfrm>
            <a:off x="568325" y="3141663"/>
            <a:ext cx="8024813" cy="4635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err="1">
                <a:solidFill>
                  <a:srgbClr val="00006F"/>
                </a:solidFill>
              </a:rPr>
              <a:t>基本概念</a:t>
            </a:r>
            <a:endParaRPr lang="en-US" sz="2400" b="1" dirty="0">
              <a:solidFill>
                <a:srgbClr val="00006F"/>
              </a:solidFill>
            </a:endParaRPr>
          </a:p>
        </p:txBody>
      </p:sp>
      <p:sp>
        <p:nvSpPr>
          <p:cNvPr id="11267" name="Text Box 2"/>
          <p:cNvSpPr txBox="1">
            <a:spLocks noChangeArrowheads="1"/>
          </p:cNvSpPr>
          <p:nvPr/>
        </p:nvSpPr>
        <p:spPr bwMode="auto">
          <a:xfrm>
            <a:off x="468313" y="1196975"/>
            <a:ext cx="8229600" cy="4897438"/>
          </a:xfrm>
          <a:prstGeom prst="rect">
            <a:avLst/>
          </a:prstGeom>
          <a:noFill/>
          <a:ln w="9525">
            <a:noFill/>
            <a:round/>
            <a:headEnd/>
            <a:tailEnd/>
          </a:ln>
        </p:spPr>
        <p:txBody>
          <a:bodyPr/>
          <a:lstStyle/>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0" dirty="0">
                <a:solidFill>
                  <a:srgbClr val="00006F"/>
                </a:solidFill>
              </a:rPr>
              <a:t>Global Rule </a:t>
            </a:r>
            <a:r>
              <a:rPr lang="en-US" altLang="zh-CN" sz="1800" b="0" dirty="0" err="1">
                <a:solidFill>
                  <a:srgbClr val="00006F"/>
                </a:solidFill>
              </a:rPr>
              <a:t>Set</a:t>
            </a:r>
            <a:r>
              <a:rPr lang="en-US" sz="1800" b="0" dirty="0" err="1">
                <a:solidFill>
                  <a:srgbClr val="00006F"/>
                </a:solidFill>
              </a:rPr>
              <a:t>对应</a:t>
            </a:r>
            <a:r>
              <a:rPr lang="en-US" altLang="zh-CN" sz="1800" b="0" dirty="0" err="1">
                <a:solidFill>
                  <a:srgbClr val="00006F"/>
                </a:solidFill>
              </a:rPr>
              <a:t>PT</a:t>
            </a:r>
            <a:r>
              <a:rPr lang="en-US" sz="1800" b="0" dirty="0" err="1">
                <a:solidFill>
                  <a:srgbClr val="00006F"/>
                </a:solidFill>
              </a:rPr>
              <a:t>和</a:t>
            </a:r>
            <a:r>
              <a:rPr lang="en-US" altLang="zh-CN" sz="1800" b="0" dirty="0" err="1">
                <a:solidFill>
                  <a:srgbClr val="00006F"/>
                </a:solidFill>
              </a:rPr>
              <a:t>DT</a:t>
            </a:r>
            <a:r>
              <a:rPr lang="en-US" sz="1800" b="0" dirty="0" err="1">
                <a:solidFill>
                  <a:srgbClr val="00006F"/>
                </a:solidFill>
              </a:rPr>
              <a:t>又分为</a:t>
            </a:r>
            <a:r>
              <a:rPr lang="en-US" altLang="zh-CN" sz="1800" b="0" dirty="0" err="1">
                <a:solidFill>
                  <a:srgbClr val="00006F"/>
                </a:solidFill>
              </a:rPr>
              <a:t>ProductGlobalRuleSet</a:t>
            </a:r>
            <a:r>
              <a:rPr lang="en-US" sz="1800" b="0" dirty="0" err="1">
                <a:solidFill>
                  <a:srgbClr val="00006F"/>
                </a:solidFill>
              </a:rPr>
              <a:t>和</a:t>
            </a:r>
            <a:r>
              <a:rPr lang="en-US" altLang="zh-CN" sz="1800" b="0" dirty="0" err="1">
                <a:solidFill>
                  <a:srgbClr val="00006F"/>
                </a:solidFill>
              </a:rPr>
              <a:t>DriverGlobalRuleSet</a:t>
            </a:r>
            <a:endParaRPr lang="en-US" altLang="zh-CN" sz="1800" b="0" dirty="0">
              <a:solidFill>
                <a:srgbClr val="00006F"/>
              </a:solidFill>
            </a:endParaRPr>
          </a:p>
          <a:p>
            <a:pPr marL="266700" indent="-266700">
              <a:spcBef>
                <a:spcPts val="45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dirty="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0" dirty="0">
                <a:solidFill>
                  <a:srgbClr val="00006F"/>
                </a:solidFill>
              </a:rPr>
              <a:t>Global Rule </a:t>
            </a:r>
            <a:r>
              <a:rPr lang="en-US" altLang="zh-CN" sz="1800" b="0" dirty="0" err="1">
                <a:solidFill>
                  <a:srgbClr val="00006F"/>
                </a:solidFill>
              </a:rPr>
              <a:t>Set</a:t>
            </a:r>
            <a:r>
              <a:rPr lang="en-US" sz="1800" b="0" dirty="0" err="1">
                <a:solidFill>
                  <a:srgbClr val="00006F"/>
                </a:solidFill>
              </a:rPr>
              <a:t>的内容分为</a:t>
            </a:r>
            <a:r>
              <a:rPr lang="en-US" altLang="zh-CN" sz="1800" b="0" dirty="0" err="1">
                <a:solidFill>
                  <a:srgbClr val="00006F"/>
                </a:solidFill>
              </a:rPr>
              <a:t>Global</a:t>
            </a:r>
            <a:r>
              <a:rPr lang="en-US" altLang="zh-CN" sz="1800" b="0" dirty="0">
                <a:solidFill>
                  <a:srgbClr val="00006F"/>
                </a:solidFill>
              </a:rPr>
              <a:t> Meta </a:t>
            </a:r>
            <a:r>
              <a:rPr lang="en-US" altLang="zh-CN" sz="1800" b="0" dirty="0" err="1">
                <a:solidFill>
                  <a:srgbClr val="00006F"/>
                </a:solidFill>
              </a:rPr>
              <a:t>Rule</a:t>
            </a:r>
            <a:r>
              <a:rPr lang="en-US" sz="1800" b="0" dirty="0" err="1">
                <a:solidFill>
                  <a:srgbClr val="00006F"/>
                </a:solidFill>
              </a:rPr>
              <a:t>和</a:t>
            </a:r>
            <a:r>
              <a:rPr lang="en-US" altLang="zh-CN" sz="1800" b="0" dirty="0" err="1">
                <a:solidFill>
                  <a:srgbClr val="00006F"/>
                </a:solidFill>
              </a:rPr>
              <a:t>Global</a:t>
            </a:r>
            <a:r>
              <a:rPr lang="en-US" altLang="zh-CN" sz="1800" b="0" dirty="0">
                <a:solidFill>
                  <a:srgbClr val="00006F"/>
                </a:solidFill>
              </a:rPr>
              <a:t> Sentiment</a:t>
            </a:r>
          </a:p>
          <a:p>
            <a:pPr marL="266700" indent="-266700">
              <a:spcBef>
                <a:spcPts val="450"/>
              </a:spcBef>
              <a:buClr>
                <a:srgbClr val="00006F"/>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dirty="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0" dirty="0">
                <a:solidFill>
                  <a:srgbClr val="00006F"/>
                </a:solidFill>
              </a:rPr>
              <a:t>Global Meta </a:t>
            </a:r>
            <a:r>
              <a:rPr lang="en-US" altLang="zh-CN" sz="1800" b="0" dirty="0" err="1">
                <a:solidFill>
                  <a:srgbClr val="00006F"/>
                </a:solidFill>
              </a:rPr>
              <a:t>Rule</a:t>
            </a:r>
            <a:r>
              <a:rPr lang="en-US" sz="1800" b="0" dirty="0" err="1">
                <a:solidFill>
                  <a:srgbClr val="00006F"/>
                </a:solidFill>
              </a:rPr>
              <a:t>会被应用于</a:t>
            </a:r>
            <a:r>
              <a:rPr lang="en-US" altLang="zh-CN" sz="1800" b="0" dirty="0" err="1">
                <a:solidFill>
                  <a:srgbClr val="00006F"/>
                </a:solidFill>
              </a:rPr>
              <a:t>tree</a:t>
            </a:r>
            <a:r>
              <a:rPr lang="en-US" sz="1800" b="0" dirty="0" err="1" smtClean="0">
                <a:solidFill>
                  <a:srgbClr val="00006F"/>
                </a:solidFill>
              </a:rPr>
              <a:t>中的每一条</a:t>
            </a:r>
            <a:r>
              <a:rPr lang="en-US" altLang="zh-CN" sz="1800" b="0" dirty="0" err="1" smtClean="0">
                <a:solidFill>
                  <a:srgbClr val="00006F"/>
                </a:solidFill>
              </a:rPr>
              <a:t>rule</a:t>
            </a:r>
            <a:r>
              <a:rPr lang="en-US" altLang="zh-CN" sz="1800" b="0" dirty="0" smtClean="0">
                <a:solidFill>
                  <a:srgbClr val="00006F"/>
                </a:solidFill>
              </a:rPr>
              <a:t> </a:t>
            </a:r>
            <a:r>
              <a:rPr lang="en-US" altLang="zh-CN" sz="1800" b="0" dirty="0">
                <a:solidFill>
                  <a:srgbClr val="00006F"/>
                </a:solidFill>
              </a:rPr>
              <a:t>set</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1600" dirty="0">
                <a:solidFill>
                  <a:srgbClr val="00006F"/>
                </a:solidFill>
              </a:rPr>
              <a:t>可以用来大范围的选取数据</a:t>
            </a:r>
            <a:r>
              <a:rPr lang="zh-CN" altLang="en-GB" sz="1600" dirty="0" smtClean="0">
                <a:solidFill>
                  <a:srgbClr val="00006F"/>
                </a:solidFill>
              </a:rPr>
              <a:t>，</a:t>
            </a:r>
            <a:r>
              <a:rPr lang="zh-CN" altLang="en-GB" sz="1600" b="1" dirty="0" smtClean="0">
                <a:solidFill>
                  <a:srgbClr val="00006F"/>
                </a:solidFill>
              </a:rPr>
              <a:t>比如某条</a:t>
            </a:r>
            <a:r>
              <a:rPr lang="en-GB" altLang="zh-CN" sz="1600" b="1" dirty="0" smtClean="0">
                <a:solidFill>
                  <a:srgbClr val="00006F"/>
                </a:solidFill>
              </a:rPr>
              <a:t>tree</a:t>
            </a:r>
            <a:r>
              <a:rPr lang="zh-CN" altLang="en-GB" sz="1600" b="1" dirty="0" smtClean="0">
                <a:solidFill>
                  <a:srgbClr val="00006F"/>
                </a:solidFill>
              </a:rPr>
              <a:t>只是针对一个项目中的某个</a:t>
            </a:r>
            <a:r>
              <a:rPr lang="en-GB" altLang="zh-CN" sz="1600" b="1" dirty="0" smtClean="0">
                <a:solidFill>
                  <a:srgbClr val="00006F"/>
                </a:solidFill>
              </a:rPr>
              <a:t>site</a:t>
            </a:r>
            <a:endParaRPr lang="en-GB" altLang="zh-CN" sz="1600" b="1" dirty="0">
              <a:solidFill>
                <a:srgbClr val="00006F"/>
              </a:solidFill>
            </a:endParaRPr>
          </a:p>
          <a:p>
            <a:pPr marL="266700" indent="-266700">
              <a:spcBef>
                <a:spcPts val="450"/>
              </a:spcBef>
              <a:buClr>
                <a:srgbClr val="00006F"/>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dirty="0">
              <a:solidFill>
                <a:srgbClr val="00006F"/>
              </a:solidFill>
            </a:endParaRPr>
          </a:p>
          <a:p>
            <a:pPr marL="266700" indent="-266700">
              <a:spcBef>
                <a:spcPts val="45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0" dirty="0">
                <a:solidFill>
                  <a:srgbClr val="00006F"/>
                </a:solidFill>
              </a:rPr>
              <a:t>Global </a:t>
            </a:r>
            <a:r>
              <a:rPr lang="en-US" altLang="zh-CN" sz="1800" b="0" dirty="0" err="1">
                <a:solidFill>
                  <a:srgbClr val="00006F"/>
                </a:solidFill>
              </a:rPr>
              <a:t>Sentiment</a:t>
            </a:r>
            <a:r>
              <a:rPr lang="en-US" sz="1800" b="0" dirty="0" err="1">
                <a:solidFill>
                  <a:srgbClr val="00006F"/>
                </a:solidFill>
              </a:rPr>
              <a:t>同样会被应用到</a:t>
            </a:r>
            <a:r>
              <a:rPr lang="en-US" altLang="zh-CN" sz="1800" b="0" dirty="0" err="1">
                <a:solidFill>
                  <a:srgbClr val="00006F"/>
                </a:solidFill>
              </a:rPr>
              <a:t>tree</a:t>
            </a:r>
            <a:r>
              <a:rPr lang="en-US" sz="1800" b="0" dirty="0" err="1">
                <a:solidFill>
                  <a:srgbClr val="00006F"/>
                </a:solidFill>
              </a:rPr>
              <a:t>中的每一条</a:t>
            </a:r>
            <a:r>
              <a:rPr lang="en-US" altLang="zh-CN" sz="1800" b="0" dirty="0" err="1">
                <a:solidFill>
                  <a:srgbClr val="00006F"/>
                </a:solidFill>
              </a:rPr>
              <a:t>rule</a:t>
            </a:r>
            <a:r>
              <a:rPr lang="en-US" altLang="zh-CN" sz="1800" b="0" dirty="0">
                <a:solidFill>
                  <a:srgbClr val="00006F"/>
                </a:solidFill>
              </a:rPr>
              <a:t> </a:t>
            </a:r>
            <a:r>
              <a:rPr lang="en-US" altLang="zh-CN" sz="1800" b="0" dirty="0" err="1">
                <a:solidFill>
                  <a:srgbClr val="00006F"/>
                </a:solidFill>
              </a:rPr>
              <a:t>set</a:t>
            </a:r>
            <a:r>
              <a:rPr lang="en-US" sz="1800" b="0" dirty="0" err="1">
                <a:solidFill>
                  <a:srgbClr val="00006F"/>
                </a:solidFill>
              </a:rPr>
              <a:t>，相当于针对特定</a:t>
            </a:r>
            <a:r>
              <a:rPr lang="en-US" altLang="zh-CN" sz="1800" b="0" dirty="0" err="1">
                <a:solidFill>
                  <a:srgbClr val="00006F"/>
                </a:solidFill>
              </a:rPr>
              <a:t>tree</a:t>
            </a:r>
            <a:r>
              <a:rPr lang="en-US" sz="1800" b="0" dirty="0" err="1">
                <a:solidFill>
                  <a:srgbClr val="00006F"/>
                </a:solidFill>
              </a:rPr>
              <a:t>的</a:t>
            </a:r>
            <a:r>
              <a:rPr lang="en-US" altLang="zh-CN" sz="1800" b="0" dirty="0" err="1">
                <a:solidFill>
                  <a:srgbClr val="00006F"/>
                </a:solidFill>
              </a:rPr>
              <a:t>common</a:t>
            </a:r>
            <a:r>
              <a:rPr lang="en-US" altLang="zh-CN" sz="1800" b="0" dirty="0">
                <a:solidFill>
                  <a:srgbClr val="00006F"/>
                </a:solidFill>
              </a:rPr>
              <a:t> sentiment</a:t>
            </a:r>
          </a:p>
          <a:p>
            <a:pPr marL="717550" lvl="1" indent="-260350">
              <a:spcBef>
                <a:spcPts val="400"/>
              </a:spcBef>
              <a:buClr>
                <a:srgbClr val="00006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1600" dirty="0">
                <a:solidFill>
                  <a:srgbClr val="00006F"/>
                </a:solidFill>
              </a:rPr>
              <a:t>如果</a:t>
            </a:r>
            <a:r>
              <a:rPr lang="en-GB" altLang="zh-CN" sz="1600" dirty="0">
                <a:solidFill>
                  <a:srgbClr val="00006F"/>
                </a:solidFill>
              </a:rPr>
              <a:t>tree</a:t>
            </a:r>
            <a:r>
              <a:rPr lang="zh-CN" altLang="en-GB" sz="1600" dirty="0">
                <a:solidFill>
                  <a:srgbClr val="00006F"/>
                </a:solidFill>
              </a:rPr>
              <a:t>中每一行的</a:t>
            </a:r>
            <a:r>
              <a:rPr lang="en-GB" altLang="zh-CN" sz="1600" dirty="0">
                <a:solidFill>
                  <a:srgbClr val="00006F"/>
                </a:solidFill>
              </a:rPr>
              <a:t>sentiment</a:t>
            </a:r>
            <a:r>
              <a:rPr lang="zh-CN" altLang="en-GB" sz="1600" dirty="0">
                <a:solidFill>
                  <a:srgbClr val="00006F"/>
                </a:solidFill>
              </a:rPr>
              <a:t>都差不多，那么可以把它们共同的部分填入到</a:t>
            </a:r>
            <a:r>
              <a:rPr lang="en-US" altLang="zh-CN" sz="1600" dirty="0" err="1">
                <a:solidFill>
                  <a:srgbClr val="00006F"/>
                </a:solidFill>
              </a:rPr>
              <a:t>ProductGlobalRuleSet</a:t>
            </a:r>
            <a:r>
              <a:rPr lang="en-US" sz="1600" dirty="0" err="1">
                <a:solidFill>
                  <a:srgbClr val="00006F"/>
                </a:solidFill>
              </a:rPr>
              <a:t>或者</a:t>
            </a:r>
            <a:r>
              <a:rPr lang="en-US" altLang="zh-CN" sz="1600" dirty="0" err="1">
                <a:solidFill>
                  <a:srgbClr val="00006F"/>
                </a:solidFill>
              </a:rPr>
              <a:t>DriverGlobalRuleSet</a:t>
            </a:r>
            <a:r>
              <a:rPr lang="en-US" sz="1600" dirty="0" err="1">
                <a:solidFill>
                  <a:srgbClr val="00006F"/>
                </a:solidFill>
              </a:rPr>
              <a:t>中，可以简化更新操作</a:t>
            </a:r>
            <a:endParaRPr lang="en-US" sz="1600" dirty="0">
              <a:solidFill>
                <a:srgbClr val="00006F"/>
              </a:solidFill>
            </a:endParaRPr>
          </a:p>
          <a:p>
            <a:pPr marL="717550" lvl="1" indent="-260350">
              <a:spcBef>
                <a:spcPts val="400"/>
              </a:spcBef>
              <a:buClr>
                <a:srgbClr val="00006F"/>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a:solidFill>
                <a:srgbClr val="00006F"/>
              </a:solidFill>
            </a:endParaRPr>
          </a:p>
        </p:txBody>
      </p:sp>
      <p:graphicFrame>
        <p:nvGraphicFramePr>
          <p:cNvPr id="4" name="对象 3"/>
          <p:cNvGraphicFramePr>
            <a:graphicFrameLocks noChangeAspect="1"/>
          </p:cNvGraphicFramePr>
          <p:nvPr/>
        </p:nvGraphicFramePr>
        <p:xfrm>
          <a:off x="6019800" y="5334000"/>
          <a:ext cx="914400" cy="685800"/>
        </p:xfrm>
        <a:graphic>
          <a:graphicData uri="http://schemas.openxmlformats.org/presentationml/2006/ole">
            <p:oleObj spid="_x0000_s1026" name="工作表" showAsIcon="1" r:id="rId4" imgW="914400" imgH="685800" progId="Excel.Sheet.12">
              <p:embed/>
            </p:oleObj>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57200" y="287338"/>
            <a:ext cx="8229600" cy="457200"/>
          </a:xfrm>
          <a:prstGeom prst="rect">
            <a:avLst/>
          </a:prstGeom>
          <a:noFill/>
          <a:ln w="9525">
            <a:noFill/>
            <a:round/>
            <a:headEnd/>
            <a:tailEnd/>
          </a:ln>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err="1">
                <a:solidFill>
                  <a:srgbClr val="00006F"/>
                </a:solidFill>
              </a:rPr>
              <a:t>在</a:t>
            </a:r>
            <a:r>
              <a:rPr lang="en-US" altLang="zh-CN" sz="2400" b="1" dirty="0" err="1">
                <a:solidFill>
                  <a:srgbClr val="00006F"/>
                </a:solidFill>
              </a:rPr>
              <a:t>Rules</a:t>
            </a:r>
            <a:r>
              <a:rPr lang="en-US" altLang="zh-CN" sz="2400" b="1" dirty="0">
                <a:solidFill>
                  <a:srgbClr val="00006F"/>
                </a:solidFill>
              </a:rPr>
              <a:t> </a:t>
            </a:r>
            <a:r>
              <a:rPr lang="en-US" altLang="zh-CN" sz="2400" b="1" dirty="0" err="1">
                <a:solidFill>
                  <a:srgbClr val="00006F"/>
                </a:solidFill>
              </a:rPr>
              <a:t>Engine</a:t>
            </a:r>
            <a:r>
              <a:rPr lang="en-US" sz="2400" b="1" dirty="0" err="1">
                <a:solidFill>
                  <a:srgbClr val="00006F"/>
                </a:solidFill>
              </a:rPr>
              <a:t>工作之前</a:t>
            </a:r>
            <a:r>
              <a:rPr lang="en-US" altLang="zh-CN" sz="2400" b="1" dirty="0">
                <a:solidFill>
                  <a:srgbClr val="00006F"/>
                </a:solidFill>
              </a:rPr>
              <a:t>……</a:t>
            </a:r>
          </a:p>
        </p:txBody>
      </p:sp>
      <p:sp>
        <p:nvSpPr>
          <p:cNvPr id="12291" name="Text Box 2"/>
          <p:cNvSpPr txBox="1">
            <a:spLocks noChangeArrowheads="1"/>
          </p:cNvSpPr>
          <p:nvPr/>
        </p:nvSpPr>
        <p:spPr bwMode="auto">
          <a:xfrm>
            <a:off x="468313" y="1196975"/>
            <a:ext cx="8229600" cy="4897438"/>
          </a:xfrm>
          <a:prstGeom prst="rect">
            <a:avLst/>
          </a:prstGeom>
          <a:noFill/>
          <a:ln w="9525">
            <a:noFill/>
            <a:round/>
            <a:headEnd/>
            <a:tailEnd/>
          </a:ln>
        </p:spPr>
        <p:txBody>
          <a:bodyPr/>
          <a:lstStyle/>
          <a:p>
            <a:pPr>
              <a:spcBef>
                <a:spcPts val="450"/>
              </a:spcBef>
              <a:tabLst>
                <a:tab pos="644525" algn="l"/>
                <a:tab pos="1558925" algn="l"/>
                <a:tab pos="2473325" algn="l"/>
                <a:tab pos="3387725" algn="l"/>
                <a:tab pos="4302125" algn="l"/>
                <a:tab pos="5216525" algn="l"/>
                <a:tab pos="6130925" algn="l"/>
                <a:tab pos="7045325" algn="l"/>
                <a:tab pos="7959725" algn="l"/>
                <a:tab pos="8874125" algn="l"/>
                <a:tab pos="9788525" algn="l"/>
              </a:tabLst>
            </a:pPr>
            <a:r>
              <a:rPr lang="en-US" sz="1800" b="0">
                <a:solidFill>
                  <a:srgbClr val="00006F"/>
                </a:solidFill>
              </a:rPr>
              <a:t>根据</a:t>
            </a:r>
            <a:r>
              <a:rPr lang="en-US" altLang="zh-CN" sz="1800" b="0">
                <a:solidFill>
                  <a:srgbClr val="00006F"/>
                </a:solidFill>
              </a:rPr>
              <a:t>Rules Engine</a:t>
            </a:r>
            <a:r>
              <a:rPr lang="en-US" sz="1800" b="0">
                <a:solidFill>
                  <a:srgbClr val="00006F"/>
                </a:solidFill>
              </a:rPr>
              <a:t>的定义不难看出，在它工作之前，你需要先告诉它一些事情：</a:t>
            </a:r>
          </a:p>
          <a:p>
            <a:pPr marL="569913" lvl="1" indent="-341313">
              <a:spcBef>
                <a:spcPts val="400"/>
              </a:spcBef>
              <a:buClr>
                <a:srgbClr val="00006F"/>
              </a:buClr>
              <a:buFont typeface="Arial" charset="0"/>
              <a:buChar char="–"/>
              <a:tabLst>
                <a:tab pos="644525" algn="l"/>
                <a:tab pos="1558925" algn="l"/>
                <a:tab pos="2473325" algn="l"/>
                <a:tab pos="3387725" algn="l"/>
                <a:tab pos="4302125" algn="l"/>
                <a:tab pos="5216525" algn="l"/>
                <a:tab pos="6130925" algn="l"/>
                <a:tab pos="7045325" algn="l"/>
                <a:tab pos="7959725" algn="l"/>
                <a:tab pos="8874125" algn="l"/>
                <a:tab pos="9788525" algn="l"/>
              </a:tabLst>
            </a:pPr>
            <a:r>
              <a:rPr lang="en-US" sz="1600">
                <a:solidFill>
                  <a:srgbClr val="00006F"/>
                </a:solidFill>
              </a:rPr>
              <a:t>你的研究对象有哪些具体的类别，每个类别下面是否还有细分类别，即</a:t>
            </a:r>
            <a:r>
              <a:rPr lang="en-US" altLang="zh-CN" sz="1600">
                <a:solidFill>
                  <a:srgbClr val="00006F"/>
                </a:solidFill>
              </a:rPr>
              <a:t>product category</a:t>
            </a:r>
          </a:p>
          <a:p>
            <a:pPr marL="569913" lvl="1" indent="-341313">
              <a:spcBef>
                <a:spcPts val="400"/>
              </a:spcBef>
              <a:buClr>
                <a:srgbClr val="00006F"/>
              </a:buClr>
              <a:buFont typeface="Arial" charset="0"/>
              <a:buChar char="–"/>
              <a:tabLst>
                <a:tab pos="644525" algn="l"/>
                <a:tab pos="1558925" algn="l"/>
                <a:tab pos="2473325" algn="l"/>
                <a:tab pos="3387725" algn="l"/>
                <a:tab pos="4302125" algn="l"/>
                <a:tab pos="5216525" algn="l"/>
                <a:tab pos="6130925" algn="l"/>
                <a:tab pos="7045325" algn="l"/>
                <a:tab pos="7959725" algn="l"/>
                <a:tab pos="8874125" algn="l"/>
                <a:tab pos="9788525" algn="l"/>
              </a:tabLst>
            </a:pPr>
            <a:r>
              <a:rPr lang="en-US" sz="1600">
                <a:solidFill>
                  <a:srgbClr val="00006F"/>
                </a:solidFill>
              </a:rPr>
              <a:t>你的研究对象有哪些具体的讨论要素，每种讨论要素下面时候还有细分类别，即</a:t>
            </a:r>
            <a:r>
              <a:rPr lang="en-US" altLang="zh-CN" sz="1600">
                <a:solidFill>
                  <a:srgbClr val="00006F"/>
                </a:solidFill>
              </a:rPr>
              <a:t>driver category</a:t>
            </a:r>
          </a:p>
          <a:p>
            <a:pPr marL="569913" lvl="1" indent="-341313">
              <a:spcBef>
                <a:spcPts val="400"/>
              </a:spcBef>
              <a:buClr>
                <a:srgbClr val="00006F"/>
              </a:buClr>
              <a:buFont typeface="Arial" charset="0"/>
              <a:buChar char="–"/>
              <a:tabLst>
                <a:tab pos="644525" algn="l"/>
                <a:tab pos="1558925" algn="l"/>
                <a:tab pos="2473325" algn="l"/>
                <a:tab pos="3387725" algn="l"/>
                <a:tab pos="4302125" algn="l"/>
                <a:tab pos="5216525" algn="l"/>
                <a:tab pos="6130925" algn="l"/>
                <a:tab pos="7045325" algn="l"/>
                <a:tab pos="7959725" algn="l"/>
                <a:tab pos="8874125" algn="l"/>
                <a:tab pos="9788525" algn="l"/>
              </a:tabLst>
            </a:pPr>
            <a:r>
              <a:rPr lang="en-US" sz="1600">
                <a:solidFill>
                  <a:srgbClr val="00006F"/>
                </a:solidFill>
              </a:rPr>
              <a:t>每一种类别需要具备哪些特征，即</a:t>
            </a:r>
            <a:r>
              <a:rPr lang="en-US" altLang="zh-CN" sz="1600">
                <a:solidFill>
                  <a:srgbClr val="00006F"/>
                </a:solidFill>
              </a:rPr>
              <a:t>category rule set</a:t>
            </a:r>
          </a:p>
          <a:p>
            <a:pPr marL="569913" lvl="1" indent="-341313">
              <a:spcBef>
                <a:spcPts val="400"/>
              </a:spcBef>
              <a:buClr>
                <a:srgbClr val="00006F"/>
              </a:buClr>
              <a:buFont typeface="Arial" charset="0"/>
              <a:buNone/>
              <a:tabLst>
                <a:tab pos="644525" algn="l"/>
                <a:tab pos="1558925" algn="l"/>
                <a:tab pos="2473325" algn="l"/>
                <a:tab pos="3387725" algn="l"/>
                <a:tab pos="4302125" algn="l"/>
                <a:tab pos="5216525" algn="l"/>
                <a:tab pos="6130925" algn="l"/>
                <a:tab pos="7045325" algn="l"/>
                <a:tab pos="7959725" algn="l"/>
                <a:tab pos="8874125" algn="l"/>
                <a:tab pos="9788525" algn="l"/>
              </a:tabLst>
            </a:pPr>
            <a:endParaRPr lang="en-US" altLang="zh-CN" sz="1600">
              <a:solidFill>
                <a:srgbClr val="00006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CIC Template MC">
  <a:themeElements>
    <a:clrScheme name="1_CIC Template MC 16">
      <a:dk1>
        <a:srgbClr val="00006F"/>
      </a:dk1>
      <a:lt1>
        <a:srgbClr val="FFFFFF"/>
      </a:lt1>
      <a:dk2>
        <a:srgbClr val="FF6600"/>
      </a:dk2>
      <a:lt2>
        <a:srgbClr val="858585"/>
      </a:lt2>
      <a:accent1>
        <a:srgbClr val="1C69FC"/>
      </a:accent1>
      <a:accent2>
        <a:srgbClr val="FFFF66"/>
      </a:accent2>
      <a:accent3>
        <a:srgbClr val="FFFFFF"/>
      </a:accent3>
      <a:accent4>
        <a:srgbClr val="00005E"/>
      </a:accent4>
      <a:accent5>
        <a:srgbClr val="ABB9FD"/>
      </a:accent5>
      <a:accent6>
        <a:srgbClr val="E7E75C"/>
      </a:accent6>
      <a:hlink>
        <a:srgbClr val="009900"/>
      </a:hlink>
      <a:folHlink>
        <a:srgbClr val="993366"/>
      </a:folHlink>
    </a:clrScheme>
    <a:fontScheme name="1_CIC Template MC">
      <a:majorFont>
        <a:latin typeface="Trebuchet MS"/>
        <a:ea typeface="幼圆"/>
        <a:cs typeface=""/>
      </a:majorFont>
      <a:minorFont>
        <a:latin typeface="Trebuchet MS"/>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IC Template M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IC Template M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IC Template M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IC Template M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IC Template M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IC Template M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IC Template MC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IC Template M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IC Template M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IC Template M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IC Template M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IC Template M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IC Template MC 13">
        <a:dk1>
          <a:srgbClr val="000066"/>
        </a:dk1>
        <a:lt1>
          <a:srgbClr val="FFFFFF"/>
        </a:lt1>
        <a:dk2>
          <a:srgbClr val="000066"/>
        </a:dk2>
        <a:lt2>
          <a:srgbClr val="808080"/>
        </a:lt2>
        <a:accent1>
          <a:srgbClr val="DDDDDD"/>
        </a:accent1>
        <a:accent2>
          <a:srgbClr val="FF6600"/>
        </a:accent2>
        <a:accent3>
          <a:srgbClr val="FFFFFF"/>
        </a:accent3>
        <a:accent4>
          <a:srgbClr val="000056"/>
        </a:accent4>
        <a:accent5>
          <a:srgbClr val="EBEBEB"/>
        </a:accent5>
        <a:accent6>
          <a:srgbClr val="E75C00"/>
        </a:accent6>
        <a:hlink>
          <a:srgbClr val="009999"/>
        </a:hlink>
        <a:folHlink>
          <a:srgbClr val="0033CC"/>
        </a:folHlink>
      </a:clrScheme>
      <a:clrMap bg1="lt1" tx1="dk1" bg2="lt2" tx2="dk2" accent1="accent1" accent2="accent2" accent3="accent3" accent4="accent4" accent5="accent5" accent6="accent6" hlink="hlink" folHlink="folHlink"/>
    </a:extraClrScheme>
    <a:extraClrScheme>
      <a:clrScheme name="1_CIC Template MC 14">
        <a:dk1>
          <a:srgbClr val="000066"/>
        </a:dk1>
        <a:lt1>
          <a:srgbClr val="FFFFFF"/>
        </a:lt1>
        <a:dk2>
          <a:srgbClr val="FF6600"/>
        </a:dk2>
        <a:lt2>
          <a:srgbClr val="808080"/>
        </a:lt2>
        <a:accent1>
          <a:srgbClr val="DDDDDD"/>
        </a:accent1>
        <a:accent2>
          <a:srgbClr val="FF6600"/>
        </a:accent2>
        <a:accent3>
          <a:srgbClr val="FFFFFF"/>
        </a:accent3>
        <a:accent4>
          <a:srgbClr val="000056"/>
        </a:accent4>
        <a:accent5>
          <a:srgbClr val="EBEBEB"/>
        </a:accent5>
        <a:accent6>
          <a:srgbClr val="E75C00"/>
        </a:accent6>
        <a:hlink>
          <a:srgbClr val="009999"/>
        </a:hlink>
        <a:folHlink>
          <a:srgbClr val="0033CC"/>
        </a:folHlink>
      </a:clrScheme>
      <a:clrMap bg1="lt1" tx1="dk1" bg2="lt2" tx2="dk2" accent1="accent1" accent2="accent2" accent3="accent3" accent4="accent4" accent5="accent5" accent6="accent6" hlink="hlink" folHlink="folHlink"/>
    </a:extraClrScheme>
    <a:extraClrScheme>
      <a:clrScheme name="1_CIC Template MC 15">
        <a:dk1>
          <a:srgbClr val="000066"/>
        </a:dk1>
        <a:lt1>
          <a:srgbClr val="FFFFFF"/>
        </a:lt1>
        <a:dk2>
          <a:srgbClr val="0000FF"/>
        </a:dk2>
        <a:lt2>
          <a:srgbClr val="808080"/>
        </a:lt2>
        <a:accent1>
          <a:srgbClr val="DDDDDD"/>
        </a:accent1>
        <a:accent2>
          <a:srgbClr val="FF6600"/>
        </a:accent2>
        <a:accent3>
          <a:srgbClr val="FFFFFF"/>
        </a:accent3>
        <a:accent4>
          <a:srgbClr val="000056"/>
        </a:accent4>
        <a:accent5>
          <a:srgbClr val="EBEBEB"/>
        </a:accent5>
        <a:accent6>
          <a:srgbClr val="E75C00"/>
        </a:accent6>
        <a:hlink>
          <a:srgbClr val="009999"/>
        </a:hlink>
        <a:folHlink>
          <a:srgbClr val="FFFF66"/>
        </a:folHlink>
      </a:clrScheme>
      <a:clrMap bg1="lt1" tx1="dk1" bg2="lt2" tx2="dk2" accent1="accent1" accent2="accent2" accent3="accent3" accent4="accent4" accent5="accent5" accent6="accent6" hlink="hlink" folHlink="folHlink"/>
    </a:extraClrScheme>
    <a:extraClrScheme>
      <a:clrScheme name="1_CIC Template MC 16">
        <a:dk1>
          <a:srgbClr val="00006F"/>
        </a:dk1>
        <a:lt1>
          <a:srgbClr val="FFFFFF"/>
        </a:lt1>
        <a:dk2>
          <a:srgbClr val="FF6600"/>
        </a:dk2>
        <a:lt2>
          <a:srgbClr val="858585"/>
        </a:lt2>
        <a:accent1>
          <a:srgbClr val="1C69FC"/>
        </a:accent1>
        <a:accent2>
          <a:srgbClr val="FFFF66"/>
        </a:accent2>
        <a:accent3>
          <a:srgbClr val="FFFFFF"/>
        </a:accent3>
        <a:accent4>
          <a:srgbClr val="00005E"/>
        </a:accent4>
        <a:accent5>
          <a:srgbClr val="ABB9FD"/>
        </a:accent5>
        <a:accent6>
          <a:srgbClr val="E7E75C"/>
        </a:accent6>
        <a:hlink>
          <a:srgbClr val="009900"/>
        </a:hlink>
        <a:folHlink>
          <a:srgbClr val="99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3">
      <a:dk1>
        <a:srgbClr val="00006F"/>
      </a:dk1>
      <a:lt1>
        <a:srgbClr val="FFFFFF"/>
      </a:lt1>
      <a:dk2>
        <a:srgbClr val="FF6600"/>
      </a:dk2>
      <a:lt2>
        <a:srgbClr val="858585"/>
      </a:lt2>
      <a:accent1>
        <a:srgbClr val="1C69FC"/>
      </a:accent1>
      <a:accent2>
        <a:srgbClr val="FFFF66"/>
      </a:accent2>
      <a:accent3>
        <a:srgbClr val="FFFFFF"/>
      </a:accent3>
      <a:accent4>
        <a:srgbClr val="00005E"/>
      </a:accent4>
      <a:accent5>
        <a:srgbClr val="ABB9FD"/>
      </a:accent5>
      <a:accent6>
        <a:srgbClr val="E7E75C"/>
      </a:accent6>
      <a:hlink>
        <a:srgbClr val="009900"/>
      </a:hlink>
      <a:folHlink>
        <a:srgbClr val="993366"/>
      </a:folHlink>
    </a:clrScheme>
    <a:fontScheme name="1_Custom Design">
      <a:majorFont>
        <a:latin typeface="Trebuchet MS"/>
        <a:ea typeface="幼圆"/>
        <a:cs typeface=""/>
      </a:majorFont>
      <a:minorFont>
        <a:latin typeface="Trebuchet MS"/>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6F"/>
        </a:dk1>
        <a:lt1>
          <a:srgbClr val="FFFFFF"/>
        </a:lt1>
        <a:dk2>
          <a:srgbClr val="FF6600"/>
        </a:dk2>
        <a:lt2>
          <a:srgbClr val="858585"/>
        </a:lt2>
        <a:accent1>
          <a:srgbClr val="1C69FC"/>
        </a:accent1>
        <a:accent2>
          <a:srgbClr val="FFFF66"/>
        </a:accent2>
        <a:accent3>
          <a:srgbClr val="FFFFFF"/>
        </a:accent3>
        <a:accent4>
          <a:srgbClr val="00005E"/>
        </a:accent4>
        <a:accent5>
          <a:srgbClr val="ABB9FD"/>
        </a:accent5>
        <a:accent6>
          <a:srgbClr val="E7E75C"/>
        </a:accent6>
        <a:hlink>
          <a:srgbClr val="009900"/>
        </a:hlink>
        <a:folHlink>
          <a:srgbClr val="99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4100</TotalTime>
  <Words>2844</Words>
  <Application>Microsoft Office PowerPoint</Application>
  <PresentationFormat>全屏显示(4:3)</PresentationFormat>
  <Paragraphs>679</Paragraphs>
  <Slides>52</Slides>
  <Notes>47</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52</vt:i4>
      </vt:variant>
    </vt:vector>
  </HeadingPairs>
  <TitlesOfParts>
    <vt:vector size="55" baseType="lpstr">
      <vt:lpstr>1_CIC Template MC</vt:lpstr>
      <vt:lpstr>1_Custom Design</vt:lpstr>
      <vt:lpstr>工作表</vt:lpstr>
      <vt:lpstr>Rules Engine Introduction</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常见错误示例</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建Tree之常见问题</vt:lpstr>
      <vt:lpstr>建Tree之常见问题</vt:lpstr>
      <vt:lpstr>建Tree之常见问题</vt:lpstr>
      <vt:lpstr>建Tree之常见问题</vt:lpstr>
      <vt:lpstr>幻灯片 52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Rules Engine Introduction</dc:title>
  <dc:creator>marky.zhang</dc:creator>
  <cp:lastModifiedBy>marky.zhang</cp:lastModifiedBy>
  <cp:revision>489</cp:revision>
  <dcterms:created xsi:type="dcterms:W3CDTF">2007-05-29T07:10:00Z</dcterms:created>
  <dcterms:modified xsi:type="dcterms:W3CDTF">2014-04-09T08:20:02Z</dcterms:modified>
</cp:coreProperties>
</file>