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CE3E5E-1C08-41A2-B8B1-4B19323792A2}">
          <p14:sldIdLst>
            <p14:sldId id="256"/>
          </p14:sldIdLst>
        </p14:section>
        <p14:section name="运算符概述" id="{A46E1B30-B544-4C85-B435-743773EAA50C}">
          <p14:sldIdLst>
            <p14:sldId id="257"/>
          </p14:sldIdLst>
        </p14:section>
        <p14:section name="算术运算符" id="{87FDEA72-B7D7-43AE-A06F-E0918BB1B31D}">
          <p14:sldIdLst>
            <p14:sldId id="258"/>
            <p14:sldId id="259"/>
          </p14:sldIdLst>
        </p14:section>
        <p14:section name="赋值运算符" id="{8B87DFCC-EC1B-44FB-AB65-E8D76D034944}">
          <p14:sldIdLst>
            <p14:sldId id="260"/>
          </p14:sldIdLst>
        </p14:section>
        <p14:section name="比较运算符" id="{09C3A130-1794-4910-9E76-B836270445B2}">
          <p14:sldIdLst>
            <p14:sldId id="261"/>
            <p14:sldId id="262"/>
          </p14:sldIdLst>
        </p14:section>
        <p14:section name="逻辑运算符" id="{B8D56CA9-8C23-4DCE-A8FE-7410FF208ACA}">
          <p14:sldIdLst>
            <p14:sldId id="263"/>
          </p14:sldIdLst>
        </p14:section>
        <p14:section name="优先级" id="{4CE6BDD4-C764-456E-B29E-EDBC8533599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096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2863">
          <p15:clr>
            <a:srgbClr val="A4A3A4"/>
          </p15:clr>
        </p15:guide>
        <p15:guide id="8" pos="2547">
          <p15:clr>
            <a:srgbClr val="A4A3A4"/>
          </p15:clr>
        </p15:guide>
        <p15:guide id="9" pos="5110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8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098F9-9BD0-459F-BCA9-7072D418A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JavaScript</a:t>
            </a:r>
            <a:r>
              <a:rPr lang="zh-CN" altLang="en-US"/>
              <a:t>运算符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4F054183-F167-47B6-8F42-44DE12256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385" y="3417400"/>
            <a:ext cx="6747031" cy="85275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</a:p>
          <a:p>
            <a:r>
              <a:rPr lang="zh-CN" altLang="en-US"/>
              <a:t>微信：</a:t>
            </a:r>
            <a:r>
              <a:rPr lang="en-US" altLang="zh-CN"/>
              <a:t>coderwhy001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D0643-C43C-41FF-BB18-768D9F65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81855-63D7-40AC-9983-341D3309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几乎</a:t>
            </a:r>
            <a:r>
              <a:rPr lang="zh-CN" altLang="en-US" dirty="0">
                <a:solidFill>
                  <a:srgbClr val="FF0000"/>
                </a:solidFill>
              </a:rPr>
              <a:t>所有的编程语言</a:t>
            </a:r>
            <a:r>
              <a:rPr lang="zh-CN" altLang="en-US" dirty="0"/>
              <a:t>都有各种各样的</a:t>
            </a:r>
            <a:r>
              <a:rPr lang="zh-CN" altLang="en-US" dirty="0">
                <a:solidFill>
                  <a:srgbClr val="FF0000"/>
                </a:solidFill>
              </a:rPr>
              <a:t>运算符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也被称之为操作符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dirty="0"/>
              <a:t>初次接触这些运算符</a:t>
            </a:r>
            <a:r>
              <a:rPr lang="en-US" altLang="zh-CN" dirty="0"/>
              <a:t>, </a:t>
            </a:r>
            <a:r>
              <a:rPr lang="zh-CN" altLang="en-US" dirty="0"/>
              <a:t>你会感觉</a:t>
            </a:r>
            <a:r>
              <a:rPr lang="zh-CN" altLang="en-US" dirty="0">
                <a:solidFill>
                  <a:srgbClr val="FF0000"/>
                </a:solidFill>
              </a:rPr>
              <a:t>种类繁多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难以记忆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但是并不需要特别担心</a:t>
            </a:r>
            <a:r>
              <a:rPr lang="en-US" altLang="zh-CN" dirty="0"/>
              <a:t>, </a:t>
            </a:r>
            <a:r>
              <a:rPr lang="zh-CN" altLang="en-US" dirty="0"/>
              <a:t>因为很多的运算符我们在以后的开发中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每天都会使用</a:t>
            </a:r>
            <a:r>
              <a:rPr lang="en-US" altLang="zh-CN" dirty="0"/>
              <a:t>. </a:t>
            </a:r>
            <a:r>
              <a:rPr lang="zh-CN" altLang="en-US" dirty="0"/>
              <a:t>多练习</a:t>
            </a:r>
            <a:r>
              <a:rPr lang="en-US" altLang="zh-CN" dirty="0"/>
              <a:t>, </a:t>
            </a:r>
            <a:r>
              <a:rPr lang="zh-CN" altLang="en-US" dirty="0"/>
              <a:t>不需要刻意去记忆</a:t>
            </a:r>
            <a:endParaRPr lang="en-US" altLang="zh-CN" dirty="0"/>
          </a:p>
          <a:p>
            <a:pPr lvl="1"/>
            <a:r>
              <a:rPr lang="zh-CN" altLang="en-US" dirty="0"/>
              <a:t>而且</a:t>
            </a:r>
            <a:r>
              <a:rPr lang="zh-CN" altLang="en-US" dirty="0">
                <a:solidFill>
                  <a:srgbClr val="FF0000"/>
                </a:solidFill>
              </a:rPr>
              <a:t>常见的高级语言运算符都是相似的</a:t>
            </a:r>
            <a:r>
              <a:rPr lang="zh-CN" altLang="en-US" dirty="0"/>
              <a:t>，学了</a:t>
            </a:r>
            <a:r>
              <a:rPr lang="en-US" altLang="zh-CN" dirty="0"/>
              <a:t>JavaScript</a:t>
            </a:r>
            <a:r>
              <a:rPr lang="zh-CN" altLang="en-US" dirty="0"/>
              <a:t>运算符很容易掌握</a:t>
            </a:r>
            <a:r>
              <a:rPr lang="en-US" altLang="zh-CN" dirty="0"/>
              <a:t>C/C++/OC/Python</a:t>
            </a:r>
            <a:r>
              <a:rPr lang="zh-CN" altLang="en-US" dirty="0"/>
              <a:t>等语言的运算符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计算机最基本的操作就是</a:t>
            </a:r>
            <a:r>
              <a:rPr lang="zh-CN" altLang="en-US" dirty="0">
                <a:solidFill>
                  <a:srgbClr val="FF0000"/>
                </a:solidFill>
              </a:rPr>
              <a:t>执行运算</a:t>
            </a:r>
            <a:r>
              <a:rPr lang="en-US" altLang="zh-CN" dirty="0"/>
              <a:t>, </a:t>
            </a:r>
            <a:r>
              <a:rPr lang="zh-CN" altLang="en-US" dirty="0"/>
              <a:t>执行运算时就需要</a:t>
            </a:r>
            <a:r>
              <a:rPr lang="zh-CN" altLang="en-US" dirty="0">
                <a:solidFill>
                  <a:srgbClr val="FF0000"/>
                </a:solidFill>
              </a:rPr>
              <a:t>使用运算符来操作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比如 </a:t>
            </a:r>
            <a:r>
              <a:rPr lang="en-US" altLang="zh-CN" dirty="0"/>
              <a:t>console.log(20 + 30); `+`</a:t>
            </a:r>
            <a:r>
              <a:rPr lang="zh-CN" altLang="en-US" dirty="0"/>
              <a:t>号就是一个运算符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比如 </a:t>
            </a:r>
            <a:r>
              <a:rPr lang="en-US" altLang="zh-CN" dirty="0"/>
              <a:t>console.log(20 </a:t>
            </a:r>
            <a:r>
              <a:rPr lang="zh-CN" altLang="en-US" smtClean="0"/>
              <a:t>*</a:t>
            </a:r>
            <a:r>
              <a:rPr lang="en-US" altLang="zh-CN" dirty="0"/>
              <a:t> 30); `*`</a:t>
            </a:r>
            <a:r>
              <a:rPr lang="zh-CN" altLang="en-US" dirty="0"/>
              <a:t>号也是一个运算符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按照</a:t>
            </a:r>
            <a:r>
              <a:rPr lang="zh-CN" altLang="en-US" dirty="0">
                <a:solidFill>
                  <a:srgbClr val="FF0000"/>
                </a:solidFill>
              </a:rPr>
              <a:t>使用场景的不同</a:t>
            </a:r>
            <a:r>
              <a:rPr lang="zh-CN" altLang="en-US" dirty="0"/>
              <a:t>将运算符分成了</a:t>
            </a:r>
            <a:r>
              <a:rPr lang="zh-CN" altLang="en-US" dirty="0">
                <a:solidFill>
                  <a:srgbClr val="FF0000"/>
                </a:solidFill>
              </a:rPr>
              <a:t>很多种类型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算术运算符</a:t>
            </a:r>
            <a:r>
              <a:rPr lang="en-US" altLang="zh-CN" dirty="0"/>
              <a:t>/</a:t>
            </a:r>
            <a:r>
              <a:rPr lang="zh-CN" altLang="en-US" dirty="0"/>
              <a:t>赋值运算符</a:t>
            </a:r>
            <a:r>
              <a:rPr lang="en-US" altLang="zh-CN" dirty="0"/>
              <a:t>/</a:t>
            </a:r>
            <a:r>
              <a:rPr lang="zh-CN" altLang="en-US" dirty="0"/>
              <a:t>关系</a:t>
            </a:r>
            <a:r>
              <a:rPr lang="en-US" altLang="zh-CN" dirty="0"/>
              <a:t>(</a:t>
            </a:r>
            <a:r>
              <a:rPr lang="zh-CN" altLang="en-US" dirty="0"/>
              <a:t>比较</a:t>
            </a:r>
            <a:r>
              <a:rPr lang="en-US" altLang="zh-CN" dirty="0"/>
              <a:t>)</a:t>
            </a:r>
            <a:r>
              <a:rPr lang="zh-CN" altLang="en-US" dirty="0"/>
              <a:t>运算符</a:t>
            </a:r>
            <a:r>
              <a:rPr lang="en-US" altLang="zh-CN" dirty="0"/>
              <a:t>/</a:t>
            </a:r>
            <a:r>
              <a:rPr lang="zh-CN" altLang="en-US" dirty="0"/>
              <a:t>逻辑运算符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1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66CEE-1435-4C93-ADD6-2CCC8EC4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算术运算符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1D877-972B-4B90-A8E9-4895D626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算术运算符</a:t>
            </a:r>
            <a:endParaRPr lang="en-US" altLang="zh-CN"/>
          </a:p>
          <a:p>
            <a:pPr lvl="1"/>
            <a:r>
              <a:rPr lang="zh-CN" altLang="en-US"/>
              <a:t>算术运算符用在数学表达式中</a:t>
            </a:r>
            <a:r>
              <a:rPr lang="en-US" altLang="zh-CN"/>
              <a:t>, </a:t>
            </a:r>
            <a:r>
              <a:rPr lang="zh-CN" altLang="en-US"/>
              <a:t>它的使用方式和数学中也是一致的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算术运算符是</a:t>
            </a:r>
            <a:r>
              <a:rPr lang="zh-CN" altLang="en-US">
                <a:solidFill>
                  <a:srgbClr val="FF0000"/>
                </a:solidFill>
              </a:rPr>
              <a:t>对数据进行计算的符号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可以直接对</a:t>
            </a:r>
            <a:r>
              <a:rPr lang="zh-CN" altLang="en-US">
                <a:solidFill>
                  <a:srgbClr val="FF0000"/>
                </a:solidFill>
              </a:rPr>
              <a:t>数据</a:t>
            </a:r>
            <a:r>
              <a:rPr lang="zh-CN" altLang="en-US"/>
              <a:t>进行操作</a:t>
            </a:r>
            <a:r>
              <a:rPr lang="en-US" altLang="zh-CN"/>
              <a:t>, </a:t>
            </a:r>
            <a:r>
              <a:rPr lang="zh-CN" altLang="en-US"/>
              <a:t>也可以操作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/>
              <a:t>指向的数据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9C7A08-8A64-4843-820B-44A19E122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33782"/>
              </p:ext>
            </p:extLst>
          </p:nvPr>
        </p:nvGraphicFramePr>
        <p:xfrm>
          <a:off x="379664" y="2994608"/>
          <a:ext cx="8241554" cy="34678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8107">
                  <a:extLst>
                    <a:ext uri="{9D8B030D-6E8A-4147-A177-3AD203B41FA5}">
                      <a16:colId xmlns:a16="http://schemas.microsoft.com/office/drawing/2014/main" val="3187696636"/>
                    </a:ext>
                  </a:extLst>
                </a:gridCol>
                <a:gridCol w="1323375">
                  <a:extLst>
                    <a:ext uri="{9D8B030D-6E8A-4147-A177-3AD203B41FA5}">
                      <a16:colId xmlns:a16="http://schemas.microsoft.com/office/drawing/2014/main" val="330164616"/>
                    </a:ext>
                  </a:extLst>
                </a:gridCol>
                <a:gridCol w="3197201">
                  <a:extLst>
                    <a:ext uri="{9D8B030D-6E8A-4147-A177-3AD203B41FA5}">
                      <a16:colId xmlns:a16="http://schemas.microsoft.com/office/drawing/2014/main" val="1328850939"/>
                    </a:ext>
                  </a:extLst>
                </a:gridCol>
                <a:gridCol w="2572871">
                  <a:extLst>
                    <a:ext uri="{9D8B030D-6E8A-4147-A177-3AD203B41FA5}">
                      <a16:colId xmlns:a16="http://schemas.microsoft.com/office/drawing/2014/main" val="69246942"/>
                    </a:ext>
                  </a:extLst>
                </a:gridCol>
              </a:tblGrid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1600" b="0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运算规则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范例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763757520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正号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+3, </a:t>
                      </a:r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和直接写</a:t>
                      </a:r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一样</a:t>
                      </a:r>
                      <a:endParaRPr lang="en-US" altLang="zh-CN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1585441525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加法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+ 3 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241099870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连接字符串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’+ ‘</a:t>
                      </a:r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</a:t>
                      </a:r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</a:t>
                      </a:r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1643622635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减法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2 - 3 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4287294488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乘法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* 3 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516243071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除法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/ 2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050134353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取余数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 2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452870208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zh-CN" altLang="en-US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3++</a:t>
                      </a:r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++3 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831812521"/>
                  </a:ext>
                </a:extLst>
              </a:tr>
              <a:tr h="34678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6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自减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3--</a:t>
                      </a:r>
                      <a:r>
                        <a:rPr lang="zh-CN" altLang="en-US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--3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63330973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4D70988-960C-4169-A401-28E8FCF0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673" y="3577597"/>
            <a:ext cx="2857748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E3D3F-3DDB-4E57-BD99-7C5E5DF3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自增</a:t>
            </a:r>
            <a:r>
              <a:rPr lang="en-US" altLang="zh-CN"/>
              <a:t>++</a:t>
            </a:r>
            <a:r>
              <a:rPr lang="zh-CN" altLang="en-US"/>
              <a:t>和自减</a:t>
            </a:r>
            <a:r>
              <a:rPr lang="en-US" altLang="zh-CN"/>
              <a:t>--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14001-FDCD-4CE6-8DF5-2D64A44E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支持：自增</a:t>
            </a:r>
            <a:r>
              <a:rPr lang="en-US" altLang="zh-CN"/>
              <a:t>++</a:t>
            </a:r>
            <a:r>
              <a:rPr lang="zh-CN" altLang="en-US"/>
              <a:t>和自减</a:t>
            </a:r>
            <a:r>
              <a:rPr lang="en-US" altLang="zh-CN"/>
              <a:t>--</a:t>
            </a:r>
            <a:r>
              <a:rPr lang="zh-CN" altLang="en-US"/>
              <a:t>，通常都是用在</a:t>
            </a:r>
            <a:r>
              <a:rPr lang="zh-CN" altLang="en-US">
                <a:solidFill>
                  <a:srgbClr val="FF0000"/>
                </a:solidFill>
              </a:rPr>
              <a:t>数字变量</a:t>
            </a:r>
            <a:r>
              <a:rPr lang="zh-CN" altLang="en-US"/>
              <a:t>上</a:t>
            </a:r>
            <a:endParaRPr lang="en-US" altLang="zh-CN"/>
          </a:p>
          <a:p>
            <a:r>
              <a:rPr lang="zh-CN" altLang="en-US"/>
              <a:t>自增：</a:t>
            </a:r>
            <a:r>
              <a:rPr lang="en-US" altLang="zh-CN"/>
              <a:t>++</a:t>
            </a:r>
          </a:p>
          <a:p>
            <a:pPr lvl="1"/>
            <a:r>
              <a:rPr lang="zh-CN" altLang="en-US"/>
              <a:t>分为前置自增和后置自增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自减：</a:t>
            </a:r>
            <a:r>
              <a:rPr lang="en-US" altLang="zh-CN"/>
              <a:t>--</a:t>
            </a:r>
          </a:p>
          <a:p>
            <a:pPr lvl="1"/>
            <a:r>
              <a:rPr lang="zh-CN" altLang="en-US"/>
              <a:t>分为前置自减和后置自减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总结：前置先算符后使用，后置先使用后计算</a:t>
            </a:r>
          </a:p>
          <a:p>
            <a:endParaRPr lang="en-US" altLang="zh-CN"/>
          </a:p>
          <a:p>
            <a:r>
              <a:rPr lang="zh-CN" altLang="en-US"/>
              <a:t>练习：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D5E489-6AE9-4946-8221-816DCD8B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40" y="1789006"/>
            <a:ext cx="2781541" cy="11278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AF5436-9A6A-4FF5-8DED-B18E904C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819" y="1773765"/>
            <a:ext cx="2682472" cy="11430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E8CEB7-920D-43F9-A69B-DE9A7F0A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840" y="3047217"/>
            <a:ext cx="2598645" cy="11812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C13A94-6D0A-4184-8C04-01167E082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595" y="3062458"/>
            <a:ext cx="2994920" cy="11659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B546BB-4D81-4DD1-8AB2-472EAAA11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4" y="5591541"/>
            <a:ext cx="2438611" cy="937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DE4F38-73FD-44D2-A943-72D992D15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454" y="5598714"/>
            <a:ext cx="2613887" cy="952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FAD068-F4AA-46C7-B8DB-51E0F2BF0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7787" y="5599426"/>
            <a:ext cx="2423370" cy="9297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BF5DA5-AA7C-4A09-8784-00DF1C52BA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4222" y="5598714"/>
            <a:ext cx="2156647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A4851-B4F0-446A-AA9E-FB0C65D3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4793C-BAF9-47D6-88DA-EAED30D2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赋值运算符主要是给某个变量进行赋值</a:t>
            </a:r>
          </a:p>
          <a:p>
            <a:pPr lvl="1"/>
            <a:r>
              <a:rPr lang="zh-CN" altLang="en-US"/>
              <a:t>赋值运算符是算术运算符和赋值的一种简便写法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比如 </a:t>
            </a:r>
            <a:r>
              <a:rPr lang="en-US" altLang="zh-CN"/>
              <a:t>a = 3; a = a + 1; </a:t>
            </a:r>
          </a:p>
          <a:p>
            <a:pPr lvl="1"/>
            <a:r>
              <a:rPr lang="zh-CN" altLang="en-US"/>
              <a:t>第二句可以写成 </a:t>
            </a:r>
            <a:r>
              <a:rPr lang="en-US" altLang="zh-CN"/>
              <a:t>a += 1;</a:t>
            </a: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D55D56-DD29-403A-809A-351383F81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44177"/>
              </p:ext>
            </p:extLst>
          </p:nvPr>
        </p:nvGraphicFramePr>
        <p:xfrm>
          <a:off x="678329" y="2916587"/>
          <a:ext cx="768574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2401">
                  <a:extLst>
                    <a:ext uri="{9D8B030D-6E8A-4147-A177-3AD203B41FA5}">
                      <a16:colId xmlns:a16="http://schemas.microsoft.com/office/drawing/2014/main" val="73388788"/>
                    </a:ext>
                  </a:extLst>
                </a:gridCol>
                <a:gridCol w="2049410">
                  <a:extLst>
                    <a:ext uri="{9D8B030D-6E8A-4147-A177-3AD203B41FA5}">
                      <a16:colId xmlns:a16="http://schemas.microsoft.com/office/drawing/2014/main" val="1501902604"/>
                    </a:ext>
                  </a:extLst>
                </a:gridCol>
                <a:gridCol w="2699236">
                  <a:extLst>
                    <a:ext uri="{9D8B030D-6E8A-4147-A177-3AD203B41FA5}">
                      <a16:colId xmlns:a16="http://schemas.microsoft.com/office/drawing/2014/main" val="1445244185"/>
                    </a:ext>
                  </a:extLst>
                </a:gridCol>
                <a:gridCol w="1474695">
                  <a:extLst>
                    <a:ext uri="{9D8B030D-6E8A-4147-A177-3AD203B41FA5}">
                      <a16:colId xmlns:a16="http://schemas.microsoft.com/office/drawing/2014/main" val="3707452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1600" b="1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运算规则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范例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endParaRPr lang="zh-CN" altLang="en-US" sz="1600" b="1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71260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= 5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43743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加后赋值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= 5, a += 2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263809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减后赋值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= 5, a -= 2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7006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乘后赋值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= 5; a *= 2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65987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除后赋值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marL="0" marR="0" lvl="0" indent="0" algn="ctr" defTabSz="731189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= 5; a /= 2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99746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en-US" altLang="zh-CN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取余后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marL="0" marR="0" lvl="0" indent="0" algn="ctr" defTabSz="731189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= 5; a </a:t>
                      </a:r>
                      <a:r>
                        <a:rPr lang="en-US" altLang="zh-CN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lang="pt-BR" altLang="zh-CN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pt-BR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pt-BR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203812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8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1EEC-AFAA-419E-BA4E-B6C478A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</a:t>
            </a:r>
            <a:r>
              <a:rPr lang="en-US" altLang="zh-CN"/>
              <a:t>(</a:t>
            </a:r>
            <a:r>
              <a:rPr lang="zh-CN" altLang="en-US"/>
              <a:t>比较</a:t>
            </a:r>
            <a:r>
              <a:rPr lang="en-US" altLang="zh-CN"/>
              <a:t>)</a:t>
            </a:r>
            <a:r>
              <a:rPr lang="zh-CN" altLang="en-US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5D228-BBF4-4D8C-8710-3C07B2FE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比较运算符，又叫关系运算符</a:t>
            </a:r>
            <a:endParaRPr lang="en-US" altLang="zh-CN"/>
          </a:p>
          <a:p>
            <a:pPr lvl="1"/>
            <a:r>
              <a:rPr lang="zh-CN" altLang="en-US"/>
              <a:t>它是用来判断两个操作数的大小关系及是否相等关系的</a:t>
            </a:r>
          </a:p>
          <a:p>
            <a:pPr lvl="1"/>
            <a:r>
              <a:rPr lang="zh-CN" altLang="en-US"/>
              <a:t>结果是布尔类型</a:t>
            </a:r>
            <a:r>
              <a:rPr lang="en-US" altLang="zh-CN"/>
              <a:t>(bool): True</a:t>
            </a:r>
            <a:r>
              <a:rPr lang="zh-CN" altLang="en-US"/>
              <a:t>或者</a:t>
            </a:r>
            <a:r>
              <a:rPr lang="en-US" altLang="zh-CN"/>
              <a:t>False</a:t>
            </a:r>
          </a:p>
          <a:p>
            <a:pPr lvl="1"/>
            <a:r>
              <a:rPr lang="zh-CN" altLang="en-US"/>
              <a:t>比较运算符经常用在后面学习的</a:t>
            </a:r>
            <a:r>
              <a:rPr lang="en-US" altLang="zh-CN"/>
              <a:t>if/while</a:t>
            </a:r>
            <a:r>
              <a:rPr lang="zh-CN" altLang="en-US"/>
              <a:t>语句中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学习</a:t>
            </a:r>
            <a:r>
              <a:rPr lang="en-US" altLang="zh-CN">
                <a:solidFill>
                  <a:srgbClr val="FF0000"/>
                </a:solidFill>
              </a:rPr>
              <a:t>if</a:t>
            </a:r>
            <a:r>
              <a:rPr lang="zh-CN" altLang="en-US">
                <a:solidFill>
                  <a:srgbClr val="FF0000"/>
                </a:solidFill>
              </a:rPr>
              <a:t>语句的使用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0B65FA-3381-4BEC-92B3-67AAACB60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47029"/>
              </p:ext>
            </p:extLst>
          </p:nvPr>
        </p:nvGraphicFramePr>
        <p:xfrm>
          <a:off x="734235" y="3319810"/>
          <a:ext cx="6509595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620">
                  <a:extLst>
                    <a:ext uri="{9D8B030D-6E8A-4147-A177-3AD203B41FA5}">
                      <a16:colId xmlns:a16="http://schemas.microsoft.com/office/drawing/2014/main" val="144896662"/>
                    </a:ext>
                  </a:extLst>
                </a:gridCol>
                <a:gridCol w="1442091">
                  <a:extLst>
                    <a:ext uri="{9D8B030D-6E8A-4147-A177-3AD203B41FA5}">
                      <a16:colId xmlns:a16="http://schemas.microsoft.com/office/drawing/2014/main" val="2799289898"/>
                    </a:ext>
                  </a:extLst>
                </a:gridCol>
                <a:gridCol w="2094442">
                  <a:extLst>
                    <a:ext uri="{9D8B030D-6E8A-4147-A177-3AD203B41FA5}">
                      <a16:colId xmlns:a16="http://schemas.microsoft.com/office/drawing/2014/main" val="1357472806"/>
                    </a:ext>
                  </a:extLst>
                </a:gridCol>
                <a:gridCol w="2094442">
                  <a:extLst>
                    <a:ext uri="{9D8B030D-6E8A-4147-A177-3AD203B41FA5}">
                      <a16:colId xmlns:a16="http://schemas.microsoft.com/office/drawing/2014/main" val="271135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altLang="en-US" sz="1600" b="1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运算规则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范例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294158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相等</a:t>
                      </a:r>
                      <a:endParaRPr lang="en-US" alt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== 3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246002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  <a:endParaRPr lang="en-US" alt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!= 3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17723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&gt; 3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58030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&lt; 3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395683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en-US" altLang="zh-CN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58827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</a:t>
                      </a:r>
                      <a:r>
                        <a:rPr lang="zh-CN" alt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</a:t>
                      </a: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en-US" altLang="zh-CN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 </a:t>
                      </a:r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38100" marR="38100" marT="19050" marB="19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alt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0" marR="38100" marT="19050" marB="19050"/>
                </a:tc>
                <a:extLst>
                  <a:ext uri="{0D108BD9-81ED-4DB2-BD59-A6C34878D82A}">
                    <a16:rowId xmlns:a16="http://schemas.microsoft.com/office/drawing/2014/main" val="229395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8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7553D-3E0F-4161-BBF8-BD0DDACF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全等和全不等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0A417-1198-4C97-92FF-244E97BE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除了</a:t>
            </a:r>
            <a:r>
              <a:rPr lang="en-US" altLang="zh-CN"/>
              <a:t>==</a:t>
            </a:r>
            <a:r>
              <a:rPr lang="zh-CN" altLang="en-US"/>
              <a:t>以外，</a:t>
            </a:r>
            <a:r>
              <a:rPr lang="en-US" altLang="zh-CN"/>
              <a:t>JS</a:t>
            </a:r>
            <a:r>
              <a:rPr lang="zh-CN" altLang="en-US"/>
              <a:t>中还提供了</a:t>
            </a:r>
            <a:r>
              <a:rPr lang="en-US" altLang="zh-CN"/>
              <a:t>===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 </a:t>
            </a:r>
            <a:r>
              <a:rPr lang="en-US" altLang="zh-CN"/>
              <a:t>===</a:t>
            </a:r>
            <a:r>
              <a:rPr lang="zh-CN" altLang="en-US"/>
              <a:t>表示全等，他和</a:t>
            </a:r>
            <a:r>
              <a:rPr lang="en-US" altLang="zh-CN"/>
              <a:t>==</a:t>
            </a:r>
            <a:r>
              <a:rPr lang="zh-CN" altLang="en-US"/>
              <a:t>基本一致，不过</a:t>
            </a:r>
            <a:r>
              <a:rPr lang="en-US" altLang="zh-CN"/>
              <a:t>==</a:t>
            </a:r>
            <a:r>
              <a:rPr lang="zh-CN" altLang="en-US"/>
              <a:t>在判断两个值时会进行自动的类型转换，而</a:t>
            </a:r>
            <a:r>
              <a:rPr lang="en-US" altLang="zh-CN"/>
              <a:t>===</a:t>
            </a:r>
            <a:r>
              <a:rPr lang="zh-CN" altLang="en-US"/>
              <a:t>不会。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比如</a:t>
            </a:r>
            <a:r>
              <a:rPr lang="en-US" altLang="zh-CN">
                <a:latin typeface="Monotype Corsiva" panose="03010101010201010101" pitchFamily="66" charset="0"/>
              </a:rPr>
              <a:t>”123”==123 </a:t>
            </a:r>
            <a:r>
              <a:rPr lang="zh-CN" altLang="en-US"/>
              <a:t>会返回</a:t>
            </a:r>
            <a:r>
              <a:rPr lang="en-US" altLang="zh-CN"/>
              <a:t>true</a:t>
            </a:r>
            <a:r>
              <a:rPr lang="zh-CN" altLang="en-US"/>
              <a:t>，而</a:t>
            </a:r>
            <a:r>
              <a:rPr lang="en-US" altLang="zh-CN">
                <a:latin typeface="Monotype Corsiva" panose="03010101010201010101" pitchFamily="66" charset="0"/>
              </a:rPr>
              <a:t>”</a:t>
            </a:r>
            <a:r>
              <a:rPr lang="en-US" altLang="zh-CN">
                <a:latin typeface="Monotype Corsiva" panose="03010101010201010101" pitchFamily="66" charset="0"/>
                <a:ea typeface="Source Code Pro" panose="020B0509030403020204" pitchFamily="49" charset="0"/>
              </a:rPr>
              <a:t>123”===123</a:t>
            </a:r>
            <a:r>
              <a:rPr lang="zh-CN" altLang="en-US"/>
              <a:t>会返回</a:t>
            </a:r>
            <a:r>
              <a:rPr lang="en-US" altLang="zh-CN"/>
              <a:t>false</a:t>
            </a:r>
            <a:r>
              <a:rPr lang="zh-CN" altLang="en-US"/>
              <a:t>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除了</a:t>
            </a:r>
            <a:r>
              <a:rPr lang="en-US" altLang="zh-CN"/>
              <a:t>!=</a:t>
            </a:r>
            <a:r>
              <a:rPr lang="zh-CN" altLang="en-US"/>
              <a:t>以外，</a:t>
            </a:r>
            <a:r>
              <a:rPr lang="en-US" altLang="zh-CN"/>
              <a:t>JS</a:t>
            </a:r>
            <a:r>
              <a:rPr lang="zh-CN" altLang="en-US"/>
              <a:t>中还提供了</a:t>
            </a:r>
            <a:r>
              <a:rPr lang="en-US" altLang="zh-CN"/>
              <a:t>!==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!==</a:t>
            </a:r>
            <a:r>
              <a:rPr lang="zh-CN" altLang="en-US"/>
              <a:t>也不会进行自动类型转换，比如</a:t>
            </a:r>
            <a:r>
              <a:rPr lang="en-US" altLang="zh-CN">
                <a:latin typeface="Monotype Corsiva" panose="03010101010201010101" pitchFamily="66" charset="0"/>
              </a:rPr>
              <a:t>”123”!=123 </a:t>
            </a:r>
            <a:r>
              <a:rPr lang="zh-CN" altLang="en-US"/>
              <a:t>会返回</a:t>
            </a:r>
            <a:r>
              <a:rPr lang="en-US" altLang="zh-CN"/>
              <a:t>false</a:t>
            </a:r>
            <a:r>
              <a:rPr lang="zh-CN" altLang="en-US"/>
              <a:t>，而</a:t>
            </a:r>
            <a:r>
              <a:rPr lang="en-US" altLang="zh-CN">
                <a:latin typeface="Monotype Corsiva" panose="03010101010201010101" pitchFamily="66" charset="0"/>
              </a:rPr>
              <a:t>”</a:t>
            </a:r>
            <a:r>
              <a:rPr lang="en-US" altLang="zh-CN">
                <a:latin typeface="Monotype Corsiva" panose="03010101010201010101" pitchFamily="66" charset="0"/>
                <a:ea typeface="Source Code Pro" panose="020B0509030403020204" pitchFamily="49" charset="0"/>
              </a:rPr>
              <a:t>123”!==123</a:t>
            </a:r>
            <a:r>
              <a:rPr lang="zh-CN" altLang="en-US"/>
              <a:t>会返回</a:t>
            </a:r>
            <a:r>
              <a:rPr lang="en-US" altLang="zh-CN"/>
              <a:t>true</a:t>
            </a:r>
            <a:r>
              <a:rPr lang="zh-CN" altLang="en-US"/>
              <a:t>；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D0D23-AF72-410B-A97D-40C24728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1B77F-EE06-4CB5-96B2-A11E77B4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逻辑运算符，它是用于将多个条件放在一起进行运算的</a:t>
            </a:r>
            <a:endParaRPr lang="en-US" altLang="zh-CN"/>
          </a:p>
          <a:p>
            <a:pPr lvl="1"/>
            <a:r>
              <a:rPr lang="zh-CN" altLang="en-US"/>
              <a:t>逻辑运算符的运算结果也是</a:t>
            </a:r>
            <a:r>
              <a:rPr lang="en-US" altLang="zh-CN"/>
              <a:t>Boolean</a:t>
            </a:r>
            <a:r>
              <a:rPr lang="zh-CN" altLang="en-US"/>
              <a:t>类型</a:t>
            </a:r>
            <a:r>
              <a:rPr lang="en-US" altLang="zh-CN"/>
              <a:t>: true/false</a:t>
            </a:r>
          </a:p>
          <a:p>
            <a:pPr lvl="1"/>
            <a:r>
              <a:rPr lang="zh-CN" altLang="en-US"/>
              <a:t>逻辑运算符也应用</a:t>
            </a:r>
            <a:r>
              <a:rPr lang="en-US" altLang="zh-CN"/>
              <a:t>if/while</a:t>
            </a:r>
            <a:r>
              <a:rPr lang="zh-CN" altLang="en-US"/>
              <a:t>的判断句中</a:t>
            </a:r>
            <a:r>
              <a:rPr lang="en-US" altLang="zh-CN"/>
              <a:t>, </a:t>
            </a:r>
            <a:r>
              <a:rPr lang="zh-CN" altLang="en-US"/>
              <a:t>并且是多个条件时会使用到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逻辑与补充：（了解）</a:t>
            </a:r>
            <a:endParaRPr lang="en-US" altLang="zh-CN"/>
          </a:p>
          <a:p>
            <a:pPr lvl="1"/>
            <a:r>
              <a:rPr lang="zh-CN" altLang="en-US"/>
              <a:t>逻辑与运算符可以应用于任何数据类型，且不一定返回布尔值。</a:t>
            </a:r>
            <a:endParaRPr lang="en-US" altLang="zh-CN"/>
          </a:p>
          <a:p>
            <a:pPr lvl="1"/>
            <a:r>
              <a:rPr lang="zh-CN" altLang="en-US"/>
              <a:t>对于非布尔值运算，会先将非布尔值转换为布尔值。</a:t>
            </a:r>
            <a:endParaRPr lang="en-US" altLang="zh-CN"/>
          </a:p>
          <a:p>
            <a:r>
              <a:rPr lang="zh-CN" altLang="en-US"/>
              <a:t>逻辑或补充：（了解）</a:t>
            </a:r>
            <a:endParaRPr lang="en-US" altLang="zh-CN"/>
          </a:p>
          <a:p>
            <a:pPr lvl="1"/>
            <a:r>
              <a:rPr lang="zh-CN" altLang="en-US"/>
              <a:t>逻辑或运算符可以应用于任何数据类型，且不一定返回布尔值。</a:t>
            </a:r>
            <a:endParaRPr lang="en-US" altLang="zh-CN"/>
          </a:p>
          <a:p>
            <a:pPr lvl="1"/>
            <a:r>
              <a:rPr lang="zh-CN" altLang="en-US"/>
              <a:t>对于非布尔值运算，会先将非布尔值转换为布尔值。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32F9748-041B-4F0F-92F8-A479C38E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94835"/>
              </p:ext>
            </p:extLst>
          </p:nvPr>
        </p:nvGraphicFramePr>
        <p:xfrm>
          <a:off x="712219" y="2567599"/>
          <a:ext cx="8128000" cy="1447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2907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6359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2135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7919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8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 &amp;&amp; True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8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 or frue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6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!false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6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B0D23-8E32-4E2B-B050-726878D1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运算符的优先级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69CFF5-A2A5-44AF-A52C-E9AF9FC43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08" y="1238250"/>
            <a:ext cx="8384396" cy="54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223</TotalTime>
  <Words>783</Words>
  <Application>Microsoft Office PowerPoint</Application>
  <PresentationFormat>宽屏</PresentationFormat>
  <Paragraphs>176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Source Code Pro</vt:lpstr>
      <vt:lpstr>黑体</vt:lpstr>
      <vt:lpstr>宋体</vt:lpstr>
      <vt:lpstr>微软雅黑</vt:lpstr>
      <vt:lpstr>Arial</vt:lpstr>
      <vt:lpstr>Calibri</vt:lpstr>
      <vt:lpstr>Calibri Light</vt:lpstr>
      <vt:lpstr>Monotype Corsiva</vt:lpstr>
      <vt:lpstr>Wingdings</vt:lpstr>
      <vt:lpstr>2019-12-12-前端2</vt:lpstr>
      <vt:lpstr>JavaScript运算符</vt:lpstr>
      <vt:lpstr>运算符介绍</vt:lpstr>
      <vt:lpstr>算术运算符</vt:lpstr>
      <vt:lpstr>自增++和自减--</vt:lpstr>
      <vt:lpstr>赋值运算符</vt:lpstr>
      <vt:lpstr>关系(比较)运算符</vt:lpstr>
      <vt:lpstr>全等和全不等</vt:lpstr>
      <vt:lpstr>逻辑运算符</vt:lpstr>
      <vt:lpstr>运算符的优先级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JavaScript操作符</dc:title>
  <dc:creator>coder why</dc:creator>
  <cp:lastModifiedBy>UI</cp:lastModifiedBy>
  <cp:revision>40</cp:revision>
  <dcterms:created xsi:type="dcterms:W3CDTF">2020-01-11T01:00:47Z</dcterms:created>
  <dcterms:modified xsi:type="dcterms:W3CDTF">2020-01-12T04:05:41Z</dcterms:modified>
</cp:coreProperties>
</file>