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AD4215-836B-44A7-A744-0F77B450844A}">
          <p14:sldIdLst>
            <p14:sldId id="256"/>
          </p14:sldIdLst>
        </p14:section>
        <p14:section name="执行顺序" id="{2D82E49A-763E-4522-AFF8-F52BEA304772}">
          <p14:sldIdLst>
            <p14:sldId id="257"/>
            <p14:sldId id="258"/>
          </p14:sldIdLst>
        </p14:section>
        <p14:section name="分支语句" id="{EFE0AA35-FBBC-4164-B66A-B09D8477AA8E}">
          <p14:sldIdLst>
            <p14:sldId id="259"/>
            <p14:sldId id="260"/>
          </p14:sldIdLst>
        </p14:section>
        <p14:section name="if分支结构" id="{DD6217F8-EEF9-439C-B6A9-7DB9C2DCD19B}">
          <p14:sldIdLst>
            <p14:sldId id="261"/>
            <p14:sldId id="262"/>
            <p14:sldId id="263"/>
            <p14:sldId id="264"/>
            <p14:sldId id="265"/>
            <p14:sldId id="268"/>
          </p14:sldIdLst>
        </p14:section>
        <p14:section name="三元运算符" id="{9EB60D0D-0028-412B-A4E8-2AA3A919C8E6}">
          <p14:sldIdLst>
            <p14:sldId id="266"/>
          </p14:sldIdLst>
        </p14:section>
        <p14:section name="switch分支语句" id="{D6EDE378-CD51-4409-9392-2F4BFFC10984}">
          <p14:sldIdLst>
            <p14:sldId id="267"/>
          </p14:sldIdLst>
        </p14:section>
        <p14:section name="循环语句" id="{E77AA44B-2F9C-49C6-A166-CC634C9F97A4}">
          <p14:sldIdLst>
            <p14:sldId id="269"/>
          </p14:sldIdLst>
        </p14:section>
        <p14:section name="while循环" id="{19907E70-F1F2-4B88-BE1B-743B669BCEEC}">
          <p14:sldIdLst>
            <p14:sldId id="270"/>
            <p14:sldId id="271"/>
          </p14:sldIdLst>
        </p14:section>
        <p14:section name="for循环" id="{23C76A2B-B4DA-42FD-A7DB-5E23E1B1FF4C}">
          <p14:sldIdLst>
            <p14:sldId id="272"/>
            <p14:sldId id="273"/>
          </p14:sldIdLst>
        </p14:section>
        <p14:section name="break和continue" id="{C2ED3FE3-9ED1-44F1-A70B-8EB722F36304}">
          <p14:sldIdLst>
            <p14:sldId id="274"/>
          </p14:sldIdLst>
        </p14:section>
        <p14:section name="断点调试" id="{46B69F20-8883-46A7-A206-6613983C00F1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96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2547">
          <p15:clr>
            <a:srgbClr val="A4A3A4"/>
          </p15:clr>
        </p15:guide>
        <p15:guide id="9" pos="5110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0" y="6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34AF-A5BD-48E1-BB67-DF25025BC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JavaScript</a:t>
            </a:r>
            <a:r>
              <a:rPr lang="zh-CN" altLang="en-US"/>
              <a:t>执行语句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214809A-A3D7-47FE-95C8-6985CD5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385" y="3417400"/>
            <a:ext cx="6747031" cy="8527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C34F-6C1B-4A49-BF10-476C628F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 else if.. 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3CA2-E0C2-4BA2-AA66-CA3A623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案例一：陪女朋友过节日</a:t>
            </a:r>
            <a:endParaRPr lang="en-US" altLang="zh-CN" dirty="0"/>
          </a:p>
          <a:p>
            <a:pPr lvl="1"/>
            <a:r>
              <a:rPr lang="zh-CN" altLang="en-US" dirty="0"/>
              <a:t>定义 </a:t>
            </a:r>
            <a:r>
              <a:rPr lang="en-US" altLang="zh-CN" dirty="0" err="1" smtClean="0"/>
              <a:t>holidayName</a:t>
            </a:r>
            <a:r>
              <a:rPr lang="en-US" altLang="zh-CN" dirty="0" smtClean="0"/>
              <a:t> </a:t>
            </a:r>
            <a:r>
              <a:rPr lang="zh-CN" altLang="en-US" dirty="0"/>
              <a:t>字符串变量记录节日名称</a:t>
            </a:r>
          </a:p>
          <a:p>
            <a:pPr lvl="1"/>
            <a:r>
              <a:rPr lang="zh-CN" altLang="en-US" dirty="0"/>
              <a:t>如果是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情人节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/>
              <a:t>应该 买玫瑰／看电影</a:t>
            </a:r>
          </a:p>
          <a:p>
            <a:pPr lvl="1"/>
            <a:r>
              <a:rPr lang="zh-CN" altLang="en-US" dirty="0"/>
              <a:t>如果是 </a:t>
            </a:r>
            <a:r>
              <a:rPr lang="zh-CN" altLang="en-US" dirty="0">
                <a:solidFill>
                  <a:srgbClr val="FF0000"/>
                </a:solidFill>
              </a:rPr>
              <a:t>平安夜 </a:t>
            </a:r>
            <a:r>
              <a:rPr lang="zh-CN" altLang="en-US" dirty="0"/>
              <a:t>应该 买苹果／吃大餐</a:t>
            </a:r>
          </a:p>
          <a:p>
            <a:pPr lvl="1"/>
            <a:r>
              <a:rPr lang="zh-CN" altLang="en-US" dirty="0"/>
              <a:t>如果是 </a:t>
            </a:r>
            <a:r>
              <a:rPr lang="zh-CN" altLang="en-US" dirty="0">
                <a:solidFill>
                  <a:srgbClr val="FF0000"/>
                </a:solidFill>
              </a:rPr>
              <a:t>生日会 </a:t>
            </a:r>
            <a:r>
              <a:rPr lang="zh-CN" altLang="en-US" dirty="0"/>
              <a:t>应该 买蛋糕 </a:t>
            </a:r>
            <a:r>
              <a:rPr lang="en-US" altLang="zh-CN" dirty="0"/>
              <a:t>/</a:t>
            </a:r>
            <a:r>
              <a:rPr lang="zh-CN" altLang="en-US" dirty="0"/>
              <a:t> 开</a:t>
            </a:r>
            <a:r>
              <a:rPr lang="en-US" altLang="zh-CN" dirty="0"/>
              <a:t>Party</a:t>
            </a:r>
            <a:endParaRPr lang="zh-CN" altLang="en-US" dirty="0"/>
          </a:p>
          <a:p>
            <a:pPr lvl="1"/>
            <a:r>
              <a:rPr lang="zh-CN" altLang="en-US" dirty="0"/>
              <a:t>其他的日子</a:t>
            </a:r>
            <a:r>
              <a:rPr lang="en-US" altLang="zh-CN" dirty="0"/>
              <a:t>, </a:t>
            </a:r>
            <a:r>
              <a:rPr lang="zh-CN" altLang="en-US" dirty="0"/>
              <a:t>上班工作</a:t>
            </a:r>
          </a:p>
          <a:p>
            <a:r>
              <a:rPr lang="zh-CN" altLang="en-US" dirty="0"/>
              <a:t>案例二</a:t>
            </a:r>
            <a:r>
              <a:rPr lang="en-US" altLang="zh-CN" dirty="0"/>
              <a:t>: </a:t>
            </a:r>
            <a:r>
              <a:rPr lang="zh-CN" altLang="en-US" dirty="0"/>
              <a:t>分数评级：</a:t>
            </a:r>
            <a:endParaRPr lang="en-US" altLang="zh-CN" dirty="0"/>
          </a:p>
          <a:p>
            <a:pPr lvl="1"/>
            <a:r>
              <a:rPr lang="zh-CN" altLang="en-US" dirty="0"/>
              <a:t>考试分数大于</a:t>
            </a:r>
            <a:r>
              <a:rPr lang="en-US" altLang="zh-CN" dirty="0"/>
              <a:t>90</a:t>
            </a:r>
            <a:r>
              <a:rPr lang="zh-CN" altLang="en-US" dirty="0"/>
              <a:t>：优秀</a:t>
            </a:r>
            <a:endParaRPr lang="en-US" altLang="zh-CN" dirty="0"/>
          </a:p>
          <a:p>
            <a:pPr lvl="1"/>
            <a:r>
              <a:rPr lang="zh-CN" altLang="en-US" dirty="0"/>
              <a:t>大于</a:t>
            </a:r>
            <a:r>
              <a:rPr lang="en-US" altLang="zh-CN" dirty="0"/>
              <a:t>80</a:t>
            </a:r>
            <a:r>
              <a:rPr lang="zh-CN" altLang="en-US" dirty="0"/>
              <a:t>小于等于</a:t>
            </a:r>
            <a:r>
              <a:rPr lang="en-US" altLang="zh-CN" dirty="0"/>
              <a:t>90</a:t>
            </a:r>
            <a:r>
              <a:rPr lang="zh-CN" altLang="en-US" dirty="0"/>
              <a:t>：良好</a:t>
            </a:r>
            <a:endParaRPr lang="en-US" altLang="zh-CN" dirty="0"/>
          </a:p>
          <a:p>
            <a:pPr lvl="1"/>
            <a:r>
              <a:rPr lang="zh-CN" altLang="en-US" dirty="0"/>
              <a:t>大于</a:t>
            </a:r>
            <a:r>
              <a:rPr lang="en-US" altLang="zh-CN" dirty="0"/>
              <a:t>60</a:t>
            </a:r>
            <a:r>
              <a:rPr lang="zh-CN" altLang="en-US" dirty="0"/>
              <a:t>小于等于</a:t>
            </a:r>
            <a:r>
              <a:rPr lang="en-US" altLang="zh-CN" dirty="0"/>
              <a:t>80</a:t>
            </a:r>
            <a:r>
              <a:rPr lang="zh-CN" altLang="en-US" dirty="0"/>
              <a:t>：合格</a:t>
            </a:r>
            <a:endParaRPr lang="en-US" altLang="zh-CN" dirty="0"/>
          </a:p>
          <a:p>
            <a:pPr lvl="1"/>
            <a:r>
              <a:rPr lang="zh-CN" altLang="en-US" dirty="0"/>
              <a:t>小于</a:t>
            </a:r>
            <a:r>
              <a:rPr lang="en-US" altLang="zh-CN" dirty="0"/>
              <a:t>60</a:t>
            </a:r>
            <a:r>
              <a:rPr lang="zh-CN" altLang="en-US" dirty="0"/>
              <a:t>分：不及格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2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8390-A10F-49EC-BA5A-8C80EE2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</a:t>
            </a:r>
            <a:r>
              <a:rPr lang="en-US" altLang="zh-CN"/>
              <a:t>Boolean</a:t>
            </a:r>
            <a:r>
              <a:rPr lang="zh-CN" altLang="en-US"/>
              <a:t>类型转化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717E7-A78A-4FB2-844E-B2A233E0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在开发中，流程控制语句会把</a:t>
            </a:r>
            <a:r>
              <a:rPr lang="zh-CN" altLang="en-US">
                <a:solidFill>
                  <a:srgbClr val="FF0000"/>
                </a:solidFill>
              </a:rPr>
              <a:t>括号中的表达式的值</a:t>
            </a:r>
            <a:r>
              <a:rPr lang="zh-CN" altLang="en-US"/>
              <a:t>隐式转换成布尔类型。</a:t>
            </a:r>
            <a:endParaRPr lang="en-US" altLang="zh-CN"/>
          </a:p>
          <a:p>
            <a:r>
              <a:rPr lang="zh-CN" altLang="en-US"/>
              <a:t>注意五种特例：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''</a:t>
            </a:r>
            <a:r>
              <a:rPr lang="zh-CN" altLang="en-US"/>
              <a:t>，</a:t>
            </a:r>
            <a:r>
              <a:rPr lang="en-US" altLang="zh-CN"/>
              <a:t>NaN</a:t>
            </a:r>
            <a:r>
              <a:rPr lang="zh-CN" altLang="en-US"/>
              <a:t>，</a:t>
            </a:r>
            <a:r>
              <a:rPr lang="en-US" altLang="zh-CN"/>
              <a:t>undefined</a:t>
            </a:r>
            <a:r>
              <a:rPr lang="zh-CN" altLang="en-US"/>
              <a:t>，</a:t>
            </a:r>
            <a:r>
              <a:rPr lang="en-US" altLang="zh-CN"/>
              <a:t>null</a:t>
            </a:r>
            <a:r>
              <a:rPr lang="zh-CN" altLang="en-US"/>
              <a:t>，转换成布尔类型的结果都是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13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CD3EF-BF5F-43B7-B49D-1B9E09B6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FAD7E-DD6C-495C-8146-ACF5DD6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认识三元表达式：</a:t>
            </a:r>
            <a:endParaRPr lang="en-US" altLang="zh-CN" b="1"/>
          </a:p>
          <a:p>
            <a:pPr lvl="1"/>
            <a:r>
              <a:rPr lang="zh-CN" altLang="en-US"/>
              <a:t>在很多编程语言中，有三元运算符或者称之为三目运算符。</a:t>
            </a:r>
            <a:endParaRPr lang="en-US" altLang="zh-CN"/>
          </a:p>
          <a:p>
            <a:pPr lvl="1"/>
            <a:r>
              <a:rPr lang="zh-CN" altLang="en-US"/>
              <a:t>之所以叫三元是因为整个表达式中有三个元素。</a:t>
            </a:r>
            <a:endParaRPr lang="en-US" altLang="zh-CN"/>
          </a:p>
          <a:p>
            <a:pPr lvl="1"/>
            <a:r>
              <a:rPr lang="zh-CN" altLang="en-US"/>
              <a:t>三元表达式是一种</a:t>
            </a:r>
            <a:r>
              <a:rPr lang="en-US" altLang="zh-CN"/>
              <a:t>if else</a:t>
            </a:r>
            <a:r>
              <a:rPr lang="zh-CN" altLang="en-US"/>
              <a:t>的简便写法。</a:t>
            </a:r>
            <a:endParaRPr lang="en-US" altLang="zh-CN"/>
          </a:p>
          <a:p>
            <a:r>
              <a:rPr lang="zh-CN" altLang="en-US"/>
              <a:t>三元表达式的格式：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案例一：</a:t>
            </a:r>
            <a:r>
              <a:rPr lang="en-US" altLang="zh-CN"/>
              <a:t> m=20</a:t>
            </a:r>
            <a:r>
              <a:rPr lang="zh-CN" altLang="en-US"/>
              <a:t>，</a:t>
            </a:r>
            <a:r>
              <a:rPr lang="en-US" altLang="zh-CN"/>
              <a:t>n=30</a:t>
            </a:r>
            <a:r>
              <a:rPr lang="zh-CN" altLang="en-US"/>
              <a:t>，比较两个数字的大小，获取较大的那个数字</a:t>
            </a:r>
            <a:endParaRPr lang="en-US" altLang="zh-CN"/>
          </a:p>
          <a:p>
            <a:r>
              <a:rPr lang="zh-CN" altLang="en-US"/>
              <a:t>案例二：判断一个人是否是成年人了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9B6076-318F-41E4-8217-BA114292EEDC}"/>
              </a:ext>
            </a:extLst>
          </p:cNvPr>
          <p:cNvSpPr txBox="1"/>
          <p:nvPr/>
        </p:nvSpPr>
        <p:spPr>
          <a:xfrm>
            <a:off x="603681" y="342900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 ?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 :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00A1A-580B-4454-A4B8-DD55500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分支语句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35AAE-64E9-44BB-BA5A-BA3475AC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是分支结构的一种语句：</a:t>
            </a:r>
            <a:endParaRPr lang="en-US" altLang="zh-CN"/>
          </a:p>
          <a:p>
            <a:pPr lvl="1"/>
            <a:r>
              <a:rPr lang="zh-CN" altLang="en-US"/>
              <a:t>它是通过判断表达式的结果是否等于</a:t>
            </a:r>
            <a:r>
              <a:rPr lang="en-US" altLang="zh-CN"/>
              <a:t>case</a:t>
            </a:r>
            <a:r>
              <a:rPr lang="zh-CN" altLang="en-US"/>
              <a:t>语句的常量，来执行相应的分支体的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en-US" altLang="zh-CN"/>
              <a:t>if</a:t>
            </a:r>
            <a:r>
              <a:rPr lang="zh-CN" altLang="en-US"/>
              <a:t>语句不同的是，</a:t>
            </a:r>
            <a:r>
              <a:rPr lang="en-US" altLang="zh-CN"/>
              <a:t>switch</a:t>
            </a:r>
            <a:r>
              <a:rPr lang="zh-CN" altLang="en-US"/>
              <a:t>语句只能做</a:t>
            </a:r>
            <a:r>
              <a:rPr lang="zh-CN" altLang="en-US">
                <a:solidFill>
                  <a:srgbClr val="FF0000"/>
                </a:solidFill>
              </a:rPr>
              <a:t>值的相等判断</a:t>
            </a:r>
            <a:r>
              <a:rPr lang="zh-CN" altLang="en-US"/>
              <a:t>（使用全等运算符 </a:t>
            </a:r>
            <a:r>
              <a:rPr lang="en-US" altLang="zh-CN"/>
              <a:t>===</a:t>
            </a:r>
            <a:r>
              <a:rPr lang="zh-CN" altLang="en-US"/>
              <a:t>），而</a:t>
            </a:r>
            <a:r>
              <a:rPr lang="en-US" altLang="zh-CN"/>
              <a:t>if</a:t>
            </a:r>
            <a:r>
              <a:rPr lang="zh-CN" altLang="en-US"/>
              <a:t>语句可以做</a:t>
            </a:r>
            <a:r>
              <a:rPr lang="zh-CN" altLang="en-US">
                <a:solidFill>
                  <a:srgbClr val="FF0000"/>
                </a:solidFill>
              </a:rPr>
              <a:t>值的范围判断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case</a:t>
            </a:r>
            <a:r>
              <a:rPr lang="zh-CN" altLang="en-US"/>
              <a:t>穿透问题：</a:t>
            </a:r>
            <a:endParaRPr lang="en-US" altLang="zh-CN"/>
          </a:p>
          <a:p>
            <a:pPr lvl="1"/>
            <a:r>
              <a:rPr lang="zh-CN" altLang="en-US"/>
              <a:t>一条</a:t>
            </a:r>
            <a:r>
              <a:rPr lang="en-US" altLang="zh-CN"/>
              <a:t>case</a:t>
            </a:r>
            <a:r>
              <a:rPr lang="zh-CN" altLang="en-US"/>
              <a:t>语句结束后，会自动执行下一个</a:t>
            </a:r>
            <a:r>
              <a:rPr lang="en-US" altLang="zh-CN"/>
              <a:t>case</a:t>
            </a:r>
            <a:r>
              <a:rPr lang="zh-CN" altLang="en-US"/>
              <a:t>的语句</a:t>
            </a:r>
            <a:endParaRPr lang="en-US" altLang="zh-CN"/>
          </a:p>
          <a:p>
            <a:pPr lvl="1"/>
            <a:r>
              <a:rPr lang="zh-CN" altLang="en-US"/>
              <a:t>这种现象被称之为</a:t>
            </a:r>
            <a:r>
              <a:rPr lang="en-US" altLang="zh-CN"/>
              <a:t>case</a:t>
            </a:r>
            <a:r>
              <a:rPr lang="zh-CN" altLang="en-US"/>
              <a:t>穿透</a:t>
            </a:r>
            <a:endParaRPr lang="en-US" altLang="zh-CN"/>
          </a:p>
          <a:p>
            <a:r>
              <a:rPr lang="en-US" altLang="zh-CN"/>
              <a:t>break</a:t>
            </a:r>
            <a:r>
              <a:rPr lang="zh-CN" altLang="en-US"/>
              <a:t>关键字</a:t>
            </a:r>
            <a:endParaRPr lang="en-US" altLang="zh-CN"/>
          </a:p>
          <a:p>
            <a:pPr lvl="1"/>
            <a:r>
              <a:rPr lang="zh-CN" altLang="en-US"/>
              <a:t>通过在每个</a:t>
            </a:r>
            <a:r>
              <a:rPr lang="en-US" altLang="zh-CN"/>
              <a:t>case</a:t>
            </a:r>
            <a:r>
              <a:rPr lang="zh-CN" altLang="en-US"/>
              <a:t>的代码块后添加</a:t>
            </a:r>
            <a:r>
              <a:rPr lang="en-US" altLang="zh-CN"/>
              <a:t>break</a:t>
            </a:r>
            <a:r>
              <a:rPr lang="zh-CN" altLang="en-US"/>
              <a:t>关键字来解决这个问题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案例：陪女朋友过生日的案例（通过</a:t>
            </a:r>
            <a:r>
              <a:rPr lang="en-US" altLang="zh-CN"/>
              <a:t>switch</a:t>
            </a:r>
            <a:r>
              <a:rPr lang="zh-CN" altLang="en-US"/>
              <a:t>实现）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F622E-123C-4F50-93C0-469C9114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14" y="2460780"/>
            <a:ext cx="368077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2036-E997-44EF-8A0F-0D6797A3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为什么需要循环语句？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17AC8-B9D0-4735-9C06-5557CB75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为什么需要循环</a:t>
            </a:r>
            <a:r>
              <a:rPr lang="en-US" altLang="zh-CN" b="1"/>
              <a:t>?</a:t>
            </a:r>
          </a:p>
          <a:p>
            <a:pPr lvl="1"/>
            <a:r>
              <a:rPr lang="zh-CN" altLang="en-US"/>
              <a:t>循环可以减少</a:t>
            </a:r>
            <a:r>
              <a:rPr lang="zh-CN" altLang="en-US">
                <a:solidFill>
                  <a:srgbClr val="FF0000"/>
                </a:solidFill>
              </a:rPr>
              <a:t>书写某些重复代码</a:t>
            </a:r>
            <a:r>
              <a:rPr lang="en-US" altLang="zh-CN"/>
              <a:t>.(</a:t>
            </a:r>
            <a:r>
              <a:rPr lang="zh-CN" altLang="en-US"/>
              <a:t>重复的代码会造成代码的混乱和工作量的增加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例如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次</a:t>
            </a:r>
            <a:r>
              <a:rPr lang="en-US" altLang="zh-CN">
                <a:solidFill>
                  <a:srgbClr val="FF0000"/>
                </a:solidFill>
              </a:rPr>
              <a:t>HelloWorld</a:t>
            </a:r>
            <a:r>
              <a:rPr lang="en-US" altLang="zh-CN"/>
              <a:t>/</a:t>
            </a:r>
            <a:r>
              <a:rPr lang="zh-CN" altLang="en-US"/>
              <a:t>打印</a:t>
            </a:r>
            <a:r>
              <a:rPr lang="zh-CN" altLang="en-US">
                <a:solidFill>
                  <a:srgbClr val="FF0000"/>
                </a:solidFill>
              </a:rPr>
              <a:t>从</a:t>
            </a:r>
            <a:r>
              <a:rPr lang="en-US" altLang="zh-CN">
                <a:solidFill>
                  <a:srgbClr val="FF0000"/>
                </a:solidFill>
              </a:rPr>
              <a:t>0~99</a:t>
            </a:r>
            <a:r>
              <a:rPr lang="zh-CN" altLang="en-US">
                <a:solidFill>
                  <a:srgbClr val="FF0000"/>
                </a:solidFill>
              </a:rPr>
              <a:t>的数字</a:t>
            </a:r>
            <a:r>
              <a:rPr lang="en-US" altLang="zh-CN"/>
              <a:t>/</a:t>
            </a:r>
            <a:r>
              <a:rPr lang="zh-CN" altLang="en-US"/>
              <a:t>计算</a:t>
            </a:r>
            <a:r>
              <a:rPr lang="en-US" altLang="zh-CN">
                <a:solidFill>
                  <a:srgbClr val="FF0000"/>
                </a:solidFill>
              </a:rPr>
              <a:t>1~100</a:t>
            </a:r>
            <a:r>
              <a:rPr lang="zh-CN" altLang="en-US">
                <a:solidFill>
                  <a:srgbClr val="FF0000"/>
                </a:solidFill>
              </a:rPr>
              <a:t>的和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如果按照我们之前的方式</a:t>
            </a:r>
            <a:r>
              <a:rPr lang="en-US" altLang="zh-CN"/>
              <a:t>, </a:t>
            </a:r>
            <a:r>
              <a:rPr lang="zh-CN" altLang="en-US">
                <a:solidFill>
                  <a:srgbClr val="FF0000"/>
                </a:solidFill>
              </a:rPr>
              <a:t>一个个打印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非常麻烦</a:t>
            </a:r>
            <a:r>
              <a:rPr lang="en-US" altLang="zh-CN"/>
              <a:t>. </a:t>
            </a:r>
            <a:r>
              <a:rPr lang="zh-CN" altLang="en-US"/>
              <a:t>但是使用循环可以很容易的做到</a:t>
            </a:r>
            <a:endParaRPr lang="en-US" altLang="zh-CN"/>
          </a:p>
          <a:p>
            <a:pPr lvl="1"/>
            <a:r>
              <a:rPr lang="zh-CN" altLang="en-US"/>
              <a:t>这也正是最能发挥计算机作用的地方</a:t>
            </a:r>
            <a:r>
              <a:rPr lang="en-US" altLang="zh-CN"/>
              <a:t>, </a:t>
            </a:r>
            <a:r>
              <a:rPr lang="zh-CN" altLang="en-US"/>
              <a:t>让计算机帮助我们做</a:t>
            </a:r>
            <a:r>
              <a:rPr lang="zh-CN" altLang="en-US">
                <a:solidFill>
                  <a:srgbClr val="FF0000"/>
                </a:solidFill>
              </a:rPr>
              <a:t>重复的枯燥工作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中，常用的循环语句：</a:t>
            </a:r>
            <a:endParaRPr lang="en-US" altLang="zh-CN"/>
          </a:p>
          <a:p>
            <a:pPr lvl="1"/>
            <a:r>
              <a:rPr lang="en-US" altLang="zh-CN"/>
              <a:t>while</a:t>
            </a:r>
            <a:r>
              <a:rPr lang="zh-CN" altLang="en-US"/>
              <a:t>循环</a:t>
            </a:r>
          </a:p>
          <a:p>
            <a:pPr lvl="1"/>
            <a:r>
              <a:rPr lang="en-US" altLang="zh-CN"/>
              <a:t>do..while</a:t>
            </a:r>
            <a:r>
              <a:rPr lang="zh-CN" altLang="en-US"/>
              <a:t>循环</a:t>
            </a:r>
            <a:endParaRPr lang="en-US" altLang="zh-CN"/>
          </a:p>
          <a:p>
            <a:pPr lvl="1"/>
            <a:r>
              <a:rPr lang="en-US" altLang="zh-CN"/>
              <a:t>for</a:t>
            </a:r>
            <a:r>
              <a:rPr lang="zh-CN" altLang="en-US"/>
              <a:t>循环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08F7-F3DC-488B-8345-5CBE5C22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FF362-240F-453F-8FD8-BDB4416C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只有一个判断条件</a:t>
            </a:r>
            <a:endParaRPr lang="en-US" altLang="zh-CN"/>
          </a:p>
          <a:p>
            <a:pPr lvl="1"/>
            <a:r>
              <a:rPr lang="zh-CN" altLang="en-US"/>
              <a:t>当条件成立时，执行代码块</a:t>
            </a:r>
            <a:endParaRPr lang="en-US" altLang="zh-CN"/>
          </a:p>
          <a:p>
            <a:pPr lvl="1"/>
            <a:r>
              <a:rPr lang="zh-CN" altLang="en-US"/>
              <a:t>当条件不成立时，跳出代码块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练习一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Hello World</a:t>
            </a:r>
          </a:p>
          <a:p>
            <a:r>
              <a:rPr lang="zh-CN" altLang="en-US"/>
              <a:t>练习二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0~99</a:t>
            </a:r>
            <a:r>
              <a:rPr lang="zh-CN" altLang="en-US"/>
              <a:t>的数字</a:t>
            </a:r>
            <a:endParaRPr lang="en-US" altLang="zh-CN"/>
          </a:p>
          <a:p>
            <a:r>
              <a:rPr lang="zh-CN" altLang="en-US"/>
              <a:t>练习三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的数字和</a:t>
            </a:r>
            <a:endParaRPr lang="en-US" altLang="zh-CN"/>
          </a:p>
          <a:p>
            <a:r>
              <a:rPr lang="zh-CN" altLang="en-US"/>
              <a:t>练习四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练习五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练习六</a:t>
            </a:r>
            <a:r>
              <a:rPr lang="en-US" altLang="zh-CN"/>
              <a:t>:</a:t>
            </a:r>
            <a:r>
              <a:rPr lang="zh-CN" altLang="en-US"/>
              <a:t> 计算</a:t>
            </a:r>
            <a:r>
              <a:rPr lang="en-US" altLang="zh-CN"/>
              <a:t>0~99</a:t>
            </a:r>
            <a:r>
              <a:rPr lang="zh-CN" altLang="en-US"/>
              <a:t>所有偶数的和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1FD4E-2D98-471E-84B2-C7197F85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4" y="2452455"/>
            <a:ext cx="3193057" cy="1127858"/>
          </a:xfrm>
          <a:prstGeom prst="rect">
            <a:avLst/>
          </a:prstGeom>
        </p:spPr>
      </p:pic>
      <p:pic>
        <p:nvPicPr>
          <p:cNvPr id="8" name="Picture 2" descr="“while循环”的图片搜索结果">
            <a:extLst>
              <a:ext uri="{FF2B5EF4-FFF2-40B4-BE49-F238E27FC236}">
                <a16:creationId xmlns:a16="http://schemas.microsoft.com/office/drawing/2014/main" id="{236E8833-4354-4AB6-99B8-809A18DD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0" y="1521861"/>
            <a:ext cx="3022917" cy="29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DB9E-30CB-4C53-9525-3482246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do...while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2CB4-32AC-439C-B15D-3EE8596E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do..while</a:t>
            </a:r>
            <a:r>
              <a:rPr lang="zh-CN" altLang="en-US"/>
              <a:t>循环和</a:t>
            </a:r>
            <a:r>
              <a:rPr lang="en-US" altLang="zh-CN"/>
              <a:t>while</a:t>
            </a:r>
            <a:r>
              <a:rPr lang="zh-CN" altLang="en-US"/>
              <a:t>循环非常像，二者经常可以相互替代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不常用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/>
              <a:t>但是</a:t>
            </a:r>
            <a:r>
              <a:rPr lang="en-US" altLang="zh-CN"/>
              <a:t>do..while</a:t>
            </a:r>
            <a:r>
              <a:rPr lang="zh-CN" altLang="en-US"/>
              <a:t>的特点是不管条件成不成立，</a:t>
            </a:r>
            <a:r>
              <a:rPr lang="en-US" altLang="zh-CN"/>
              <a:t>do</a:t>
            </a:r>
            <a:r>
              <a:rPr lang="zh-CN" altLang="en-US"/>
              <a:t>循环体都会先执行一次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练习一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Hello World</a:t>
            </a:r>
          </a:p>
          <a:p>
            <a:r>
              <a:rPr lang="zh-CN" altLang="en-US"/>
              <a:t>练习二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0~99</a:t>
            </a:r>
            <a:r>
              <a:rPr lang="zh-CN" altLang="en-US"/>
              <a:t>的数字</a:t>
            </a:r>
            <a:endParaRPr lang="en-US" altLang="zh-CN"/>
          </a:p>
          <a:p>
            <a:r>
              <a:rPr lang="zh-CN" altLang="en-US"/>
              <a:t>练习三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的数字和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EDE75-CC62-46C8-B594-18F2CFD6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41" y="2152539"/>
            <a:ext cx="3444538" cy="2552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29826-C221-4CBD-B33D-650E5058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6" y="2619364"/>
            <a:ext cx="2133785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ADE4B-6DD0-4E4F-BD3B-7B978E0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D2EB6-7803-420D-B25A-EAF05B91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循环是开发中使用最多的循环语句：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语句一：初始化表达式：通常会写</a:t>
            </a:r>
            <a:r>
              <a:rPr lang="en-US" altLang="zh-CN"/>
              <a:t>var i=1</a:t>
            </a:r>
          </a:p>
          <a:p>
            <a:pPr lvl="1"/>
            <a:r>
              <a:rPr lang="zh-CN" altLang="en-US"/>
              <a:t>语句二：条件表达式，用于判断进行条件判断</a:t>
            </a:r>
            <a:endParaRPr lang="en-US" altLang="zh-CN"/>
          </a:p>
          <a:p>
            <a:pPr lvl="1"/>
            <a:r>
              <a:rPr lang="zh-CN" altLang="en-US"/>
              <a:t>语句三：自增、减表达式，比如</a:t>
            </a:r>
            <a:r>
              <a:rPr lang="en-US" altLang="zh-CN"/>
              <a:t>i++</a:t>
            </a:r>
            <a:r>
              <a:rPr lang="zh-CN" altLang="en-US"/>
              <a:t>或</a:t>
            </a:r>
            <a:r>
              <a:rPr lang="en-US" altLang="zh-CN"/>
              <a:t>i--</a:t>
            </a:r>
          </a:p>
          <a:p>
            <a:r>
              <a:rPr lang="zh-CN" altLang="en-US"/>
              <a:t>练习一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Hello World</a:t>
            </a:r>
          </a:p>
          <a:p>
            <a:r>
              <a:rPr lang="zh-CN" altLang="en-US"/>
              <a:t>练习二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0~99</a:t>
            </a:r>
            <a:r>
              <a:rPr lang="zh-CN" altLang="en-US"/>
              <a:t>的数字</a:t>
            </a:r>
            <a:endParaRPr lang="en-US" altLang="zh-CN"/>
          </a:p>
          <a:p>
            <a:r>
              <a:rPr lang="zh-CN" altLang="en-US"/>
              <a:t>练习三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的数字和</a:t>
            </a:r>
            <a:endParaRPr lang="en-US" altLang="zh-CN"/>
          </a:p>
          <a:p>
            <a:r>
              <a:rPr lang="zh-CN" altLang="en-US"/>
              <a:t>练习四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练习五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练习六</a:t>
            </a:r>
            <a:r>
              <a:rPr lang="en-US" altLang="zh-CN"/>
              <a:t>:</a:t>
            </a:r>
            <a:r>
              <a:rPr lang="zh-CN" altLang="en-US"/>
              <a:t> 计算</a:t>
            </a:r>
            <a:r>
              <a:rPr lang="en-US" altLang="zh-CN"/>
              <a:t>0~99</a:t>
            </a:r>
            <a:r>
              <a:rPr lang="zh-CN" altLang="en-US"/>
              <a:t>所有偶数的和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5321A-5F8C-4B65-B52E-9924F563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1" y="1660418"/>
            <a:ext cx="4267542" cy="8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5D82-541E-4F44-B3D2-08ACF26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16A5-C103-4493-A16D-97037F2E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循环语句可以相互嵌套，来完成一些特别的需求：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案例一：在屏幕上显示包含很多❤的矩形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案例二：在屏幕上显示一个三角的❤图像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案例三：在屏幕上显示一个九九乘法表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C4E93-8C06-4AC2-A5A5-BC168791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6" y="4087798"/>
            <a:ext cx="1524132" cy="1356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E3BC57-A545-4755-B986-8E369B28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16" y="4122091"/>
            <a:ext cx="1455546" cy="1287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531659-3033-4165-8E02-4D001E7B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520" y="3742443"/>
            <a:ext cx="621083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9715-B7A2-4498-8B14-4662299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E20E-E249-4736-888E-6D4A482E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循环的跳转</a:t>
            </a:r>
            <a:endParaRPr lang="en-US" altLang="zh-CN"/>
          </a:p>
          <a:p>
            <a:pPr lvl="1"/>
            <a:r>
              <a:rPr lang="zh-CN" altLang="en-US"/>
              <a:t>在执行循环过程中</a:t>
            </a:r>
            <a:r>
              <a:rPr lang="en-US" altLang="zh-CN"/>
              <a:t>, </a:t>
            </a:r>
            <a:r>
              <a:rPr lang="zh-CN" altLang="en-US"/>
              <a:t>遇到</a:t>
            </a:r>
            <a:r>
              <a:rPr lang="zh-CN" altLang="en-US">
                <a:solidFill>
                  <a:srgbClr val="FF0000"/>
                </a:solidFill>
              </a:rPr>
              <a:t>某一个条件时</a:t>
            </a:r>
            <a:r>
              <a:rPr lang="en-US" altLang="zh-CN"/>
              <a:t>, </a:t>
            </a:r>
            <a:r>
              <a:rPr lang="zh-CN" altLang="en-US"/>
              <a:t>我们可能想要</a:t>
            </a:r>
            <a:r>
              <a:rPr lang="zh-CN" altLang="en-US">
                <a:solidFill>
                  <a:srgbClr val="FF0000"/>
                </a:solidFill>
              </a:rPr>
              <a:t>做一些事情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比如循环体不再执行</a:t>
            </a:r>
            <a:r>
              <a:rPr lang="en-US" altLang="zh-CN"/>
              <a:t>(</a:t>
            </a:r>
            <a:r>
              <a:rPr lang="zh-CN" altLang="en-US"/>
              <a:t>即使没有执行完</a:t>
            </a:r>
            <a:r>
              <a:rPr lang="en-US" altLang="zh-CN"/>
              <a:t>), </a:t>
            </a:r>
            <a:r>
              <a:rPr lang="zh-CN" altLang="en-US"/>
              <a:t>跳出循环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zh-CN" altLang="en-US">
                <a:solidFill>
                  <a:srgbClr val="FF0000"/>
                </a:solidFill>
              </a:rPr>
              <a:t>本次</a:t>
            </a:r>
            <a:r>
              <a:rPr lang="zh-CN" altLang="en-US"/>
              <a:t>循环体不再执行</a:t>
            </a:r>
            <a:r>
              <a:rPr lang="en-US" altLang="zh-CN"/>
              <a:t>, </a:t>
            </a:r>
            <a:r>
              <a:rPr lang="zh-CN" altLang="en-US"/>
              <a:t>执行下一次的循环体</a:t>
            </a:r>
            <a:endParaRPr lang="en-US" altLang="zh-CN"/>
          </a:p>
          <a:p>
            <a:r>
              <a:rPr lang="zh-CN" altLang="en-US" b="1"/>
              <a:t>循环的跳转控制</a:t>
            </a:r>
            <a:endParaRPr lang="en-US" altLang="zh-CN" b="1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break: </a:t>
            </a:r>
            <a:r>
              <a:rPr lang="zh-CN" altLang="en-US"/>
              <a:t>直接跳出循环</a:t>
            </a:r>
            <a:r>
              <a:rPr lang="en-US" altLang="zh-CN"/>
              <a:t>, </a:t>
            </a:r>
            <a:r>
              <a:rPr lang="zh-CN" altLang="en-US"/>
              <a:t>循环结束</a:t>
            </a:r>
            <a:endParaRPr lang="en-US" altLang="zh-CN"/>
          </a:p>
          <a:p>
            <a:pPr lvl="2"/>
            <a:r>
              <a:rPr lang="en-US" altLang="zh-CN"/>
              <a:t>break </a:t>
            </a:r>
            <a:r>
              <a:rPr lang="zh-CN" altLang="en-US"/>
              <a:t>某一条件满足时，退出循环，不再执行后续重复的代码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continue: </a:t>
            </a:r>
            <a:r>
              <a:rPr lang="zh-CN" altLang="en-US"/>
              <a:t>跳过本次循环次</a:t>
            </a:r>
            <a:r>
              <a:rPr lang="en-US" altLang="zh-CN"/>
              <a:t>, </a:t>
            </a:r>
            <a:r>
              <a:rPr lang="zh-CN" altLang="en-US"/>
              <a:t>执行下一次循环体</a:t>
            </a:r>
            <a:endParaRPr lang="en-US" altLang="zh-CN"/>
          </a:p>
          <a:p>
            <a:pPr lvl="2"/>
            <a:r>
              <a:rPr lang="en-US" altLang="zh-CN"/>
              <a:t>continue </a:t>
            </a:r>
            <a:r>
              <a:rPr lang="zh-CN" altLang="en-US"/>
              <a:t>某一条件满足时，不执行后续重复的代码</a:t>
            </a:r>
          </a:p>
        </p:txBody>
      </p:sp>
    </p:spTree>
    <p:extLst>
      <p:ext uri="{BB962C8B-B14F-4D97-AF65-F5344CB8AC3E}">
        <p14:creationId xmlns:p14="http://schemas.microsoft.com/office/powerpoint/2010/main" val="30246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E631-592E-46FD-8EF0-C45DD90E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93D03-1062-4185-BCFB-35A5AB52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在程序开发中，程序有三种不同的执行方式：</a:t>
            </a:r>
            <a:endParaRPr lang="en-US" altLang="zh-CN"/>
          </a:p>
          <a:p>
            <a:pPr lvl="1"/>
            <a:r>
              <a:rPr lang="zh-CN" altLang="en-US" b="1"/>
              <a:t>顺序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FF0000"/>
                </a:solidFill>
              </a:rPr>
              <a:t>从上向下</a:t>
            </a:r>
            <a:r>
              <a:rPr lang="zh-CN" altLang="en-US"/>
              <a:t>，顺序执行代码</a:t>
            </a:r>
          </a:p>
          <a:p>
            <a:pPr lvl="1"/>
            <a:r>
              <a:rPr lang="zh-CN" altLang="en-US" b="1"/>
              <a:t>分支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根据</a:t>
            </a:r>
            <a:r>
              <a:rPr lang="zh-CN" altLang="en-US">
                <a:solidFill>
                  <a:srgbClr val="FF0000"/>
                </a:solidFill>
              </a:rPr>
              <a:t>条件判断</a:t>
            </a:r>
            <a:r>
              <a:rPr lang="zh-CN" altLang="en-US"/>
              <a:t>，决定执行代码的 </a:t>
            </a:r>
            <a:r>
              <a:rPr lang="zh-CN" altLang="en-US">
                <a:solidFill>
                  <a:srgbClr val="FF0000"/>
                </a:solidFill>
              </a:rPr>
              <a:t>分支</a:t>
            </a:r>
          </a:p>
          <a:p>
            <a:pPr lvl="1"/>
            <a:r>
              <a:rPr lang="zh-CN" altLang="en-US" b="1"/>
              <a:t>循环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让 </a:t>
            </a:r>
            <a:r>
              <a:rPr lang="zh-CN" altLang="en-US">
                <a:solidFill>
                  <a:srgbClr val="FF0000"/>
                </a:solidFill>
              </a:rPr>
              <a:t>特定代码 重复 </a:t>
            </a:r>
            <a:r>
              <a:rPr lang="zh-CN" altLang="en-US"/>
              <a:t>执行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915D3-37B5-45AF-A3D9-A2C7D7A1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2" y="3047378"/>
            <a:ext cx="7664824" cy="32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9B57-7B52-469D-AF46-279D9CD7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断点调试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40A8-9DF6-42AB-A9F0-EB43648F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在开发中，为了获取一个变量的值，我们可以通过打印到控制台</a:t>
            </a:r>
            <a:endParaRPr lang="en-US" altLang="zh-CN"/>
          </a:p>
          <a:p>
            <a:pPr lvl="1"/>
            <a:r>
              <a:rPr lang="zh-CN" altLang="en-US"/>
              <a:t>但是，查看一个变量的变化，我们可以通过断点调试</a:t>
            </a:r>
            <a:endParaRPr lang="en-US" altLang="zh-CN"/>
          </a:p>
          <a:p>
            <a:pPr lvl="1"/>
            <a:r>
              <a:rPr lang="zh-CN" altLang="en-US"/>
              <a:t>断点调试也被称为</a:t>
            </a:r>
            <a:r>
              <a:rPr lang="en-US" altLang="zh-CN"/>
              <a:t>debug</a:t>
            </a:r>
          </a:p>
          <a:p>
            <a:r>
              <a:rPr lang="zh-CN" altLang="en-US"/>
              <a:t>开启断点调试常见的有两种方式：</a:t>
            </a:r>
            <a:endParaRPr lang="en-US" altLang="zh-CN"/>
          </a:p>
          <a:p>
            <a:pPr lvl="1"/>
            <a:r>
              <a:rPr lang="zh-CN" altLang="en-US"/>
              <a:t>方式一：找到自己的源代码，在其中打断点</a:t>
            </a:r>
            <a:endParaRPr lang="en-US" altLang="zh-CN"/>
          </a:p>
          <a:p>
            <a:pPr lvl="1"/>
            <a:r>
              <a:rPr lang="zh-CN" altLang="en-US"/>
              <a:t>方式二：在代码中写上</a:t>
            </a:r>
            <a:r>
              <a:rPr lang="en-US" altLang="zh-CN"/>
              <a:t>debugger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3234-7F37-4041-AF82-0B21BC03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代码块的理解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A0F8E-AFC7-44AF-B6A8-55DF93A5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代码块</a:t>
            </a:r>
            <a:r>
              <a:rPr lang="zh-CN" altLang="en-US"/>
              <a:t>是多行执行代码的集合，通过一个</a:t>
            </a:r>
            <a:r>
              <a:rPr lang="en-US" altLang="zh-CN"/>
              <a:t>{}</a:t>
            </a:r>
            <a:r>
              <a:rPr lang="zh-CN" altLang="en-US"/>
              <a:t>放到了一起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在开发中，一行代码很难完成某一个特定的功能，我们就会将这些代码放到一个</a:t>
            </a:r>
            <a:r>
              <a:rPr lang="zh-CN" altLang="en-US">
                <a:solidFill>
                  <a:srgbClr val="FF0000"/>
                </a:solidFill>
              </a:rPr>
              <a:t>代码块</a:t>
            </a:r>
            <a:r>
              <a:rPr lang="zh-CN" altLang="en-US"/>
              <a:t>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8F28A-4F98-4C63-B5E6-F264D645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1" y="2240177"/>
            <a:ext cx="355122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A650-0F27-4C13-A7F3-9C3BD377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生活中的条件判断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4B53B-B6DC-4DCC-9B44-FC373567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现实生活中有很多情况</a:t>
            </a:r>
            <a:r>
              <a:rPr lang="en-US" altLang="zh-CN"/>
              <a:t>, </a:t>
            </a:r>
            <a:r>
              <a:rPr lang="zh-CN" altLang="en-US"/>
              <a:t>我们要</a:t>
            </a:r>
            <a:r>
              <a:rPr lang="zh-CN" altLang="en-US">
                <a:solidFill>
                  <a:srgbClr val="FF0000"/>
                </a:solidFill>
              </a:rPr>
              <a:t>根据条件来做一些决定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zh-CN" altLang="en-US"/>
              <a:t>小明妈妈说</a:t>
            </a:r>
            <a:r>
              <a:rPr lang="en-US" altLang="zh-CN"/>
              <a:t>: </a:t>
            </a:r>
            <a:r>
              <a:rPr lang="zh-CN" altLang="en-US"/>
              <a:t>如果小明</a:t>
            </a:r>
            <a:r>
              <a:rPr lang="zh-CN" altLang="en-US">
                <a:solidFill>
                  <a:srgbClr val="FF0000"/>
                </a:solidFill>
              </a:rPr>
              <a:t>考试了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r>
              <a:rPr lang="en-US" altLang="zh-CN"/>
              <a:t>, </a:t>
            </a:r>
            <a:r>
              <a:rPr lang="zh-CN" altLang="en-US"/>
              <a:t>就</a:t>
            </a:r>
            <a:r>
              <a:rPr lang="zh-CN" altLang="en-US">
                <a:solidFill>
                  <a:srgbClr val="FF0000"/>
                </a:solidFill>
              </a:rPr>
              <a:t>去游乐场</a:t>
            </a:r>
            <a:r>
              <a:rPr lang="zh-CN" altLang="en-US"/>
              <a:t>（判断分数等于</a:t>
            </a:r>
            <a:r>
              <a:rPr lang="en-US" altLang="zh-CN"/>
              <a:t>100</a:t>
            </a:r>
            <a:r>
              <a:rPr lang="zh-CN" altLang="en-US"/>
              <a:t>分）</a:t>
            </a:r>
            <a:endParaRPr lang="en-US" altLang="zh-CN"/>
          </a:p>
          <a:p>
            <a:pPr lvl="1"/>
            <a:r>
              <a:rPr lang="zh-CN" altLang="en-US"/>
              <a:t>网吧禁止</a:t>
            </a:r>
            <a:r>
              <a:rPr lang="zh-CN" altLang="en-US">
                <a:solidFill>
                  <a:srgbClr val="FF0000"/>
                </a:solidFill>
              </a:rPr>
              <a:t>未成年人入内</a:t>
            </a:r>
            <a:r>
              <a:rPr lang="zh-CN" altLang="en-US"/>
              <a:t>（判断年龄大于等于</a:t>
            </a:r>
            <a:r>
              <a:rPr lang="en-US" altLang="zh-CN"/>
              <a:t>18</a:t>
            </a:r>
            <a:r>
              <a:rPr lang="zh-CN" altLang="en-US"/>
              <a:t>岁，是否带身份证，是否带钱）</a:t>
            </a:r>
            <a:endParaRPr lang="en-US" altLang="zh-CN"/>
          </a:p>
          <a:p>
            <a:pPr lvl="1"/>
            <a:r>
              <a:rPr lang="zh-CN" altLang="en-US"/>
              <a:t>工资达到</a:t>
            </a:r>
            <a:r>
              <a:rPr lang="zh-CN" altLang="en-US">
                <a:solidFill>
                  <a:srgbClr val="FF0000"/>
                </a:solidFill>
              </a:rPr>
              <a:t>一定数额</a:t>
            </a:r>
            <a:r>
              <a:rPr lang="zh-CN" altLang="en-US"/>
              <a:t>， 开始</a:t>
            </a:r>
            <a:r>
              <a:rPr lang="zh-CN" altLang="en-US">
                <a:solidFill>
                  <a:srgbClr val="FF0000"/>
                </a:solidFill>
              </a:rPr>
              <a:t>交税</a:t>
            </a:r>
            <a:r>
              <a:rPr lang="zh-CN" altLang="en-US"/>
              <a:t>（分成不同的等级。）</a:t>
            </a:r>
            <a:endParaRPr lang="en-US" altLang="zh-CN"/>
          </a:p>
          <a:p>
            <a:pPr lvl="1"/>
            <a:r>
              <a:rPr lang="zh-CN" altLang="en-US"/>
              <a:t>开发中，</a:t>
            </a:r>
            <a:r>
              <a:rPr lang="zh-CN" altLang="en-US">
                <a:solidFill>
                  <a:srgbClr val="FF0000"/>
                </a:solidFill>
              </a:rPr>
              <a:t>登录成功</a:t>
            </a:r>
            <a:r>
              <a:rPr lang="zh-CN" altLang="en-US"/>
              <a:t>：账号和密码正确 或 扫描二维码成功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Picture 2" descr="“未成年人禁止”的图片搜索结果">
            <a:extLst>
              <a:ext uri="{FF2B5EF4-FFF2-40B4-BE49-F238E27FC236}">
                <a16:creationId xmlns:a16="http://schemas.microsoft.com/office/drawing/2014/main" id="{402250A4-AC87-4060-A0A2-3E49F9EB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5" y="3429000"/>
            <a:ext cx="3620671" cy="27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“未成年人禁止”的图片搜索结果">
            <a:extLst>
              <a:ext uri="{FF2B5EF4-FFF2-40B4-BE49-F238E27FC236}">
                <a16:creationId xmlns:a16="http://schemas.microsoft.com/office/drawing/2014/main" id="{19D987EE-D8CB-4729-B10E-1C63883BF3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17" y="3417142"/>
            <a:ext cx="3636482" cy="27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ss1.bdstatic.com/-vo3dSag_xI4khGkpoWK1HF6hhy/baike/c0%3Dbaike92%2C5%2C5%2C92%2C30/sign=4926e15fc0bf6c81e33a24badd57da50/dbb44aed2e738bd466b8b706ad8b87d6277ff968.jpg">
            <a:extLst>
              <a:ext uri="{FF2B5EF4-FFF2-40B4-BE49-F238E27FC236}">
                <a16:creationId xmlns:a16="http://schemas.microsoft.com/office/drawing/2014/main" id="{772CF122-1A1F-4C2A-8776-1219827F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2" y="3381769"/>
            <a:ext cx="3818740" cy="27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94224-BE57-4976-9DD2-3ECB6A6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什么是分支结构？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124F-D83D-4CCE-99AA-F88BA93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程序是生活的一种抽象</a:t>
            </a:r>
            <a:r>
              <a:rPr lang="en-US" altLang="zh-CN"/>
              <a:t>, </a:t>
            </a:r>
            <a:r>
              <a:rPr lang="zh-CN" altLang="en-US"/>
              <a:t>只是我们用代码表示了出来</a:t>
            </a:r>
            <a:endParaRPr lang="en-US" altLang="zh-CN"/>
          </a:p>
          <a:p>
            <a:pPr lvl="1"/>
            <a:r>
              <a:rPr lang="zh-CN" altLang="en-US"/>
              <a:t>在开发中</a:t>
            </a:r>
            <a:r>
              <a:rPr lang="en-US" altLang="zh-CN"/>
              <a:t>, </a:t>
            </a:r>
            <a:r>
              <a:rPr lang="zh-CN" altLang="en-US"/>
              <a:t>我们经常需要根据</a:t>
            </a:r>
            <a:r>
              <a:rPr lang="zh-CN" altLang="en-US">
                <a:solidFill>
                  <a:srgbClr val="FF0000"/>
                </a:solidFill>
              </a:rPr>
              <a:t>一定的条件</a:t>
            </a:r>
            <a:r>
              <a:rPr lang="en-US" altLang="zh-CN"/>
              <a:t>, </a:t>
            </a:r>
            <a:r>
              <a:rPr lang="zh-CN" altLang="en-US"/>
              <a:t>来决定代码的</a:t>
            </a:r>
            <a:r>
              <a:rPr lang="zh-CN" altLang="en-US">
                <a:solidFill>
                  <a:srgbClr val="FF0000"/>
                </a:solidFill>
              </a:rPr>
              <a:t>执行方向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 </a:t>
            </a:r>
            <a:r>
              <a:rPr lang="zh-CN" altLang="en-US">
                <a:solidFill>
                  <a:srgbClr val="FF0000"/>
                </a:solidFill>
              </a:rPr>
              <a:t>条件满足</a:t>
            </a:r>
            <a:r>
              <a:rPr lang="zh-CN" altLang="en-US"/>
              <a:t>，才能</a:t>
            </a:r>
            <a:r>
              <a:rPr lang="zh-CN" altLang="en-US">
                <a:solidFill>
                  <a:srgbClr val="FF0000"/>
                </a:solidFill>
              </a:rPr>
              <a:t>做某件事情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 </a:t>
            </a:r>
            <a:r>
              <a:rPr lang="zh-CN" altLang="en-US">
                <a:solidFill>
                  <a:srgbClr val="FF0000"/>
                </a:solidFill>
              </a:rPr>
              <a:t>条件不满足</a:t>
            </a:r>
            <a:r>
              <a:rPr lang="zh-CN" altLang="en-US"/>
              <a:t>，就</a:t>
            </a:r>
            <a:r>
              <a:rPr lang="zh-CN" altLang="en-US">
                <a:solidFill>
                  <a:srgbClr val="FF0000"/>
                </a:solidFill>
              </a:rPr>
              <a:t>做另外一件事情</a:t>
            </a:r>
          </a:p>
          <a:p>
            <a:r>
              <a:rPr lang="zh-CN" altLang="en-US" b="1"/>
              <a:t>分支结构</a:t>
            </a:r>
            <a:endParaRPr lang="en-US" altLang="zh-CN" b="1"/>
          </a:p>
          <a:p>
            <a:pPr lvl="1"/>
            <a:r>
              <a:rPr lang="zh-CN" altLang="en-US"/>
              <a:t>分支结构的代码就是让我们</a:t>
            </a:r>
            <a:r>
              <a:rPr lang="zh-CN" altLang="en-US">
                <a:solidFill>
                  <a:srgbClr val="FF0000"/>
                </a:solidFill>
              </a:rPr>
              <a:t>根据条件</a:t>
            </a:r>
            <a:r>
              <a:rPr lang="zh-CN" altLang="en-US"/>
              <a:t>来</a:t>
            </a:r>
            <a:r>
              <a:rPr lang="zh-CN" altLang="en-US">
                <a:solidFill>
                  <a:srgbClr val="FF0000"/>
                </a:solidFill>
              </a:rPr>
              <a:t>决定代码的执行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分支结构的语句被称为</a:t>
            </a:r>
            <a:r>
              <a:rPr lang="zh-CN" altLang="en-US">
                <a:solidFill>
                  <a:srgbClr val="FF0000"/>
                </a:solidFill>
              </a:rPr>
              <a:t>判断结构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选择结构</a:t>
            </a:r>
            <a:r>
              <a:rPr lang="en-US" altLang="zh-CN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CN" altLang="en-US"/>
              <a:t>几乎</a:t>
            </a:r>
            <a:r>
              <a:rPr lang="zh-CN" altLang="en-US">
                <a:solidFill>
                  <a:srgbClr val="FF0000"/>
                </a:solidFill>
              </a:rPr>
              <a:t>所有的编程语言都有分支结构</a:t>
            </a:r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OC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等等）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中常见的分支结构有：</a:t>
            </a:r>
            <a:endParaRPr lang="en-US" altLang="zh-CN"/>
          </a:p>
          <a:p>
            <a:pPr lvl="1"/>
            <a:r>
              <a:rPr lang="en-US" altLang="zh-CN"/>
              <a:t>if</a:t>
            </a:r>
            <a:r>
              <a:rPr lang="zh-CN" altLang="en-US"/>
              <a:t>分支结构</a:t>
            </a:r>
            <a:endParaRPr lang="en-US" altLang="zh-CN"/>
          </a:p>
          <a:p>
            <a:pPr lvl="1"/>
            <a:r>
              <a:rPr lang="en-US" altLang="zh-CN"/>
              <a:t>switch</a:t>
            </a:r>
            <a:r>
              <a:rPr lang="zh-CN" altLang="en-US"/>
              <a:t>分支结构</a:t>
            </a:r>
          </a:p>
        </p:txBody>
      </p:sp>
    </p:spTree>
    <p:extLst>
      <p:ext uri="{BB962C8B-B14F-4D97-AF65-F5344CB8AC3E}">
        <p14:creationId xmlns:p14="http://schemas.microsoft.com/office/powerpoint/2010/main" val="42267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54DC2-57D4-4DE4-B15B-7AB26E85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分支结构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DFD82-C6B8-483C-8D3A-157EAD14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分支结构有三种：</a:t>
            </a:r>
            <a:endParaRPr lang="en-US" altLang="zh-CN"/>
          </a:p>
          <a:p>
            <a:pPr lvl="1"/>
            <a:r>
              <a:rPr lang="zh-CN" altLang="en-US"/>
              <a:t>单分支结构</a:t>
            </a:r>
            <a:endParaRPr lang="en-US" altLang="zh-CN"/>
          </a:p>
          <a:p>
            <a:pPr lvl="2"/>
            <a:r>
              <a:rPr lang="en-US" altLang="zh-CN"/>
              <a:t>if..</a:t>
            </a:r>
          </a:p>
          <a:p>
            <a:pPr lvl="1"/>
            <a:r>
              <a:rPr lang="zh-CN" altLang="en-US"/>
              <a:t>多分支结构</a:t>
            </a:r>
            <a:endParaRPr lang="en-US" altLang="zh-CN"/>
          </a:p>
          <a:p>
            <a:pPr lvl="2"/>
            <a:r>
              <a:rPr lang="en-US" altLang="zh-CN"/>
              <a:t>if..else..</a:t>
            </a:r>
          </a:p>
          <a:p>
            <a:pPr lvl="2"/>
            <a:r>
              <a:rPr lang="en-US" altLang="zh-CN"/>
              <a:t>if..else if..else..</a:t>
            </a:r>
          </a:p>
          <a:p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6F981-BD4B-4D3E-AE95-EA54216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单分支结构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107F-E5B1-45E2-A23C-E5CC6BD2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单分支语句：</a:t>
            </a:r>
            <a:r>
              <a:rPr lang="en-US" altLang="zh-CN"/>
              <a:t>if</a:t>
            </a: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案例一</a:t>
            </a:r>
            <a:r>
              <a:rPr lang="en-US" altLang="zh-CN" b="1"/>
              <a:t>: </a:t>
            </a:r>
            <a:r>
              <a:rPr lang="zh-CN" altLang="en-US"/>
              <a:t>如果小明考试超过</a:t>
            </a:r>
            <a:r>
              <a:rPr lang="en-US" altLang="zh-CN"/>
              <a:t>90</a:t>
            </a:r>
            <a:r>
              <a:rPr lang="zh-CN" altLang="en-US"/>
              <a:t>分</a:t>
            </a:r>
            <a:r>
              <a:rPr lang="en-US" altLang="zh-CN"/>
              <a:t>, </a:t>
            </a:r>
            <a:r>
              <a:rPr lang="zh-CN" altLang="en-US"/>
              <a:t>就去游乐场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zh-CN" altLang="en-US"/>
              <a:t>如果”相当于</a:t>
            </a:r>
            <a:r>
              <a:rPr lang="en-US" altLang="zh-CN"/>
              <a:t>JavaScript</a:t>
            </a:r>
            <a:r>
              <a:rPr lang="zh-CN" altLang="en-US"/>
              <a:t>中的关键字</a:t>
            </a:r>
            <a:r>
              <a:rPr lang="en-US" altLang="zh-CN"/>
              <a:t>if</a:t>
            </a:r>
          </a:p>
          <a:p>
            <a:pPr lvl="1"/>
            <a:r>
              <a:rPr lang="zh-CN" altLang="en-US"/>
              <a:t>分数超过</a:t>
            </a:r>
            <a:r>
              <a:rPr lang="en-US" altLang="zh-CN"/>
              <a:t>90</a:t>
            </a:r>
            <a:r>
              <a:rPr lang="zh-CN" altLang="en-US"/>
              <a:t>分是一个条件</a:t>
            </a:r>
            <a:r>
              <a:rPr lang="en-US" altLang="zh-CN"/>
              <a:t>(</a:t>
            </a:r>
            <a:r>
              <a:rPr lang="zh-CN" altLang="en-US"/>
              <a:t>可以使用 </a:t>
            </a:r>
            <a:r>
              <a:rPr lang="en-US" altLang="zh-CN"/>
              <a:t>&gt; </a:t>
            </a:r>
            <a:r>
              <a:rPr lang="zh-CN" altLang="en-US"/>
              <a:t>符号</a:t>
            </a:r>
            <a:r>
              <a:rPr lang="en-US" altLang="zh-CN"/>
              <a:t>)</a:t>
            </a:r>
          </a:p>
          <a:p>
            <a:r>
              <a:rPr lang="zh-CN" altLang="en-US" b="1"/>
              <a:t>案例二</a:t>
            </a:r>
            <a:r>
              <a:rPr lang="zh-CN" altLang="en-US"/>
              <a:t>：单位</a:t>
            </a:r>
            <a:r>
              <a:rPr lang="en-US" altLang="zh-CN"/>
              <a:t>5</a:t>
            </a:r>
            <a:r>
              <a:rPr lang="zh-CN" altLang="en-US"/>
              <a:t>元</a:t>
            </a:r>
            <a:r>
              <a:rPr lang="en-US" altLang="zh-CN"/>
              <a:t>/</a:t>
            </a:r>
            <a:r>
              <a:rPr lang="zh-CN" altLang="en-US"/>
              <a:t>斤的苹果，如果购买超过</a:t>
            </a:r>
            <a:r>
              <a:rPr lang="en-US" altLang="zh-CN"/>
              <a:t>5</a:t>
            </a:r>
            <a:r>
              <a:rPr lang="zh-CN" altLang="en-US"/>
              <a:t>斤，那么立减</a:t>
            </a:r>
            <a:r>
              <a:rPr lang="en-US" altLang="zh-CN"/>
              <a:t>8</a:t>
            </a:r>
            <a:r>
              <a:rPr lang="zh-CN" altLang="en-US"/>
              <a:t>元</a:t>
            </a:r>
            <a:endParaRPr lang="en-US" altLang="zh-CN"/>
          </a:p>
          <a:p>
            <a:pPr lvl="1"/>
            <a:r>
              <a:rPr lang="zh-CN" altLang="en-US"/>
              <a:t>注意：这里我们让用户输入购买的重量，计算出最后的价格并且弹出结果</a:t>
            </a:r>
          </a:p>
        </p:txBody>
      </p:sp>
      <p:pic>
        <p:nvPicPr>
          <p:cNvPr id="5" name="Picture 4" descr="“if语句”的图片搜索结果">
            <a:extLst>
              <a:ext uri="{FF2B5EF4-FFF2-40B4-BE49-F238E27FC236}">
                <a16:creationId xmlns:a16="http://schemas.microsoft.com/office/drawing/2014/main" id="{7EB1D299-B2C6-4313-848D-2594197C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29" y="1315290"/>
            <a:ext cx="3086100" cy="313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193152-0840-4DCB-9522-58A474B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2" y="1728886"/>
            <a:ext cx="27586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5D0D6-A404-47EF-992B-2F04A25F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</a:t>
            </a:r>
            <a:r>
              <a:rPr lang="zh-CN" altLang="en-US"/>
              <a:t> </a:t>
            </a:r>
            <a:r>
              <a:rPr lang="en-US" altLang="zh-CN"/>
              <a:t>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47202-4323-4445-8FA0-6A538B3C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多分支语句一：</a:t>
            </a:r>
            <a:r>
              <a:rPr lang="en-US" altLang="zh-CN"/>
              <a:t> if..</a:t>
            </a:r>
            <a:r>
              <a:rPr lang="zh-CN" altLang="en-US"/>
              <a:t> </a:t>
            </a:r>
            <a:r>
              <a:rPr lang="en-US" altLang="zh-CN"/>
              <a:t>else..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案例一：如果分数超过</a:t>
            </a:r>
            <a:r>
              <a:rPr lang="en-US" altLang="zh-CN"/>
              <a:t>90</a:t>
            </a:r>
            <a:r>
              <a:rPr lang="zh-CN" altLang="en-US"/>
              <a:t>分去游乐场，否则去上补习班</a:t>
            </a:r>
            <a:endParaRPr lang="en-US" altLang="zh-CN"/>
          </a:p>
          <a:p>
            <a:pPr lvl="1"/>
            <a:r>
              <a:rPr lang="zh-CN" altLang="en-US"/>
              <a:t>满足条件时，做某些事情</a:t>
            </a:r>
            <a:endParaRPr lang="en-US" altLang="zh-CN"/>
          </a:p>
          <a:p>
            <a:pPr lvl="1"/>
            <a:r>
              <a:rPr lang="zh-CN" altLang="en-US"/>
              <a:t>不满足（</a:t>
            </a:r>
            <a:r>
              <a:rPr lang="en-US" altLang="zh-CN"/>
              <a:t>else</a:t>
            </a:r>
            <a:r>
              <a:rPr lang="zh-CN" altLang="en-US"/>
              <a:t>），去做另外一些事情</a:t>
            </a:r>
            <a:endParaRPr lang="en-US" altLang="zh-CN"/>
          </a:p>
          <a:p>
            <a:r>
              <a:rPr lang="zh-CN" altLang="en-US"/>
              <a:t>案例二：</a:t>
            </a:r>
            <a:r>
              <a:rPr lang="en-US" altLang="zh-CN"/>
              <a:t>m=20</a:t>
            </a:r>
            <a:r>
              <a:rPr lang="zh-CN" altLang="en-US"/>
              <a:t>，</a:t>
            </a:r>
            <a:r>
              <a:rPr lang="en-US" altLang="zh-CN"/>
              <a:t>n=30</a:t>
            </a:r>
            <a:r>
              <a:rPr lang="zh-CN" altLang="en-US"/>
              <a:t>，比较两个数字的大小，获取较大的那个数字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7A8B8-F802-4820-B7D3-2669C6A8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9" y="1795783"/>
            <a:ext cx="2667231" cy="1348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F7E95D-F2FA-4078-8871-C2A8548C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8" y="1422268"/>
            <a:ext cx="3562282" cy="24345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0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2FB8-5A09-4FB7-B8AF-AEF7A3D2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 else if.. 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77A21-0E8F-460D-ADE7-45A36F41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多分支结构：</a:t>
            </a:r>
            <a:r>
              <a:rPr lang="en-US" altLang="zh-CN"/>
              <a:t> if.. else if.. else..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C7A70-E3FA-43F2-9096-A2969BA6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3" y="1772980"/>
            <a:ext cx="3383573" cy="2187130"/>
          </a:xfrm>
          <a:prstGeom prst="rect">
            <a:avLst/>
          </a:prstGeom>
        </p:spPr>
      </p:pic>
      <p:pic>
        <p:nvPicPr>
          <p:cNvPr id="5" name="Picture 2" descr="http://ojx4zwltq.bkt.clouddn.com/17-1-19/52883881-file_1484820207712_c1b4.jpg">
            <a:extLst>
              <a:ext uri="{FF2B5EF4-FFF2-40B4-BE49-F238E27FC236}">
                <a16:creationId xmlns:a16="http://schemas.microsoft.com/office/drawing/2014/main" id="{1CF4B65D-557B-493A-8A8D-1334EAD9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89" y="1509708"/>
            <a:ext cx="4190243" cy="28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504</TotalTime>
  <Words>1455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JavaScript执行语句</vt:lpstr>
      <vt:lpstr>程序的执行顺序</vt:lpstr>
      <vt:lpstr>代码块的理解</vt:lpstr>
      <vt:lpstr>生活中的条件判断</vt:lpstr>
      <vt:lpstr>什么是分支结构？</vt:lpstr>
      <vt:lpstr>if分支结构</vt:lpstr>
      <vt:lpstr>单分支结构</vt:lpstr>
      <vt:lpstr>多分支语句：if.. else..</vt:lpstr>
      <vt:lpstr>多分支语句：if.. else if.. else..</vt:lpstr>
      <vt:lpstr>多分支语句：if.. else if.. else..</vt:lpstr>
      <vt:lpstr>隐式Boolean类型转化</vt:lpstr>
      <vt:lpstr>三元运算符</vt:lpstr>
      <vt:lpstr>switch分支语句</vt:lpstr>
      <vt:lpstr>为什么需要循环语句？</vt:lpstr>
      <vt:lpstr>while循环</vt:lpstr>
      <vt:lpstr>do...while语句</vt:lpstr>
      <vt:lpstr>For循环</vt:lpstr>
      <vt:lpstr>for循环嵌套</vt:lpstr>
      <vt:lpstr>循环跳转</vt:lpstr>
      <vt:lpstr>断点调试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JavaScript执行语句</dc:title>
  <dc:creator>coder why</dc:creator>
  <cp:lastModifiedBy>UI</cp:lastModifiedBy>
  <cp:revision>64</cp:revision>
  <dcterms:created xsi:type="dcterms:W3CDTF">2020-01-11T03:40:44Z</dcterms:created>
  <dcterms:modified xsi:type="dcterms:W3CDTF">2020-01-12T09:33:04Z</dcterms:modified>
</cp:coreProperties>
</file>